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56" r:id="rId5"/>
    <p:sldId id="259"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60"/>
  </p:normalViewPr>
  <p:slideViewPr>
    <p:cSldViewPr snapToGrid="0">
      <p:cViewPr varScale="1">
        <p:scale>
          <a:sx n="108" d="100"/>
          <a:sy n="108" d="100"/>
        </p:scale>
        <p:origin x="10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213050-704C-40D5-8723-9D366A8D45CA}" type="datetimeFigureOut">
              <a:rPr lang="en-US" smtClean="0"/>
              <a:t>24-Aug-16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367590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213050-704C-40D5-8723-9D366A8D45CA}" type="datetimeFigureOut">
              <a:rPr lang="en-US" smtClean="0"/>
              <a:t>24-Aug-16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231254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213050-704C-40D5-8723-9D366A8D45CA}" type="datetimeFigureOut">
              <a:rPr lang="en-US" smtClean="0"/>
              <a:t>24-Aug-16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9689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213050-704C-40D5-8723-9D366A8D45CA}" type="datetimeFigureOut">
              <a:rPr lang="en-US" smtClean="0"/>
              <a:t>24-Aug-16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88059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213050-704C-40D5-8723-9D366A8D45CA}" type="datetimeFigureOut">
              <a:rPr lang="en-US" smtClean="0"/>
              <a:t>24-Aug-16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204383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213050-704C-40D5-8723-9D366A8D45CA}" type="datetimeFigureOut">
              <a:rPr lang="en-US" smtClean="0"/>
              <a:t>24-Aug-16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122844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213050-704C-40D5-8723-9D366A8D45CA}" type="datetimeFigureOut">
              <a:rPr lang="en-US" smtClean="0"/>
              <a:t>24-Aug-16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94828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213050-704C-40D5-8723-9D366A8D45CA}" type="datetimeFigureOut">
              <a:rPr lang="en-US" smtClean="0"/>
              <a:t>24-Aug-16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37798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13050-704C-40D5-8723-9D366A8D45CA}" type="datetimeFigureOut">
              <a:rPr lang="en-US" smtClean="0"/>
              <a:t>24-Aug-16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21020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213050-704C-40D5-8723-9D366A8D45CA}" type="datetimeFigureOut">
              <a:rPr lang="en-US" smtClean="0"/>
              <a:t>24-Aug-16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28114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213050-704C-40D5-8723-9D366A8D45CA}" type="datetimeFigureOut">
              <a:rPr lang="en-US" smtClean="0"/>
              <a:t>24-Aug-16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E441-94CB-483A-A540-BE0EE5A73D52}" type="slidenum">
              <a:rPr lang="en-US" smtClean="0"/>
              <a:t>‹#›</a:t>
            </a:fld>
            <a:endParaRPr lang="en-US"/>
          </a:p>
        </p:txBody>
      </p:sp>
    </p:spTree>
    <p:extLst>
      <p:ext uri="{BB962C8B-B14F-4D97-AF65-F5344CB8AC3E}">
        <p14:creationId xmlns:p14="http://schemas.microsoft.com/office/powerpoint/2010/main" val="257231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13050-704C-40D5-8723-9D366A8D45CA}" type="datetimeFigureOut">
              <a:rPr lang="en-US" smtClean="0"/>
              <a:t>24-Aug-16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DE441-94CB-483A-A540-BE0EE5A73D52}" type="slidenum">
              <a:rPr lang="en-US" smtClean="0"/>
              <a:t>‹#›</a:t>
            </a:fld>
            <a:endParaRPr lang="en-US"/>
          </a:p>
        </p:txBody>
      </p:sp>
    </p:spTree>
    <p:extLst>
      <p:ext uri="{BB962C8B-B14F-4D97-AF65-F5344CB8AC3E}">
        <p14:creationId xmlns:p14="http://schemas.microsoft.com/office/powerpoint/2010/main" val="247402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thinktostart.com/visualize-retweets-with-r/" TargetMode="External"/><Relationship Id="rId13" Type="http://schemas.openxmlformats.org/officeDocument/2006/relationships/hyperlink" Target="https://www.quora.com/Is-there-a-simple-explanation-of-the-Louvain-Method-of-community-detection" TargetMode="External"/><Relationship Id="rId3" Type="http://schemas.openxmlformats.org/officeDocument/2006/relationships/hyperlink" Target="http://blog.kaggle.com/2016/06/03/dataset-spotlight-how-isis-uses-twitter/" TargetMode="External"/><Relationship Id="rId7" Type="http://schemas.openxmlformats.org/officeDocument/2006/relationships/hyperlink" Target="http://igraph.org/r/doc/" TargetMode="External"/><Relationship Id="rId12" Type="http://schemas.openxmlformats.org/officeDocument/2006/relationships/hyperlink" Target="http://www.ludowaltman.nl/slm/" TargetMode="External"/><Relationship Id="rId2" Type="http://schemas.openxmlformats.org/officeDocument/2006/relationships/hyperlink" Target="https://www.r-bloggers.com/network-visualization-in-r-with-the-igraph-package/" TargetMode="External"/><Relationship Id="rId1" Type="http://schemas.openxmlformats.org/officeDocument/2006/relationships/slideLayout" Target="../slideLayouts/slideLayout2.xml"/><Relationship Id="rId6" Type="http://schemas.openxmlformats.org/officeDocument/2006/relationships/hyperlink" Target="https://en.wikipedia.org/wiki/Louvain_Modularity" TargetMode="External"/><Relationship Id="rId11" Type="http://schemas.openxmlformats.org/officeDocument/2006/relationships/hyperlink" Target="https://perso.uclouvain.be/vincent.blondel/research/louvain.html" TargetMode="External"/><Relationship Id="rId5" Type="http://schemas.openxmlformats.org/officeDocument/2006/relationships/hyperlink" Target="https://www.kaggle.com/ggospodinov/d/kzaman/how-isis-uses-twitter/tweet-analysis2/notebook" TargetMode="External"/><Relationship Id="rId10" Type="http://schemas.openxmlformats.org/officeDocument/2006/relationships/hyperlink" Target="https://rdatamining.wordpress.com/2012/05/17/an-example-of-social-network-analysis-with-r-using-package-igraph/" TargetMode="External"/><Relationship Id="rId4" Type="http://schemas.openxmlformats.org/officeDocument/2006/relationships/hyperlink" Target="https://www.kaggle.com/msjgriffiths/d/kzaman/how-isis-uses-twitter/social-cluster-analysis-in-r/comments" TargetMode="External"/><Relationship Id="rId9" Type="http://schemas.openxmlformats.org/officeDocument/2006/relationships/hyperlink" Target="http://kateto.net/network-visual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Datasets</a:t>
            </a:r>
          </a:p>
        </p:txBody>
      </p:sp>
      <p:sp>
        <p:nvSpPr>
          <p:cNvPr id="3" name="Content Placeholder 2"/>
          <p:cNvSpPr>
            <a:spLocks noGrp="1"/>
          </p:cNvSpPr>
          <p:nvPr>
            <p:ph idx="1"/>
          </p:nvPr>
        </p:nvSpPr>
        <p:spPr>
          <a:xfrm>
            <a:off x="278907" y="1233995"/>
            <a:ext cx="11839112" cy="5513033"/>
          </a:xfrm>
        </p:spPr>
        <p:txBody>
          <a:bodyPr/>
          <a:lstStyle/>
          <a:p>
            <a:r>
              <a:rPr lang="en-US" dirty="0"/>
              <a:t>Edges and nodes in 2 datasets sizes: Small and Big.</a:t>
            </a:r>
          </a:p>
          <a:p>
            <a:r>
              <a:rPr lang="en-US" dirty="0"/>
              <a:t>Nodes composes of information of the twitter user. Not all information is needed for the clustering task. So I keep only the relevant. Example:</a:t>
            </a:r>
          </a:p>
          <a:p>
            <a:endParaRPr lang="en-US" dirty="0"/>
          </a:p>
          <a:p>
            <a:endParaRPr lang="en-US" dirty="0"/>
          </a:p>
          <a:p>
            <a:endParaRPr lang="en-US" dirty="0"/>
          </a:p>
          <a:p>
            <a:endParaRPr lang="en-US" dirty="0"/>
          </a:p>
          <a:p>
            <a:endParaRPr lang="en-US" dirty="0"/>
          </a:p>
          <a:p>
            <a:endParaRPr lang="en-US" dirty="0"/>
          </a:p>
          <a:p>
            <a:r>
              <a:rPr lang="en-US" dirty="0"/>
              <a:t>Those attributes can help in the clustering process and also in the display of the network. For example: High followers nodes might be larger in the graph.</a:t>
            </a:r>
          </a:p>
        </p:txBody>
      </p:sp>
      <p:pic>
        <p:nvPicPr>
          <p:cNvPr id="4" name="Picture 3"/>
          <p:cNvPicPr>
            <a:picLocks noChangeAspect="1"/>
          </p:cNvPicPr>
          <p:nvPr/>
        </p:nvPicPr>
        <p:blipFill>
          <a:blip r:embed="rId2"/>
          <a:stretch>
            <a:fillRect/>
          </a:stretch>
        </p:blipFill>
        <p:spPr>
          <a:xfrm>
            <a:off x="1723887" y="2653785"/>
            <a:ext cx="7908386" cy="3098960"/>
          </a:xfrm>
          <a:prstGeom prst="rect">
            <a:avLst/>
          </a:prstGeom>
        </p:spPr>
      </p:pic>
    </p:spTree>
    <p:extLst>
      <p:ext uri="{BB962C8B-B14F-4D97-AF65-F5344CB8AC3E}">
        <p14:creationId xmlns:p14="http://schemas.microsoft.com/office/powerpoint/2010/main" val="53799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Datasets</a:t>
            </a:r>
          </a:p>
        </p:txBody>
      </p:sp>
      <p:sp>
        <p:nvSpPr>
          <p:cNvPr id="3" name="Content Placeholder 2"/>
          <p:cNvSpPr>
            <a:spLocks noGrp="1"/>
          </p:cNvSpPr>
          <p:nvPr>
            <p:ph idx="1"/>
          </p:nvPr>
        </p:nvSpPr>
        <p:spPr>
          <a:xfrm>
            <a:off x="278907" y="1233995"/>
            <a:ext cx="11839112" cy="5513033"/>
          </a:xfrm>
        </p:spPr>
        <p:txBody>
          <a:bodyPr/>
          <a:lstStyle/>
          <a:p>
            <a:r>
              <a:rPr lang="en-US" dirty="0"/>
              <a:t>Edges composes of information between the 2 edges of the tweet.</a:t>
            </a:r>
          </a:p>
          <a:p>
            <a:r>
              <a:rPr lang="en-US" dirty="0"/>
              <a:t>Like in the nodes case, not all information is relevant. I remove the fictive tweets, self tweets and also add a marker of whether it is a re-tweet.</a:t>
            </a:r>
          </a:p>
          <a:p>
            <a:endParaRPr lang="en-US" dirty="0"/>
          </a:p>
          <a:p>
            <a:endParaRPr lang="en-US" dirty="0"/>
          </a:p>
          <a:p>
            <a:endParaRPr lang="en-US" dirty="0"/>
          </a:p>
          <a:p>
            <a:endParaRPr lang="en-US" dirty="0"/>
          </a:p>
          <a:p>
            <a:endParaRPr lang="en-US" dirty="0"/>
          </a:p>
          <a:p>
            <a:endParaRPr lang="en-US" dirty="0"/>
          </a:p>
          <a:p>
            <a:r>
              <a:rPr lang="en-US" dirty="0"/>
              <a:t>This table can now be merged with the nodes table into one table with all information.</a:t>
            </a:r>
          </a:p>
        </p:txBody>
      </p:sp>
      <p:pic>
        <p:nvPicPr>
          <p:cNvPr id="5" name="Picture 4"/>
          <p:cNvPicPr>
            <a:picLocks noChangeAspect="1"/>
          </p:cNvPicPr>
          <p:nvPr/>
        </p:nvPicPr>
        <p:blipFill>
          <a:blip r:embed="rId2"/>
          <a:stretch>
            <a:fillRect/>
          </a:stretch>
        </p:blipFill>
        <p:spPr>
          <a:xfrm>
            <a:off x="2175028" y="2621702"/>
            <a:ext cx="7457243" cy="3149481"/>
          </a:xfrm>
          <a:prstGeom prst="rect">
            <a:avLst/>
          </a:prstGeom>
        </p:spPr>
      </p:pic>
    </p:spTree>
    <p:extLst>
      <p:ext uri="{BB962C8B-B14F-4D97-AF65-F5344CB8AC3E}">
        <p14:creationId xmlns:p14="http://schemas.microsoft.com/office/powerpoint/2010/main" val="214269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Application</a:t>
            </a:r>
          </a:p>
        </p:txBody>
      </p:sp>
      <p:sp>
        <p:nvSpPr>
          <p:cNvPr id="3" name="Content Placeholder 2"/>
          <p:cNvSpPr>
            <a:spLocks noGrp="1"/>
          </p:cNvSpPr>
          <p:nvPr>
            <p:ph idx="1"/>
          </p:nvPr>
        </p:nvSpPr>
        <p:spPr>
          <a:xfrm>
            <a:off x="278907" y="1233995"/>
            <a:ext cx="11839112" cy="5513033"/>
          </a:xfrm>
        </p:spPr>
        <p:txBody>
          <a:bodyPr/>
          <a:lstStyle/>
          <a:p>
            <a:r>
              <a:rPr lang="en-US" dirty="0"/>
              <a:t>We are aiming on finding the communities based on the tweeter data.</a:t>
            </a:r>
          </a:p>
          <a:p>
            <a:r>
              <a:rPr lang="en-US" dirty="0"/>
              <a:t>Louvain is a fast greedy community detection clustering algorithm. It is a hierarchical bottom-up approach. It optimizes the modularity in a greedy manner. Initially, every vertex belongs to a separate community, and communities are merged iteratively such that each merge is locally optimal (i.e. yields the largest increase in the current value of modularity). The algorithm stops when it is not possible to increase the modularity any more, so it gives you a grouping as well as a dendogram. The method is fast and it is the method that is usually tried as a first approximation because it has no parameters to tune. However, it is downfall is different results given slight changes in the input sets.</a:t>
            </a:r>
          </a:p>
          <a:p>
            <a:r>
              <a:rPr lang="en-US" dirty="0"/>
              <a:t>This algorithm can enter initial clustering (As initial condition), weights as well additional information to help the clustering (language, location </a:t>
            </a:r>
            <a:r>
              <a:rPr lang="en-US" dirty="0" err="1"/>
              <a:t>etc</a:t>
            </a:r>
            <a:r>
              <a:rPr lang="en-US" dirty="0"/>
              <a:t>’..)</a:t>
            </a:r>
          </a:p>
        </p:txBody>
      </p:sp>
    </p:spTree>
    <p:extLst>
      <p:ext uri="{BB962C8B-B14F-4D97-AF65-F5344CB8AC3E}">
        <p14:creationId xmlns:p14="http://schemas.microsoft.com/office/powerpoint/2010/main" val="137344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064"/>
            <a:ext cx="9144000" cy="990522"/>
          </a:xfrm>
        </p:spPr>
        <p:txBody>
          <a:bodyPr/>
          <a:lstStyle/>
          <a:p>
            <a:r>
              <a:rPr lang="en-US" dirty="0"/>
              <a:t>Performance</a:t>
            </a:r>
          </a:p>
        </p:txBody>
      </p:sp>
      <p:graphicFrame>
        <p:nvGraphicFramePr>
          <p:cNvPr id="4" name="Table 3"/>
          <p:cNvGraphicFramePr>
            <a:graphicFrameLocks noGrp="1"/>
          </p:cNvGraphicFramePr>
          <p:nvPr>
            <p:extLst>
              <p:ext uri="{D42A27DB-BD31-4B8C-83A1-F6EECF244321}">
                <p14:modId xmlns:p14="http://schemas.microsoft.com/office/powerpoint/2010/main" val="1988806420"/>
              </p:ext>
            </p:extLst>
          </p:nvPr>
        </p:nvGraphicFramePr>
        <p:xfrm>
          <a:off x="1089088" y="1589621"/>
          <a:ext cx="10013823" cy="1483360"/>
        </p:xfrm>
        <a:graphic>
          <a:graphicData uri="http://schemas.openxmlformats.org/drawingml/2006/table">
            <a:tbl>
              <a:tblPr firstRow="1">
                <a:tableStyleId>{073A0DAA-6AF3-43AB-8588-CEC1D06C72B9}</a:tableStyleId>
              </a:tblPr>
              <a:tblGrid>
                <a:gridCol w="351155">
                  <a:extLst>
                    <a:ext uri="{9D8B030D-6E8A-4147-A177-3AD203B41FA5}">
                      <a16:colId xmlns:a16="http://schemas.microsoft.com/office/drawing/2014/main" val="4173123108"/>
                    </a:ext>
                  </a:extLst>
                </a:gridCol>
                <a:gridCol w="736918">
                  <a:extLst>
                    <a:ext uri="{9D8B030D-6E8A-4147-A177-3AD203B41FA5}">
                      <a16:colId xmlns:a16="http://schemas.microsoft.com/office/drawing/2014/main" val="521470851"/>
                    </a:ext>
                  </a:extLst>
                </a:gridCol>
                <a:gridCol w="2050923">
                  <a:extLst>
                    <a:ext uri="{9D8B030D-6E8A-4147-A177-3AD203B41FA5}">
                      <a16:colId xmlns:a16="http://schemas.microsoft.com/office/drawing/2014/main" val="845019468"/>
                    </a:ext>
                  </a:extLst>
                </a:gridCol>
                <a:gridCol w="1002919">
                  <a:extLst>
                    <a:ext uri="{9D8B030D-6E8A-4147-A177-3AD203B41FA5}">
                      <a16:colId xmlns:a16="http://schemas.microsoft.com/office/drawing/2014/main" val="3460104202"/>
                    </a:ext>
                  </a:extLst>
                </a:gridCol>
                <a:gridCol w="906272">
                  <a:extLst>
                    <a:ext uri="{9D8B030D-6E8A-4147-A177-3AD203B41FA5}">
                      <a16:colId xmlns:a16="http://schemas.microsoft.com/office/drawing/2014/main" val="2376142051"/>
                    </a:ext>
                  </a:extLst>
                </a:gridCol>
                <a:gridCol w="775526">
                  <a:extLst>
                    <a:ext uri="{9D8B030D-6E8A-4147-A177-3AD203B41FA5}">
                      <a16:colId xmlns:a16="http://schemas.microsoft.com/office/drawing/2014/main" val="1340404798"/>
                    </a:ext>
                  </a:extLst>
                </a:gridCol>
                <a:gridCol w="835342">
                  <a:extLst>
                    <a:ext uri="{9D8B030D-6E8A-4147-A177-3AD203B41FA5}">
                      <a16:colId xmlns:a16="http://schemas.microsoft.com/office/drawing/2014/main" val="3642594917"/>
                    </a:ext>
                  </a:extLst>
                </a:gridCol>
                <a:gridCol w="1013142">
                  <a:extLst>
                    <a:ext uri="{9D8B030D-6E8A-4147-A177-3AD203B41FA5}">
                      <a16:colId xmlns:a16="http://schemas.microsoft.com/office/drawing/2014/main" val="114686818"/>
                    </a:ext>
                  </a:extLst>
                </a:gridCol>
                <a:gridCol w="1047496">
                  <a:extLst>
                    <a:ext uri="{9D8B030D-6E8A-4147-A177-3AD203B41FA5}">
                      <a16:colId xmlns:a16="http://schemas.microsoft.com/office/drawing/2014/main" val="1882115137"/>
                    </a:ext>
                  </a:extLst>
                </a:gridCol>
                <a:gridCol w="1294130">
                  <a:extLst>
                    <a:ext uri="{9D8B030D-6E8A-4147-A177-3AD203B41FA5}">
                      <a16:colId xmlns:a16="http://schemas.microsoft.com/office/drawing/2014/main" val="2084421502"/>
                    </a:ext>
                  </a:extLst>
                </a:gridCol>
              </a:tblGrid>
              <a:tr h="370840">
                <a:tc>
                  <a:txBody>
                    <a:bodyPr/>
                    <a:lstStyle/>
                    <a:p>
                      <a:pPr algn="ctr"/>
                      <a:r>
                        <a:rPr lang="en-US" dirty="0"/>
                        <a:t>#</a:t>
                      </a:r>
                    </a:p>
                  </a:txBody>
                  <a:tcPr/>
                </a:tc>
                <a:tc>
                  <a:txBody>
                    <a:bodyPr/>
                    <a:lstStyle/>
                    <a:p>
                      <a:pPr algn="ctr"/>
                      <a:r>
                        <a:rPr lang="en-US" dirty="0"/>
                        <a:t>Data</a:t>
                      </a:r>
                    </a:p>
                  </a:txBody>
                  <a:tcPr/>
                </a:tc>
                <a:tc>
                  <a:txBody>
                    <a:bodyPr/>
                    <a:lstStyle/>
                    <a:p>
                      <a:pPr algn="ctr"/>
                      <a:r>
                        <a:rPr lang="en-US" dirty="0"/>
                        <a:t>Description</a:t>
                      </a:r>
                    </a:p>
                  </a:txBody>
                  <a:tcPr/>
                </a:tc>
                <a:tc>
                  <a:txBody>
                    <a:bodyPr/>
                    <a:lstStyle/>
                    <a:p>
                      <a:pPr algn="ctr"/>
                      <a:r>
                        <a:rPr lang="en-US" dirty="0"/>
                        <a:t>Weights</a:t>
                      </a:r>
                    </a:p>
                  </a:txBody>
                  <a:tcPr/>
                </a:tc>
                <a:tc>
                  <a:txBody>
                    <a:bodyPr/>
                    <a:lstStyle/>
                    <a:p>
                      <a:pPr algn="ctr"/>
                      <a:r>
                        <a:rPr lang="en-US" dirty="0"/>
                        <a:t>Tweets</a:t>
                      </a:r>
                    </a:p>
                  </a:txBody>
                  <a:tcPr/>
                </a:tc>
                <a:tc>
                  <a:txBody>
                    <a:bodyPr/>
                    <a:lstStyle/>
                    <a:p>
                      <a:pPr algn="ctr"/>
                      <a:r>
                        <a:rPr lang="en-US" dirty="0"/>
                        <a:t>Edges</a:t>
                      </a:r>
                    </a:p>
                  </a:txBody>
                  <a:tcPr/>
                </a:tc>
                <a:tc>
                  <a:txBody>
                    <a:bodyPr/>
                    <a:lstStyle/>
                    <a:p>
                      <a:pPr algn="ctr"/>
                      <a:r>
                        <a:rPr lang="en-US" dirty="0"/>
                        <a:t>Nodes</a:t>
                      </a:r>
                    </a:p>
                  </a:txBody>
                  <a:tcPr/>
                </a:tc>
                <a:tc>
                  <a:txBody>
                    <a:bodyPr/>
                    <a:lstStyle/>
                    <a:p>
                      <a:pPr algn="ctr"/>
                      <a:r>
                        <a:rPr lang="en-US" dirty="0"/>
                        <a:t>Time</a:t>
                      </a:r>
                    </a:p>
                  </a:txBody>
                  <a:tcPr/>
                </a:tc>
                <a:tc>
                  <a:txBody>
                    <a:bodyPr/>
                    <a:lstStyle/>
                    <a:p>
                      <a:pPr algn="ctr"/>
                      <a:r>
                        <a:rPr lang="en-US" dirty="0"/>
                        <a:t>Memory</a:t>
                      </a:r>
                    </a:p>
                  </a:txBody>
                  <a:tcPr/>
                </a:tc>
                <a:tc>
                  <a:txBody>
                    <a:bodyPr/>
                    <a:lstStyle/>
                    <a:p>
                      <a:pPr algn="ctr"/>
                      <a:r>
                        <a:rPr lang="en-US" dirty="0"/>
                        <a:t>Modularity</a:t>
                      </a:r>
                    </a:p>
                  </a:txBody>
                  <a:tcPr/>
                </a:tc>
                <a:extLst>
                  <a:ext uri="{0D108BD9-81ED-4DB2-BD59-A6C34878D82A}">
                    <a16:rowId xmlns:a16="http://schemas.microsoft.com/office/drawing/2014/main" val="3741594466"/>
                  </a:ext>
                </a:extLst>
              </a:tr>
              <a:tr h="370840">
                <a:tc>
                  <a:txBody>
                    <a:bodyPr/>
                    <a:lstStyle/>
                    <a:p>
                      <a:pPr algn="ctr"/>
                      <a:r>
                        <a:rPr lang="en-US" dirty="0"/>
                        <a:t>1</a:t>
                      </a:r>
                    </a:p>
                  </a:txBody>
                  <a:tcPr/>
                </a:tc>
                <a:tc>
                  <a:txBody>
                    <a:bodyPr/>
                    <a:lstStyle/>
                    <a:p>
                      <a:pPr algn="ctr"/>
                      <a:r>
                        <a:rPr lang="en-US" dirty="0"/>
                        <a:t>Small</a:t>
                      </a:r>
                    </a:p>
                  </a:txBody>
                  <a:tcPr/>
                </a:tc>
                <a:tc>
                  <a:txBody>
                    <a:bodyPr/>
                    <a:lstStyle/>
                    <a:p>
                      <a:pPr algn="ctr"/>
                      <a:r>
                        <a:rPr lang="en-US" dirty="0"/>
                        <a:t>Source-Targets</a:t>
                      </a:r>
                      <a:r>
                        <a:rPr lang="en-US" baseline="0" dirty="0"/>
                        <a:t> only</a:t>
                      </a:r>
                      <a:endParaRPr lang="en-US" dirty="0"/>
                    </a:p>
                  </a:txBody>
                  <a:tcPr/>
                </a:tc>
                <a:tc>
                  <a:txBody>
                    <a:bodyPr/>
                    <a:lstStyle/>
                    <a:p>
                      <a:pPr algn="ctr"/>
                      <a:r>
                        <a:rPr lang="en-US" dirty="0"/>
                        <a:t>No</a:t>
                      </a:r>
                    </a:p>
                  </a:txBody>
                  <a:tcPr/>
                </a:tc>
                <a:tc>
                  <a:txBody>
                    <a:bodyPr/>
                    <a:lstStyle/>
                    <a:p>
                      <a:pPr algn="ctr"/>
                      <a:r>
                        <a:rPr lang="en-US" dirty="0"/>
                        <a:t>180</a:t>
                      </a:r>
                    </a:p>
                  </a:txBody>
                  <a:tcPr/>
                </a:tc>
                <a:tc>
                  <a:txBody>
                    <a:bodyPr/>
                    <a:lstStyle/>
                    <a:p>
                      <a:pPr algn="ctr"/>
                      <a:r>
                        <a:rPr lang="en-US" dirty="0"/>
                        <a:t>111</a:t>
                      </a:r>
                    </a:p>
                  </a:txBody>
                  <a:tcPr/>
                </a:tc>
                <a:tc>
                  <a:txBody>
                    <a:bodyPr/>
                    <a:lstStyle/>
                    <a:p>
                      <a:pPr algn="ctr"/>
                      <a:r>
                        <a:rPr lang="en-US" dirty="0"/>
                        <a:t>180</a:t>
                      </a:r>
                    </a:p>
                  </a:txBody>
                  <a:tcPr/>
                </a:tc>
                <a:tc>
                  <a:txBody>
                    <a:bodyPr/>
                    <a:lstStyle/>
                    <a:p>
                      <a:pPr algn="ctr"/>
                      <a:r>
                        <a:rPr lang="en-US" dirty="0"/>
                        <a:t>0.0053 s</a:t>
                      </a:r>
                    </a:p>
                  </a:txBody>
                  <a:tcPr/>
                </a:tc>
                <a:tc>
                  <a:txBody>
                    <a:bodyPr/>
                    <a:lstStyle/>
                    <a:p>
                      <a:pPr algn="ctr"/>
                      <a:r>
                        <a:rPr lang="en-US" dirty="0"/>
                        <a:t>10KB</a:t>
                      </a:r>
                    </a:p>
                  </a:txBody>
                  <a:tcPr/>
                </a:tc>
                <a:tc>
                  <a:txBody>
                    <a:bodyPr/>
                    <a:lstStyle/>
                    <a:p>
                      <a:pPr algn="ctr"/>
                      <a:r>
                        <a:rPr lang="en-US" dirty="0"/>
                        <a:t>0.551</a:t>
                      </a:r>
                    </a:p>
                  </a:txBody>
                  <a:tcPr/>
                </a:tc>
                <a:extLst>
                  <a:ext uri="{0D108BD9-81ED-4DB2-BD59-A6C34878D82A}">
                    <a16:rowId xmlns:a16="http://schemas.microsoft.com/office/drawing/2014/main" val="4226511982"/>
                  </a:ext>
                </a:extLst>
              </a:tr>
              <a:tr h="370840">
                <a:tc>
                  <a:txBody>
                    <a:bodyPr/>
                    <a:lstStyle/>
                    <a:p>
                      <a:pPr algn="ctr"/>
                      <a:r>
                        <a:rPr lang="en-US" dirty="0"/>
                        <a:t>2</a:t>
                      </a:r>
                    </a:p>
                  </a:txBody>
                  <a:tcPr/>
                </a:tc>
                <a:tc>
                  <a:txBody>
                    <a:bodyPr/>
                    <a:lstStyle/>
                    <a:p>
                      <a:pPr algn="ctr"/>
                      <a:r>
                        <a:rPr lang="en-US" dirty="0"/>
                        <a:t>Small</a:t>
                      </a:r>
                    </a:p>
                  </a:txBody>
                  <a:tcPr/>
                </a:tc>
                <a:tc>
                  <a:txBody>
                    <a:bodyPr/>
                    <a:lstStyle/>
                    <a:p>
                      <a:pPr algn="ctr"/>
                      <a:r>
                        <a:rPr lang="en-US" dirty="0"/>
                        <a:t>Source-Targets</a:t>
                      </a:r>
                      <a:r>
                        <a:rPr lang="en-US" baseline="0" dirty="0"/>
                        <a:t> only</a:t>
                      </a:r>
                      <a:endParaRPr lang="en-US" dirty="0"/>
                    </a:p>
                  </a:txBody>
                  <a:tcPr/>
                </a:tc>
                <a:tc>
                  <a:txBody>
                    <a:bodyPr/>
                    <a:lstStyle/>
                    <a:p>
                      <a:pPr algn="ctr"/>
                      <a:r>
                        <a:rPr lang="en-US" dirty="0"/>
                        <a:t>Yes</a:t>
                      </a:r>
                    </a:p>
                  </a:txBody>
                  <a:tcPr/>
                </a:tc>
                <a:tc>
                  <a:txBody>
                    <a:bodyPr/>
                    <a:lstStyle/>
                    <a:p>
                      <a:pPr algn="ctr"/>
                      <a:r>
                        <a:rPr lang="en-US" dirty="0"/>
                        <a:t>180</a:t>
                      </a:r>
                    </a:p>
                  </a:txBody>
                  <a:tcPr/>
                </a:tc>
                <a:tc>
                  <a:txBody>
                    <a:bodyPr/>
                    <a:lstStyle/>
                    <a:p>
                      <a:pPr algn="ctr"/>
                      <a:r>
                        <a:rPr lang="en-US" dirty="0"/>
                        <a:t>111</a:t>
                      </a:r>
                    </a:p>
                  </a:txBody>
                  <a:tcPr/>
                </a:tc>
                <a:tc>
                  <a:txBody>
                    <a:bodyPr/>
                    <a:lstStyle/>
                    <a:p>
                      <a:pPr algn="ctr"/>
                      <a:r>
                        <a:rPr lang="en-US" dirty="0"/>
                        <a:t>140</a:t>
                      </a:r>
                    </a:p>
                  </a:txBody>
                  <a:tcPr/>
                </a:tc>
                <a:tc>
                  <a:txBody>
                    <a:bodyPr/>
                    <a:lstStyle/>
                    <a:p>
                      <a:pPr algn="ctr"/>
                      <a:r>
                        <a:rPr lang="en-US" dirty="0"/>
                        <a:t>0.0052</a:t>
                      </a:r>
                      <a:r>
                        <a:rPr lang="en-US" baseline="0" dirty="0"/>
                        <a:t> 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10KB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0.551</a:t>
                      </a:r>
                    </a:p>
                  </a:txBody>
                  <a:tcPr/>
                </a:tc>
                <a:extLst>
                  <a:ext uri="{0D108BD9-81ED-4DB2-BD59-A6C34878D82A}">
                    <a16:rowId xmlns:a16="http://schemas.microsoft.com/office/drawing/2014/main" val="1293667161"/>
                  </a:ext>
                </a:extLst>
              </a:tr>
              <a:tr h="370840">
                <a:tc>
                  <a:txBody>
                    <a:bodyPr/>
                    <a:lstStyle/>
                    <a:p>
                      <a:pPr algn="ctr"/>
                      <a:r>
                        <a:rPr lang="en-US" dirty="0"/>
                        <a:t>3</a:t>
                      </a:r>
                    </a:p>
                  </a:txBody>
                  <a:tcPr/>
                </a:tc>
                <a:tc>
                  <a:txBody>
                    <a:bodyPr/>
                    <a:lstStyle/>
                    <a:p>
                      <a:pPr algn="ctr"/>
                      <a:r>
                        <a:rPr lang="en-US" dirty="0"/>
                        <a:t>Big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Source-Targets</a:t>
                      </a:r>
                      <a:r>
                        <a:rPr lang="en-US" baseline="0" dirty="0"/>
                        <a:t> only</a:t>
                      </a:r>
                      <a:endParaRPr lang="en-US" dirty="0"/>
                    </a:p>
                  </a:txBody>
                  <a:tcPr/>
                </a:tc>
                <a:tc>
                  <a:txBody>
                    <a:bodyPr/>
                    <a:lstStyle/>
                    <a:p>
                      <a:pPr algn="ctr"/>
                      <a:r>
                        <a:rPr lang="en-US" dirty="0"/>
                        <a:t>No</a:t>
                      </a:r>
                    </a:p>
                  </a:txBody>
                  <a:tcPr/>
                </a:tc>
                <a:tc>
                  <a:txBody>
                    <a:bodyPr/>
                    <a:lstStyle/>
                    <a:p>
                      <a:pPr algn="ctr"/>
                      <a:r>
                        <a:rPr lang="en-US" dirty="0"/>
                        <a:t>61748</a:t>
                      </a:r>
                    </a:p>
                  </a:txBody>
                  <a:tcPr/>
                </a:tc>
                <a:tc>
                  <a:txBody>
                    <a:bodyPr/>
                    <a:lstStyle/>
                    <a:p>
                      <a:pPr algn="ctr"/>
                      <a:r>
                        <a:rPr lang="en-US" dirty="0"/>
                        <a:t>36733</a:t>
                      </a:r>
                    </a:p>
                  </a:txBody>
                  <a:tcPr/>
                </a:tc>
                <a:tc>
                  <a:txBody>
                    <a:bodyPr/>
                    <a:lstStyle/>
                    <a:p>
                      <a:pPr algn="ctr"/>
                      <a:r>
                        <a:rPr lang="en-US" dirty="0"/>
                        <a:t>23601</a:t>
                      </a:r>
                    </a:p>
                  </a:txBody>
                  <a:tcPr/>
                </a:tc>
                <a:tc>
                  <a:txBody>
                    <a:bodyPr/>
                    <a:lstStyle/>
                    <a:p>
                      <a:pPr algn="ctr"/>
                      <a:r>
                        <a:rPr lang="en-US" dirty="0"/>
                        <a:t>0.15 s</a:t>
                      </a:r>
                    </a:p>
                  </a:txBody>
                  <a:tcPr/>
                </a:tc>
                <a:tc>
                  <a:txBody>
                    <a:bodyPr/>
                    <a:lstStyle/>
                    <a:p>
                      <a:pPr algn="ctr"/>
                      <a:r>
                        <a:rPr lang="en-US" dirty="0"/>
                        <a:t>2.6MB</a:t>
                      </a:r>
                    </a:p>
                  </a:txBody>
                  <a:tcPr/>
                </a:tc>
                <a:tc>
                  <a:txBody>
                    <a:bodyPr/>
                    <a:lstStyle/>
                    <a:p>
                      <a:pPr algn="ctr"/>
                      <a:r>
                        <a:rPr lang="en-US" dirty="0"/>
                        <a:t>0.6</a:t>
                      </a:r>
                    </a:p>
                  </a:txBody>
                  <a:tcPr/>
                </a:tc>
                <a:extLst>
                  <a:ext uri="{0D108BD9-81ED-4DB2-BD59-A6C34878D82A}">
                    <a16:rowId xmlns:a16="http://schemas.microsoft.com/office/drawing/2014/main" val="65007907"/>
                  </a:ext>
                </a:extLst>
              </a:tr>
            </a:tbl>
          </a:graphicData>
        </a:graphic>
      </p:graphicFrame>
      <p:sp>
        <p:nvSpPr>
          <p:cNvPr id="5" name="TextBox 4"/>
          <p:cNvSpPr txBox="1"/>
          <p:nvPr/>
        </p:nvSpPr>
        <p:spPr>
          <a:xfrm>
            <a:off x="-319597" y="906517"/>
            <a:ext cx="13121196" cy="646331"/>
          </a:xfrm>
          <a:prstGeom prst="rect">
            <a:avLst/>
          </a:prstGeom>
          <a:noFill/>
        </p:spPr>
        <p:txBody>
          <a:bodyPr wrap="square" rtlCol="0">
            <a:spAutoFit/>
          </a:bodyPr>
          <a:lstStyle/>
          <a:p>
            <a:pPr algn="ctr"/>
            <a:r>
              <a:rPr lang="en-US" dirty="0"/>
              <a:t>Not including reading/writing the data/results from/to DB</a:t>
            </a:r>
          </a:p>
          <a:p>
            <a:pPr algn="ctr"/>
            <a:r>
              <a:rPr lang="en-US" dirty="0"/>
              <a:t>Simulation performed on Win10, 32GB DDR4 RAM, </a:t>
            </a:r>
            <a:r>
              <a:rPr lang="pt-BR" dirty="0"/>
              <a:t>Processor Intel(R) Core(TM) i7-5820K CPU @ 3.30GHz, 6 Cores</a:t>
            </a:r>
            <a:endParaRPr lang="en-US" dirty="0"/>
          </a:p>
        </p:txBody>
      </p:sp>
      <p:sp>
        <p:nvSpPr>
          <p:cNvPr id="6" name="TextBox 5"/>
          <p:cNvSpPr txBox="1"/>
          <p:nvPr/>
        </p:nvSpPr>
        <p:spPr>
          <a:xfrm>
            <a:off x="594804" y="3391270"/>
            <a:ext cx="11123720" cy="2031325"/>
          </a:xfrm>
          <a:prstGeom prst="rect">
            <a:avLst/>
          </a:prstGeom>
          <a:noFill/>
        </p:spPr>
        <p:txBody>
          <a:bodyPr wrap="square" rtlCol="0">
            <a:spAutoFit/>
          </a:bodyPr>
          <a:lstStyle/>
          <a:p>
            <a:r>
              <a:rPr lang="en-US" dirty="0"/>
              <a:t>Many other application can be then made</a:t>
            </a:r>
          </a:p>
          <a:p>
            <a:pPr marL="285750" indent="-285750">
              <a:buFont typeface="Arial" panose="020B0604020202020204" pitchFamily="34" charset="0"/>
              <a:buChar char="•"/>
            </a:pPr>
            <a:r>
              <a:rPr lang="en-US" dirty="0"/>
              <a:t>Checking only re-tweets</a:t>
            </a:r>
          </a:p>
          <a:p>
            <a:pPr marL="285750" indent="-285750">
              <a:buFont typeface="Arial" panose="020B0604020202020204" pitchFamily="34" charset="0"/>
              <a:buChar char="•"/>
            </a:pPr>
            <a:r>
              <a:rPr lang="en-US" dirty="0"/>
              <a:t>Add weights in form of other information (#followers, #friends, #followers </a:t>
            </a:r>
            <a:r>
              <a:rPr lang="en-US" dirty="0" err="1"/>
              <a:t>etc</a:t>
            </a:r>
            <a:r>
              <a:rPr lang="en-US" dirty="0"/>
              <a:t>’..)</a:t>
            </a:r>
          </a:p>
          <a:p>
            <a:pPr marL="285750" indent="-285750">
              <a:buFont typeface="Arial" panose="020B0604020202020204" pitchFamily="34" charset="0"/>
              <a:buChar char="•"/>
            </a:pPr>
            <a:r>
              <a:rPr lang="en-US" dirty="0"/>
              <a:t>Filter by hashtags , location, languages </a:t>
            </a:r>
            <a:r>
              <a:rPr lang="en-US" dirty="0" err="1"/>
              <a:t>etc</a:t>
            </a:r>
            <a:r>
              <a:rPr lang="en-US" dirty="0"/>
              <a:t>’…</a:t>
            </a:r>
          </a:p>
          <a:p>
            <a:pPr marL="285750" indent="-285750">
              <a:buFont typeface="Arial" panose="020B0604020202020204" pitchFamily="34" charset="0"/>
              <a:buChar char="•"/>
            </a:pPr>
            <a:r>
              <a:rPr lang="en-US" dirty="0"/>
              <a:t>Focus only on highly connected nodes only (speed + </a:t>
            </a:r>
            <a:r>
              <a:rPr lang="en-US" dirty="0" err="1"/>
              <a:t>performace</a:t>
            </a:r>
            <a:r>
              <a:rPr lang="en-US" dirty="0"/>
              <a:t>)</a:t>
            </a:r>
          </a:p>
          <a:p>
            <a:pPr marL="285750" indent="-285750">
              <a:buFont typeface="Arial" panose="020B0604020202020204" pitchFamily="34" charset="0"/>
              <a:buChar char="•"/>
            </a:pPr>
            <a:r>
              <a:rPr lang="en-US" dirty="0"/>
              <a:t>Make a simulation of a “tweet” and how it moves in the network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950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7597" t="6800" r="21577" b="10718"/>
          <a:stretch/>
        </p:blipFill>
        <p:spPr>
          <a:xfrm>
            <a:off x="4243527" y="25499"/>
            <a:ext cx="7948474" cy="6832501"/>
          </a:xfrm>
          <a:prstGeom prst="rect">
            <a:avLst/>
          </a:prstGeom>
        </p:spPr>
      </p:pic>
      <p:sp>
        <p:nvSpPr>
          <p:cNvPr id="2" name="Title 1"/>
          <p:cNvSpPr>
            <a:spLocks noGrp="1"/>
          </p:cNvSpPr>
          <p:nvPr>
            <p:ph type="title"/>
          </p:nvPr>
        </p:nvSpPr>
        <p:spPr>
          <a:xfrm>
            <a:off x="323295" y="136077"/>
            <a:ext cx="10515600" cy="1325563"/>
          </a:xfrm>
        </p:spPr>
        <p:txBody>
          <a:bodyPr/>
          <a:lstStyle/>
          <a:p>
            <a:r>
              <a:rPr lang="en-US" dirty="0"/>
              <a:t>Small Data Set results</a:t>
            </a:r>
          </a:p>
        </p:txBody>
      </p:sp>
      <p:sp>
        <p:nvSpPr>
          <p:cNvPr id="3" name="Content Placeholder 2"/>
          <p:cNvSpPr>
            <a:spLocks noGrp="1"/>
          </p:cNvSpPr>
          <p:nvPr>
            <p:ph idx="1"/>
          </p:nvPr>
        </p:nvSpPr>
        <p:spPr>
          <a:xfrm>
            <a:off x="323295" y="1461640"/>
            <a:ext cx="11537272" cy="5090079"/>
          </a:xfrm>
        </p:spPr>
        <p:txBody>
          <a:bodyPr/>
          <a:lstStyle/>
          <a:p>
            <a:r>
              <a:rPr lang="en-US" dirty="0"/>
              <a:t>Visualization + Output CSV</a:t>
            </a:r>
          </a:p>
        </p:txBody>
      </p:sp>
      <p:pic>
        <p:nvPicPr>
          <p:cNvPr id="4" name="Picture 3"/>
          <p:cNvPicPr>
            <a:picLocks noChangeAspect="1"/>
          </p:cNvPicPr>
          <p:nvPr/>
        </p:nvPicPr>
        <p:blipFill rotWithShape="1">
          <a:blip r:embed="rId3"/>
          <a:srcRect b="6179"/>
          <a:stretch/>
        </p:blipFill>
        <p:spPr>
          <a:xfrm>
            <a:off x="1460718" y="2054156"/>
            <a:ext cx="1645386" cy="4650704"/>
          </a:xfrm>
          <a:prstGeom prst="rect">
            <a:avLst/>
          </a:prstGeom>
          <a:ln>
            <a:solidFill>
              <a:schemeClr val="tx1"/>
            </a:solidFill>
          </a:ln>
        </p:spPr>
      </p:pic>
    </p:spTree>
    <p:extLst>
      <p:ext uri="{BB962C8B-B14F-4D97-AF65-F5344CB8AC3E}">
        <p14:creationId xmlns:p14="http://schemas.microsoft.com/office/powerpoint/2010/main" val="22247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8470" t="37181" r="36578" b="10031"/>
          <a:stretch/>
        </p:blipFill>
        <p:spPr>
          <a:xfrm>
            <a:off x="4807261" y="603682"/>
            <a:ext cx="7301880" cy="5841506"/>
          </a:xfrm>
          <a:prstGeom prst="rect">
            <a:avLst/>
          </a:prstGeom>
        </p:spPr>
      </p:pic>
      <p:sp>
        <p:nvSpPr>
          <p:cNvPr id="2" name="Title 1"/>
          <p:cNvSpPr>
            <a:spLocks noGrp="1"/>
          </p:cNvSpPr>
          <p:nvPr>
            <p:ph type="title"/>
          </p:nvPr>
        </p:nvSpPr>
        <p:spPr>
          <a:xfrm>
            <a:off x="323295" y="136077"/>
            <a:ext cx="10515600" cy="1325563"/>
          </a:xfrm>
        </p:spPr>
        <p:txBody>
          <a:bodyPr/>
          <a:lstStyle/>
          <a:p>
            <a:r>
              <a:rPr lang="en-US" dirty="0"/>
              <a:t>Big Data Set results</a:t>
            </a:r>
          </a:p>
        </p:txBody>
      </p:sp>
      <p:sp>
        <p:nvSpPr>
          <p:cNvPr id="3" name="Content Placeholder 2"/>
          <p:cNvSpPr>
            <a:spLocks noGrp="1"/>
          </p:cNvSpPr>
          <p:nvPr>
            <p:ph idx="1"/>
          </p:nvPr>
        </p:nvSpPr>
        <p:spPr>
          <a:xfrm>
            <a:off x="323295" y="1461640"/>
            <a:ext cx="11537272" cy="5090079"/>
          </a:xfrm>
        </p:spPr>
        <p:txBody>
          <a:bodyPr/>
          <a:lstStyle/>
          <a:p>
            <a:r>
              <a:rPr lang="en-US" dirty="0"/>
              <a:t>Visualization + Output CSV</a:t>
            </a:r>
          </a:p>
          <a:p>
            <a:r>
              <a:rPr lang="en-US" dirty="0"/>
              <a:t>Those are only part of the top </a:t>
            </a:r>
          </a:p>
          <a:p>
            <a:pPr marL="0" indent="0">
              <a:buNone/>
            </a:pPr>
            <a:r>
              <a:rPr lang="en-US" dirty="0"/>
              <a:t>connected nodes.</a:t>
            </a:r>
          </a:p>
        </p:txBody>
      </p:sp>
      <p:pic>
        <p:nvPicPr>
          <p:cNvPr id="7" name="Picture 6"/>
          <p:cNvPicPr>
            <a:picLocks noChangeAspect="1"/>
          </p:cNvPicPr>
          <p:nvPr/>
        </p:nvPicPr>
        <p:blipFill rotWithShape="1">
          <a:blip r:embed="rId3"/>
          <a:srcRect b="31829"/>
          <a:stretch/>
        </p:blipFill>
        <p:spPr>
          <a:xfrm>
            <a:off x="3059006" y="2470074"/>
            <a:ext cx="2190750" cy="4188180"/>
          </a:xfrm>
          <a:prstGeom prst="rect">
            <a:avLst/>
          </a:prstGeom>
          <a:ln>
            <a:solidFill>
              <a:schemeClr val="tx1"/>
            </a:solidFill>
          </a:ln>
        </p:spPr>
      </p:pic>
    </p:spTree>
    <p:extLst>
      <p:ext uri="{BB962C8B-B14F-4D97-AF65-F5344CB8AC3E}">
        <p14:creationId xmlns:p14="http://schemas.microsoft.com/office/powerpoint/2010/main" val="380265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Useful References</a:t>
            </a:r>
          </a:p>
        </p:txBody>
      </p:sp>
      <p:sp>
        <p:nvSpPr>
          <p:cNvPr id="3" name="Content Placeholder 2"/>
          <p:cNvSpPr>
            <a:spLocks noGrp="1"/>
          </p:cNvSpPr>
          <p:nvPr>
            <p:ph idx="1"/>
          </p:nvPr>
        </p:nvSpPr>
        <p:spPr>
          <a:xfrm>
            <a:off x="199008" y="1470518"/>
            <a:ext cx="11892378" cy="5241000"/>
          </a:xfrm>
        </p:spPr>
        <p:txBody>
          <a:bodyPr>
            <a:normAutofit fontScale="77500" lnSpcReduction="20000"/>
          </a:bodyPr>
          <a:lstStyle/>
          <a:p>
            <a:r>
              <a:rPr lang="en-US" dirty="0">
                <a:hlinkClick r:id="rId2"/>
              </a:rPr>
              <a:t>https://www.r-bloggers.com/network-visualization-in-r-with-the-igraph-package/</a:t>
            </a:r>
            <a:endParaRPr lang="en-US" dirty="0"/>
          </a:p>
          <a:p>
            <a:r>
              <a:rPr lang="en-US" dirty="0">
                <a:hlinkClick r:id="rId3"/>
              </a:rPr>
              <a:t>http://blog.kaggle.com/2016/06/03/dataset-spotlight-how-isis-uses-twitter/</a:t>
            </a:r>
            <a:endParaRPr lang="en-US" dirty="0"/>
          </a:p>
          <a:p>
            <a:r>
              <a:rPr lang="en-US" dirty="0">
                <a:hlinkClick r:id="rId4"/>
              </a:rPr>
              <a:t>https://www.kaggle.com/msjgriffiths/d/kzaman/how-isis-uses-twitter/social-cluster-analysis-in-r/comments</a:t>
            </a:r>
            <a:endParaRPr lang="en-US" dirty="0"/>
          </a:p>
          <a:p>
            <a:r>
              <a:rPr lang="en-US" dirty="0">
                <a:hlinkClick r:id="rId5"/>
              </a:rPr>
              <a:t>https://www.kaggle.com/ggospodinov/d/kzaman/how-isis-uses-twitter/tweet-analysis2/notebook</a:t>
            </a:r>
            <a:endParaRPr lang="en-US" dirty="0"/>
          </a:p>
          <a:p>
            <a:r>
              <a:rPr lang="en-US" dirty="0">
                <a:hlinkClick r:id="rId6"/>
              </a:rPr>
              <a:t>https://en.wikipedia.org/wiki/Louvain_Modularity</a:t>
            </a:r>
            <a:endParaRPr lang="en-US" dirty="0"/>
          </a:p>
          <a:p>
            <a:r>
              <a:rPr lang="en-US" dirty="0">
                <a:hlinkClick r:id="rId7"/>
              </a:rPr>
              <a:t>http://igraph.org/r/doc/</a:t>
            </a:r>
            <a:endParaRPr lang="en-US" dirty="0"/>
          </a:p>
          <a:p>
            <a:r>
              <a:rPr lang="en-US" dirty="0">
                <a:hlinkClick r:id="rId8"/>
              </a:rPr>
              <a:t>http://thinktostart.com/visualize-retweets-with-r/</a:t>
            </a:r>
            <a:endParaRPr lang="en-US" dirty="0"/>
          </a:p>
          <a:p>
            <a:r>
              <a:rPr lang="en-US" dirty="0">
                <a:hlinkClick r:id="rId9"/>
              </a:rPr>
              <a:t>http://kateto.net/network-visualization</a:t>
            </a:r>
            <a:endParaRPr lang="en-US" dirty="0"/>
          </a:p>
          <a:p>
            <a:r>
              <a:rPr lang="en-US" dirty="0">
                <a:hlinkClick r:id="rId10"/>
              </a:rPr>
              <a:t>https://rdatamining.wordpress.com/2012/05/17/an-example-of-social-network-analysis-with-r-using-package-igraph/</a:t>
            </a:r>
            <a:endParaRPr lang="en-US" dirty="0"/>
          </a:p>
          <a:p>
            <a:r>
              <a:rPr lang="en-US" dirty="0">
                <a:hlinkClick r:id="rId11"/>
              </a:rPr>
              <a:t>https://perso.uclouvain.be/vincent.blondel/research/louvain.html</a:t>
            </a:r>
            <a:endParaRPr lang="en-US" dirty="0"/>
          </a:p>
          <a:p>
            <a:r>
              <a:rPr lang="en-US" dirty="0">
                <a:hlinkClick r:id="rId12"/>
              </a:rPr>
              <a:t>http://www.ludowaltman.nl/slm/</a:t>
            </a:r>
            <a:endParaRPr lang="en-US" dirty="0"/>
          </a:p>
          <a:p>
            <a:r>
              <a:rPr lang="en-US" dirty="0">
                <a:hlinkClick r:id="rId13"/>
              </a:rPr>
              <a:t>https://www.quora.com/Is-there-a-simple-explanation-of-the-Louvain-Method-of-community-detection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912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406</Words>
  <Application>Microsoft Office PowerPoint</Application>
  <PresentationFormat>Widescreen</PresentationFormat>
  <Paragraphs>95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Datasets</vt:lpstr>
      <vt:lpstr>Datasets</vt:lpstr>
      <vt:lpstr>Application</vt:lpstr>
      <vt:lpstr>Performance</vt:lpstr>
      <vt:lpstr>Small Data Set results</vt:lpstr>
      <vt:lpstr>Big Data Set results</vt:lpstr>
      <vt:lpstr>Useful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creator>OriK</dc:creator>
  <cp:lastModifiedBy>OriK</cp:lastModifiedBy>
  <cp:revision>58</cp:revision>
  <dcterms:created xsi:type="dcterms:W3CDTF">2016-08-24T11:16:04Z</dcterms:created>
  <dcterms:modified xsi:type="dcterms:W3CDTF">2016-08-24T14:45:06Z</dcterms:modified>
</cp:coreProperties>
</file>