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91" r:id="rId3"/>
    <p:sldId id="289" r:id="rId4"/>
    <p:sldId id="292" r:id="rId5"/>
    <p:sldId id="300" r:id="rId6"/>
    <p:sldId id="301" r:id="rId7"/>
    <p:sldId id="302" r:id="rId8"/>
    <p:sldId id="295" r:id="rId9"/>
    <p:sldId id="303" r:id="rId10"/>
    <p:sldId id="290" r:id="rId11"/>
    <p:sldId id="304" r:id="rId12"/>
    <p:sldId id="305" r:id="rId13"/>
    <p:sldId id="306"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BF5"/>
    <a:srgbClr val="35656D"/>
    <a:srgbClr val="EDF0F7"/>
    <a:srgbClr val="89788C"/>
    <a:srgbClr val="F5F5F5"/>
    <a:srgbClr val="F0F0F0"/>
    <a:srgbClr val="F8F8F8"/>
    <a:srgbClr val="3A6E78"/>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85580" autoAdjust="0"/>
  </p:normalViewPr>
  <p:slideViewPr>
    <p:cSldViewPr snapToGrid="0">
      <p:cViewPr varScale="1">
        <p:scale>
          <a:sx n="98" d="100"/>
          <a:sy n="98" d="100"/>
        </p:scale>
        <p:origin x="1134" y="78"/>
      </p:cViewPr>
      <p:guideLst/>
    </p:cSldViewPr>
  </p:slideViewPr>
  <p:notesTextViewPr>
    <p:cViewPr>
      <p:scale>
        <a:sx n="1" d="1"/>
        <a:sy n="1" d="1"/>
      </p:scale>
      <p:origin x="0" y="0"/>
    </p:cViewPr>
  </p:notesTextViewPr>
  <p:sorterViewPr>
    <p:cViewPr>
      <p:scale>
        <a:sx n="100" d="100"/>
        <a:sy n="100" d="100"/>
      </p:scale>
      <p:origin x="0" y="-139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3" Type="http://schemas.openxmlformats.org/officeDocument/2006/relationships/oleObject" Target="file:///D:\H0362\1.Project\IAI%20platform\IAI%20level%203\&#22238;&#23478;&#20316;&#26989;\&#26399;&#26411;&#22577;&#21578;&#20351;&#29992;&#34920;&#26684;raw%20data_(Security%20C).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khfs3\asek_pub$\Assy3%20PE\01%20BB00%20&#34389;\Jay%20Mo\IAI%20&#25976;&#20540;&#22411;\&#27169;&#22411;&#35347;&#32244;&#36039;&#26009;\&#31532;&#19977;&#29256;&#36039;&#26009;\Result_&#39511;&#35657;_HFCBGA%20&#21512;&#20341;_0925_04_Tt_02_(Security%20C).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r>
              <a:rPr lang="zh-TW" altLang="en-US" sz="1400" b="1" dirty="0">
                <a:latin typeface="標楷體" panose="03000509000000000000" pitchFamily="65" charset="-120"/>
                <a:ea typeface="標楷體" panose="03000509000000000000" pitchFamily="65" charset="-120"/>
              </a:rPr>
              <a:t>後段製程重工</a:t>
            </a:r>
            <a:r>
              <a:rPr lang="en-US" altLang="zh-TW" sz="1400" b="1" dirty="0">
                <a:latin typeface="Times New Roman" panose="02020603050405020304" pitchFamily="18" charset="0"/>
                <a:ea typeface="標楷體" panose="03000509000000000000" pitchFamily="65" charset="-120"/>
                <a:cs typeface="Times New Roman" panose="02020603050405020304" pitchFamily="18" charset="0"/>
              </a:rPr>
              <a:t>(%/year)</a:t>
            </a:r>
            <a:r>
              <a:rPr lang="zh-TW" altLang="en-US" sz="1400" b="1"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1400" b="1" dirty="0">
              <a:latin typeface="Times New Roman" panose="02020603050405020304" pitchFamily="18" charset="0"/>
              <a:ea typeface="標楷體" panose="03000509000000000000" pitchFamily="65" charset="-120"/>
              <a:cs typeface="Times New Roman" panose="02020603050405020304" pitchFamily="18" charset="0"/>
            </a:endParaRPr>
          </a:p>
        </c:rich>
      </c:tx>
      <c:layout>
        <c:manualLayout>
          <c:xMode val="edge"/>
          <c:yMode val="edge"/>
          <c:x val="0.21926260234196496"/>
          <c:y val="0.12523596775690965"/>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title>
    <c:autoTitleDeleted val="0"/>
    <c:plotArea>
      <c:layout/>
      <c:pieChart>
        <c:varyColors val="1"/>
        <c:ser>
          <c:idx val="0"/>
          <c:order val="0"/>
          <c:tx>
            <c:strRef>
              <c:f>工作表1!$B$1</c:f>
              <c:strCache>
                <c:ptCount val="1"/>
                <c:pt idx="0">
                  <c:v>欄1</c:v>
                </c:pt>
              </c:strCache>
            </c:strRef>
          </c:tx>
          <c:dPt>
            <c:idx val="0"/>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1-4D8E-4B60-8EAA-29CE7869A901}"/>
              </c:ext>
            </c:extLst>
          </c:dPt>
          <c:dPt>
            <c:idx val="1"/>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3-4D8E-4B60-8EAA-29CE7869A901}"/>
              </c:ext>
            </c:extLst>
          </c:dPt>
          <c:dPt>
            <c:idx val="2"/>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5-4D8E-4B60-8EAA-29CE7869A901}"/>
              </c:ext>
            </c:extLst>
          </c:dPt>
          <c:dPt>
            <c:idx val="3"/>
            <c:bubble3D val="0"/>
            <c:explosion val="6"/>
            <c:spPr>
              <a:solidFill>
                <a:schemeClr val="accent5">
                  <a:lumMod val="75000"/>
                </a:schemeClr>
              </a:solidFill>
              <a:ln w="19050">
                <a:solidFill>
                  <a:schemeClr val="lt1"/>
                </a:solidFill>
              </a:ln>
              <a:effectLst/>
            </c:spPr>
            <c:extLst>
              <c:ext xmlns:c16="http://schemas.microsoft.com/office/drawing/2014/chart" uri="{C3380CC4-5D6E-409C-BE32-E72D297353CC}">
                <c16:uniqueId val="{00000007-4D8E-4B60-8EAA-29CE7869A901}"/>
              </c:ext>
            </c:extLst>
          </c:dPt>
          <c:dPt>
            <c:idx val="4"/>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9-4D8E-4B60-8EAA-29CE7869A901}"/>
              </c:ext>
            </c:extLst>
          </c:dPt>
          <c:dPt>
            <c:idx val="5"/>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B-4D8E-4B60-8EAA-29CE7869A901}"/>
              </c:ext>
            </c:extLst>
          </c:dPt>
          <c:dPt>
            <c:idx val="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D-4D8E-4B60-8EAA-29CE7869A901}"/>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4D8E-4B60-8EAA-29CE7869A901}"/>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4D8E-4B60-8EAA-29CE7869A901}"/>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4D8E-4B60-8EAA-29CE7869A901}"/>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4D8E-4B60-8EAA-29CE7869A901}"/>
              </c:ext>
            </c:extLst>
          </c:dPt>
          <c:dLbls>
            <c:dLbl>
              <c:idx val="0"/>
              <c:delete val="1"/>
              <c:extLst>
                <c:ext xmlns:c15="http://schemas.microsoft.com/office/drawing/2012/chart" uri="{CE6537A1-D6FC-4f65-9D91-7224C49458BB}"/>
                <c:ext xmlns:c16="http://schemas.microsoft.com/office/drawing/2014/chart" uri="{C3380CC4-5D6E-409C-BE32-E72D297353CC}">
                  <c16:uniqueId val="{00000001-4D8E-4B60-8EAA-29CE7869A901}"/>
                </c:ext>
              </c:extLst>
            </c:dLbl>
            <c:dLbl>
              <c:idx val="1"/>
              <c:delete val="1"/>
              <c:extLst>
                <c:ext xmlns:c15="http://schemas.microsoft.com/office/drawing/2012/chart" uri="{CE6537A1-D6FC-4f65-9D91-7224C49458BB}"/>
                <c:ext xmlns:c16="http://schemas.microsoft.com/office/drawing/2014/chart" uri="{C3380CC4-5D6E-409C-BE32-E72D297353CC}">
                  <c16:uniqueId val="{00000003-4D8E-4B60-8EAA-29CE7869A901}"/>
                </c:ext>
              </c:extLst>
            </c:dLbl>
            <c:dLbl>
              <c:idx val="2"/>
              <c:delete val="1"/>
              <c:extLst>
                <c:ext xmlns:c15="http://schemas.microsoft.com/office/drawing/2012/chart" uri="{CE6537A1-D6FC-4f65-9D91-7224C49458BB}"/>
                <c:ext xmlns:c16="http://schemas.microsoft.com/office/drawing/2014/chart" uri="{C3380CC4-5D6E-409C-BE32-E72D297353CC}">
                  <c16:uniqueId val="{00000005-4D8E-4B60-8EAA-29CE7869A901}"/>
                </c:ext>
              </c:extLst>
            </c:dLbl>
            <c:dLbl>
              <c:idx val="3"/>
              <c:layout>
                <c:manualLayout>
                  <c:x val="1.3493414502573591E-2"/>
                  <c:y val="-6.9186068433697715E-4"/>
                </c:manualLayout>
              </c:layout>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5">
                          <a:lumMod val="75000"/>
                        </a:schemeClr>
                      </a:solidFill>
                      <a:latin typeface="+mn-lt"/>
                      <a:ea typeface="+mn-ea"/>
                      <a:cs typeface="+mn-cs"/>
                    </a:defRPr>
                  </a:pPr>
                  <a:endParaRPr lang="zh-TW"/>
                </a:p>
              </c:txPr>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4D8E-4B60-8EAA-29CE7869A901}"/>
                </c:ext>
              </c:extLst>
            </c:dLbl>
            <c:dLbl>
              <c:idx val="4"/>
              <c:delete val="1"/>
              <c:extLst>
                <c:ext xmlns:c15="http://schemas.microsoft.com/office/drawing/2012/chart" uri="{CE6537A1-D6FC-4f65-9D91-7224C49458BB}"/>
                <c:ext xmlns:c16="http://schemas.microsoft.com/office/drawing/2014/chart" uri="{C3380CC4-5D6E-409C-BE32-E72D297353CC}">
                  <c16:uniqueId val="{00000009-4D8E-4B60-8EAA-29CE7869A901}"/>
                </c:ext>
              </c:extLst>
            </c:dLbl>
            <c:dLbl>
              <c:idx val="5"/>
              <c:delete val="1"/>
              <c:extLst>
                <c:ext xmlns:c15="http://schemas.microsoft.com/office/drawing/2012/chart" uri="{CE6537A1-D6FC-4f65-9D91-7224C49458BB}"/>
                <c:ext xmlns:c16="http://schemas.microsoft.com/office/drawing/2014/chart" uri="{C3380CC4-5D6E-409C-BE32-E72D297353CC}">
                  <c16:uniqueId val="{0000000B-4D8E-4B60-8EAA-29CE7869A901}"/>
                </c:ext>
              </c:extLst>
            </c:dLbl>
            <c:dLbl>
              <c:idx val="6"/>
              <c:delete val="1"/>
              <c:extLst>
                <c:ext xmlns:c15="http://schemas.microsoft.com/office/drawing/2012/chart" uri="{CE6537A1-D6FC-4f65-9D91-7224C49458BB}"/>
                <c:ext xmlns:c16="http://schemas.microsoft.com/office/drawing/2014/chart" uri="{C3380CC4-5D6E-409C-BE32-E72D297353CC}">
                  <c16:uniqueId val="{0000000D-4D8E-4B60-8EAA-29CE7869A90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工作表1!$A$2:$A$12</c:f>
              <c:numCache>
                <c:formatCode>General</c:formatCode>
                <c:ptCount val="11"/>
                <c:pt idx="0">
                  <c:v>1</c:v>
                </c:pt>
                <c:pt idx="1">
                  <c:v>2</c:v>
                </c:pt>
                <c:pt idx="2">
                  <c:v>3</c:v>
                </c:pt>
                <c:pt idx="3">
                  <c:v>4</c:v>
                </c:pt>
                <c:pt idx="4">
                  <c:v>5</c:v>
                </c:pt>
                <c:pt idx="5">
                  <c:v>6</c:v>
                </c:pt>
                <c:pt idx="6">
                  <c:v>7</c:v>
                </c:pt>
              </c:numCache>
            </c:numRef>
          </c:cat>
          <c:val>
            <c:numRef>
              <c:f>工作表1!$B$2:$B$12</c:f>
              <c:numCache>
                <c:formatCode>General</c:formatCode>
                <c:ptCount val="11"/>
                <c:pt idx="0">
                  <c:v>38.6</c:v>
                </c:pt>
                <c:pt idx="1">
                  <c:v>22.7</c:v>
                </c:pt>
                <c:pt idx="2">
                  <c:v>9.3000000000000007</c:v>
                </c:pt>
                <c:pt idx="3">
                  <c:v>6.8</c:v>
                </c:pt>
                <c:pt idx="4">
                  <c:v>6.3</c:v>
                </c:pt>
                <c:pt idx="5">
                  <c:v>6</c:v>
                </c:pt>
                <c:pt idx="6">
                  <c:v>4.3</c:v>
                </c:pt>
              </c:numCache>
            </c:numRef>
          </c:val>
          <c:extLst>
            <c:ext xmlns:c16="http://schemas.microsoft.com/office/drawing/2014/chart" uri="{C3380CC4-5D6E-409C-BE32-E72D297353CC}">
              <c16:uniqueId val="{00000016-4D8E-4B60-8EAA-29CE7869A901}"/>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標楷體" panose="03000509000000000000" pitchFamily="65" charset="-120"/>
                <a:cs typeface="+mn-cs"/>
              </a:defRPr>
            </a:pPr>
            <a:r>
              <a:rPr lang="en-US" altLang="zh-TW" sz="1400" b="1" baseline="0" dirty="0">
                <a:effectLst/>
                <a:latin typeface="Times New Roman" panose="02020603050405020304" pitchFamily="18" charset="0"/>
                <a:ea typeface="標楷體" panose="03000509000000000000" pitchFamily="65" charset="-120"/>
              </a:rPr>
              <a:t>Coplanarity</a:t>
            </a:r>
            <a:r>
              <a:rPr lang="zh-TW" altLang="zh-TW" sz="1400" b="1" baseline="0" dirty="0">
                <a:effectLst/>
                <a:latin typeface="Times New Roman" panose="02020603050405020304" pitchFamily="18" charset="0"/>
                <a:ea typeface="標楷體" panose="03000509000000000000" pitchFamily="65" charset="-120"/>
              </a:rPr>
              <a:t> </a:t>
            </a:r>
            <a:r>
              <a:rPr lang="en-US" altLang="zh-TW" sz="1400" b="1" baseline="0" dirty="0">
                <a:effectLst/>
                <a:latin typeface="Times New Roman" panose="02020603050405020304" pitchFamily="18" charset="0"/>
                <a:ea typeface="標楷體" panose="03000509000000000000" pitchFamily="65" charset="-120"/>
              </a:rPr>
              <a:t>fail</a:t>
            </a:r>
            <a:r>
              <a:rPr lang="zh-TW" altLang="zh-TW" sz="1400" b="1" baseline="0" dirty="0">
                <a:effectLst/>
                <a:latin typeface="Times New Roman" panose="02020603050405020304" pitchFamily="18" charset="0"/>
                <a:ea typeface="標楷體" panose="03000509000000000000" pitchFamily="65" charset="-120"/>
              </a:rPr>
              <a:t> 導致的扣量</a:t>
            </a:r>
            <a:endParaRPr lang="zh-TW" altLang="zh-TW" sz="1400" baseline="0" dirty="0">
              <a:effectLst/>
              <a:latin typeface="Times New Roman" panose="02020603050405020304" pitchFamily="18" charset="0"/>
              <a:ea typeface="標楷體" panose="03000509000000000000" pitchFamily="65" charset="-12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標楷體" panose="03000509000000000000" pitchFamily="65" charset="-120"/>
              <a:cs typeface="+mn-cs"/>
            </a:defRPr>
          </a:pPr>
          <a:endParaRPr lang="zh-TW"/>
        </a:p>
      </c:txPr>
    </c:title>
    <c:autoTitleDeleted val="0"/>
    <c:plotArea>
      <c:layout/>
      <c:barChart>
        <c:barDir val="col"/>
        <c:grouping val="clustered"/>
        <c:varyColors val="0"/>
        <c:ser>
          <c:idx val="0"/>
          <c:order val="0"/>
          <c:tx>
            <c:strRef>
              <c:f>工作表1!$B$1</c:f>
              <c:strCache>
                <c:ptCount val="1"/>
                <c:pt idx="0">
                  <c:v>扣量</c:v>
                </c:pt>
              </c:strCache>
            </c:strRef>
          </c:tx>
          <c:spPr>
            <a:solidFill>
              <a:schemeClr val="accent5">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5">
                        <a:lumMod val="7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工作表1!$A$2:$A$5</c:f>
              <c:numCache>
                <c:formatCode>General</c:formatCode>
                <c:ptCount val="4"/>
                <c:pt idx="0">
                  <c:v>2021</c:v>
                </c:pt>
                <c:pt idx="1">
                  <c:v>2022</c:v>
                </c:pt>
                <c:pt idx="2">
                  <c:v>2023</c:v>
                </c:pt>
                <c:pt idx="3">
                  <c:v>2024</c:v>
                </c:pt>
              </c:numCache>
            </c:numRef>
          </c:cat>
          <c:val>
            <c:numRef>
              <c:f>工作表1!$B$2:$B$5</c:f>
              <c:numCache>
                <c:formatCode>General</c:formatCode>
                <c:ptCount val="4"/>
                <c:pt idx="0">
                  <c:v>560</c:v>
                </c:pt>
                <c:pt idx="1">
                  <c:v>2118</c:v>
                </c:pt>
                <c:pt idx="2">
                  <c:v>259</c:v>
                </c:pt>
                <c:pt idx="3">
                  <c:v>38</c:v>
                </c:pt>
              </c:numCache>
            </c:numRef>
          </c:val>
          <c:extLst>
            <c:ext xmlns:c16="http://schemas.microsoft.com/office/drawing/2014/chart" uri="{C3380CC4-5D6E-409C-BE32-E72D297353CC}">
              <c16:uniqueId val="{00000000-C142-4C14-9691-D7DDBFC9AA38}"/>
            </c:ext>
          </c:extLst>
        </c:ser>
        <c:dLbls>
          <c:dLblPos val="outEnd"/>
          <c:showLegendKey val="0"/>
          <c:showVal val="1"/>
          <c:showCatName val="0"/>
          <c:showSerName val="0"/>
          <c:showPercent val="0"/>
          <c:showBubbleSize val="0"/>
        </c:dLbls>
        <c:gapWidth val="120"/>
        <c:overlap val="-27"/>
        <c:axId val="714213160"/>
        <c:axId val="714213488"/>
      </c:barChart>
      <c:catAx>
        <c:axId val="71421316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zh-TW"/>
          </a:p>
        </c:txPr>
        <c:crossAx val="714213488"/>
        <c:crosses val="autoZero"/>
        <c:auto val="1"/>
        <c:lblAlgn val="ctr"/>
        <c:lblOffset val="100"/>
        <c:noMultiLvlLbl val="0"/>
      </c:catAx>
      <c:valAx>
        <c:axId val="71421348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714213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871824962815065E-2"/>
          <c:y val="0.17543999708369787"/>
          <c:w val="0.90667784069909974"/>
          <c:h val="0.57909536183967336"/>
        </c:manualLayout>
      </c:layout>
      <c:barChart>
        <c:barDir val="col"/>
        <c:grouping val="clustered"/>
        <c:varyColors val="0"/>
        <c:ser>
          <c:idx val="1"/>
          <c:order val="0"/>
          <c:tx>
            <c:strRef>
              <c:f>工作表1!$C$9</c:f>
              <c:strCache>
                <c:ptCount val="1"/>
                <c:pt idx="0">
                  <c:v>工程經驗預測</c:v>
                </c:pt>
              </c:strCache>
            </c:strRef>
          </c:tx>
          <c:spPr>
            <a:solidFill>
              <a:srgbClr val="DC0000"/>
            </a:solidFill>
            <a:ln>
              <a:noFill/>
            </a:ln>
            <a:effectLst/>
          </c:spPr>
          <c:invertIfNegative val="0"/>
          <c:cat>
            <c:strRef>
              <c:f>工作表1!$B$10:$B$35</c:f>
              <c:strCache>
                <c:ptCount val="26"/>
                <c:pt idx="0">
                  <c:v>&lt;1</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strCache>
            </c:strRef>
          </c:cat>
          <c:val>
            <c:numRef>
              <c:f>工作表1!$C$10:$C$35</c:f>
              <c:numCache>
                <c:formatCode>General</c:formatCode>
                <c:ptCount val="26"/>
                <c:pt idx="0">
                  <c:v>0</c:v>
                </c:pt>
                <c:pt idx="1">
                  <c:v>0</c:v>
                </c:pt>
                <c:pt idx="2">
                  <c:v>0</c:v>
                </c:pt>
                <c:pt idx="3">
                  <c:v>0</c:v>
                </c:pt>
                <c:pt idx="4">
                  <c:v>1</c:v>
                </c:pt>
                <c:pt idx="5">
                  <c:v>1</c:v>
                </c:pt>
                <c:pt idx="6">
                  <c:v>0</c:v>
                </c:pt>
                <c:pt idx="7">
                  <c:v>1</c:v>
                </c:pt>
                <c:pt idx="8">
                  <c:v>0</c:v>
                </c:pt>
                <c:pt idx="9">
                  <c:v>0</c:v>
                </c:pt>
                <c:pt idx="10">
                  <c:v>3</c:v>
                </c:pt>
                <c:pt idx="11">
                  <c:v>2</c:v>
                </c:pt>
                <c:pt idx="12">
                  <c:v>0</c:v>
                </c:pt>
                <c:pt idx="13">
                  <c:v>0</c:v>
                </c:pt>
                <c:pt idx="14">
                  <c:v>0</c:v>
                </c:pt>
                <c:pt idx="15">
                  <c:v>3</c:v>
                </c:pt>
                <c:pt idx="16">
                  <c:v>4</c:v>
                </c:pt>
                <c:pt idx="17">
                  <c:v>5</c:v>
                </c:pt>
                <c:pt idx="18">
                  <c:v>1</c:v>
                </c:pt>
                <c:pt idx="19">
                  <c:v>5</c:v>
                </c:pt>
                <c:pt idx="20">
                  <c:v>6</c:v>
                </c:pt>
                <c:pt idx="21">
                  <c:v>1</c:v>
                </c:pt>
                <c:pt idx="22">
                  <c:v>8</c:v>
                </c:pt>
                <c:pt idx="23">
                  <c:v>7</c:v>
                </c:pt>
                <c:pt idx="24">
                  <c:v>10</c:v>
                </c:pt>
                <c:pt idx="25">
                  <c:v>42</c:v>
                </c:pt>
              </c:numCache>
            </c:numRef>
          </c:val>
          <c:extLst>
            <c:ext xmlns:c16="http://schemas.microsoft.com/office/drawing/2014/chart" uri="{C3380CC4-5D6E-409C-BE32-E72D297353CC}">
              <c16:uniqueId val="{00000000-76EC-43A8-9901-F1273CDCA09D}"/>
            </c:ext>
          </c:extLst>
        </c:ser>
        <c:dLbls>
          <c:showLegendKey val="0"/>
          <c:showVal val="0"/>
          <c:showCatName val="0"/>
          <c:showSerName val="0"/>
          <c:showPercent val="0"/>
          <c:showBubbleSize val="0"/>
        </c:dLbls>
        <c:gapWidth val="100"/>
        <c:overlap val="-24"/>
        <c:axId val="851445792"/>
        <c:axId val="930945376"/>
      </c:barChart>
      <c:catAx>
        <c:axId val="851445792"/>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solidFill>
                    <a:latin typeface="微軟正黑體" panose="020B0604030504040204" pitchFamily="34" charset="-120"/>
                    <a:ea typeface="微軟正黑體" panose="020B0604030504040204" pitchFamily="34" charset="-120"/>
                    <a:cs typeface="+mn-cs"/>
                  </a:defRPr>
                </a:pPr>
                <a:r>
                  <a:rPr lang="zh-TW" b="0" dirty="0"/>
                  <a:t>預測誤差值</a:t>
                </a:r>
                <a:r>
                  <a:rPr lang="en-US" altLang="zh-TW" b="0" dirty="0"/>
                  <a:t>(</a:t>
                </a:r>
                <a:r>
                  <a:rPr lang="en-US" b="0" dirty="0"/>
                  <a:t>µm)</a:t>
                </a:r>
                <a:endParaRPr lang="zh-TW" b="0" dirty="0"/>
              </a:p>
            </c:rich>
          </c:tx>
          <c:layout>
            <c:manualLayout>
              <c:xMode val="edge"/>
              <c:yMode val="edge"/>
              <c:x val="0.43117336707758736"/>
              <c:y val="0.881453645303424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微軟正黑體" panose="020B0604030504040204" pitchFamily="34" charset="-120"/>
                  <a:ea typeface="微軟正黑體" panose="020B0604030504040204" pitchFamily="34" charset="-120"/>
                  <a:cs typeface="+mn-cs"/>
                </a:defRPr>
              </a:pPr>
              <a:endParaRPr lang="zh-TW"/>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solidFill>
                <a:latin typeface="微軟正黑體" panose="020B0604030504040204" pitchFamily="34" charset="-120"/>
                <a:ea typeface="微軟正黑體" panose="020B0604030504040204" pitchFamily="34" charset="-120"/>
                <a:cs typeface="+mn-cs"/>
              </a:defRPr>
            </a:pPr>
            <a:endParaRPr lang="zh-TW"/>
          </a:p>
        </c:txPr>
        <c:crossAx val="930945376"/>
        <c:crosses val="autoZero"/>
        <c:auto val="1"/>
        <c:lblAlgn val="ctr"/>
        <c:lblOffset val="100"/>
        <c:noMultiLvlLbl val="0"/>
      </c:catAx>
      <c:valAx>
        <c:axId val="930945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900" b="0" i="0" u="none" strike="noStrike" kern="1200" baseline="0">
                    <a:solidFill>
                      <a:schemeClr val="tx1"/>
                    </a:solidFill>
                    <a:latin typeface="微軟正黑體" panose="020B0604030504040204" pitchFamily="34" charset="-120"/>
                    <a:ea typeface="微軟正黑體" panose="020B0604030504040204" pitchFamily="34" charset="-120"/>
                    <a:cs typeface="+mn-cs"/>
                  </a:defRPr>
                </a:pPr>
                <a:r>
                  <a:rPr lang="zh-TW" b="0"/>
                  <a:t>件數</a:t>
                </a:r>
                <a:r>
                  <a:rPr lang="en-US" b="0" dirty="0"/>
                  <a:t>%</a:t>
                </a:r>
                <a:endParaRPr lang="zh-TW" b="0"/>
              </a:p>
            </c:rich>
          </c:tx>
          <c:layout>
            <c:manualLayout>
              <c:xMode val="edge"/>
              <c:yMode val="edge"/>
              <c:x val="1.1700227335765503E-2"/>
              <c:y val="1.3340689505334315E-2"/>
            </c:manualLayout>
          </c:layout>
          <c:overlay val="0"/>
          <c:spPr>
            <a:noFill/>
            <a:ln>
              <a:noFill/>
            </a:ln>
            <a:effectLst/>
          </c:spPr>
          <c:txPr>
            <a:bodyPr rot="0" spcFirstLastPara="1" vertOverflow="ellipsis" wrap="square" anchor="ctr" anchorCtr="1"/>
            <a:lstStyle/>
            <a:p>
              <a:pPr>
                <a:defRPr sz="900" b="0" i="0" u="none" strike="noStrike" kern="1200" baseline="0">
                  <a:solidFill>
                    <a:schemeClr val="tx1"/>
                  </a:solidFill>
                  <a:latin typeface="微軟正黑體" panose="020B0604030504040204" pitchFamily="34" charset="-120"/>
                  <a:ea typeface="微軟正黑體" panose="020B0604030504040204" pitchFamily="34" charset="-120"/>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1" i="0" u="none" strike="noStrike" kern="1200" baseline="0">
                <a:solidFill>
                  <a:schemeClr val="tx1"/>
                </a:solidFill>
                <a:latin typeface="微軟正黑體" panose="020B0604030504040204" pitchFamily="34" charset="-120"/>
                <a:ea typeface="微軟正黑體" panose="020B0604030504040204" pitchFamily="34" charset="-120"/>
                <a:cs typeface="+mn-cs"/>
              </a:defRPr>
            </a:pPr>
            <a:endParaRPr lang="zh-TW"/>
          </a:p>
        </c:txPr>
        <c:crossAx val="851445792"/>
        <c:crosses val="autoZero"/>
        <c:crossBetween val="between"/>
        <c:majorUnit val="10"/>
      </c:valAx>
      <c:spPr>
        <a:noFill/>
        <a:ln>
          <a:noFill/>
        </a:ln>
        <a:effectLst/>
      </c:spPr>
    </c:plotArea>
    <c:plotVisOnly val="1"/>
    <c:dispBlanksAs val="gap"/>
    <c:showDLblsOverMax val="0"/>
    <c:extLst/>
  </c:chart>
  <c:spPr>
    <a:noFill/>
    <a:ln>
      <a:noFill/>
    </a:ln>
    <a:effectLst/>
  </c:spPr>
  <c:txPr>
    <a:bodyPr/>
    <a:lstStyle/>
    <a:p>
      <a:pPr>
        <a:defRPr b="1">
          <a:solidFill>
            <a:schemeClr val="tx1"/>
          </a:solidFill>
          <a:latin typeface="微軟正黑體" panose="020B0604030504040204" pitchFamily="34" charset="-120"/>
          <a:ea typeface="微軟正黑體" panose="020B0604030504040204" pitchFamily="34" charset="-120"/>
        </a:defRPr>
      </a:pPr>
      <a:endParaRPr lang="zh-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pivotSource>
    <c:name>[Result_驗證_HFCBGA 合併_0925_04_Tt_02_(Security C).csv]工作表3!樞紐分析表3</c:name>
    <c:fmtId val="-1"/>
  </c:pivotSource>
  <c:chart>
    <c:autoTitleDeleted val="1"/>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7293167268322549E-2"/>
          <c:y val="0.16170641918990028"/>
          <c:w val="0.93840848206439698"/>
          <c:h val="0.61762097574067376"/>
        </c:manualLayout>
      </c:layout>
      <c:barChart>
        <c:barDir val="col"/>
        <c:grouping val="clustered"/>
        <c:varyColors val="0"/>
        <c:ser>
          <c:idx val="0"/>
          <c:order val="0"/>
          <c:tx>
            <c:strRef>
              <c:f>工作表3!$B$1</c:f>
              <c:strCache>
                <c:ptCount val="1"/>
                <c:pt idx="0">
                  <c:v>AI 模型預測誤差</c:v>
                </c:pt>
              </c:strCache>
            </c:strRef>
          </c:tx>
          <c:spPr>
            <a:solidFill>
              <a:schemeClr val="accent6">
                <a:lumMod val="60000"/>
                <a:lumOff val="40000"/>
              </a:schemeClr>
            </a:solidFill>
            <a:ln>
              <a:noFill/>
            </a:ln>
            <a:effectLst/>
          </c:spPr>
          <c:invertIfNegative val="0"/>
          <c:cat>
            <c:strRef>
              <c:f>工作表3!$A$2:$A$28</c:f>
              <c:strCache>
                <c:ptCount val="26"/>
                <c:pt idx="0">
                  <c:v>&lt;1</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&gt;=25</c:v>
                </c:pt>
              </c:strCache>
            </c:strRef>
          </c:cat>
          <c:val>
            <c:numRef>
              <c:f>工作表3!$B$2:$B$28</c:f>
              <c:numCache>
                <c:formatCode>0_);[Red]\(0\)</c:formatCode>
                <c:ptCount val="26"/>
                <c:pt idx="0">
                  <c:v>10.810810810810811</c:v>
                </c:pt>
                <c:pt idx="1">
                  <c:v>2.7027027027027026</c:v>
                </c:pt>
                <c:pt idx="2">
                  <c:v>2.7027027027027026</c:v>
                </c:pt>
                <c:pt idx="3">
                  <c:v>10.810810810810811</c:v>
                </c:pt>
                <c:pt idx="4">
                  <c:v>2.7027027027027026</c:v>
                </c:pt>
                <c:pt idx="5">
                  <c:v>8.1081081081081088</c:v>
                </c:pt>
                <c:pt idx="6">
                  <c:v>2.7027027027027026</c:v>
                </c:pt>
                <c:pt idx="7">
                  <c:v>5.4054054054054053</c:v>
                </c:pt>
                <c:pt idx="8">
                  <c:v>2.7027027027027026</c:v>
                </c:pt>
                <c:pt idx="9">
                  <c:v>5.4054054054054053</c:v>
                </c:pt>
                <c:pt idx="10">
                  <c:v>2.7027027027027026</c:v>
                </c:pt>
                <c:pt idx="11">
                  <c:v>5.4054054054054053</c:v>
                </c:pt>
                <c:pt idx="12">
                  <c:v>8.1081081081081088</c:v>
                </c:pt>
                <c:pt idx="13">
                  <c:v>0</c:v>
                </c:pt>
                <c:pt idx="14">
                  <c:v>10.810810810810811</c:v>
                </c:pt>
                <c:pt idx="15">
                  <c:v>0</c:v>
                </c:pt>
                <c:pt idx="16">
                  <c:v>2.7027027027027026</c:v>
                </c:pt>
                <c:pt idx="17">
                  <c:v>0</c:v>
                </c:pt>
                <c:pt idx="18">
                  <c:v>0</c:v>
                </c:pt>
                <c:pt idx="19">
                  <c:v>2.7027027027027026</c:v>
                </c:pt>
                <c:pt idx="20">
                  <c:v>0</c:v>
                </c:pt>
                <c:pt idx="21">
                  <c:v>5.4054054054054053</c:v>
                </c:pt>
                <c:pt idx="22">
                  <c:v>2.7027027027027026</c:v>
                </c:pt>
                <c:pt idx="23">
                  <c:v>0</c:v>
                </c:pt>
                <c:pt idx="24">
                  <c:v>0</c:v>
                </c:pt>
                <c:pt idx="25">
                  <c:v>5.4054054054054053</c:v>
                </c:pt>
              </c:numCache>
            </c:numRef>
          </c:val>
          <c:extLst>
            <c:ext xmlns:c16="http://schemas.microsoft.com/office/drawing/2014/chart" uri="{C3380CC4-5D6E-409C-BE32-E72D297353CC}">
              <c16:uniqueId val="{00000000-E5DC-40C4-B126-FC4AA93F0E02}"/>
            </c:ext>
          </c:extLst>
        </c:ser>
        <c:ser>
          <c:idx val="1"/>
          <c:order val="1"/>
          <c:tx>
            <c:strRef>
              <c:f>工作表3!$C$1</c:f>
              <c:strCache>
                <c:ptCount val="1"/>
                <c:pt idx="0">
                  <c:v>人工預測誤差 </c:v>
                </c:pt>
              </c:strCache>
            </c:strRef>
          </c:tx>
          <c:spPr>
            <a:solidFill>
              <a:srgbClr val="DC0000"/>
            </a:solidFill>
            <a:ln>
              <a:noFill/>
            </a:ln>
            <a:effectLst/>
          </c:spPr>
          <c:invertIfNegative val="0"/>
          <c:cat>
            <c:strRef>
              <c:f>工作表3!$A$2:$A$28</c:f>
              <c:strCache>
                <c:ptCount val="26"/>
                <c:pt idx="0">
                  <c:v>&lt;1</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&gt;=25</c:v>
                </c:pt>
              </c:strCache>
            </c:strRef>
          </c:cat>
          <c:val>
            <c:numRef>
              <c:f>工作表3!$C$2:$C$28</c:f>
              <c:numCache>
                <c:formatCode>General</c:formatCode>
                <c:ptCount val="26"/>
                <c:pt idx="0">
                  <c:v>0</c:v>
                </c:pt>
                <c:pt idx="1">
                  <c:v>0</c:v>
                </c:pt>
                <c:pt idx="2">
                  <c:v>0</c:v>
                </c:pt>
                <c:pt idx="3">
                  <c:v>0</c:v>
                </c:pt>
                <c:pt idx="4">
                  <c:v>1</c:v>
                </c:pt>
                <c:pt idx="5">
                  <c:v>1</c:v>
                </c:pt>
                <c:pt idx="6">
                  <c:v>0</c:v>
                </c:pt>
                <c:pt idx="7">
                  <c:v>1</c:v>
                </c:pt>
                <c:pt idx="8">
                  <c:v>0</c:v>
                </c:pt>
                <c:pt idx="9">
                  <c:v>0</c:v>
                </c:pt>
                <c:pt idx="10">
                  <c:v>3</c:v>
                </c:pt>
                <c:pt idx="11">
                  <c:v>2</c:v>
                </c:pt>
                <c:pt idx="12">
                  <c:v>0</c:v>
                </c:pt>
                <c:pt idx="13">
                  <c:v>0</c:v>
                </c:pt>
                <c:pt idx="14">
                  <c:v>0</c:v>
                </c:pt>
                <c:pt idx="15">
                  <c:v>3</c:v>
                </c:pt>
                <c:pt idx="16">
                  <c:v>4</c:v>
                </c:pt>
                <c:pt idx="17">
                  <c:v>5</c:v>
                </c:pt>
                <c:pt idx="18">
                  <c:v>1</c:v>
                </c:pt>
                <c:pt idx="19">
                  <c:v>5</c:v>
                </c:pt>
                <c:pt idx="20">
                  <c:v>6</c:v>
                </c:pt>
                <c:pt idx="21">
                  <c:v>1</c:v>
                </c:pt>
                <c:pt idx="22">
                  <c:v>8</c:v>
                </c:pt>
                <c:pt idx="23">
                  <c:v>7</c:v>
                </c:pt>
                <c:pt idx="24">
                  <c:v>10</c:v>
                </c:pt>
                <c:pt idx="25">
                  <c:v>42</c:v>
                </c:pt>
              </c:numCache>
            </c:numRef>
          </c:val>
          <c:extLst>
            <c:ext xmlns:c16="http://schemas.microsoft.com/office/drawing/2014/chart" uri="{C3380CC4-5D6E-409C-BE32-E72D297353CC}">
              <c16:uniqueId val="{00000001-E5DC-40C4-B126-FC4AA93F0E02}"/>
            </c:ext>
          </c:extLst>
        </c:ser>
        <c:dLbls>
          <c:showLegendKey val="0"/>
          <c:showVal val="0"/>
          <c:showCatName val="0"/>
          <c:showSerName val="0"/>
          <c:showPercent val="0"/>
          <c:showBubbleSize val="0"/>
        </c:dLbls>
        <c:gapWidth val="180"/>
        <c:overlap val="-27"/>
        <c:axId val="469373448"/>
        <c:axId val="469369528"/>
      </c:barChart>
      <c:catAx>
        <c:axId val="469373448"/>
        <c:scaling>
          <c:orientation val="minMax"/>
        </c:scaling>
        <c:delete val="0"/>
        <c:axPos val="b"/>
        <c:title>
          <c:tx>
            <c:rich>
              <a:bodyPr rot="0" spcFirstLastPara="1" vertOverflow="ellipsis" vert="horz" wrap="square" anchor="ctr" anchorCtr="1"/>
              <a:lstStyle/>
              <a:p>
                <a:pPr>
                  <a:defRPr sz="1050" b="0" i="0" u="none" strike="noStrike" kern="1200" baseline="0">
                    <a:solidFill>
                      <a:schemeClr val="tx1"/>
                    </a:solidFill>
                    <a:latin typeface="+mj-ea"/>
                    <a:ea typeface="+mj-ea"/>
                    <a:cs typeface="+mn-cs"/>
                  </a:defRPr>
                </a:pPr>
                <a:r>
                  <a:rPr lang="zh-TW" sz="1050"/>
                  <a:t>預測誤差值 </a:t>
                </a:r>
                <a:r>
                  <a:rPr lang="en-US" sz="1050"/>
                  <a:t>(µm)</a:t>
                </a:r>
                <a:endParaRPr lang="zh-TW" sz="1050"/>
              </a:p>
            </c:rich>
          </c:tx>
          <c:layout>
            <c:manualLayout>
              <c:xMode val="edge"/>
              <c:yMode val="edge"/>
              <c:x val="0.43148791446424101"/>
              <c:y val="0.87942189434038809"/>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j-ea"/>
                  <a:ea typeface="+mj-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j-ea"/>
                <a:ea typeface="+mj-ea"/>
                <a:cs typeface="+mn-cs"/>
              </a:defRPr>
            </a:pPr>
            <a:endParaRPr lang="zh-TW"/>
          </a:p>
        </c:txPr>
        <c:crossAx val="469369528"/>
        <c:crosses val="autoZero"/>
        <c:auto val="1"/>
        <c:lblAlgn val="ctr"/>
        <c:lblOffset val="100"/>
        <c:noMultiLvlLbl val="0"/>
      </c:catAx>
      <c:valAx>
        <c:axId val="469369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0" i="0" u="none" strike="noStrike" kern="1200" baseline="0">
                    <a:solidFill>
                      <a:schemeClr val="tx1"/>
                    </a:solidFill>
                    <a:latin typeface="+mj-ea"/>
                    <a:ea typeface="+mj-ea"/>
                    <a:cs typeface="+mn-cs"/>
                  </a:defRPr>
                </a:pPr>
                <a:r>
                  <a:rPr lang="zh-TW"/>
                  <a:t>件數</a:t>
                </a:r>
                <a:r>
                  <a:rPr lang="en-US"/>
                  <a:t>%</a:t>
                </a:r>
                <a:endParaRPr lang="zh-TW"/>
              </a:p>
            </c:rich>
          </c:tx>
          <c:layout>
            <c:manualLayout>
              <c:xMode val="edge"/>
              <c:yMode val="edge"/>
              <c:x val="0"/>
              <c:y val="2.4025802731488608E-2"/>
            </c:manualLayout>
          </c:layout>
          <c:overlay val="0"/>
          <c:spPr>
            <a:noFill/>
            <a:ln>
              <a:noFill/>
            </a:ln>
            <a:effectLst/>
          </c:spPr>
          <c:txPr>
            <a:bodyPr rot="0" spcFirstLastPara="1" vertOverflow="ellipsis" wrap="square" anchor="ctr" anchorCtr="1"/>
            <a:lstStyle/>
            <a:p>
              <a:pPr>
                <a:defRPr sz="1000" b="0" i="0" u="none" strike="noStrike" kern="1200" baseline="0">
                  <a:solidFill>
                    <a:schemeClr val="tx1"/>
                  </a:solidFill>
                  <a:latin typeface="+mj-ea"/>
                  <a:ea typeface="+mj-ea"/>
                  <a:cs typeface="+mn-cs"/>
                </a:defRPr>
              </a:pPr>
              <a:endParaRPr lang="zh-TW"/>
            </a:p>
          </c:txPr>
        </c:title>
        <c:numFmt formatCode="0_);[Red]\(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j-ea"/>
                <a:ea typeface="+mj-ea"/>
                <a:cs typeface="+mn-cs"/>
              </a:defRPr>
            </a:pPr>
            <a:endParaRPr lang="zh-TW"/>
          </a:p>
        </c:txPr>
        <c:crossAx val="4693734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a:noFill/>
    </a:ln>
    <a:effectLst/>
  </c:spPr>
  <c:txPr>
    <a:bodyPr/>
    <a:lstStyle/>
    <a:p>
      <a:pPr>
        <a:defRPr>
          <a:solidFill>
            <a:schemeClr val="tx1"/>
          </a:solidFill>
          <a:latin typeface="+mj-ea"/>
          <a:ea typeface="+mj-ea"/>
        </a:defRPr>
      </a:pPr>
      <a:endParaRPr lang="zh-TW"/>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86C0C1-E42A-469D-B327-2EC3E9D54375}" type="datetimeFigureOut">
              <a:rPr lang="zh-TW" altLang="en-US" smtClean="0"/>
              <a:t>2025/6/17</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917443-4250-420B-9082-0AFA512F466C}" type="slidenum">
              <a:rPr lang="zh-TW" altLang="en-US" smtClean="0"/>
              <a:t>‹#›</a:t>
            </a:fld>
            <a:endParaRPr lang="zh-TW" altLang="en-US"/>
          </a:p>
        </p:txBody>
      </p:sp>
    </p:spTree>
    <p:extLst>
      <p:ext uri="{BB962C8B-B14F-4D97-AF65-F5344CB8AC3E}">
        <p14:creationId xmlns:p14="http://schemas.microsoft.com/office/powerpoint/2010/main" val="3808578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廠內產品在後段封裝過程中，外界若溫度變化，物理性質上會產生熱漲冷縮的現象，因與物體本身熱膨脹係數密切相關</a:t>
            </a:r>
            <a:r>
              <a:rPr lang="zh-TW" altLang="en-US"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晶片與基板之間</a:t>
            </a:r>
            <a:r>
              <a:rPr lang="zh-TW" altLang="en-US" sz="1200" kern="1200" dirty="0" smtClean="0">
                <a:solidFill>
                  <a:schemeClr val="tx1"/>
                </a:solidFill>
                <a:effectLst/>
                <a:latin typeface="+mn-lt"/>
                <a:ea typeface="+mn-ea"/>
                <a:cs typeface="+mn-cs"/>
              </a:rPr>
              <a:t>因多種因素</a:t>
            </a:r>
            <a:r>
              <a:rPr lang="zh-TW" altLang="zh-TW" sz="1200" kern="1200" dirty="0" smtClean="0">
                <a:solidFill>
                  <a:schemeClr val="tx1"/>
                </a:solidFill>
                <a:effectLst/>
                <a:latin typeface="+mn-lt"/>
                <a:ea typeface="+mn-ea"/>
                <a:cs typeface="+mn-cs"/>
              </a:rPr>
              <a:t>，常藉由形狀改變來釋放這些內力，導致產品</a:t>
            </a:r>
            <a:r>
              <a:rPr lang="zh-TW" altLang="en-US" sz="1200" kern="1200" dirty="0" smtClean="0">
                <a:solidFill>
                  <a:schemeClr val="tx1"/>
                </a:solidFill>
                <a:effectLst/>
                <a:latin typeface="+mn-lt"/>
                <a:ea typeface="+mn-ea"/>
                <a:cs typeface="+mn-cs"/>
              </a:rPr>
              <a:t>產生 </a:t>
            </a:r>
            <a:r>
              <a:rPr lang="en-US" altLang="zh-TW" sz="1200" kern="1200" dirty="0" err="1" smtClean="0">
                <a:solidFill>
                  <a:schemeClr val="tx1"/>
                </a:solidFill>
                <a:effectLst/>
                <a:latin typeface="+mn-lt"/>
                <a:ea typeface="+mn-ea"/>
                <a:cs typeface="+mn-cs"/>
              </a:rPr>
              <a:t>Coplanarity</a:t>
            </a:r>
            <a:r>
              <a:rPr lang="en-US" altLang="zh-TW" sz="1200" kern="1200" dirty="0" smtClean="0">
                <a:solidFill>
                  <a:schemeClr val="tx1"/>
                </a:solidFill>
                <a:effectLst/>
                <a:latin typeface="+mn-lt"/>
                <a:ea typeface="+mn-ea"/>
                <a:cs typeface="+mn-cs"/>
              </a:rPr>
              <a:t> fail</a:t>
            </a:r>
            <a:r>
              <a:rPr lang="zh-TW" altLang="en-US"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進而影響後續上板成功率、出貨時間。</a:t>
            </a:r>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製程重工</a:t>
            </a:r>
            <a:r>
              <a:rPr lang="zh-TW" altLang="en-US"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Coplanarity</a:t>
            </a:r>
            <a:r>
              <a:rPr lang="en-US" altLang="zh-TW" sz="1200" kern="1200" dirty="0" smtClean="0">
                <a:solidFill>
                  <a:schemeClr val="tx1"/>
                </a:solidFill>
                <a:effectLst/>
                <a:latin typeface="+mn-lt"/>
                <a:ea typeface="+mn-ea"/>
                <a:cs typeface="+mn-cs"/>
              </a:rPr>
              <a:t> fail</a:t>
            </a:r>
            <a:r>
              <a:rPr lang="zh-TW" altLang="en-US"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每年就佔了所有的</a:t>
            </a:r>
            <a:r>
              <a:rPr lang="zh-TW" altLang="en-US" sz="1200" kern="120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6.8%</a:t>
            </a:r>
            <a:r>
              <a:rPr lang="zh-TW" altLang="zh-TW" sz="1200" kern="1200" dirty="0" smtClean="0">
                <a:solidFill>
                  <a:schemeClr val="tx1"/>
                </a:solidFill>
                <a:effectLst/>
                <a:latin typeface="+mn-lt"/>
                <a:ea typeface="+mn-ea"/>
                <a:cs typeface="+mn-cs"/>
              </a:rPr>
              <a:t>，易導致嚴重的</a:t>
            </a:r>
            <a:r>
              <a:rPr lang="zh-TW" altLang="en-US" sz="1200" kern="120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yield loss</a:t>
            </a:r>
            <a:r>
              <a:rPr lang="zh-TW" altLang="zh-TW" sz="1200" kern="1200" dirty="0" smtClean="0">
                <a:solidFill>
                  <a:schemeClr val="tx1"/>
                </a:solidFill>
                <a:effectLst/>
                <a:latin typeface="+mn-lt"/>
                <a:ea typeface="+mn-ea"/>
                <a:cs typeface="+mn-cs"/>
              </a:rPr>
              <a:t>。</a:t>
            </a:r>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現行符合客戶預測誤差值規格需小於</a:t>
            </a:r>
            <a:r>
              <a:rPr lang="zh-TW" altLang="en-US" sz="1200" kern="120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15um</a:t>
            </a:r>
            <a:r>
              <a:rPr lang="zh-TW" altLang="zh-TW" sz="1200" kern="1200" dirty="0" smtClean="0">
                <a:solidFill>
                  <a:schemeClr val="tx1"/>
                </a:solidFill>
                <a:effectLst/>
                <a:latin typeface="+mn-lt"/>
                <a:ea typeface="+mn-ea"/>
                <a:cs typeface="+mn-cs"/>
              </a:rPr>
              <a:t>，然而使用傳統方式，多次預測結果仍有過大誤差可能，在非指定產品</a:t>
            </a:r>
            <a:r>
              <a:rPr lang="zh-TW" altLang="en-US" sz="1200" kern="120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NPI</a:t>
            </a:r>
            <a:r>
              <a:rPr lang="zh-TW" altLang="en-US"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導入時僅有</a:t>
            </a:r>
            <a:r>
              <a:rPr lang="zh-TW" altLang="en-US" sz="1200" kern="120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11% </a:t>
            </a:r>
            <a:r>
              <a:rPr lang="zh-TW" altLang="zh-TW" sz="1200" kern="1200" dirty="0" smtClean="0">
                <a:solidFill>
                  <a:schemeClr val="tx1"/>
                </a:solidFill>
                <a:effectLst/>
                <a:latin typeface="+mn-lt"/>
                <a:ea typeface="+mn-ea"/>
                <a:cs typeface="+mn-cs"/>
              </a:rPr>
              <a:t>符合規格。</a:t>
            </a:r>
            <a:endParaRPr lang="zh-TW" altLang="en-US" dirty="0"/>
          </a:p>
        </p:txBody>
      </p:sp>
      <p:sp>
        <p:nvSpPr>
          <p:cNvPr id="4" name="投影片編號版面配置區 3"/>
          <p:cNvSpPr>
            <a:spLocks noGrp="1"/>
          </p:cNvSpPr>
          <p:nvPr>
            <p:ph type="sldNum" sz="quarter" idx="10"/>
          </p:nvPr>
        </p:nvSpPr>
        <p:spPr/>
        <p:txBody>
          <a:bodyPr/>
          <a:lstStyle/>
          <a:p>
            <a:fld id="{6A917443-4250-420B-9082-0AFA512F466C}" type="slidenum">
              <a:rPr lang="zh-TW" altLang="en-US" smtClean="0"/>
              <a:t>3</a:t>
            </a:fld>
            <a:endParaRPr lang="zh-TW" altLang="en-US"/>
          </a:p>
        </p:txBody>
      </p:sp>
    </p:spTree>
    <p:extLst>
      <p:ext uri="{BB962C8B-B14F-4D97-AF65-F5344CB8AC3E}">
        <p14:creationId xmlns:p14="http://schemas.microsoft.com/office/powerpoint/2010/main" val="2359335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隨著</a:t>
            </a:r>
            <a:r>
              <a:rPr lang="en-US" altLang="zh-TW" sz="1200" kern="1200" dirty="0" smtClean="0">
                <a:solidFill>
                  <a:schemeClr val="tx1"/>
                </a:solidFill>
                <a:effectLst/>
                <a:latin typeface="+mn-lt"/>
                <a:ea typeface="+mn-ea"/>
                <a:cs typeface="+mn-cs"/>
              </a:rPr>
              <a:t>AI</a:t>
            </a:r>
            <a:r>
              <a:rPr lang="zh-TW" altLang="zh-TW" sz="1200" kern="1200" dirty="0" smtClean="0">
                <a:solidFill>
                  <a:schemeClr val="tx1"/>
                </a:solidFill>
                <a:effectLst/>
                <a:latin typeface="+mn-lt"/>
                <a:ea typeface="+mn-ea"/>
                <a:cs typeface="+mn-cs"/>
              </a:rPr>
              <a:t>技術的發展，半導體產業迎來了顯著的變革，</a:t>
            </a:r>
            <a:r>
              <a:rPr lang="en-US" altLang="zh-TW" sz="1200" kern="1200" dirty="0" smtClean="0">
                <a:solidFill>
                  <a:schemeClr val="tx1"/>
                </a:solidFill>
                <a:effectLst/>
                <a:latin typeface="+mn-lt"/>
                <a:ea typeface="+mn-ea"/>
                <a:cs typeface="+mn-cs"/>
              </a:rPr>
              <a:t>AI</a:t>
            </a:r>
            <a:r>
              <a:rPr lang="zh-TW" altLang="zh-TW" sz="1200" kern="1200" dirty="0" smtClean="0">
                <a:solidFill>
                  <a:schemeClr val="tx1"/>
                </a:solidFill>
                <a:effectLst/>
                <a:latin typeface="+mn-lt"/>
                <a:ea typeface="+mn-ea"/>
                <a:cs typeface="+mn-cs"/>
              </a:rPr>
              <a:t>在提升製程效率、品質控制、設計創新和預測模擬等方面發揮了重要作用</a:t>
            </a:r>
            <a:r>
              <a:rPr lang="zh-TW" altLang="en-US" sz="1200" kern="1200" dirty="0" smtClean="0">
                <a:solidFill>
                  <a:schemeClr val="tx1"/>
                </a:solidFill>
                <a:effectLst/>
                <a:latin typeface="+mn-lt"/>
                <a:ea typeface="+mn-ea"/>
                <a:cs typeface="+mn-cs"/>
              </a:rPr>
              <a:t>。</a:t>
            </a:r>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在預測模擬成本控制方面同樣顯示出顯著效果，據報告顯示，</a:t>
            </a:r>
            <a:r>
              <a:rPr lang="en-US" altLang="zh-TW" sz="1200" kern="1200" dirty="0" smtClean="0">
                <a:solidFill>
                  <a:schemeClr val="tx1"/>
                </a:solidFill>
                <a:effectLst/>
                <a:latin typeface="+mn-lt"/>
                <a:ea typeface="+mn-ea"/>
                <a:cs typeface="+mn-cs"/>
              </a:rPr>
              <a:t>AI </a:t>
            </a:r>
            <a:r>
              <a:rPr lang="zh-TW" altLang="zh-TW" sz="1200" kern="1200" dirty="0" smtClean="0">
                <a:solidFill>
                  <a:schemeClr val="tx1"/>
                </a:solidFill>
                <a:effectLst/>
                <a:latin typeface="+mn-lt"/>
                <a:ea typeface="+mn-ea"/>
                <a:cs typeface="+mn-cs"/>
              </a:rPr>
              <a:t>能將生產成本降低</a:t>
            </a:r>
            <a:r>
              <a:rPr lang="en-US" altLang="zh-TW" sz="1200" kern="1200" dirty="0" smtClean="0">
                <a:solidFill>
                  <a:schemeClr val="tx1"/>
                </a:solidFill>
                <a:effectLst/>
                <a:latin typeface="+mn-lt"/>
                <a:ea typeface="+mn-ea"/>
                <a:cs typeface="+mn-cs"/>
              </a:rPr>
              <a:t> 10% </a:t>
            </a:r>
            <a:r>
              <a:rPr lang="zh-TW" altLang="zh-TW" sz="1200" kern="1200" dirty="0" smtClean="0">
                <a:solidFill>
                  <a:schemeClr val="tx1"/>
                </a:solidFill>
                <a:effectLst/>
                <a:latin typeface="+mn-lt"/>
                <a:ea typeface="+mn-ea"/>
                <a:cs typeface="+mn-cs"/>
              </a:rPr>
              <a:t>至</a:t>
            </a:r>
            <a:r>
              <a:rPr lang="en-US" altLang="zh-TW" sz="1200" kern="1200" dirty="0" smtClean="0">
                <a:solidFill>
                  <a:schemeClr val="tx1"/>
                </a:solidFill>
                <a:effectLst/>
                <a:latin typeface="+mn-lt"/>
                <a:ea typeface="+mn-ea"/>
                <a:cs typeface="+mn-cs"/>
              </a:rPr>
              <a:t> 15%</a:t>
            </a:r>
            <a:r>
              <a:rPr lang="zh-TW" altLang="zh-TW" sz="1200" kern="1200" dirty="0" smtClean="0">
                <a:solidFill>
                  <a:schemeClr val="tx1"/>
                </a:solidFill>
                <a:effectLst/>
                <a:latin typeface="+mn-lt"/>
                <a:ea typeface="+mn-ea"/>
                <a:cs typeface="+mn-cs"/>
              </a:rPr>
              <a:t>，這主要來自於</a:t>
            </a:r>
            <a:r>
              <a:rPr lang="en-US" altLang="zh-TW" sz="1200" kern="1200" dirty="0" smtClean="0">
                <a:solidFill>
                  <a:schemeClr val="tx1"/>
                </a:solidFill>
                <a:effectLst/>
                <a:latin typeface="+mn-lt"/>
                <a:ea typeface="+mn-ea"/>
                <a:cs typeface="+mn-cs"/>
              </a:rPr>
              <a:t>AI</a:t>
            </a:r>
            <a:r>
              <a:rPr lang="zh-TW" altLang="zh-TW" sz="1200" kern="1200" dirty="0" smtClean="0">
                <a:solidFill>
                  <a:schemeClr val="tx1"/>
                </a:solidFill>
                <a:effectLst/>
                <a:latin typeface="+mn-lt"/>
                <a:ea typeface="+mn-ea"/>
                <a:cs typeface="+mn-cs"/>
              </a:rPr>
              <a:t>技術通過學習和分析製程數據，導入的自動參數優化，從而降低生產中斷的風險。</a:t>
            </a:r>
            <a:endParaRPr lang="zh-TW" altLang="en-US" dirty="0"/>
          </a:p>
        </p:txBody>
      </p:sp>
      <p:sp>
        <p:nvSpPr>
          <p:cNvPr id="4" name="投影片編號版面配置區 3"/>
          <p:cNvSpPr>
            <a:spLocks noGrp="1"/>
          </p:cNvSpPr>
          <p:nvPr>
            <p:ph type="sldNum" sz="quarter" idx="10"/>
          </p:nvPr>
        </p:nvSpPr>
        <p:spPr/>
        <p:txBody>
          <a:bodyPr/>
          <a:lstStyle/>
          <a:p>
            <a:fld id="{6A917443-4250-420B-9082-0AFA512F466C}" type="slidenum">
              <a:rPr lang="zh-TW" altLang="en-US" smtClean="0"/>
              <a:t>13</a:t>
            </a:fld>
            <a:endParaRPr lang="zh-TW" altLang="en-US"/>
          </a:p>
        </p:txBody>
      </p:sp>
    </p:spTree>
    <p:extLst>
      <p:ext uri="{BB962C8B-B14F-4D97-AF65-F5344CB8AC3E}">
        <p14:creationId xmlns:p14="http://schemas.microsoft.com/office/powerpoint/2010/main" val="1272019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機器學習作為一種基於數據驅動的預測方法，已廣泛應用於半導體製程中多項模型建置與參數優化。相較於傳統工程模擬技術，機器學習能夠在龐大且複雜的資料中萃取出隱含的非線性關係，提升預測精度與模型的泛化能力。</a:t>
            </a:r>
          </a:p>
          <a:p>
            <a:r>
              <a:rPr lang="zh-TW" altLang="zh-TW" sz="1200" kern="1200" dirty="0" smtClean="0">
                <a:solidFill>
                  <a:schemeClr val="tx1"/>
                </a:solidFill>
                <a:effectLst/>
                <a:latin typeface="+mn-lt"/>
                <a:ea typeface="+mn-ea"/>
                <a:cs typeface="+mn-cs"/>
              </a:rPr>
              <a:t>但許多於工程模擬軟體和技術的研發，都專於特定領域，例如，</a:t>
            </a:r>
            <a:r>
              <a:rPr lang="en-US" altLang="zh-TW" sz="1200" kern="1200" dirty="0" smtClean="0">
                <a:solidFill>
                  <a:schemeClr val="tx1"/>
                </a:solidFill>
                <a:effectLst/>
                <a:latin typeface="+mn-lt"/>
                <a:ea typeface="+mn-ea"/>
                <a:cs typeface="+mn-cs"/>
              </a:rPr>
              <a:t>ANSYS </a:t>
            </a:r>
            <a:r>
              <a:rPr lang="zh-TW" altLang="zh-TW" sz="1200" kern="1200" dirty="0" smtClean="0">
                <a:solidFill>
                  <a:schemeClr val="tx1"/>
                </a:solidFill>
                <a:effectLst/>
                <a:latin typeface="+mn-lt"/>
                <a:ea typeface="+mn-ea"/>
                <a:cs typeface="+mn-cs"/>
              </a:rPr>
              <a:t>可配合</a:t>
            </a:r>
            <a:r>
              <a:rPr lang="en-US" altLang="zh-TW" sz="1200" kern="1200" dirty="0" smtClean="0">
                <a:solidFill>
                  <a:schemeClr val="tx1"/>
                </a:solidFill>
                <a:effectLst/>
                <a:latin typeface="+mn-lt"/>
                <a:ea typeface="+mn-ea"/>
                <a:cs typeface="+mn-cs"/>
              </a:rPr>
              <a:t> DoE </a:t>
            </a:r>
            <a:r>
              <a:rPr lang="zh-TW" altLang="zh-TW" sz="1200" kern="1200" dirty="0" smtClean="0">
                <a:solidFill>
                  <a:schemeClr val="tx1"/>
                </a:solidFill>
                <a:effectLst/>
                <a:latin typeface="+mn-lt"/>
                <a:ea typeface="+mn-ea"/>
                <a:cs typeface="+mn-cs"/>
              </a:rPr>
              <a:t>方法進行製程模擬分析，並有效節省時間與成本，然而隨著製程技術的快速演進，產品結構與封裝材料日益多樣化，這也使得傳統物理模型在某些特殊情境下難以準確捕捉實際現象，進而限制其在實際場域的應用效益與模型效能評估</a:t>
            </a:r>
            <a:endParaRPr lang="zh-TW" altLang="en-US" dirty="0"/>
          </a:p>
        </p:txBody>
      </p:sp>
      <p:sp>
        <p:nvSpPr>
          <p:cNvPr id="4" name="投影片編號版面配置區 3"/>
          <p:cNvSpPr>
            <a:spLocks noGrp="1"/>
          </p:cNvSpPr>
          <p:nvPr>
            <p:ph type="sldNum" sz="quarter" idx="10"/>
          </p:nvPr>
        </p:nvSpPr>
        <p:spPr/>
        <p:txBody>
          <a:bodyPr/>
          <a:lstStyle/>
          <a:p>
            <a:fld id="{6A917443-4250-420B-9082-0AFA512F466C}" type="slidenum">
              <a:rPr lang="zh-TW" altLang="en-US" smtClean="0"/>
              <a:t>14</a:t>
            </a:fld>
            <a:endParaRPr lang="zh-TW" altLang="en-US"/>
          </a:p>
        </p:txBody>
      </p:sp>
    </p:spTree>
    <p:extLst>
      <p:ext uri="{BB962C8B-B14F-4D97-AF65-F5344CB8AC3E}">
        <p14:creationId xmlns:p14="http://schemas.microsoft.com/office/powerpoint/2010/main" val="2834110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半導體製程是將基礎材料轉換為具有特定功能的電子元件過程，整體流程可分為前段製程、後段製程與封裝測試等階段。</a:t>
            </a: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首先是晶圓的準備，</a:t>
            </a:r>
            <a:r>
              <a:rPr lang="zh-TW" altLang="en-US" sz="1200" dirty="0" smtClean="0"/>
              <a:t>晶圓表面製作元件結構，</a:t>
            </a:r>
            <a:r>
              <a:rPr lang="zh-TW" altLang="zh-TW" sz="1200" kern="1200" dirty="0" smtClean="0">
                <a:solidFill>
                  <a:schemeClr val="tx1"/>
                </a:solidFill>
                <a:effectLst/>
                <a:latin typeface="+mn-lt"/>
                <a:ea typeface="+mn-ea"/>
                <a:cs typeface="+mn-cs"/>
              </a:rPr>
              <a:t>通常會進行多次迭代以實現最終的設計要求。</a:t>
            </a: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到後段製程則負責金屬互連與訊號通路的建立，最終進入封裝階段完成電性連接與保護。</a:t>
            </a:r>
            <a:endParaRPr lang="zh-TW" altLang="en-US" sz="1200" dirty="0" smtClean="0"/>
          </a:p>
        </p:txBody>
      </p:sp>
      <p:sp>
        <p:nvSpPr>
          <p:cNvPr id="4" name="投影片編號版面配置區 3"/>
          <p:cNvSpPr>
            <a:spLocks noGrp="1"/>
          </p:cNvSpPr>
          <p:nvPr>
            <p:ph type="sldNum" sz="quarter" idx="10"/>
          </p:nvPr>
        </p:nvSpPr>
        <p:spPr/>
        <p:txBody>
          <a:bodyPr/>
          <a:lstStyle/>
          <a:p>
            <a:fld id="{6A917443-4250-420B-9082-0AFA512F466C}" type="slidenum">
              <a:rPr lang="zh-TW" altLang="en-US" smtClean="0"/>
              <a:t>4</a:t>
            </a:fld>
            <a:endParaRPr lang="zh-TW" altLang="en-US"/>
          </a:p>
        </p:txBody>
      </p:sp>
    </p:spTree>
    <p:extLst>
      <p:ext uri="{BB962C8B-B14F-4D97-AF65-F5344CB8AC3E}">
        <p14:creationId xmlns:p14="http://schemas.microsoft.com/office/powerpoint/2010/main" val="1413422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平面度是指半導體製程中，晶片或封裝元件表面與理想平面之間的偏差，通常以表面高度差來衡量。</a:t>
            </a:r>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錫球的高度一致性即成為評估平面度的主要依據。</a:t>
            </a:r>
            <a:endParaRPr lang="zh-TW" altLang="en-US" dirty="0"/>
          </a:p>
        </p:txBody>
      </p:sp>
      <p:sp>
        <p:nvSpPr>
          <p:cNvPr id="4" name="投影片編號版面配置區 3"/>
          <p:cNvSpPr>
            <a:spLocks noGrp="1"/>
          </p:cNvSpPr>
          <p:nvPr>
            <p:ph type="sldNum" sz="quarter" idx="10"/>
          </p:nvPr>
        </p:nvSpPr>
        <p:spPr/>
        <p:txBody>
          <a:bodyPr/>
          <a:lstStyle/>
          <a:p>
            <a:fld id="{6A917443-4250-420B-9082-0AFA512F466C}" type="slidenum">
              <a:rPr lang="zh-TW" altLang="en-US" smtClean="0"/>
              <a:t>5</a:t>
            </a:fld>
            <a:endParaRPr lang="zh-TW" altLang="en-US"/>
          </a:p>
        </p:txBody>
      </p:sp>
    </p:spTree>
    <p:extLst>
      <p:ext uri="{BB962C8B-B14F-4D97-AF65-F5344CB8AC3E}">
        <p14:creationId xmlns:p14="http://schemas.microsoft.com/office/powerpoint/2010/main" val="113450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Solder ball</a:t>
            </a:r>
            <a:r>
              <a:rPr lang="zh-TW" altLang="en-US"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底部位置作為量測對象，並透過建立參考平面進行分析，其中</a:t>
            </a:r>
            <a:r>
              <a:rPr lang="zh-TW" altLang="en-US" sz="1200" kern="120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LMS plane</a:t>
            </a:r>
            <a:r>
              <a:rPr lang="zh-TW" altLang="en-US"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是通過所有</a:t>
            </a:r>
            <a:r>
              <a:rPr lang="zh-TW" altLang="en-US" sz="1200" kern="120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Solder ball</a:t>
            </a:r>
            <a:r>
              <a:rPr lang="zh-TW" altLang="en-US"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底部擬合出來的最佳趨勢面，代表整體排列的平均平面，再將該</a:t>
            </a:r>
            <a:r>
              <a:rPr lang="zh-TW" altLang="en-US" sz="1200" kern="120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LMS plane</a:t>
            </a:r>
            <a:r>
              <a:rPr lang="zh-TW" altLang="en-US"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向下平移至最低</a:t>
            </a:r>
            <a:r>
              <a:rPr lang="zh-TW" altLang="en-US" sz="1200" kern="120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Solder ball</a:t>
            </a:r>
            <a:r>
              <a:rPr lang="zh-TW" altLang="en-US"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底部對齊，形成</a:t>
            </a:r>
            <a:r>
              <a:rPr lang="zh-TW" altLang="en-US" sz="1200" kern="120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Global plane</a:t>
            </a:r>
            <a:r>
              <a:rPr lang="zh-TW" altLang="zh-TW" sz="1200" kern="1200" dirty="0" smtClean="0">
                <a:solidFill>
                  <a:schemeClr val="tx1"/>
                </a:solidFill>
                <a:effectLst/>
                <a:latin typeface="+mn-lt"/>
                <a:ea typeface="+mn-ea"/>
                <a:cs typeface="+mn-cs"/>
              </a:rPr>
              <a:t>，作為量測基準。</a:t>
            </a:r>
            <a:endParaRPr lang="zh-TW" altLang="en-US" dirty="0"/>
          </a:p>
        </p:txBody>
      </p:sp>
      <p:sp>
        <p:nvSpPr>
          <p:cNvPr id="4" name="投影片編號版面配置區 3"/>
          <p:cNvSpPr>
            <a:spLocks noGrp="1"/>
          </p:cNvSpPr>
          <p:nvPr>
            <p:ph type="sldNum" sz="quarter" idx="10"/>
          </p:nvPr>
        </p:nvSpPr>
        <p:spPr/>
        <p:txBody>
          <a:bodyPr/>
          <a:lstStyle/>
          <a:p>
            <a:fld id="{6A917443-4250-420B-9082-0AFA512F466C}" type="slidenum">
              <a:rPr lang="zh-TW" altLang="en-US" smtClean="0"/>
              <a:t>6</a:t>
            </a:fld>
            <a:endParaRPr lang="zh-TW" altLang="en-US"/>
          </a:p>
        </p:txBody>
      </p:sp>
    </p:spTree>
    <p:extLst>
      <p:ext uri="{BB962C8B-B14F-4D97-AF65-F5344CB8AC3E}">
        <p14:creationId xmlns:p14="http://schemas.microsoft.com/office/powerpoint/2010/main" val="179803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Highest solder ball </a:t>
            </a:r>
            <a:r>
              <a:rPr lang="zh-TW" altLang="en-US" sz="1200" kern="1200" dirty="0" smtClean="0">
                <a:solidFill>
                  <a:schemeClr val="tx1"/>
                </a:solidFill>
                <a:effectLst/>
                <a:latin typeface="+mn-lt"/>
                <a:ea typeface="+mn-ea"/>
                <a:cs typeface="+mn-cs"/>
              </a:rPr>
              <a:t>與 </a:t>
            </a:r>
            <a:r>
              <a:rPr lang="en-US" altLang="zh-TW" dirty="0" smtClean="0"/>
              <a:t>Global plane</a:t>
            </a:r>
            <a:r>
              <a:rPr lang="zh-TW" altLang="en-US" dirty="0" smtClean="0"/>
              <a:t> 的偏差就是 </a:t>
            </a:r>
            <a:r>
              <a:rPr lang="en-US" altLang="zh-TW" sz="1200" kern="1200" dirty="0" err="1" smtClean="0">
                <a:solidFill>
                  <a:schemeClr val="tx1"/>
                </a:solidFill>
                <a:effectLst/>
                <a:latin typeface="+mn-lt"/>
                <a:ea typeface="+mn-ea"/>
                <a:cs typeface="+mn-cs"/>
              </a:rPr>
              <a:t>Coplanarity</a:t>
            </a:r>
            <a:r>
              <a:rPr lang="en-US" altLang="zh-TW" sz="1200" kern="1200" dirty="0" smtClean="0">
                <a:solidFill>
                  <a:schemeClr val="tx1"/>
                </a:solidFill>
                <a:effectLst/>
                <a:latin typeface="+mn-lt"/>
                <a:ea typeface="+mn-ea"/>
                <a:cs typeface="+mn-cs"/>
              </a:rPr>
              <a:t> </a:t>
            </a:r>
            <a:endParaRPr lang="en-US" altLang="zh-TW" dirty="0" smtClean="0"/>
          </a:p>
        </p:txBody>
      </p:sp>
      <p:sp>
        <p:nvSpPr>
          <p:cNvPr id="4" name="投影片編號版面配置區 3"/>
          <p:cNvSpPr>
            <a:spLocks noGrp="1"/>
          </p:cNvSpPr>
          <p:nvPr>
            <p:ph type="sldNum" sz="quarter" idx="10"/>
          </p:nvPr>
        </p:nvSpPr>
        <p:spPr/>
        <p:txBody>
          <a:bodyPr/>
          <a:lstStyle/>
          <a:p>
            <a:fld id="{6A917443-4250-420B-9082-0AFA512F466C}" type="slidenum">
              <a:rPr lang="zh-TW" altLang="en-US" smtClean="0"/>
              <a:t>7</a:t>
            </a:fld>
            <a:endParaRPr lang="zh-TW" altLang="en-US"/>
          </a:p>
        </p:txBody>
      </p:sp>
    </p:spTree>
    <p:extLst>
      <p:ext uri="{BB962C8B-B14F-4D97-AF65-F5344CB8AC3E}">
        <p14:creationId xmlns:p14="http://schemas.microsoft.com/office/powerpoint/2010/main" val="2695913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焊接接觸不良的根本原因與後續影響。材料熱膨脹係數不匹配、應力分布不均及壓力變異，會導致層厚不均與蝕刻深度不平衡，進而造成焊接點接觸不良。</a:t>
            </a:r>
            <a:endParaRPr lang="en-US" altLang="zh-TW" dirty="0" smtClean="0"/>
          </a:p>
          <a:p>
            <a:r>
              <a:rPr lang="zh-TW" altLang="en-US" dirty="0" smtClean="0"/>
              <a:t>這些焊接問題會引發冷焊、虛焊與電性開路等異常，最終導致焊接失效及產品退貨，對產品品質與客戶滿意度造成嚴重影響。</a:t>
            </a:r>
            <a:endParaRPr lang="en-US" altLang="zh-TW" dirty="0" smtClean="0"/>
          </a:p>
          <a:p>
            <a:r>
              <a:rPr lang="zh-TW" altLang="zh-TW" sz="1200" kern="1200" dirty="0" smtClean="0">
                <a:solidFill>
                  <a:schemeClr val="tx1"/>
                </a:solidFill>
                <a:effectLst/>
                <a:latin typeface="+mn-lt"/>
                <a:ea typeface="+mn-ea"/>
                <a:cs typeface="+mn-cs"/>
              </a:rPr>
              <a:t>傳統的平面度預測方法主要依賴過往人工經驗與實驗室測試來進行預測。根據結構、材料和製程參數因子做預測方法的基礎分析。半導體元件的設計、選擇及條件，都會顯著影響平面度。</a:t>
            </a:r>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簡單製程或已知條件下，人工經驗可在傳統預測方法中扮演著關鍵角色。當製程條件較為相似時，過往的經驗可以幫助工程師快速估算。然而，當新產品的設計、材料或製程條件發生變化時，僅依賴人工經驗常常無法提供精確的預測。</a:t>
            </a:r>
            <a:endParaRPr lang="zh-TW" altLang="en-US" dirty="0"/>
          </a:p>
        </p:txBody>
      </p:sp>
      <p:sp>
        <p:nvSpPr>
          <p:cNvPr id="4" name="投影片編號版面配置區 3"/>
          <p:cNvSpPr>
            <a:spLocks noGrp="1"/>
          </p:cNvSpPr>
          <p:nvPr>
            <p:ph type="sldNum" sz="quarter" idx="10"/>
          </p:nvPr>
        </p:nvSpPr>
        <p:spPr/>
        <p:txBody>
          <a:bodyPr/>
          <a:lstStyle/>
          <a:p>
            <a:fld id="{6A917443-4250-420B-9082-0AFA512F466C}" type="slidenum">
              <a:rPr lang="zh-TW" altLang="en-US" smtClean="0"/>
              <a:t>8</a:t>
            </a:fld>
            <a:endParaRPr lang="zh-TW" altLang="en-US"/>
          </a:p>
        </p:txBody>
      </p:sp>
    </p:spTree>
    <p:extLst>
      <p:ext uri="{BB962C8B-B14F-4D97-AF65-F5344CB8AC3E}">
        <p14:creationId xmlns:p14="http://schemas.microsoft.com/office/powerpoint/2010/main" val="3967833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A917443-4250-420B-9082-0AFA512F466C}" type="slidenum">
              <a:rPr lang="zh-TW" altLang="en-US" smtClean="0"/>
              <a:t>10</a:t>
            </a:fld>
            <a:endParaRPr lang="zh-TW" altLang="en-US"/>
          </a:p>
        </p:txBody>
      </p:sp>
    </p:spTree>
    <p:extLst>
      <p:ext uri="{BB962C8B-B14F-4D97-AF65-F5344CB8AC3E}">
        <p14:creationId xmlns:p14="http://schemas.microsoft.com/office/powerpoint/2010/main" val="3640412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隨著半導體製程的複雜性增加，這些方法的預測誤差逐漸變得更加顯著。特別是在實際生產中，這些傳統方法無法快速且準確地應對多變的製程環境。</a:t>
            </a:r>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因此，對這些方法進行改進，已成為提升平面度預測精度的關鍵挑戰。在此背景下，實驗設計方法被引入，為探索製程參數如何影響平面度提供了更系統化的方式，並且能進一步優化製程，提高預測準確性。</a:t>
            </a:r>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整體理念是通過系統性的變化製程參數，如溫度、壓力、材料種類等，來觀察這些變數對平面度的影響。</a:t>
            </a:r>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DoE</a:t>
            </a:r>
            <a:r>
              <a:rPr lang="zh-TW" altLang="en-US"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的核心優勢在於它能夠通過少量的實驗設計來獲得多維度的數據，從而確定各個製程變數對平面度的貢獻程度，進一步優化製程參數。</a:t>
            </a:r>
            <a:endParaRPr lang="zh-TW" altLang="en-US" dirty="0"/>
          </a:p>
        </p:txBody>
      </p:sp>
      <p:sp>
        <p:nvSpPr>
          <p:cNvPr id="4" name="投影片編號版面配置區 3"/>
          <p:cNvSpPr>
            <a:spLocks noGrp="1"/>
          </p:cNvSpPr>
          <p:nvPr>
            <p:ph type="sldNum" sz="quarter" idx="10"/>
          </p:nvPr>
        </p:nvSpPr>
        <p:spPr/>
        <p:txBody>
          <a:bodyPr/>
          <a:lstStyle/>
          <a:p>
            <a:fld id="{6A917443-4250-420B-9082-0AFA512F466C}" type="slidenum">
              <a:rPr lang="zh-TW" altLang="en-US" smtClean="0"/>
              <a:t>11</a:t>
            </a:fld>
            <a:endParaRPr lang="zh-TW" altLang="en-US"/>
          </a:p>
        </p:txBody>
      </p:sp>
    </p:spTree>
    <p:extLst>
      <p:ext uri="{BB962C8B-B14F-4D97-AF65-F5344CB8AC3E}">
        <p14:creationId xmlns:p14="http://schemas.microsoft.com/office/powerpoint/2010/main" val="1782370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儘管</a:t>
            </a:r>
            <a:r>
              <a:rPr lang="zh-TW" altLang="en-US" sz="1200" kern="120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DoE</a:t>
            </a:r>
            <a:r>
              <a:rPr lang="zh-TW" altLang="en-US"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方法能夠提供更精確的預測，並幫助工程師更好地理解製程參數與平面度之間的關聯，但它也有其局限性。</a:t>
            </a:r>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首先，</a:t>
            </a:r>
            <a:r>
              <a:rPr lang="en-US" altLang="zh-TW" sz="1200" kern="1200" dirty="0" smtClean="0">
                <a:solidFill>
                  <a:schemeClr val="tx1"/>
                </a:solidFill>
                <a:effectLst/>
                <a:latin typeface="+mn-lt"/>
                <a:ea typeface="+mn-ea"/>
                <a:cs typeface="+mn-cs"/>
              </a:rPr>
              <a:t>DoE</a:t>
            </a:r>
            <a:r>
              <a:rPr lang="zh-TW" altLang="zh-TW" sz="1200" kern="1200" dirty="0" smtClean="0">
                <a:solidFill>
                  <a:schemeClr val="tx1"/>
                </a:solidFill>
                <a:effectLst/>
                <a:latin typeface="+mn-lt"/>
                <a:ea typeface="+mn-ea"/>
                <a:cs typeface="+mn-cs"/>
              </a:rPr>
              <a:t>方法本身對時間和成本的要求較高，尤其是在面對多變數的情況下，實驗組合數量將顯著增加，這將消耗大量的時間、材料和人工成本，以現今估算出的成本，待</a:t>
            </a:r>
            <a:r>
              <a:rPr lang="zh-TW" altLang="en-US" sz="1200" kern="1200" dirty="0" smtClean="0">
                <a:solidFill>
                  <a:schemeClr val="tx1"/>
                </a:solidFill>
                <a:effectLst/>
                <a:latin typeface="+mn-lt"/>
                <a:ea typeface="+mn-ea"/>
                <a:cs typeface="+mn-cs"/>
              </a:rPr>
              <a:t> </a:t>
            </a:r>
            <a:r>
              <a:rPr lang="en-US" altLang="zh-TW" sz="1200" kern="1200" dirty="0" smtClean="0">
                <a:solidFill>
                  <a:schemeClr val="tx1"/>
                </a:solidFill>
                <a:effectLst/>
                <a:latin typeface="+mn-lt"/>
                <a:ea typeface="+mn-ea"/>
                <a:cs typeface="+mn-cs"/>
              </a:rPr>
              <a:t>DoE</a:t>
            </a:r>
            <a:r>
              <a:rPr lang="zh-TW" altLang="en-US"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實驗結果平均時間為一個月，材料採購的等待時間平均為三個月，而花費的材料成本又得依工程師經驗去選擇。</a:t>
            </a:r>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透過</a:t>
            </a:r>
            <a:r>
              <a:rPr lang="en-US" altLang="zh-TW" sz="1200" kern="1200" dirty="0" smtClean="0">
                <a:solidFill>
                  <a:schemeClr val="tx1"/>
                </a:solidFill>
                <a:effectLst/>
                <a:latin typeface="+mn-lt"/>
                <a:ea typeface="+mn-ea"/>
                <a:cs typeface="+mn-cs"/>
              </a:rPr>
              <a:t>AI</a:t>
            </a:r>
            <a:r>
              <a:rPr lang="zh-TW" altLang="zh-TW" sz="1200" kern="1200" dirty="0" smtClean="0">
                <a:solidFill>
                  <a:schemeClr val="tx1"/>
                </a:solidFill>
                <a:effectLst/>
                <a:latin typeface="+mn-lt"/>
                <a:ea typeface="+mn-ea"/>
                <a:cs typeface="+mn-cs"/>
              </a:rPr>
              <a:t>模型之導入，降低預測誤差值，提高準確率，為本研究目標，並縮減因子範圍，進而減少額外生成的成本及實驗結果時間，實現更高成本效益。</a:t>
            </a:r>
            <a:endParaRPr lang="zh-TW" altLang="en-US" dirty="0"/>
          </a:p>
        </p:txBody>
      </p:sp>
      <p:sp>
        <p:nvSpPr>
          <p:cNvPr id="4" name="投影片編號版面配置區 3"/>
          <p:cNvSpPr>
            <a:spLocks noGrp="1"/>
          </p:cNvSpPr>
          <p:nvPr>
            <p:ph type="sldNum" sz="quarter" idx="10"/>
          </p:nvPr>
        </p:nvSpPr>
        <p:spPr/>
        <p:txBody>
          <a:bodyPr/>
          <a:lstStyle/>
          <a:p>
            <a:fld id="{6A917443-4250-420B-9082-0AFA512F466C}" type="slidenum">
              <a:rPr lang="zh-TW" altLang="en-US" smtClean="0"/>
              <a:t>12</a:t>
            </a:fld>
            <a:endParaRPr lang="zh-TW" altLang="en-US"/>
          </a:p>
        </p:txBody>
      </p:sp>
    </p:spTree>
    <p:extLst>
      <p:ext uri="{BB962C8B-B14F-4D97-AF65-F5344CB8AC3E}">
        <p14:creationId xmlns:p14="http://schemas.microsoft.com/office/powerpoint/2010/main" val="305985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AD5A9DD5-9D46-4212-8CD1-4063C68273A0}" type="datetimeFigureOut">
              <a:rPr lang="zh-TW" altLang="en-US" smtClean="0"/>
              <a:t>2025/6/17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D6E3643-38B1-4426-A391-CC2B5BA394EA}" type="slidenum">
              <a:rPr lang="zh-TW" altLang="en-US" smtClean="0"/>
              <a:t>‹#›</a:t>
            </a:fld>
            <a:endParaRPr lang="zh-TW" altLang="en-US"/>
          </a:p>
        </p:txBody>
      </p:sp>
      <p:sp>
        <p:nvSpPr>
          <p:cNvPr id="7" name="文字方塊 6"/>
          <p:cNvSpPr txBox="1"/>
          <p:nvPr userDrawn="1"/>
        </p:nvSpPr>
        <p:spPr>
          <a:xfrm>
            <a:off x="9017000" y="6350000"/>
            <a:ext cx="2540000" cy="276999"/>
          </a:xfrm>
          <a:prstGeom prst="rect">
            <a:avLst/>
          </a:prstGeom>
          <a:noFill/>
        </p:spPr>
        <p:txBody>
          <a:bodyPr vert="horz" rtlCol="0">
            <a:spAutoFit/>
          </a:bodyPr>
          <a:lstStyle/>
          <a:p>
            <a:r>
              <a:rPr lang="en-US" altLang="zh-TW" sz="1200">
                <a:solidFill>
                  <a:srgbClr val="808080"/>
                </a:solidFill>
              </a:rPr>
              <a:t>ASE Confidential / Security-C</a:t>
            </a:r>
            <a:endParaRPr lang="zh-TW" altLang="en-US" sz="1200">
              <a:solidFill>
                <a:srgbClr val="808080"/>
              </a:solidFill>
            </a:endParaRPr>
          </a:p>
        </p:txBody>
      </p:sp>
    </p:spTree>
    <p:extLst>
      <p:ext uri="{BB962C8B-B14F-4D97-AF65-F5344CB8AC3E}">
        <p14:creationId xmlns:p14="http://schemas.microsoft.com/office/powerpoint/2010/main" val="339123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D5A9DD5-9D46-4212-8CD1-4063C68273A0}" type="datetimeFigureOut">
              <a:rPr lang="zh-TW" altLang="en-US" smtClean="0"/>
              <a:t>2025/6/17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D6E3643-38B1-4426-A391-CC2B5BA394EA}" type="slidenum">
              <a:rPr lang="zh-TW" altLang="en-US" smtClean="0"/>
              <a:t>‹#›</a:t>
            </a:fld>
            <a:endParaRPr lang="zh-TW" altLang="en-US"/>
          </a:p>
        </p:txBody>
      </p:sp>
      <p:sp>
        <p:nvSpPr>
          <p:cNvPr id="7" name="文字方塊 6"/>
          <p:cNvSpPr txBox="1"/>
          <p:nvPr userDrawn="1"/>
        </p:nvSpPr>
        <p:spPr>
          <a:xfrm>
            <a:off x="9017000" y="6350000"/>
            <a:ext cx="2540000" cy="276999"/>
          </a:xfrm>
          <a:prstGeom prst="rect">
            <a:avLst/>
          </a:prstGeom>
          <a:noFill/>
        </p:spPr>
        <p:txBody>
          <a:bodyPr vert="horz" rtlCol="0">
            <a:spAutoFit/>
          </a:bodyPr>
          <a:lstStyle/>
          <a:p>
            <a:r>
              <a:rPr lang="en-US" altLang="zh-TW" sz="1200">
                <a:solidFill>
                  <a:srgbClr val="808080"/>
                </a:solidFill>
              </a:rPr>
              <a:t>ASE Confidential / Security-C</a:t>
            </a:r>
            <a:endParaRPr lang="zh-TW" altLang="en-US" sz="1200">
              <a:solidFill>
                <a:srgbClr val="808080"/>
              </a:solidFill>
            </a:endParaRPr>
          </a:p>
        </p:txBody>
      </p:sp>
    </p:spTree>
    <p:extLst>
      <p:ext uri="{BB962C8B-B14F-4D97-AF65-F5344CB8AC3E}">
        <p14:creationId xmlns:p14="http://schemas.microsoft.com/office/powerpoint/2010/main" val="239635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D5A9DD5-9D46-4212-8CD1-4063C68273A0}" type="datetimeFigureOut">
              <a:rPr lang="zh-TW" altLang="en-US" smtClean="0"/>
              <a:t>2025/6/17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D6E3643-38B1-4426-A391-CC2B5BA394EA}" type="slidenum">
              <a:rPr lang="zh-TW" altLang="en-US" smtClean="0"/>
              <a:t>‹#›</a:t>
            </a:fld>
            <a:endParaRPr lang="zh-TW" altLang="en-US"/>
          </a:p>
        </p:txBody>
      </p:sp>
      <p:sp>
        <p:nvSpPr>
          <p:cNvPr id="7" name="文字方塊 6"/>
          <p:cNvSpPr txBox="1"/>
          <p:nvPr userDrawn="1"/>
        </p:nvSpPr>
        <p:spPr>
          <a:xfrm>
            <a:off x="9017000" y="6350000"/>
            <a:ext cx="2540000" cy="276999"/>
          </a:xfrm>
          <a:prstGeom prst="rect">
            <a:avLst/>
          </a:prstGeom>
          <a:noFill/>
        </p:spPr>
        <p:txBody>
          <a:bodyPr vert="horz" rtlCol="0">
            <a:spAutoFit/>
          </a:bodyPr>
          <a:lstStyle/>
          <a:p>
            <a:r>
              <a:rPr lang="en-US" altLang="zh-TW" sz="1200">
                <a:solidFill>
                  <a:srgbClr val="808080"/>
                </a:solidFill>
              </a:rPr>
              <a:t>ASE Confidential / Security-C</a:t>
            </a:r>
            <a:endParaRPr lang="zh-TW" altLang="en-US" sz="1200">
              <a:solidFill>
                <a:srgbClr val="808080"/>
              </a:solidFill>
            </a:endParaRPr>
          </a:p>
        </p:txBody>
      </p:sp>
    </p:spTree>
    <p:extLst>
      <p:ext uri="{BB962C8B-B14F-4D97-AF65-F5344CB8AC3E}">
        <p14:creationId xmlns:p14="http://schemas.microsoft.com/office/powerpoint/2010/main" val="348827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D5A9DD5-9D46-4212-8CD1-4063C68273A0}" type="datetimeFigureOut">
              <a:rPr lang="zh-TW" altLang="en-US" smtClean="0"/>
              <a:t>2025/6/17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D6E3643-38B1-4426-A391-CC2B5BA394EA}" type="slidenum">
              <a:rPr lang="zh-TW" altLang="en-US" smtClean="0"/>
              <a:t>‹#›</a:t>
            </a:fld>
            <a:endParaRPr lang="zh-TW" altLang="en-US"/>
          </a:p>
        </p:txBody>
      </p:sp>
      <p:sp>
        <p:nvSpPr>
          <p:cNvPr id="7" name="文字方塊 6"/>
          <p:cNvSpPr txBox="1"/>
          <p:nvPr userDrawn="1"/>
        </p:nvSpPr>
        <p:spPr>
          <a:xfrm>
            <a:off x="9017000" y="6350000"/>
            <a:ext cx="2540000" cy="276999"/>
          </a:xfrm>
          <a:prstGeom prst="rect">
            <a:avLst/>
          </a:prstGeom>
          <a:noFill/>
        </p:spPr>
        <p:txBody>
          <a:bodyPr vert="horz" rtlCol="0">
            <a:spAutoFit/>
          </a:bodyPr>
          <a:lstStyle/>
          <a:p>
            <a:r>
              <a:rPr lang="en-US" altLang="zh-TW" sz="1200">
                <a:solidFill>
                  <a:srgbClr val="808080"/>
                </a:solidFill>
              </a:rPr>
              <a:t>ASE Confidential / Security-C</a:t>
            </a:r>
            <a:endParaRPr lang="zh-TW" altLang="en-US" sz="1200">
              <a:solidFill>
                <a:srgbClr val="808080"/>
              </a:solidFill>
            </a:endParaRPr>
          </a:p>
        </p:txBody>
      </p:sp>
    </p:spTree>
    <p:extLst>
      <p:ext uri="{BB962C8B-B14F-4D97-AF65-F5344CB8AC3E}">
        <p14:creationId xmlns:p14="http://schemas.microsoft.com/office/powerpoint/2010/main" val="928508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AD5A9DD5-9D46-4212-8CD1-4063C68273A0}" type="datetimeFigureOut">
              <a:rPr lang="zh-TW" altLang="en-US" smtClean="0"/>
              <a:t>2025/6/17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D6E3643-38B1-4426-A391-CC2B5BA394EA}" type="slidenum">
              <a:rPr lang="zh-TW" altLang="en-US" smtClean="0"/>
              <a:t>‹#›</a:t>
            </a:fld>
            <a:endParaRPr lang="zh-TW" altLang="en-US"/>
          </a:p>
        </p:txBody>
      </p:sp>
      <p:sp>
        <p:nvSpPr>
          <p:cNvPr id="7" name="文字方塊 6"/>
          <p:cNvSpPr txBox="1"/>
          <p:nvPr userDrawn="1"/>
        </p:nvSpPr>
        <p:spPr>
          <a:xfrm>
            <a:off x="9017000" y="6350000"/>
            <a:ext cx="2540000" cy="276999"/>
          </a:xfrm>
          <a:prstGeom prst="rect">
            <a:avLst/>
          </a:prstGeom>
          <a:noFill/>
        </p:spPr>
        <p:txBody>
          <a:bodyPr vert="horz" rtlCol="0">
            <a:spAutoFit/>
          </a:bodyPr>
          <a:lstStyle/>
          <a:p>
            <a:r>
              <a:rPr lang="en-US" altLang="zh-TW" sz="1200">
                <a:solidFill>
                  <a:srgbClr val="808080"/>
                </a:solidFill>
              </a:rPr>
              <a:t>ASE Confidential / Security-C</a:t>
            </a:r>
            <a:endParaRPr lang="zh-TW" altLang="en-US" sz="1200">
              <a:solidFill>
                <a:srgbClr val="808080"/>
              </a:solidFill>
            </a:endParaRPr>
          </a:p>
        </p:txBody>
      </p:sp>
    </p:spTree>
    <p:extLst>
      <p:ext uri="{BB962C8B-B14F-4D97-AF65-F5344CB8AC3E}">
        <p14:creationId xmlns:p14="http://schemas.microsoft.com/office/powerpoint/2010/main" val="1009454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AD5A9DD5-9D46-4212-8CD1-4063C68273A0}" type="datetimeFigureOut">
              <a:rPr lang="zh-TW" altLang="en-US" smtClean="0"/>
              <a:t>2025/6/17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D6E3643-38B1-4426-A391-CC2B5BA394EA}" type="slidenum">
              <a:rPr lang="zh-TW" altLang="en-US" smtClean="0"/>
              <a:t>‹#›</a:t>
            </a:fld>
            <a:endParaRPr lang="zh-TW" altLang="en-US"/>
          </a:p>
        </p:txBody>
      </p:sp>
      <p:sp>
        <p:nvSpPr>
          <p:cNvPr id="8" name="文字方塊 7"/>
          <p:cNvSpPr txBox="1"/>
          <p:nvPr userDrawn="1"/>
        </p:nvSpPr>
        <p:spPr>
          <a:xfrm>
            <a:off x="9017000" y="6350000"/>
            <a:ext cx="2540000" cy="276999"/>
          </a:xfrm>
          <a:prstGeom prst="rect">
            <a:avLst/>
          </a:prstGeom>
          <a:noFill/>
        </p:spPr>
        <p:txBody>
          <a:bodyPr vert="horz" rtlCol="0">
            <a:spAutoFit/>
          </a:bodyPr>
          <a:lstStyle/>
          <a:p>
            <a:r>
              <a:rPr lang="en-US" altLang="zh-TW" sz="1200">
                <a:solidFill>
                  <a:srgbClr val="808080"/>
                </a:solidFill>
              </a:rPr>
              <a:t>ASE Confidential / Security-C</a:t>
            </a:r>
            <a:endParaRPr lang="zh-TW" altLang="en-US" sz="1200">
              <a:solidFill>
                <a:srgbClr val="808080"/>
              </a:solidFill>
            </a:endParaRPr>
          </a:p>
        </p:txBody>
      </p:sp>
    </p:spTree>
    <p:extLst>
      <p:ext uri="{BB962C8B-B14F-4D97-AF65-F5344CB8AC3E}">
        <p14:creationId xmlns:p14="http://schemas.microsoft.com/office/powerpoint/2010/main" val="1453556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AD5A9DD5-9D46-4212-8CD1-4063C68273A0}" type="datetimeFigureOut">
              <a:rPr lang="zh-TW" altLang="en-US" smtClean="0"/>
              <a:t>2025/6/17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D6E3643-38B1-4426-A391-CC2B5BA394EA}" type="slidenum">
              <a:rPr lang="zh-TW" altLang="en-US" smtClean="0"/>
              <a:t>‹#›</a:t>
            </a:fld>
            <a:endParaRPr lang="zh-TW" altLang="en-US"/>
          </a:p>
        </p:txBody>
      </p:sp>
      <p:sp>
        <p:nvSpPr>
          <p:cNvPr id="10" name="文字方塊 9"/>
          <p:cNvSpPr txBox="1"/>
          <p:nvPr userDrawn="1"/>
        </p:nvSpPr>
        <p:spPr>
          <a:xfrm>
            <a:off x="9017000" y="6350000"/>
            <a:ext cx="2540000" cy="276999"/>
          </a:xfrm>
          <a:prstGeom prst="rect">
            <a:avLst/>
          </a:prstGeom>
          <a:noFill/>
        </p:spPr>
        <p:txBody>
          <a:bodyPr vert="horz" rtlCol="0">
            <a:spAutoFit/>
          </a:bodyPr>
          <a:lstStyle/>
          <a:p>
            <a:r>
              <a:rPr lang="en-US" altLang="zh-TW" sz="1200">
                <a:solidFill>
                  <a:srgbClr val="808080"/>
                </a:solidFill>
              </a:rPr>
              <a:t>ASE Confidential / Security-C</a:t>
            </a:r>
            <a:endParaRPr lang="zh-TW" altLang="en-US" sz="1200">
              <a:solidFill>
                <a:srgbClr val="808080"/>
              </a:solidFill>
            </a:endParaRPr>
          </a:p>
        </p:txBody>
      </p:sp>
    </p:spTree>
    <p:extLst>
      <p:ext uri="{BB962C8B-B14F-4D97-AF65-F5344CB8AC3E}">
        <p14:creationId xmlns:p14="http://schemas.microsoft.com/office/powerpoint/2010/main" val="3992057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AD5A9DD5-9D46-4212-8CD1-4063C68273A0}" type="datetimeFigureOut">
              <a:rPr lang="zh-TW" altLang="en-US" smtClean="0"/>
              <a:t>2025/6/17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D6E3643-38B1-4426-A391-CC2B5BA394EA}" type="slidenum">
              <a:rPr lang="zh-TW" altLang="en-US" smtClean="0"/>
              <a:t>‹#›</a:t>
            </a:fld>
            <a:endParaRPr lang="zh-TW" altLang="en-US"/>
          </a:p>
        </p:txBody>
      </p:sp>
      <p:sp>
        <p:nvSpPr>
          <p:cNvPr id="6" name="文字方塊 5"/>
          <p:cNvSpPr txBox="1"/>
          <p:nvPr userDrawn="1"/>
        </p:nvSpPr>
        <p:spPr>
          <a:xfrm>
            <a:off x="9017000" y="6350000"/>
            <a:ext cx="2540000" cy="276999"/>
          </a:xfrm>
          <a:prstGeom prst="rect">
            <a:avLst/>
          </a:prstGeom>
          <a:noFill/>
        </p:spPr>
        <p:txBody>
          <a:bodyPr vert="horz" rtlCol="0">
            <a:spAutoFit/>
          </a:bodyPr>
          <a:lstStyle/>
          <a:p>
            <a:r>
              <a:rPr lang="en-US" altLang="zh-TW" sz="1200">
                <a:solidFill>
                  <a:srgbClr val="808080"/>
                </a:solidFill>
              </a:rPr>
              <a:t>ASE Confidential / Security-C</a:t>
            </a:r>
            <a:endParaRPr lang="zh-TW" altLang="en-US" sz="1200">
              <a:solidFill>
                <a:srgbClr val="808080"/>
              </a:solidFill>
            </a:endParaRPr>
          </a:p>
        </p:txBody>
      </p:sp>
    </p:spTree>
    <p:extLst>
      <p:ext uri="{BB962C8B-B14F-4D97-AF65-F5344CB8AC3E}">
        <p14:creationId xmlns:p14="http://schemas.microsoft.com/office/powerpoint/2010/main" val="4082523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D5A9DD5-9D46-4212-8CD1-4063C68273A0}" type="datetimeFigureOut">
              <a:rPr lang="zh-TW" altLang="en-US" smtClean="0"/>
              <a:t>2025/6/17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D6E3643-38B1-4426-A391-CC2B5BA394EA}" type="slidenum">
              <a:rPr lang="zh-TW" altLang="en-US" smtClean="0"/>
              <a:t>‹#›</a:t>
            </a:fld>
            <a:endParaRPr lang="zh-TW" altLang="en-US"/>
          </a:p>
        </p:txBody>
      </p:sp>
      <p:sp>
        <p:nvSpPr>
          <p:cNvPr id="5" name="文字方塊 4"/>
          <p:cNvSpPr txBox="1"/>
          <p:nvPr userDrawn="1"/>
        </p:nvSpPr>
        <p:spPr>
          <a:xfrm>
            <a:off x="9017000" y="6350000"/>
            <a:ext cx="2540000" cy="276999"/>
          </a:xfrm>
          <a:prstGeom prst="rect">
            <a:avLst/>
          </a:prstGeom>
          <a:noFill/>
        </p:spPr>
        <p:txBody>
          <a:bodyPr vert="horz" rtlCol="0">
            <a:spAutoFit/>
          </a:bodyPr>
          <a:lstStyle/>
          <a:p>
            <a:r>
              <a:rPr lang="en-US" altLang="zh-TW" sz="1200">
                <a:solidFill>
                  <a:srgbClr val="808080"/>
                </a:solidFill>
              </a:rPr>
              <a:t>ASE Confidential / Security-C</a:t>
            </a:r>
            <a:endParaRPr lang="zh-TW" altLang="en-US" sz="1200">
              <a:solidFill>
                <a:srgbClr val="808080"/>
              </a:solidFill>
            </a:endParaRPr>
          </a:p>
        </p:txBody>
      </p:sp>
    </p:spTree>
    <p:extLst>
      <p:ext uri="{BB962C8B-B14F-4D97-AF65-F5344CB8AC3E}">
        <p14:creationId xmlns:p14="http://schemas.microsoft.com/office/powerpoint/2010/main" val="300508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AD5A9DD5-9D46-4212-8CD1-4063C68273A0}" type="datetimeFigureOut">
              <a:rPr lang="zh-TW" altLang="en-US" smtClean="0"/>
              <a:t>2025/6/17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D6E3643-38B1-4426-A391-CC2B5BA394EA}" type="slidenum">
              <a:rPr lang="zh-TW" altLang="en-US" smtClean="0"/>
              <a:t>‹#›</a:t>
            </a:fld>
            <a:endParaRPr lang="zh-TW" altLang="en-US"/>
          </a:p>
        </p:txBody>
      </p:sp>
      <p:sp>
        <p:nvSpPr>
          <p:cNvPr id="8" name="文字方塊 7"/>
          <p:cNvSpPr txBox="1"/>
          <p:nvPr userDrawn="1"/>
        </p:nvSpPr>
        <p:spPr>
          <a:xfrm>
            <a:off x="9017000" y="6350000"/>
            <a:ext cx="2540000" cy="276999"/>
          </a:xfrm>
          <a:prstGeom prst="rect">
            <a:avLst/>
          </a:prstGeom>
          <a:noFill/>
        </p:spPr>
        <p:txBody>
          <a:bodyPr vert="horz" rtlCol="0">
            <a:spAutoFit/>
          </a:bodyPr>
          <a:lstStyle/>
          <a:p>
            <a:r>
              <a:rPr lang="en-US" altLang="zh-TW" sz="1200">
                <a:solidFill>
                  <a:srgbClr val="808080"/>
                </a:solidFill>
              </a:rPr>
              <a:t>ASE Confidential / Security-C</a:t>
            </a:r>
            <a:endParaRPr lang="zh-TW" altLang="en-US" sz="1200">
              <a:solidFill>
                <a:srgbClr val="808080"/>
              </a:solidFill>
            </a:endParaRPr>
          </a:p>
        </p:txBody>
      </p:sp>
    </p:spTree>
    <p:extLst>
      <p:ext uri="{BB962C8B-B14F-4D97-AF65-F5344CB8AC3E}">
        <p14:creationId xmlns:p14="http://schemas.microsoft.com/office/powerpoint/2010/main" val="3365638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AD5A9DD5-9D46-4212-8CD1-4063C68273A0}" type="datetimeFigureOut">
              <a:rPr lang="zh-TW" altLang="en-US" smtClean="0"/>
              <a:t>2025/6/17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D6E3643-38B1-4426-A391-CC2B5BA394EA}" type="slidenum">
              <a:rPr lang="zh-TW" altLang="en-US" smtClean="0"/>
              <a:t>‹#›</a:t>
            </a:fld>
            <a:endParaRPr lang="zh-TW" altLang="en-US"/>
          </a:p>
        </p:txBody>
      </p:sp>
      <p:sp>
        <p:nvSpPr>
          <p:cNvPr id="8" name="文字方塊 7"/>
          <p:cNvSpPr txBox="1"/>
          <p:nvPr userDrawn="1"/>
        </p:nvSpPr>
        <p:spPr>
          <a:xfrm>
            <a:off x="9017000" y="6350000"/>
            <a:ext cx="2540000" cy="276999"/>
          </a:xfrm>
          <a:prstGeom prst="rect">
            <a:avLst/>
          </a:prstGeom>
          <a:noFill/>
        </p:spPr>
        <p:txBody>
          <a:bodyPr vert="horz" rtlCol="0">
            <a:spAutoFit/>
          </a:bodyPr>
          <a:lstStyle/>
          <a:p>
            <a:r>
              <a:rPr lang="en-US" altLang="zh-TW" sz="1200">
                <a:solidFill>
                  <a:srgbClr val="808080"/>
                </a:solidFill>
              </a:rPr>
              <a:t>ASE Confidential / Security-C</a:t>
            </a:r>
            <a:endParaRPr lang="zh-TW" altLang="en-US" sz="1200">
              <a:solidFill>
                <a:srgbClr val="808080"/>
              </a:solidFill>
            </a:endParaRPr>
          </a:p>
        </p:txBody>
      </p:sp>
    </p:spTree>
    <p:extLst>
      <p:ext uri="{BB962C8B-B14F-4D97-AF65-F5344CB8AC3E}">
        <p14:creationId xmlns:p14="http://schemas.microsoft.com/office/powerpoint/2010/main" val="55880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5A9DD5-9D46-4212-8CD1-4063C68273A0}" type="datetimeFigureOut">
              <a:rPr lang="zh-TW" altLang="en-US" smtClean="0"/>
              <a:t>2025/6/17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E3643-38B1-4426-A391-CC2B5BA394EA}" type="slidenum">
              <a:rPr lang="zh-TW" altLang="en-US" smtClean="0"/>
              <a:t>‹#›</a:t>
            </a:fld>
            <a:endParaRPr lang="zh-TW" altLang="en-US"/>
          </a:p>
        </p:txBody>
      </p:sp>
      <p:sp>
        <p:nvSpPr>
          <p:cNvPr id="7" name="文字方塊 6"/>
          <p:cNvSpPr txBox="1"/>
          <p:nvPr userDrawn="1"/>
        </p:nvSpPr>
        <p:spPr>
          <a:xfrm>
            <a:off x="9017000" y="6350000"/>
            <a:ext cx="2540000" cy="276999"/>
          </a:xfrm>
          <a:prstGeom prst="rect">
            <a:avLst/>
          </a:prstGeom>
          <a:noFill/>
        </p:spPr>
        <p:txBody>
          <a:bodyPr vert="horz" rtlCol="0">
            <a:spAutoFit/>
          </a:bodyPr>
          <a:lstStyle/>
          <a:p>
            <a:r>
              <a:rPr lang="en-US" altLang="zh-TW" sz="1200">
                <a:solidFill>
                  <a:srgbClr val="808080"/>
                </a:solidFill>
              </a:rPr>
              <a:t>ASE Confidential / Security-C</a:t>
            </a:r>
            <a:endParaRPr lang="zh-TW" altLang="en-US" sz="1200">
              <a:solidFill>
                <a:srgbClr val="808080"/>
              </a:solidFill>
            </a:endParaRPr>
          </a:p>
        </p:txBody>
      </p:sp>
    </p:spTree>
    <p:extLst>
      <p:ext uri="{BB962C8B-B14F-4D97-AF65-F5344CB8AC3E}">
        <p14:creationId xmlns:p14="http://schemas.microsoft.com/office/powerpoint/2010/main" val="1133764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7.png"/><Relationship Id="rId7"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2.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sp>
        <p:nvSpPr>
          <p:cNvPr id="26" name="圓角矩形 25"/>
          <p:cNvSpPr/>
          <p:nvPr/>
        </p:nvSpPr>
        <p:spPr>
          <a:xfrm rot="2700000">
            <a:off x="9549405" y="565519"/>
            <a:ext cx="2160000" cy="2160000"/>
          </a:xfrm>
          <a:prstGeom prst="roundRect">
            <a:avLst>
              <a:gd name="adj" fmla="val 11341"/>
            </a:avLst>
          </a:prstGeom>
          <a:blipFill dpi="0" rotWithShape="0">
            <a:blip r:embed="rId2"/>
            <a:srcRect/>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圓角矩形 26"/>
          <p:cNvSpPr/>
          <p:nvPr/>
        </p:nvSpPr>
        <p:spPr>
          <a:xfrm rot="2700000">
            <a:off x="7232059" y="-622515"/>
            <a:ext cx="2160000" cy="216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圓角矩形 27"/>
          <p:cNvSpPr/>
          <p:nvPr/>
        </p:nvSpPr>
        <p:spPr>
          <a:xfrm rot="2700000">
            <a:off x="7805941" y="2337186"/>
            <a:ext cx="2160000" cy="216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圓角矩形 30"/>
          <p:cNvSpPr/>
          <p:nvPr/>
        </p:nvSpPr>
        <p:spPr>
          <a:xfrm rot="2700000">
            <a:off x="10223579" y="3525220"/>
            <a:ext cx="2160000" cy="216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351877" y="3088980"/>
            <a:ext cx="9693679" cy="646331"/>
          </a:xfrm>
          <a:prstGeom prst="rect">
            <a:avLst/>
          </a:prstGeom>
        </p:spPr>
        <p:txBody>
          <a:bodyPr wrap="none">
            <a:spAutoFit/>
          </a:bodyPr>
          <a:lstStyle/>
          <a:p>
            <a:pPr algn="ctr"/>
            <a:r>
              <a:rPr lang="zh-TW" altLang="en-US" sz="3600" b="1" dirty="0"/>
              <a:t>半導體新產品平面度預測能力提升 </a:t>
            </a:r>
            <a:r>
              <a:rPr lang="zh-TW" altLang="en-US" sz="3600" b="1" dirty="0">
                <a:solidFill>
                  <a:schemeClr val="bg1"/>
                </a:solidFill>
              </a:rPr>
              <a:t>之模型導入</a:t>
            </a:r>
          </a:p>
        </p:txBody>
      </p:sp>
      <p:sp>
        <p:nvSpPr>
          <p:cNvPr id="36" name="矩形 35"/>
          <p:cNvSpPr/>
          <p:nvPr/>
        </p:nvSpPr>
        <p:spPr>
          <a:xfrm>
            <a:off x="687583" y="1956406"/>
            <a:ext cx="5729389" cy="1131079"/>
          </a:xfrm>
          <a:prstGeom prst="rect">
            <a:avLst/>
          </a:prstGeom>
        </p:spPr>
        <p:txBody>
          <a:bodyPr wrap="none">
            <a:spAutoFit/>
          </a:bodyPr>
          <a:lstStyle/>
          <a:p>
            <a:pPr>
              <a:lnSpc>
                <a:spcPts val="2700"/>
              </a:lnSpc>
            </a:pPr>
            <a:r>
              <a:rPr lang="en-US" altLang="zh-TW" sz="2000" b="1" dirty="0">
                <a:solidFill>
                  <a:schemeClr val="bg1">
                    <a:lumMod val="75000"/>
                  </a:schemeClr>
                </a:solidFill>
              </a:rPr>
              <a:t>Model Introduction to Improve </a:t>
            </a:r>
          </a:p>
          <a:p>
            <a:pPr>
              <a:lnSpc>
                <a:spcPts val="2700"/>
              </a:lnSpc>
            </a:pPr>
            <a:r>
              <a:rPr lang="en-US" altLang="zh-TW" sz="2000" b="1" dirty="0">
                <a:solidFill>
                  <a:schemeClr val="bg1">
                    <a:lumMod val="75000"/>
                  </a:schemeClr>
                </a:solidFill>
              </a:rPr>
              <a:t>the Coplanarity</a:t>
            </a:r>
            <a:r>
              <a:rPr lang="zh-TW" altLang="en-US" sz="2000" b="1" dirty="0">
                <a:solidFill>
                  <a:schemeClr val="bg1">
                    <a:lumMod val="75000"/>
                  </a:schemeClr>
                </a:solidFill>
              </a:rPr>
              <a:t> </a:t>
            </a:r>
            <a:r>
              <a:rPr lang="en-US" altLang="zh-TW" sz="2000" b="1" dirty="0">
                <a:solidFill>
                  <a:schemeClr val="bg1">
                    <a:lumMod val="75000"/>
                  </a:schemeClr>
                </a:solidFill>
              </a:rPr>
              <a:t>Prediction </a:t>
            </a:r>
          </a:p>
          <a:p>
            <a:pPr>
              <a:lnSpc>
                <a:spcPts val="2700"/>
              </a:lnSpc>
            </a:pPr>
            <a:r>
              <a:rPr lang="en-US" altLang="zh-TW" sz="2000" b="1" dirty="0">
                <a:solidFill>
                  <a:schemeClr val="bg1">
                    <a:lumMod val="75000"/>
                  </a:schemeClr>
                </a:solidFill>
              </a:rPr>
              <a:t>Capability of New Semiconductor Products</a:t>
            </a:r>
          </a:p>
        </p:txBody>
      </p:sp>
      <p:sp>
        <p:nvSpPr>
          <p:cNvPr id="37" name="圓角矩形 36"/>
          <p:cNvSpPr/>
          <p:nvPr/>
        </p:nvSpPr>
        <p:spPr>
          <a:xfrm>
            <a:off x="629174" y="5603846"/>
            <a:ext cx="1188000" cy="288000"/>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p:cNvSpPr/>
          <p:nvPr/>
        </p:nvSpPr>
        <p:spPr>
          <a:xfrm>
            <a:off x="683867" y="5563180"/>
            <a:ext cx="1176925" cy="369332"/>
          </a:xfrm>
          <a:prstGeom prst="rect">
            <a:avLst/>
          </a:prstGeom>
        </p:spPr>
        <p:txBody>
          <a:bodyPr wrap="none">
            <a:spAutoFit/>
          </a:bodyPr>
          <a:lstStyle/>
          <a:p>
            <a:r>
              <a:rPr lang="zh-TW" altLang="en-US" b="1" dirty="0">
                <a:solidFill>
                  <a:schemeClr val="bg1"/>
                </a:solidFill>
              </a:rPr>
              <a:t>指導教授 </a:t>
            </a:r>
          </a:p>
        </p:txBody>
      </p:sp>
      <p:sp>
        <p:nvSpPr>
          <p:cNvPr id="39" name="圓角矩形 38"/>
          <p:cNvSpPr/>
          <p:nvPr/>
        </p:nvSpPr>
        <p:spPr>
          <a:xfrm>
            <a:off x="629174" y="6020521"/>
            <a:ext cx="1188000" cy="288000"/>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p:cNvSpPr/>
          <p:nvPr/>
        </p:nvSpPr>
        <p:spPr>
          <a:xfrm>
            <a:off x="683867" y="5988244"/>
            <a:ext cx="1197764" cy="369332"/>
          </a:xfrm>
          <a:prstGeom prst="rect">
            <a:avLst/>
          </a:prstGeom>
        </p:spPr>
        <p:txBody>
          <a:bodyPr wrap="none">
            <a:spAutoFit/>
          </a:bodyPr>
          <a:lstStyle/>
          <a:p>
            <a:r>
              <a:rPr lang="zh-TW" altLang="en-US" b="1" dirty="0">
                <a:solidFill>
                  <a:schemeClr val="bg1"/>
                </a:solidFill>
              </a:rPr>
              <a:t>學       生 </a:t>
            </a:r>
          </a:p>
        </p:txBody>
      </p:sp>
      <p:sp>
        <p:nvSpPr>
          <p:cNvPr id="41" name="矩形 40"/>
          <p:cNvSpPr/>
          <p:nvPr/>
        </p:nvSpPr>
        <p:spPr>
          <a:xfrm>
            <a:off x="1817174" y="5563180"/>
            <a:ext cx="1407758" cy="369332"/>
          </a:xfrm>
          <a:prstGeom prst="rect">
            <a:avLst/>
          </a:prstGeom>
        </p:spPr>
        <p:txBody>
          <a:bodyPr wrap="none">
            <a:spAutoFit/>
          </a:bodyPr>
          <a:lstStyle/>
          <a:p>
            <a:r>
              <a:rPr lang="zh-TW" altLang="en-US" b="1" dirty="0"/>
              <a:t>施明昌 博士</a:t>
            </a:r>
          </a:p>
        </p:txBody>
      </p:sp>
      <p:sp>
        <p:nvSpPr>
          <p:cNvPr id="42" name="矩形 41"/>
          <p:cNvSpPr/>
          <p:nvPr/>
        </p:nvSpPr>
        <p:spPr>
          <a:xfrm>
            <a:off x="1817174" y="5989739"/>
            <a:ext cx="877163" cy="369332"/>
          </a:xfrm>
          <a:prstGeom prst="rect">
            <a:avLst/>
          </a:prstGeom>
        </p:spPr>
        <p:txBody>
          <a:bodyPr wrap="none">
            <a:spAutoFit/>
          </a:bodyPr>
          <a:lstStyle/>
          <a:p>
            <a:r>
              <a:rPr lang="zh-TW" altLang="en-US" b="1" dirty="0"/>
              <a:t>陳筠霈</a:t>
            </a:r>
          </a:p>
        </p:txBody>
      </p:sp>
      <p:cxnSp>
        <p:nvCxnSpPr>
          <p:cNvPr id="44" name="直線接點 43"/>
          <p:cNvCxnSpPr/>
          <p:nvPr/>
        </p:nvCxnSpPr>
        <p:spPr>
          <a:xfrm>
            <a:off x="645848" y="2035945"/>
            <a:ext cx="0" cy="972000"/>
          </a:xfrm>
          <a:prstGeom prst="line">
            <a:avLst/>
          </a:prstGeom>
          <a:ln w="76200">
            <a:gradFill flip="none" rotWithShape="1">
              <a:gsLst>
                <a:gs pos="72287">
                  <a:srgbClr val="64769F"/>
                </a:gs>
                <a:gs pos="27000">
                  <a:srgbClr val="A0ACC8"/>
                </a:gs>
                <a:gs pos="0">
                  <a:schemeClr val="accent1">
                    <a:lumMod val="20000"/>
                    <a:lumOff val="80000"/>
                  </a:schemeClr>
                </a:gs>
                <a:gs pos="100000">
                  <a:schemeClr val="accent1">
                    <a:lumMod val="75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01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515783" y="149117"/>
            <a:ext cx="2900442" cy="720000"/>
            <a:chOff x="-515783" y="149117"/>
            <a:chExt cx="2900442" cy="720000"/>
          </a:xfrm>
        </p:grpSpPr>
        <p:sp>
          <p:nvSpPr>
            <p:cNvPr id="3" name="文字方塊 2"/>
            <p:cNvSpPr txBox="1"/>
            <p:nvPr/>
          </p:nvSpPr>
          <p:spPr>
            <a:xfrm>
              <a:off x="353334" y="185951"/>
              <a:ext cx="2031325" cy="646331"/>
            </a:xfrm>
            <a:prstGeom prst="rect">
              <a:avLst/>
            </a:prstGeom>
            <a:noFill/>
          </p:spPr>
          <p:txBody>
            <a:bodyPr wrap="none" rtlCol="0">
              <a:spAutoFit/>
            </a:bodyPr>
            <a:lstStyle/>
            <a:p>
              <a:r>
                <a:rPr lang="zh-TW" altLang="en-US" sz="3600" b="1" dirty="0">
                  <a:solidFill>
                    <a:schemeClr val="accent1">
                      <a:lumMod val="60000"/>
                      <a:lumOff val="40000"/>
                    </a:schemeClr>
                  </a:solidFill>
                </a:rPr>
                <a:t>研究</a:t>
              </a:r>
              <a:r>
                <a:rPr lang="zh-TW" altLang="en-US" sz="3600" b="1" dirty="0">
                  <a:solidFill>
                    <a:schemeClr val="accent1">
                      <a:lumMod val="75000"/>
                    </a:schemeClr>
                  </a:solidFill>
                </a:rPr>
                <a:t>架構</a:t>
              </a:r>
            </a:p>
          </p:txBody>
        </p:sp>
        <p:sp>
          <p:nvSpPr>
            <p:cNvPr id="4" name="圓角矩形 3"/>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平行四邊形 9"/>
          <p:cNvSpPr/>
          <p:nvPr/>
        </p:nvSpPr>
        <p:spPr>
          <a:xfrm>
            <a:off x="3289227" y="2604928"/>
            <a:ext cx="2520000" cy="432000"/>
          </a:xfrm>
          <a:prstGeom prst="parallelogram">
            <a:avLst>
              <a:gd name="adj" fmla="val 8541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平行四邊形 10"/>
          <p:cNvSpPr/>
          <p:nvPr/>
        </p:nvSpPr>
        <p:spPr>
          <a:xfrm flipH="1">
            <a:off x="3289227" y="2172928"/>
            <a:ext cx="2520000" cy="432000"/>
          </a:xfrm>
          <a:prstGeom prst="parallelogram">
            <a:avLst>
              <a:gd name="adj" fmla="val 8541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平行四邊形 11"/>
          <p:cNvSpPr/>
          <p:nvPr/>
        </p:nvSpPr>
        <p:spPr>
          <a:xfrm>
            <a:off x="6150414" y="2604928"/>
            <a:ext cx="2520000" cy="432000"/>
          </a:xfrm>
          <a:prstGeom prst="parallelogram">
            <a:avLst>
              <a:gd name="adj" fmla="val 8541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平行四邊形 12"/>
          <p:cNvSpPr/>
          <p:nvPr/>
        </p:nvSpPr>
        <p:spPr>
          <a:xfrm flipH="1">
            <a:off x="6150414" y="2172928"/>
            <a:ext cx="2520000" cy="432000"/>
          </a:xfrm>
          <a:prstGeom prst="parallelogram">
            <a:avLst>
              <a:gd name="adj" fmla="val 8541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平行四邊形 13"/>
          <p:cNvSpPr/>
          <p:nvPr/>
        </p:nvSpPr>
        <p:spPr>
          <a:xfrm>
            <a:off x="9011601" y="2604928"/>
            <a:ext cx="2520000" cy="432000"/>
          </a:xfrm>
          <a:prstGeom prst="parallelogram">
            <a:avLst>
              <a:gd name="adj" fmla="val 8541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平行四邊形 14"/>
          <p:cNvSpPr/>
          <p:nvPr/>
        </p:nvSpPr>
        <p:spPr>
          <a:xfrm flipH="1">
            <a:off x="9011601" y="2172928"/>
            <a:ext cx="2520000" cy="432000"/>
          </a:xfrm>
          <a:prstGeom prst="parallelogram">
            <a:avLst>
              <a:gd name="adj" fmla="val 8541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平行四邊形 15"/>
          <p:cNvSpPr/>
          <p:nvPr/>
        </p:nvSpPr>
        <p:spPr>
          <a:xfrm flipH="1">
            <a:off x="428040" y="4289084"/>
            <a:ext cx="2520000" cy="432000"/>
          </a:xfrm>
          <a:prstGeom prst="parallelogram">
            <a:avLst>
              <a:gd name="adj" fmla="val 8541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平行四邊形 16"/>
          <p:cNvSpPr/>
          <p:nvPr/>
        </p:nvSpPr>
        <p:spPr>
          <a:xfrm>
            <a:off x="428040" y="3857084"/>
            <a:ext cx="2520000" cy="432000"/>
          </a:xfrm>
          <a:prstGeom prst="parallelogram">
            <a:avLst>
              <a:gd name="adj" fmla="val 8541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平行四邊形 17"/>
          <p:cNvSpPr/>
          <p:nvPr/>
        </p:nvSpPr>
        <p:spPr>
          <a:xfrm flipH="1">
            <a:off x="3289227" y="4289084"/>
            <a:ext cx="2520000" cy="432000"/>
          </a:xfrm>
          <a:prstGeom prst="parallelogram">
            <a:avLst>
              <a:gd name="adj" fmla="val 8541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平行四邊形 18"/>
          <p:cNvSpPr/>
          <p:nvPr/>
        </p:nvSpPr>
        <p:spPr>
          <a:xfrm>
            <a:off x="3289227" y="3857084"/>
            <a:ext cx="2520000" cy="432000"/>
          </a:xfrm>
          <a:prstGeom prst="parallelogram">
            <a:avLst>
              <a:gd name="adj" fmla="val 8541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平行四邊形 19"/>
          <p:cNvSpPr/>
          <p:nvPr/>
        </p:nvSpPr>
        <p:spPr>
          <a:xfrm flipH="1">
            <a:off x="6150414" y="4289084"/>
            <a:ext cx="2520000" cy="432000"/>
          </a:xfrm>
          <a:prstGeom prst="parallelogram">
            <a:avLst>
              <a:gd name="adj" fmla="val 8541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平行四邊形 20"/>
          <p:cNvSpPr/>
          <p:nvPr/>
        </p:nvSpPr>
        <p:spPr>
          <a:xfrm>
            <a:off x="6150414" y="3857084"/>
            <a:ext cx="2520000" cy="432000"/>
          </a:xfrm>
          <a:prstGeom prst="parallelogram">
            <a:avLst>
              <a:gd name="adj" fmla="val 8541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平行四邊形 21"/>
          <p:cNvSpPr/>
          <p:nvPr/>
        </p:nvSpPr>
        <p:spPr>
          <a:xfrm flipH="1">
            <a:off x="9011601" y="4289084"/>
            <a:ext cx="2520000" cy="432000"/>
          </a:xfrm>
          <a:prstGeom prst="parallelogram">
            <a:avLst>
              <a:gd name="adj" fmla="val 8541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平行四邊形 22"/>
          <p:cNvSpPr/>
          <p:nvPr/>
        </p:nvSpPr>
        <p:spPr>
          <a:xfrm>
            <a:off x="9011601" y="3857084"/>
            <a:ext cx="2520000" cy="432000"/>
          </a:xfrm>
          <a:prstGeom prst="parallelogram">
            <a:avLst>
              <a:gd name="adj" fmla="val 8541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接點 25"/>
          <p:cNvCxnSpPr/>
          <p:nvPr/>
        </p:nvCxnSpPr>
        <p:spPr>
          <a:xfrm>
            <a:off x="5844977" y="2604928"/>
            <a:ext cx="612000"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8696333" y="2604928"/>
            <a:ext cx="612000"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2651872" y="4291304"/>
            <a:ext cx="612000"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5503227" y="4291304"/>
            <a:ext cx="612000"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8366570" y="4291304"/>
            <a:ext cx="612000"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3" name="弧形 32"/>
          <p:cNvSpPr/>
          <p:nvPr/>
        </p:nvSpPr>
        <p:spPr>
          <a:xfrm rot="2691678">
            <a:off x="9785248" y="2299596"/>
            <a:ext cx="2207823" cy="2207823"/>
          </a:xfrm>
          <a:prstGeom prst="arc">
            <a:avLst>
              <a:gd name="adj1" fmla="val 16200000"/>
              <a:gd name="adj2" fmla="val 653260"/>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6" name="文字方塊 35"/>
          <p:cNvSpPr txBox="1"/>
          <p:nvPr/>
        </p:nvSpPr>
        <p:spPr>
          <a:xfrm>
            <a:off x="796940" y="2235596"/>
            <a:ext cx="1800493" cy="369332"/>
          </a:xfrm>
          <a:prstGeom prst="rect">
            <a:avLst/>
          </a:prstGeom>
          <a:noFill/>
        </p:spPr>
        <p:txBody>
          <a:bodyPr wrap="none" rtlCol="0">
            <a:spAutoFit/>
          </a:bodyPr>
          <a:lstStyle/>
          <a:p>
            <a:r>
              <a:rPr lang="zh-TW" altLang="en-US" b="1" dirty="0"/>
              <a:t>單顆產品平面度</a:t>
            </a:r>
          </a:p>
        </p:txBody>
      </p:sp>
      <p:sp>
        <p:nvSpPr>
          <p:cNvPr id="37" name="文字方塊 36"/>
          <p:cNvSpPr txBox="1"/>
          <p:nvPr/>
        </p:nvSpPr>
        <p:spPr>
          <a:xfrm>
            <a:off x="796940" y="2636262"/>
            <a:ext cx="1800493" cy="369332"/>
          </a:xfrm>
          <a:prstGeom prst="rect">
            <a:avLst/>
          </a:prstGeom>
          <a:noFill/>
        </p:spPr>
        <p:txBody>
          <a:bodyPr wrap="none" rtlCol="0">
            <a:spAutoFit/>
          </a:bodyPr>
          <a:lstStyle/>
          <a:p>
            <a:r>
              <a:rPr lang="zh-TW" altLang="en-US" b="1" dirty="0"/>
              <a:t>模型導入之研究</a:t>
            </a:r>
          </a:p>
        </p:txBody>
      </p:sp>
      <p:sp>
        <p:nvSpPr>
          <p:cNvPr id="38" name="文字方塊 37"/>
          <p:cNvSpPr txBox="1"/>
          <p:nvPr/>
        </p:nvSpPr>
        <p:spPr>
          <a:xfrm>
            <a:off x="3913902" y="2235596"/>
            <a:ext cx="1338828" cy="369332"/>
          </a:xfrm>
          <a:prstGeom prst="rect">
            <a:avLst/>
          </a:prstGeom>
          <a:noFill/>
        </p:spPr>
        <p:txBody>
          <a:bodyPr wrap="none" rtlCol="0">
            <a:spAutoFit/>
          </a:bodyPr>
          <a:lstStyle/>
          <a:p>
            <a:r>
              <a:rPr lang="zh-TW" altLang="en-US" b="1" dirty="0"/>
              <a:t>研讀並摘要</a:t>
            </a:r>
          </a:p>
        </p:txBody>
      </p:sp>
      <p:sp>
        <p:nvSpPr>
          <p:cNvPr id="39" name="文字方塊 38"/>
          <p:cNvSpPr txBox="1"/>
          <p:nvPr/>
        </p:nvSpPr>
        <p:spPr>
          <a:xfrm>
            <a:off x="3683070" y="2636262"/>
            <a:ext cx="1800493" cy="369332"/>
          </a:xfrm>
          <a:prstGeom prst="rect">
            <a:avLst/>
          </a:prstGeom>
          <a:noFill/>
        </p:spPr>
        <p:txBody>
          <a:bodyPr wrap="none" rtlCol="0">
            <a:spAutoFit/>
          </a:bodyPr>
          <a:lstStyle/>
          <a:p>
            <a:r>
              <a:rPr lang="zh-TW" altLang="en-US" b="1" dirty="0">
                <a:solidFill>
                  <a:schemeClr val="bg1"/>
                </a:solidFill>
              </a:rPr>
              <a:t>相關文獻及理論</a:t>
            </a:r>
          </a:p>
        </p:txBody>
      </p:sp>
      <p:sp>
        <p:nvSpPr>
          <p:cNvPr id="40" name="文字方塊 39"/>
          <p:cNvSpPr txBox="1"/>
          <p:nvPr/>
        </p:nvSpPr>
        <p:spPr>
          <a:xfrm>
            <a:off x="6717292" y="2235596"/>
            <a:ext cx="1370888" cy="369332"/>
          </a:xfrm>
          <a:prstGeom prst="rect">
            <a:avLst/>
          </a:prstGeom>
          <a:noFill/>
        </p:spPr>
        <p:txBody>
          <a:bodyPr wrap="none" rtlCol="0">
            <a:spAutoFit/>
          </a:bodyPr>
          <a:lstStyle/>
          <a:p>
            <a:r>
              <a:rPr lang="en-US" altLang="zh-TW" b="1" dirty="0"/>
              <a:t>NPI</a:t>
            </a:r>
            <a:r>
              <a:rPr lang="zh-TW" altLang="en-US" b="1" dirty="0"/>
              <a:t> 平面度</a:t>
            </a:r>
          </a:p>
        </p:txBody>
      </p:sp>
      <p:sp>
        <p:nvSpPr>
          <p:cNvPr id="41" name="文字方塊 40"/>
          <p:cNvSpPr txBox="1"/>
          <p:nvPr/>
        </p:nvSpPr>
        <p:spPr>
          <a:xfrm>
            <a:off x="6617906" y="2636262"/>
            <a:ext cx="1569660" cy="369332"/>
          </a:xfrm>
          <a:prstGeom prst="rect">
            <a:avLst/>
          </a:prstGeom>
          <a:noFill/>
        </p:spPr>
        <p:txBody>
          <a:bodyPr wrap="none" rtlCol="0">
            <a:spAutoFit/>
          </a:bodyPr>
          <a:lstStyle/>
          <a:p>
            <a:r>
              <a:rPr lang="zh-TW" altLang="en-US" b="1" dirty="0">
                <a:solidFill>
                  <a:schemeClr val="bg1"/>
                </a:solidFill>
              </a:rPr>
              <a:t>預測現況剖析</a:t>
            </a:r>
          </a:p>
        </p:txBody>
      </p:sp>
      <p:sp>
        <p:nvSpPr>
          <p:cNvPr id="42" name="文字方塊 41"/>
          <p:cNvSpPr txBox="1"/>
          <p:nvPr/>
        </p:nvSpPr>
        <p:spPr>
          <a:xfrm>
            <a:off x="9725431" y="2235596"/>
            <a:ext cx="1107996" cy="369332"/>
          </a:xfrm>
          <a:prstGeom prst="rect">
            <a:avLst/>
          </a:prstGeom>
          <a:noFill/>
        </p:spPr>
        <p:txBody>
          <a:bodyPr wrap="none" rtlCol="0">
            <a:spAutoFit/>
          </a:bodyPr>
          <a:lstStyle/>
          <a:p>
            <a:r>
              <a:rPr lang="zh-TW" altLang="en-US" b="1" dirty="0"/>
              <a:t>特徵因子</a:t>
            </a:r>
          </a:p>
        </p:txBody>
      </p:sp>
      <p:sp>
        <p:nvSpPr>
          <p:cNvPr id="43" name="文字方塊 42"/>
          <p:cNvSpPr txBox="1"/>
          <p:nvPr/>
        </p:nvSpPr>
        <p:spPr>
          <a:xfrm>
            <a:off x="9956264" y="2636262"/>
            <a:ext cx="646331" cy="369332"/>
          </a:xfrm>
          <a:prstGeom prst="rect">
            <a:avLst/>
          </a:prstGeom>
          <a:noFill/>
        </p:spPr>
        <p:txBody>
          <a:bodyPr wrap="none" rtlCol="0">
            <a:spAutoFit/>
          </a:bodyPr>
          <a:lstStyle/>
          <a:p>
            <a:r>
              <a:rPr lang="zh-TW" altLang="en-US" b="1" dirty="0">
                <a:solidFill>
                  <a:schemeClr val="bg1"/>
                </a:solidFill>
              </a:rPr>
              <a:t>訂定</a:t>
            </a:r>
          </a:p>
        </p:txBody>
      </p:sp>
      <p:sp>
        <p:nvSpPr>
          <p:cNvPr id="44" name="文字方塊 43"/>
          <p:cNvSpPr txBox="1"/>
          <p:nvPr/>
        </p:nvSpPr>
        <p:spPr>
          <a:xfrm>
            <a:off x="9899840" y="3892138"/>
            <a:ext cx="646331" cy="369332"/>
          </a:xfrm>
          <a:prstGeom prst="rect">
            <a:avLst/>
          </a:prstGeom>
          <a:noFill/>
        </p:spPr>
        <p:txBody>
          <a:bodyPr wrap="none" rtlCol="0">
            <a:spAutoFit/>
          </a:bodyPr>
          <a:lstStyle/>
          <a:p>
            <a:r>
              <a:rPr lang="zh-TW" altLang="en-US" b="1" dirty="0"/>
              <a:t>研究</a:t>
            </a:r>
          </a:p>
        </p:txBody>
      </p:sp>
      <p:sp>
        <p:nvSpPr>
          <p:cNvPr id="45" name="文字方塊 44"/>
          <p:cNvSpPr txBox="1"/>
          <p:nvPr/>
        </p:nvSpPr>
        <p:spPr>
          <a:xfrm>
            <a:off x="9899840" y="4322300"/>
            <a:ext cx="646331" cy="369332"/>
          </a:xfrm>
          <a:prstGeom prst="rect">
            <a:avLst/>
          </a:prstGeom>
          <a:noFill/>
        </p:spPr>
        <p:txBody>
          <a:bodyPr wrap="none" rtlCol="0">
            <a:spAutoFit/>
          </a:bodyPr>
          <a:lstStyle/>
          <a:p>
            <a:r>
              <a:rPr lang="zh-TW" altLang="en-US" b="1" dirty="0">
                <a:solidFill>
                  <a:schemeClr val="bg1"/>
                </a:solidFill>
              </a:rPr>
              <a:t>方法</a:t>
            </a:r>
          </a:p>
        </p:txBody>
      </p:sp>
      <p:sp>
        <p:nvSpPr>
          <p:cNvPr id="46" name="文字方塊 45"/>
          <p:cNvSpPr txBox="1"/>
          <p:nvPr/>
        </p:nvSpPr>
        <p:spPr>
          <a:xfrm>
            <a:off x="6871635" y="3892138"/>
            <a:ext cx="1107996" cy="369332"/>
          </a:xfrm>
          <a:prstGeom prst="rect">
            <a:avLst/>
          </a:prstGeom>
          <a:noFill/>
        </p:spPr>
        <p:txBody>
          <a:bodyPr wrap="none" rtlCol="0">
            <a:spAutoFit/>
          </a:bodyPr>
          <a:lstStyle/>
          <a:p>
            <a:r>
              <a:rPr lang="zh-TW" altLang="en-US" b="1" dirty="0"/>
              <a:t>模型設計</a:t>
            </a:r>
          </a:p>
        </p:txBody>
      </p:sp>
      <p:sp>
        <p:nvSpPr>
          <p:cNvPr id="47" name="文字方塊 46"/>
          <p:cNvSpPr txBox="1"/>
          <p:nvPr/>
        </p:nvSpPr>
        <p:spPr>
          <a:xfrm>
            <a:off x="7102468" y="4322300"/>
            <a:ext cx="646331" cy="369332"/>
          </a:xfrm>
          <a:prstGeom prst="rect">
            <a:avLst/>
          </a:prstGeom>
          <a:noFill/>
        </p:spPr>
        <p:txBody>
          <a:bodyPr wrap="none" rtlCol="0">
            <a:spAutoFit/>
          </a:bodyPr>
          <a:lstStyle/>
          <a:p>
            <a:r>
              <a:rPr lang="zh-TW" altLang="en-US" b="1" dirty="0">
                <a:solidFill>
                  <a:schemeClr val="bg1"/>
                </a:solidFill>
              </a:rPr>
              <a:t>執行</a:t>
            </a:r>
          </a:p>
        </p:txBody>
      </p:sp>
      <p:sp>
        <p:nvSpPr>
          <p:cNvPr id="48" name="文字方塊 47"/>
          <p:cNvSpPr txBox="1"/>
          <p:nvPr/>
        </p:nvSpPr>
        <p:spPr>
          <a:xfrm>
            <a:off x="4236511" y="3892138"/>
            <a:ext cx="646331" cy="369332"/>
          </a:xfrm>
          <a:prstGeom prst="rect">
            <a:avLst/>
          </a:prstGeom>
          <a:noFill/>
        </p:spPr>
        <p:txBody>
          <a:bodyPr wrap="none" rtlCol="0">
            <a:spAutoFit/>
          </a:bodyPr>
          <a:lstStyle/>
          <a:p>
            <a:r>
              <a:rPr lang="zh-TW" altLang="en-US" b="1" dirty="0"/>
              <a:t>結果</a:t>
            </a:r>
          </a:p>
        </p:txBody>
      </p:sp>
      <p:sp>
        <p:nvSpPr>
          <p:cNvPr id="49" name="文字方塊 48"/>
          <p:cNvSpPr txBox="1"/>
          <p:nvPr/>
        </p:nvSpPr>
        <p:spPr>
          <a:xfrm>
            <a:off x="3890262" y="4322300"/>
            <a:ext cx="1338828" cy="369332"/>
          </a:xfrm>
          <a:prstGeom prst="rect">
            <a:avLst/>
          </a:prstGeom>
          <a:noFill/>
        </p:spPr>
        <p:txBody>
          <a:bodyPr wrap="none" rtlCol="0">
            <a:spAutoFit/>
          </a:bodyPr>
          <a:lstStyle/>
          <a:p>
            <a:r>
              <a:rPr lang="zh-TW" altLang="en-US" b="1" dirty="0">
                <a:solidFill>
                  <a:schemeClr val="bg1"/>
                </a:solidFill>
              </a:rPr>
              <a:t>分析與驗證</a:t>
            </a:r>
          </a:p>
        </p:txBody>
      </p:sp>
      <p:sp>
        <p:nvSpPr>
          <p:cNvPr id="52" name="文字方塊 51"/>
          <p:cNvSpPr txBox="1"/>
          <p:nvPr/>
        </p:nvSpPr>
        <p:spPr>
          <a:xfrm>
            <a:off x="1353584" y="3892138"/>
            <a:ext cx="646331" cy="369332"/>
          </a:xfrm>
          <a:prstGeom prst="rect">
            <a:avLst/>
          </a:prstGeom>
          <a:noFill/>
        </p:spPr>
        <p:txBody>
          <a:bodyPr wrap="none" rtlCol="0">
            <a:spAutoFit/>
          </a:bodyPr>
          <a:lstStyle/>
          <a:p>
            <a:r>
              <a:rPr lang="zh-TW" altLang="en-US" b="1" dirty="0"/>
              <a:t>結論</a:t>
            </a:r>
          </a:p>
        </p:txBody>
      </p:sp>
      <p:sp>
        <p:nvSpPr>
          <p:cNvPr id="53" name="文字方塊 52"/>
          <p:cNvSpPr txBox="1"/>
          <p:nvPr/>
        </p:nvSpPr>
        <p:spPr>
          <a:xfrm>
            <a:off x="1353584" y="4322300"/>
            <a:ext cx="646331" cy="369332"/>
          </a:xfrm>
          <a:prstGeom prst="rect">
            <a:avLst/>
          </a:prstGeom>
          <a:noFill/>
        </p:spPr>
        <p:txBody>
          <a:bodyPr wrap="none" rtlCol="0">
            <a:spAutoFit/>
          </a:bodyPr>
          <a:lstStyle/>
          <a:p>
            <a:r>
              <a:rPr lang="zh-TW" altLang="en-US" b="1" dirty="0">
                <a:solidFill>
                  <a:schemeClr val="bg1"/>
                </a:solidFill>
              </a:rPr>
              <a:t>探討</a:t>
            </a:r>
          </a:p>
        </p:txBody>
      </p:sp>
      <p:sp>
        <p:nvSpPr>
          <p:cNvPr id="54" name="矩形 53"/>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spTree>
    <p:extLst>
      <p:ext uri="{BB962C8B-B14F-4D97-AF65-F5344CB8AC3E}">
        <p14:creationId xmlns:p14="http://schemas.microsoft.com/office/powerpoint/2010/main" val="340868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線接點 15"/>
          <p:cNvCxnSpPr>
            <a:stCxn id="10" idx="4"/>
            <a:endCxn id="15" idx="0"/>
          </p:cNvCxnSpPr>
          <p:nvPr/>
        </p:nvCxnSpPr>
        <p:spPr>
          <a:xfrm>
            <a:off x="2100148" y="2300856"/>
            <a:ext cx="0" cy="329315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群組 1"/>
          <p:cNvGrpSpPr/>
          <p:nvPr/>
        </p:nvGrpSpPr>
        <p:grpSpPr>
          <a:xfrm>
            <a:off x="-515783" y="149117"/>
            <a:ext cx="2900442" cy="720000"/>
            <a:chOff x="-515783" y="149117"/>
            <a:chExt cx="2900442" cy="720000"/>
          </a:xfrm>
        </p:grpSpPr>
        <p:sp>
          <p:nvSpPr>
            <p:cNvPr id="3" name="文字方塊 2"/>
            <p:cNvSpPr txBox="1"/>
            <p:nvPr/>
          </p:nvSpPr>
          <p:spPr>
            <a:xfrm>
              <a:off x="353334" y="185951"/>
              <a:ext cx="2031325" cy="646331"/>
            </a:xfrm>
            <a:prstGeom prst="rect">
              <a:avLst/>
            </a:prstGeom>
            <a:noFill/>
          </p:spPr>
          <p:txBody>
            <a:bodyPr wrap="none" rtlCol="0">
              <a:spAutoFit/>
            </a:bodyPr>
            <a:lstStyle/>
            <a:p>
              <a:r>
                <a:rPr lang="zh-TW" altLang="en-US" sz="3600" b="1" dirty="0">
                  <a:solidFill>
                    <a:schemeClr val="accent1">
                      <a:lumMod val="60000"/>
                      <a:lumOff val="40000"/>
                    </a:schemeClr>
                  </a:solidFill>
                </a:rPr>
                <a:t>基礎</a:t>
              </a:r>
              <a:r>
                <a:rPr lang="zh-TW" altLang="en-US" sz="3600" b="1" dirty="0">
                  <a:solidFill>
                    <a:schemeClr val="accent1">
                      <a:lumMod val="75000"/>
                    </a:schemeClr>
                  </a:solidFill>
                </a:rPr>
                <a:t>理論</a:t>
              </a:r>
            </a:p>
          </p:txBody>
        </p:sp>
        <p:sp>
          <p:nvSpPr>
            <p:cNvPr id="4" name="圓角矩形 3"/>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4" name="矩形 53"/>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sp>
        <p:nvSpPr>
          <p:cNvPr id="7" name="矩形 6"/>
          <p:cNvSpPr/>
          <p:nvPr/>
        </p:nvSpPr>
        <p:spPr>
          <a:xfrm>
            <a:off x="353334" y="926544"/>
            <a:ext cx="3544560" cy="461665"/>
          </a:xfrm>
          <a:prstGeom prst="rect">
            <a:avLst/>
          </a:prstGeom>
        </p:spPr>
        <p:txBody>
          <a:bodyPr wrap="none">
            <a:spAutoFit/>
          </a:bodyPr>
          <a:lstStyle/>
          <a:p>
            <a:r>
              <a:rPr lang="zh-TW" altLang="en-US" sz="2400" b="1" dirty="0"/>
              <a:t>實驗設計方法</a:t>
            </a:r>
            <a:r>
              <a:rPr lang="zh-TW" altLang="en-US" dirty="0"/>
              <a:t>的應用與挑戰</a:t>
            </a:r>
          </a:p>
        </p:txBody>
      </p:sp>
      <p:sp>
        <p:nvSpPr>
          <p:cNvPr id="9" name="矩形 8"/>
          <p:cNvSpPr/>
          <p:nvPr/>
        </p:nvSpPr>
        <p:spPr>
          <a:xfrm>
            <a:off x="353334" y="1271297"/>
            <a:ext cx="2681824" cy="307777"/>
          </a:xfrm>
          <a:prstGeom prst="rect">
            <a:avLst/>
          </a:prstGeom>
        </p:spPr>
        <p:txBody>
          <a:bodyPr wrap="none">
            <a:spAutoFit/>
          </a:bodyPr>
          <a:lstStyle/>
          <a:p>
            <a:r>
              <a:rPr lang="en-US" altLang="zh-TW" sz="1400" dirty="0">
                <a:solidFill>
                  <a:schemeClr val="bg1">
                    <a:lumMod val="65000"/>
                  </a:schemeClr>
                </a:solidFill>
              </a:rPr>
              <a:t>(Design of Experiments, DoE)</a:t>
            </a:r>
            <a:endParaRPr lang="zh-TW" altLang="en-US" sz="1400" dirty="0">
              <a:solidFill>
                <a:schemeClr val="bg1">
                  <a:lumMod val="65000"/>
                </a:schemeClr>
              </a:solidFill>
            </a:endParaRPr>
          </a:p>
        </p:txBody>
      </p:sp>
      <p:sp>
        <p:nvSpPr>
          <p:cNvPr id="10" name="流程圖: 接點 9"/>
          <p:cNvSpPr/>
          <p:nvPr/>
        </p:nvSpPr>
        <p:spPr>
          <a:xfrm>
            <a:off x="2046148" y="2192856"/>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流程圖: 接點 11"/>
          <p:cNvSpPr/>
          <p:nvPr/>
        </p:nvSpPr>
        <p:spPr>
          <a:xfrm>
            <a:off x="2046148" y="3047340"/>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流程圖: 接點 12"/>
          <p:cNvSpPr/>
          <p:nvPr/>
        </p:nvSpPr>
        <p:spPr>
          <a:xfrm>
            <a:off x="2046148" y="3901824"/>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流程圖: 接點 13"/>
          <p:cNvSpPr/>
          <p:nvPr/>
        </p:nvSpPr>
        <p:spPr>
          <a:xfrm>
            <a:off x="2046148" y="4756308"/>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流程圖: 接點 14"/>
          <p:cNvSpPr/>
          <p:nvPr/>
        </p:nvSpPr>
        <p:spPr>
          <a:xfrm>
            <a:off x="2046148" y="5594012"/>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2233645" y="2046804"/>
            <a:ext cx="1302857" cy="400110"/>
          </a:xfrm>
          <a:prstGeom prst="rect">
            <a:avLst/>
          </a:prstGeom>
        </p:spPr>
        <p:txBody>
          <a:bodyPr wrap="none">
            <a:spAutoFit/>
          </a:bodyPr>
          <a:lstStyle/>
          <a:p>
            <a:r>
              <a:rPr lang="en-US" altLang="zh-TW" sz="2000" b="1" dirty="0">
                <a:solidFill>
                  <a:schemeClr val="accent1">
                    <a:lumMod val="75000"/>
                  </a:schemeClr>
                </a:solidFill>
              </a:rPr>
              <a:t>Describe</a:t>
            </a:r>
            <a:endParaRPr lang="zh-TW" altLang="en-US" sz="2000" b="1" dirty="0">
              <a:solidFill>
                <a:schemeClr val="accent1">
                  <a:lumMod val="75000"/>
                </a:schemeClr>
              </a:solidFill>
            </a:endParaRPr>
          </a:p>
        </p:txBody>
      </p:sp>
      <p:sp>
        <p:nvSpPr>
          <p:cNvPr id="20" name="矩形 19"/>
          <p:cNvSpPr/>
          <p:nvPr/>
        </p:nvSpPr>
        <p:spPr>
          <a:xfrm>
            <a:off x="2233645" y="2901288"/>
            <a:ext cx="1075936" cy="400110"/>
          </a:xfrm>
          <a:prstGeom prst="rect">
            <a:avLst/>
          </a:prstGeom>
        </p:spPr>
        <p:txBody>
          <a:bodyPr wrap="none">
            <a:spAutoFit/>
          </a:bodyPr>
          <a:lstStyle/>
          <a:p>
            <a:r>
              <a:rPr lang="en-US" altLang="zh-TW" sz="2000" b="1" dirty="0">
                <a:solidFill>
                  <a:schemeClr val="accent1">
                    <a:lumMod val="75000"/>
                  </a:schemeClr>
                </a:solidFill>
              </a:rPr>
              <a:t>Design</a:t>
            </a:r>
            <a:endParaRPr lang="zh-TW" altLang="en-US" sz="2000" b="1" dirty="0">
              <a:solidFill>
                <a:schemeClr val="accent1">
                  <a:lumMod val="75000"/>
                </a:schemeClr>
              </a:solidFill>
            </a:endParaRPr>
          </a:p>
        </p:txBody>
      </p:sp>
      <p:sp>
        <p:nvSpPr>
          <p:cNvPr id="21" name="矩形 20"/>
          <p:cNvSpPr/>
          <p:nvPr/>
        </p:nvSpPr>
        <p:spPr>
          <a:xfrm>
            <a:off x="2233645" y="3755772"/>
            <a:ext cx="1064715" cy="400110"/>
          </a:xfrm>
          <a:prstGeom prst="rect">
            <a:avLst/>
          </a:prstGeom>
        </p:spPr>
        <p:txBody>
          <a:bodyPr wrap="none">
            <a:spAutoFit/>
          </a:bodyPr>
          <a:lstStyle/>
          <a:p>
            <a:r>
              <a:rPr lang="en-US" altLang="zh-TW" sz="2000" b="1" dirty="0">
                <a:solidFill>
                  <a:schemeClr val="accent1">
                    <a:lumMod val="75000"/>
                  </a:schemeClr>
                </a:solidFill>
              </a:rPr>
              <a:t>Collect</a:t>
            </a:r>
            <a:endParaRPr lang="zh-TW" altLang="en-US" sz="2000" b="1" dirty="0">
              <a:solidFill>
                <a:schemeClr val="accent1">
                  <a:lumMod val="75000"/>
                </a:schemeClr>
              </a:solidFill>
            </a:endParaRPr>
          </a:p>
        </p:txBody>
      </p:sp>
      <p:sp>
        <p:nvSpPr>
          <p:cNvPr id="22" name="矩形 21"/>
          <p:cNvSpPr/>
          <p:nvPr/>
        </p:nvSpPr>
        <p:spPr>
          <a:xfrm>
            <a:off x="2233645" y="4610256"/>
            <a:ext cx="508473" cy="400110"/>
          </a:xfrm>
          <a:prstGeom prst="rect">
            <a:avLst/>
          </a:prstGeom>
        </p:spPr>
        <p:txBody>
          <a:bodyPr wrap="none">
            <a:spAutoFit/>
          </a:bodyPr>
          <a:lstStyle/>
          <a:p>
            <a:r>
              <a:rPr lang="en-US" altLang="zh-TW" sz="2000" b="1" dirty="0">
                <a:solidFill>
                  <a:schemeClr val="accent1">
                    <a:lumMod val="75000"/>
                  </a:schemeClr>
                </a:solidFill>
              </a:rPr>
              <a:t>Fit</a:t>
            </a:r>
            <a:endParaRPr lang="zh-TW" altLang="en-US" sz="2000" b="1" dirty="0">
              <a:solidFill>
                <a:schemeClr val="accent1">
                  <a:lumMod val="75000"/>
                </a:schemeClr>
              </a:solidFill>
            </a:endParaRPr>
          </a:p>
        </p:txBody>
      </p:sp>
      <p:sp>
        <p:nvSpPr>
          <p:cNvPr id="23" name="矩形 22"/>
          <p:cNvSpPr/>
          <p:nvPr/>
        </p:nvSpPr>
        <p:spPr>
          <a:xfrm>
            <a:off x="2233645" y="5464740"/>
            <a:ext cx="1093889" cy="400110"/>
          </a:xfrm>
          <a:prstGeom prst="rect">
            <a:avLst/>
          </a:prstGeom>
        </p:spPr>
        <p:txBody>
          <a:bodyPr wrap="none">
            <a:spAutoFit/>
          </a:bodyPr>
          <a:lstStyle/>
          <a:p>
            <a:r>
              <a:rPr lang="en-US" altLang="zh-TW" sz="2000" b="1" dirty="0">
                <a:solidFill>
                  <a:schemeClr val="accent1">
                    <a:lumMod val="75000"/>
                  </a:schemeClr>
                </a:solidFill>
              </a:rPr>
              <a:t>Predict</a:t>
            </a:r>
            <a:endParaRPr lang="zh-TW" altLang="en-US" sz="2000" b="1" dirty="0">
              <a:solidFill>
                <a:schemeClr val="accent1">
                  <a:lumMod val="75000"/>
                </a:schemeClr>
              </a:solidFill>
            </a:endParaRPr>
          </a:p>
        </p:txBody>
      </p:sp>
      <p:sp>
        <p:nvSpPr>
          <p:cNvPr id="24" name="矩形 23"/>
          <p:cNvSpPr/>
          <p:nvPr/>
        </p:nvSpPr>
        <p:spPr>
          <a:xfrm>
            <a:off x="3831294" y="2092967"/>
            <a:ext cx="5616730" cy="307777"/>
          </a:xfrm>
          <a:prstGeom prst="rect">
            <a:avLst/>
          </a:prstGeom>
        </p:spPr>
        <p:txBody>
          <a:bodyPr wrap="none">
            <a:spAutoFit/>
          </a:bodyPr>
          <a:lstStyle/>
          <a:p>
            <a:r>
              <a:rPr lang="en-US" altLang="zh-TW" sz="1400" dirty="0"/>
              <a:t>Identify a dozen or more factors that might affect the response</a:t>
            </a:r>
            <a:endParaRPr lang="zh-TW" altLang="en-US" sz="1400" dirty="0"/>
          </a:p>
        </p:txBody>
      </p:sp>
      <p:sp>
        <p:nvSpPr>
          <p:cNvPr id="25" name="矩形 24"/>
          <p:cNvSpPr/>
          <p:nvPr/>
        </p:nvSpPr>
        <p:spPr>
          <a:xfrm>
            <a:off x="3831294" y="2947451"/>
            <a:ext cx="4769704" cy="307777"/>
          </a:xfrm>
          <a:prstGeom prst="rect">
            <a:avLst/>
          </a:prstGeom>
        </p:spPr>
        <p:txBody>
          <a:bodyPr wrap="none">
            <a:spAutoFit/>
          </a:bodyPr>
          <a:lstStyle/>
          <a:p>
            <a:r>
              <a:rPr lang="en-US" altLang="zh-TW" sz="1400" dirty="0"/>
              <a:t>Compute design for maximum information from runs</a:t>
            </a:r>
            <a:endParaRPr lang="zh-TW" altLang="en-US" sz="1400" dirty="0"/>
          </a:p>
        </p:txBody>
      </p:sp>
      <p:sp>
        <p:nvSpPr>
          <p:cNvPr id="26" name="矩形 25"/>
          <p:cNvSpPr/>
          <p:nvPr/>
        </p:nvSpPr>
        <p:spPr>
          <a:xfrm>
            <a:off x="3831294" y="3694214"/>
            <a:ext cx="2851743" cy="523220"/>
          </a:xfrm>
          <a:prstGeom prst="rect">
            <a:avLst/>
          </a:prstGeom>
        </p:spPr>
        <p:txBody>
          <a:bodyPr wrap="none">
            <a:spAutoFit/>
          </a:bodyPr>
          <a:lstStyle/>
          <a:p>
            <a:r>
              <a:rPr lang="en-US" altLang="zh-TW" sz="1400" dirty="0"/>
              <a:t>In order to set factors</a:t>
            </a:r>
          </a:p>
          <a:p>
            <a:r>
              <a:rPr lang="en-US" altLang="zh-TW" sz="1400" dirty="0"/>
              <a:t>Measure response for each run</a:t>
            </a:r>
            <a:endParaRPr lang="zh-TW" altLang="en-US" sz="1400" dirty="0"/>
          </a:p>
        </p:txBody>
      </p:sp>
      <p:sp>
        <p:nvSpPr>
          <p:cNvPr id="27" name="矩形 26"/>
          <p:cNvSpPr/>
          <p:nvPr/>
        </p:nvSpPr>
        <p:spPr>
          <a:xfrm>
            <a:off x="3831294" y="4653353"/>
            <a:ext cx="5528180" cy="307777"/>
          </a:xfrm>
          <a:prstGeom prst="rect">
            <a:avLst/>
          </a:prstGeom>
        </p:spPr>
        <p:txBody>
          <a:bodyPr wrap="none">
            <a:spAutoFit/>
          </a:bodyPr>
          <a:lstStyle/>
          <a:p>
            <a:r>
              <a:rPr lang="en-US" altLang="zh-TW" sz="1400" dirty="0"/>
              <a:t>Compute best fit of mathematical model to data from test run</a:t>
            </a:r>
            <a:endParaRPr lang="zh-TW" altLang="en-US" sz="1400" dirty="0"/>
          </a:p>
        </p:txBody>
      </p:sp>
      <p:sp>
        <p:nvSpPr>
          <p:cNvPr id="28" name="矩形 27"/>
          <p:cNvSpPr/>
          <p:nvPr/>
        </p:nvSpPr>
        <p:spPr>
          <a:xfrm>
            <a:off x="3831294" y="5403185"/>
            <a:ext cx="5079596" cy="523220"/>
          </a:xfrm>
          <a:prstGeom prst="rect">
            <a:avLst/>
          </a:prstGeom>
        </p:spPr>
        <p:txBody>
          <a:bodyPr wrap="none">
            <a:spAutoFit/>
          </a:bodyPr>
          <a:lstStyle/>
          <a:p>
            <a:r>
              <a:rPr lang="en-US" altLang="zh-TW" sz="1400" dirty="0"/>
              <a:t>Use model to find best factor</a:t>
            </a:r>
          </a:p>
          <a:p>
            <a:r>
              <a:rPr lang="en-US" altLang="zh-TW" sz="1400" dirty="0"/>
              <a:t>Settings for on target responses and minimum variability</a:t>
            </a:r>
            <a:endParaRPr lang="zh-TW" altLang="en-US" sz="1400" dirty="0"/>
          </a:p>
        </p:txBody>
      </p:sp>
      <p:sp>
        <p:nvSpPr>
          <p:cNvPr id="53" name="圓角矩形 52"/>
          <p:cNvSpPr/>
          <p:nvPr/>
        </p:nvSpPr>
        <p:spPr>
          <a:xfrm>
            <a:off x="1938853" y="1948020"/>
            <a:ext cx="1693580" cy="4024494"/>
          </a:xfrm>
          <a:prstGeom prst="roundRect">
            <a:avLst>
              <a:gd name="adj" fmla="val 9932"/>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96975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文字方塊 104"/>
          <p:cNvSpPr txBox="1"/>
          <p:nvPr/>
        </p:nvSpPr>
        <p:spPr>
          <a:xfrm>
            <a:off x="483364" y="2032354"/>
            <a:ext cx="3240000" cy="276999"/>
          </a:xfrm>
          <a:prstGeom prst="rect">
            <a:avLst/>
          </a:prstGeom>
          <a:solidFill>
            <a:schemeClr val="accent6">
              <a:lumMod val="75000"/>
            </a:schemeClr>
          </a:solidFill>
          <a:ln w="19050">
            <a:solidFill>
              <a:schemeClr val="accent6">
                <a:lumMod val="75000"/>
              </a:schemeClr>
            </a:solidFill>
          </a:ln>
        </p:spPr>
        <p:txBody>
          <a:bodyPr wrap="none" rtlCol="0">
            <a:spAutoFit/>
          </a:bodyPr>
          <a:lstStyle/>
          <a:p>
            <a:pPr algn="ctr"/>
            <a:r>
              <a:rPr lang="zh-TW" altLang="en-US" sz="1200" dirty="0">
                <a:solidFill>
                  <a:schemeClr val="bg1"/>
                </a:solidFill>
                <a:effectLst>
                  <a:outerShdw blurRad="38100" dist="38100" dir="2700000" algn="tl">
                    <a:srgbClr val="000000">
                      <a:alpha val="43137"/>
                    </a:srgbClr>
                  </a:outerShdw>
                </a:effectLst>
              </a:rPr>
              <a:t>人工經驗</a:t>
            </a:r>
          </a:p>
        </p:txBody>
      </p:sp>
      <p:sp>
        <p:nvSpPr>
          <p:cNvPr id="106" name="文字方塊 105"/>
          <p:cNvSpPr txBox="1"/>
          <p:nvPr/>
        </p:nvSpPr>
        <p:spPr>
          <a:xfrm>
            <a:off x="4125100" y="2032354"/>
            <a:ext cx="3240000" cy="276999"/>
          </a:xfrm>
          <a:prstGeom prst="rect">
            <a:avLst/>
          </a:prstGeom>
          <a:solidFill>
            <a:schemeClr val="accent6">
              <a:lumMod val="75000"/>
            </a:schemeClr>
          </a:solidFill>
          <a:ln w="19050">
            <a:solidFill>
              <a:schemeClr val="accent6">
                <a:lumMod val="75000"/>
              </a:schemeClr>
            </a:solidFill>
          </a:ln>
        </p:spPr>
        <p:txBody>
          <a:bodyPr wrap="none" rtlCol="0">
            <a:spAutoFit/>
          </a:bodyPr>
          <a:lstStyle/>
          <a:p>
            <a:pPr algn="ctr"/>
            <a:r>
              <a:rPr lang="en-US" altLang="zh-TW" sz="1200" dirty="0">
                <a:solidFill>
                  <a:schemeClr val="bg1"/>
                </a:solidFill>
                <a:effectLst>
                  <a:outerShdw blurRad="38100" dist="38100" dir="2700000" algn="tl">
                    <a:srgbClr val="000000">
                      <a:alpha val="43137"/>
                    </a:srgbClr>
                  </a:outerShdw>
                </a:effectLst>
              </a:rPr>
              <a:t>LAB</a:t>
            </a:r>
            <a:r>
              <a:rPr lang="zh-TW" altLang="en-US" sz="1200" dirty="0">
                <a:solidFill>
                  <a:schemeClr val="bg1"/>
                </a:solidFill>
                <a:effectLst>
                  <a:outerShdw blurRad="38100" dist="38100" dir="2700000" algn="tl">
                    <a:srgbClr val="000000">
                      <a:alpha val="43137"/>
                    </a:srgbClr>
                  </a:outerShdw>
                </a:effectLst>
              </a:rPr>
              <a:t> 預測</a:t>
            </a:r>
          </a:p>
        </p:txBody>
      </p:sp>
      <p:sp>
        <p:nvSpPr>
          <p:cNvPr id="107" name="文字方塊 106"/>
          <p:cNvSpPr txBox="1"/>
          <p:nvPr/>
        </p:nvSpPr>
        <p:spPr>
          <a:xfrm>
            <a:off x="4125100" y="2811824"/>
            <a:ext cx="3240000" cy="276999"/>
          </a:xfrm>
          <a:prstGeom prst="rect">
            <a:avLst/>
          </a:prstGeom>
          <a:solidFill>
            <a:schemeClr val="accent6">
              <a:lumMod val="75000"/>
            </a:schemeClr>
          </a:solidFill>
          <a:ln w="19050">
            <a:solidFill>
              <a:schemeClr val="accent6">
                <a:lumMod val="75000"/>
              </a:schemeClr>
            </a:solidFill>
          </a:ln>
        </p:spPr>
        <p:txBody>
          <a:bodyPr wrap="none" rtlCol="0">
            <a:spAutoFit/>
          </a:bodyPr>
          <a:lstStyle/>
          <a:p>
            <a:pPr algn="ctr"/>
            <a:r>
              <a:rPr lang="zh-TW" altLang="en-US" sz="1200" dirty="0">
                <a:solidFill>
                  <a:schemeClr val="bg1"/>
                </a:solidFill>
                <a:effectLst>
                  <a:outerShdw blurRad="38100" dist="38100" dir="2700000" algn="tl">
                    <a:srgbClr val="000000">
                      <a:alpha val="43137"/>
                    </a:srgbClr>
                  </a:outerShdw>
                </a:effectLst>
              </a:rPr>
              <a:t>關鍵因子數據</a:t>
            </a:r>
          </a:p>
        </p:txBody>
      </p:sp>
      <p:sp>
        <p:nvSpPr>
          <p:cNvPr id="108" name="文字方塊 107"/>
          <p:cNvSpPr txBox="1"/>
          <p:nvPr/>
        </p:nvSpPr>
        <p:spPr>
          <a:xfrm>
            <a:off x="483364" y="2811824"/>
            <a:ext cx="3240000" cy="276999"/>
          </a:xfrm>
          <a:prstGeom prst="rect">
            <a:avLst/>
          </a:prstGeom>
          <a:solidFill>
            <a:schemeClr val="accent6">
              <a:lumMod val="75000"/>
            </a:schemeClr>
          </a:solidFill>
          <a:ln w="19050">
            <a:solidFill>
              <a:schemeClr val="accent6">
                <a:lumMod val="75000"/>
              </a:schemeClr>
            </a:solidFill>
          </a:ln>
        </p:spPr>
        <p:txBody>
          <a:bodyPr wrap="none" rtlCol="0">
            <a:spAutoFit/>
          </a:bodyPr>
          <a:lstStyle/>
          <a:p>
            <a:pPr algn="ctr"/>
            <a:r>
              <a:rPr lang="en-US" altLang="zh-TW" sz="1200" dirty="0">
                <a:solidFill>
                  <a:schemeClr val="bg1"/>
                </a:solidFill>
                <a:effectLst>
                  <a:outerShdw blurRad="38100" dist="38100" dir="2700000" algn="tl">
                    <a:srgbClr val="000000">
                      <a:alpha val="43137"/>
                    </a:srgbClr>
                  </a:outerShdw>
                </a:effectLst>
              </a:rPr>
              <a:t>DoE </a:t>
            </a:r>
            <a:r>
              <a:rPr lang="zh-TW" altLang="en-US" sz="1200" dirty="0">
                <a:solidFill>
                  <a:schemeClr val="bg1"/>
                </a:solidFill>
                <a:effectLst>
                  <a:outerShdw blurRad="38100" dist="38100" dir="2700000" algn="tl">
                    <a:srgbClr val="000000">
                      <a:alpha val="43137"/>
                    </a:srgbClr>
                  </a:outerShdw>
                </a:effectLst>
              </a:rPr>
              <a:t>實驗結果</a:t>
            </a:r>
          </a:p>
        </p:txBody>
      </p:sp>
      <p:cxnSp>
        <p:nvCxnSpPr>
          <p:cNvPr id="109" name="直線單箭頭接點 108"/>
          <p:cNvCxnSpPr>
            <a:stCxn id="105" idx="3"/>
            <a:endCxn id="106" idx="1"/>
          </p:cNvCxnSpPr>
          <p:nvPr/>
        </p:nvCxnSpPr>
        <p:spPr>
          <a:xfrm>
            <a:off x="3723364" y="2170854"/>
            <a:ext cx="40173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肘形接點 109"/>
          <p:cNvCxnSpPr>
            <a:stCxn id="106" idx="3"/>
            <a:endCxn id="107" idx="3"/>
          </p:cNvCxnSpPr>
          <p:nvPr/>
        </p:nvCxnSpPr>
        <p:spPr>
          <a:xfrm>
            <a:off x="7365100" y="2170854"/>
            <a:ext cx="12700" cy="779470"/>
          </a:xfrm>
          <a:prstGeom prst="bentConnector3">
            <a:avLst>
              <a:gd name="adj1" fmla="val 1800000"/>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a:stCxn id="108" idx="3"/>
            <a:endCxn id="107" idx="1"/>
          </p:cNvCxnSpPr>
          <p:nvPr/>
        </p:nvCxnSpPr>
        <p:spPr>
          <a:xfrm>
            <a:off x="3723364" y="2950324"/>
            <a:ext cx="40173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sp>
        <p:nvSpPr>
          <p:cNvPr id="41" name="文字方塊 40"/>
          <p:cNvSpPr txBox="1"/>
          <p:nvPr/>
        </p:nvSpPr>
        <p:spPr>
          <a:xfrm>
            <a:off x="377754" y="3146424"/>
            <a:ext cx="3320140" cy="964367"/>
          </a:xfrm>
          <a:prstGeom prst="rect">
            <a:avLst/>
          </a:prstGeom>
          <a:noFill/>
          <a:ln>
            <a:noFill/>
          </a:ln>
        </p:spPr>
        <p:txBody>
          <a:bodyPr wrap="none" rtlCol="0">
            <a:spAutoFit/>
          </a:bodyPr>
          <a:lstStyle/>
          <a:p>
            <a:pPr marL="171450" indent="-171450">
              <a:lnSpc>
                <a:spcPts val="1700"/>
              </a:lnSpc>
              <a:buFont typeface="Arial" panose="020B0604020202020204" pitchFamily="34" charset="0"/>
              <a:buChar char="•"/>
            </a:pPr>
            <a:r>
              <a:rPr lang="zh-TW" altLang="en-US" sz="1100" dirty="0"/>
              <a:t>材料採購等待平均時間 </a:t>
            </a:r>
            <a:r>
              <a:rPr lang="en-US" altLang="zh-TW" sz="1100" dirty="0"/>
              <a:t>:</a:t>
            </a:r>
            <a:r>
              <a:rPr lang="zh-TW" altLang="en-US" sz="1100" dirty="0"/>
              <a:t> </a:t>
            </a:r>
            <a:r>
              <a:rPr lang="en-US" altLang="zh-TW" sz="1100" dirty="0"/>
              <a:t>3</a:t>
            </a:r>
            <a:r>
              <a:rPr lang="zh-TW" altLang="en-US" sz="1100" dirty="0"/>
              <a:t> </a:t>
            </a:r>
            <a:r>
              <a:rPr lang="en-US" altLang="zh-TW" sz="1100" dirty="0"/>
              <a:t>month</a:t>
            </a:r>
          </a:p>
          <a:p>
            <a:pPr marL="171450" indent="-171450">
              <a:lnSpc>
                <a:spcPts val="1700"/>
              </a:lnSpc>
              <a:buFont typeface="Arial" panose="020B0604020202020204" pitchFamily="34" charset="0"/>
              <a:buChar char="•"/>
            </a:pPr>
            <a:r>
              <a:rPr lang="zh-TW" altLang="en-US" sz="1100" dirty="0"/>
              <a:t>待 </a:t>
            </a:r>
            <a:r>
              <a:rPr lang="en-US" altLang="zh-TW" sz="1100" dirty="0"/>
              <a:t>DoE</a:t>
            </a:r>
            <a:r>
              <a:rPr lang="zh-TW" altLang="en-US" sz="1100" dirty="0"/>
              <a:t> 平均時間 </a:t>
            </a:r>
            <a:r>
              <a:rPr lang="en-US" altLang="zh-TW" sz="1100" dirty="0"/>
              <a:t>: 1 month</a:t>
            </a:r>
          </a:p>
          <a:p>
            <a:pPr marL="171450" indent="-171450">
              <a:lnSpc>
                <a:spcPts val="1700"/>
              </a:lnSpc>
              <a:buFont typeface="Arial" panose="020B0604020202020204" pitchFamily="34" charset="0"/>
              <a:buChar char="•"/>
            </a:pPr>
            <a:r>
              <a:rPr lang="zh-TW" altLang="en-US" sz="1100" dirty="0"/>
              <a:t>花費成本 </a:t>
            </a:r>
            <a:r>
              <a:rPr lang="en-US" altLang="zh-TW" sz="1100" dirty="0"/>
              <a:t>: </a:t>
            </a:r>
            <a:r>
              <a:rPr lang="zh-TW" altLang="en-US" sz="1100" dirty="0"/>
              <a:t>依工程師經驗選擇材料</a:t>
            </a:r>
            <a:endParaRPr lang="en-US" altLang="zh-TW" sz="1100" dirty="0"/>
          </a:p>
          <a:p>
            <a:pPr marL="171450" indent="-171450">
              <a:lnSpc>
                <a:spcPts val="1700"/>
              </a:lnSpc>
              <a:buFont typeface="Arial" panose="020B0604020202020204" pitchFamily="34" charset="0"/>
              <a:buChar char="•"/>
            </a:pPr>
            <a:r>
              <a:rPr lang="zh-TW" altLang="en-US" sz="1100" dirty="0"/>
              <a:t>高度非線性或多重交互作用的情況處理能力有限</a:t>
            </a:r>
          </a:p>
        </p:txBody>
      </p:sp>
      <p:sp>
        <p:nvSpPr>
          <p:cNvPr id="42" name="文字方塊 41"/>
          <p:cNvSpPr txBox="1"/>
          <p:nvPr/>
        </p:nvSpPr>
        <p:spPr>
          <a:xfrm>
            <a:off x="377754" y="2362232"/>
            <a:ext cx="2473754" cy="269946"/>
          </a:xfrm>
          <a:prstGeom prst="rect">
            <a:avLst/>
          </a:prstGeom>
          <a:noFill/>
          <a:ln>
            <a:noFill/>
          </a:ln>
        </p:spPr>
        <p:txBody>
          <a:bodyPr wrap="none" rtlCol="0">
            <a:spAutoFit/>
          </a:bodyPr>
          <a:lstStyle/>
          <a:p>
            <a:pPr marL="171450" indent="-171450">
              <a:lnSpc>
                <a:spcPts val="1500"/>
              </a:lnSpc>
              <a:buFont typeface="Arial" panose="020B0604020202020204" pitchFamily="34" charset="0"/>
              <a:buChar char="•"/>
            </a:pPr>
            <a:r>
              <a:rPr lang="zh-TW" altLang="en-US" sz="1100" dirty="0"/>
              <a:t>多次預測的結果仍有過大誤差可能</a:t>
            </a:r>
          </a:p>
        </p:txBody>
      </p:sp>
      <p:sp>
        <p:nvSpPr>
          <p:cNvPr id="48" name="文字方塊 47"/>
          <p:cNvSpPr txBox="1"/>
          <p:nvPr/>
        </p:nvSpPr>
        <p:spPr>
          <a:xfrm>
            <a:off x="7786980" y="2238934"/>
            <a:ext cx="723275" cy="307777"/>
          </a:xfrm>
          <a:prstGeom prst="rect">
            <a:avLst/>
          </a:prstGeom>
          <a:noFill/>
        </p:spPr>
        <p:txBody>
          <a:bodyPr wrap="none" rtlCol="0">
            <a:spAutoFit/>
          </a:bodyPr>
          <a:lstStyle/>
          <a:p>
            <a:r>
              <a:rPr lang="zh-TW" altLang="en-US" sz="1400" b="1" dirty="0">
                <a:solidFill>
                  <a:schemeClr val="accent6">
                    <a:lumMod val="50000"/>
                  </a:schemeClr>
                </a:solidFill>
              </a:rPr>
              <a:t>複雜性</a:t>
            </a:r>
          </a:p>
        </p:txBody>
      </p:sp>
      <p:sp>
        <p:nvSpPr>
          <p:cNvPr id="49" name="文字方塊 48"/>
          <p:cNvSpPr txBox="1"/>
          <p:nvPr/>
        </p:nvSpPr>
        <p:spPr>
          <a:xfrm>
            <a:off x="8733639" y="2238755"/>
            <a:ext cx="723275" cy="307777"/>
          </a:xfrm>
          <a:prstGeom prst="rect">
            <a:avLst/>
          </a:prstGeom>
          <a:noFill/>
        </p:spPr>
        <p:txBody>
          <a:bodyPr wrap="none" rtlCol="0">
            <a:spAutoFit/>
          </a:bodyPr>
          <a:lstStyle/>
          <a:p>
            <a:r>
              <a:rPr lang="zh-TW" altLang="en-US" sz="1400" b="1" dirty="0">
                <a:solidFill>
                  <a:schemeClr val="accent6">
                    <a:lumMod val="50000"/>
                  </a:schemeClr>
                </a:solidFill>
              </a:rPr>
              <a:t>多樣化</a:t>
            </a:r>
          </a:p>
        </p:txBody>
      </p:sp>
      <p:sp>
        <p:nvSpPr>
          <p:cNvPr id="50" name="文字方塊 49"/>
          <p:cNvSpPr txBox="1"/>
          <p:nvPr/>
        </p:nvSpPr>
        <p:spPr>
          <a:xfrm>
            <a:off x="9740637" y="2376914"/>
            <a:ext cx="877163" cy="369332"/>
          </a:xfrm>
          <a:prstGeom prst="rect">
            <a:avLst/>
          </a:prstGeom>
          <a:noFill/>
        </p:spPr>
        <p:txBody>
          <a:bodyPr wrap="none" rtlCol="0">
            <a:spAutoFit/>
          </a:bodyPr>
          <a:lstStyle/>
          <a:p>
            <a:r>
              <a:rPr lang="zh-TW" altLang="en-US" b="1" dirty="0">
                <a:solidFill>
                  <a:schemeClr val="accent6">
                    <a:lumMod val="50000"/>
                  </a:schemeClr>
                </a:solidFill>
              </a:rPr>
              <a:t>誤差值</a:t>
            </a:r>
          </a:p>
        </p:txBody>
      </p:sp>
      <p:sp>
        <p:nvSpPr>
          <p:cNvPr id="51" name="文字方塊 50"/>
          <p:cNvSpPr txBox="1"/>
          <p:nvPr/>
        </p:nvSpPr>
        <p:spPr>
          <a:xfrm>
            <a:off x="10937191" y="2376913"/>
            <a:ext cx="877163" cy="369332"/>
          </a:xfrm>
          <a:prstGeom prst="rect">
            <a:avLst/>
          </a:prstGeom>
          <a:noFill/>
        </p:spPr>
        <p:txBody>
          <a:bodyPr wrap="none" rtlCol="0">
            <a:spAutoFit/>
          </a:bodyPr>
          <a:lstStyle/>
          <a:p>
            <a:r>
              <a:rPr lang="zh-TW" altLang="en-US" b="1" dirty="0">
                <a:solidFill>
                  <a:schemeClr val="accent6">
                    <a:lumMod val="50000"/>
                  </a:schemeClr>
                </a:solidFill>
              </a:rPr>
              <a:t>精準度</a:t>
            </a:r>
          </a:p>
        </p:txBody>
      </p:sp>
      <p:sp>
        <p:nvSpPr>
          <p:cNvPr id="53" name="文字方塊 52"/>
          <p:cNvSpPr txBox="1"/>
          <p:nvPr/>
        </p:nvSpPr>
        <p:spPr>
          <a:xfrm>
            <a:off x="7786980" y="2649316"/>
            <a:ext cx="723275" cy="307777"/>
          </a:xfrm>
          <a:prstGeom prst="rect">
            <a:avLst/>
          </a:prstGeom>
          <a:noFill/>
        </p:spPr>
        <p:txBody>
          <a:bodyPr wrap="none" rtlCol="0">
            <a:spAutoFit/>
          </a:bodyPr>
          <a:lstStyle/>
          <a:p>
            <a:r>
              <a:rPr lang="zh-TW" altLang="en-US" sz="1400" b="1" dirty="0">
                <a:solidFill>
                  <a:schemeClr val="accent6">
                    <a:lumMod val="50000"/>
                  </a:schemeClr>
                </a:solidFill>
              </a:rPr>
              <a:t>總成本</a:t>
            </a:r>
          </a:p>
        </p:txBody>
      </p:sp>
      <p:sp>
        <p:nvSpPr>
          <p:cNvPr id="54" name="文字方塊 53"/>
          <p:cNvSpPr txBox="1"/>
          <p:nvPr/>
        </p:nvSpPr>
        <p:spPr>
          <a:xfrm>
            <a:off x="8733638" y="2644982"/>
            <a:ext cx="723275" cy="307777"/>
          </a:xfrm>
          <a:prstGeom prst="rect">
            <a:avLst/>
          </a:prstGeom>
          <a:noFill/>
        </p:spPr>
        <p:txBody>
          <a:bodyPr wrap="none" rtlCol="0">
            <a:spAutoFit/>
          </a:bodyPr>
          <a:lstStyle/>
          <a:p>
            <a:r>
              <a:rPr lang="zh-TW" altLang="en-US" sz="1400" b="1" dirty="0">
                <a:solidFill>
                  <a:schemeClr val="accent6">
                    <a:lumMod val="50000"/>
                  </a:schemeClr>
                </a:solidFill>
              </a:rPr>
              <a:t>總時間</a:t>
            </a:r>
          </a:p>
        </p:txBody>
      </p:sp>
      <p:cxnSp>
        <p:nvCxnSpPr>
          <p:cNvPr id="56" name="直線單箭頭接點 55"/>
          <p:cNvCxnSpPr/>
          <p:nvPr/>
        </p:nvCxnSpPr>
        <p:spPr>
          <a:xfrm flipV="1">
            <a:off x="8518178" y="2698164"/>
            <a:ext cx="0" cy="180000"/>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flipV="1">
            <a:off x="9459216" y="2698164"/>
            <a:ext cx="0" cy="180000"/>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flipV="1">
            <a:off x="9459216" y="2290585"/>
            <a:ext cx="0" cy="180000"/>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10634578" y="2410396"/>
            <a:ext cx="0" cy="252000"/>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rot="10800000" flipV="1">
            <a:off x="11814297" y="2410396"/>
            <a:ext cx="0" cy="252000"/>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353334" y="987880"/>
            <a:ext cx="3557256" cy="523220"/>
          </a:xfrm>
          <a:prstGeom prst="rect">
            <a:avLst/>
          </a:prstGeom>
        </p:spPr>
        <p:txBody>
          <a:bodyPr wrap="none">
            <a:spAutoFit/>
          </a:bodyPr>
          <a:lstStyle/>
          <a:p>
            <a:r>
              <a:rPr lang="en-US" altLang="zh-TW" sz="2800" b="1" dirty="0">
                <a:solidFill>
                  <a:schemeClr val="accent1">
                    <a:lumMod val="75000"/>
                  </a:schemeClr>
                </a:solidFill>
              </a:rPr>
              <a:t>Prediction method</a:t>
            </a:r>
            <a:endParaRPr lang="zh-TW" altLang="en-US" sz="2800" b="1" dirty="0">
              <a:solidFill>
                <a:schemeClr val="accent1">
                  <a:lumMod val="75000"/>
                </a:schemeClr>
              </a:solidFill>
            </a:endParaRPr>
          </a:p>
        </p:txBody>
      </p:sp>
      <p:sp>
        <p:nvSpPr>
          <p:cNvPr id="62" name="矩形 61"/>
          <p:cNvSpPr/>
          <p:nvPr/>
        </p:nvSpPr>
        <p:spPr>
          <a:xfrm>
            <a:off x="353334" y="1500665"/>
            <a:ext cx="3066865" cy="338554"/>
          </a:xfrm>
          <a:prstGeom prst="rect">
            <a:avLst/>
          </a:prstGeom>
        </p:spPr>
        <p:txBody>
          <a:bodyPr wrap="none">
            <a:spAutoFit/>
          </a:bodyPr>
          <a:lstStyle/>
          <a:p>
            <a:r>
              <a:rPr lang="zh-TW" altLang="en-US" sz="1600" dirty="0"/>
              <a:t>產品結構 </a:t>
            </a:r>
            <a:r>
              <a:rPr lang="en-US" altLang="zh-TW" sz="1600" dirty="0"/>
              <a:t>/</a:t>
            </a:r>
            <a:r>
              <a:rPr lang="zh-TW" altLang="en-US" sz="1600" dirty="0"/>
              <a:t> 材料特徵 </a:t>
            </a:r>
            <a:r>
              <a:rPr lang="en-US" altLang="zh-TW" sz="1600" dirty="0"/>
              <a:t>/</a:t>
            </a:r>
            <a:r>
              <a:rPr lang="zh-TW" altLang="en-US" sz="1600" dirty="0"/>
              <a:t> 參數設定</a:t>
            </a:r>
          </a:p>
        </p:txBody>
      </p:sp>
      <p:pic>
        <p:nvPicPr>
          <p:cNvPr id="89" name="圖片 88"/>
          <p:cNvPicPr>
            <a:picLocks noChangeAspect="1"/>
          </p:cNvPicPr>
          <p:nvPr/>
        </p:nvPicPr>
        <p:blipFill>
          <a:blip r:embed="rId3"/>
          <a:stretch>
            <a:fillRect/>
          </a:stretch>
        </p:blipFill>
        <p:spPr>
          <a:xfrm>
            <a:off x="2129384" y="4267660"/>
            <a:ext cx="952500" cy="952500"/>
          </a:xfrm>
          <a:prstGeom prst="rect">
            <a:avLst/>
          </a:prstGeom>
        </p:spPr>
      </p:pic>
      <p:sp>
        <p:nvSpPr>
          <p:cNvPr id="92" name="矩形 91"/>
          <p:cNvSpPr/>
          <p:nvPr/>
        </p:nvSpPr>
        <p:spPr>
          <a:xfrm>
            <a:off x="353334" y="4482300"/>
            <a:ext cx="2636491" cy="523220"/>
          </a:xfrm>
          <a:prstGeom prst="rect">
            <a:avLst/>
          </a:prstGeom>
        </p:spPr>
        <p:txBody>
          <a:bodyPr wrap="none">
            <a:spAutoFit/>
          </a:bodyPr>
          <a:lstStyle/>
          <a:p>
            <a:r>
              <a:rPr lang="en-US" altLang="zh-TW" sz="2800" b="1" dirty="0">
                <a:solidFill>
                  <a:schemeClr val="accent1">
                    <a:lumMod val="75000"/>
                  </a:schemeClr>
                </a:solidFill>
              </a:rPr>
              <a:t>Improve in AI</a:t>
            </a:r>
            <a:endParaRPr lang="zh-TW" altLang="en-US" sz="2800" b="1" dirty="0">
              <a:solidFill>
                <a:schemeClr val="accent1">
                  <a:lumMod val="75000"/>
                </a:schemeClr>
              </a:solidFill>
            </a:endParaRPr>
          </a:p>
        </p:txBody>
      </p:sp>
      <p:sp>
        <p:nvSpPr>
          <p:cNvPr id="93" name="文字方塊 92"/>
          <p:cNvSpPr txBox="1"/>
          <p:nvPr/>
        </p:nvSpPr>
        <p:spPr>
          <a:xfrm>
            <a:off x="483364" y="5220160"/>
            <a:ext cx="2520000" cy="276999"/>
          </a:xfrm>
          <a:prstGeom prst="rect">
            <a:avLst/>
          </a:prstGeom>
          <a:solidFill>
            <a:srgbClr val="3A6E78"/>
          </a:solidFill>
          <a:ln w="19050">
            <a:solidFill>
              <a:srgbClr val="3A6E78"/>
            </a:solidFill>
          </a:ln>
        </p:spPr>
        <p:txBody>
          <a:bodyPr wrap="none" rtlCol="0">
            <a:spAutoFit/>
          </a:bodyPr>
          <a:lstStyle/>
          <a:p>
            <a:pPr algn="ctr"/>
            <a:r>
              <a:rPr lang="zh-TW" altLang="en-US" sz="1200" dirty="0">
                <a:solidFill>
                  <a:schemeClr val="bg1"/>
                </a:solidFill>
                <a:effectLst>
                  <a:outerShdw blurRad="38100" dist="38100" dir="2700000" algn="tl">
                    <a:srgbClr val="000000">
                      <a:alpha val="43137"/>
                    </a:srgbClr>
                  </a:outerShdw>
                </a:effectLst>
              </a:rPr>
              <a:t>選定因子</a:t>
            </a:r>
          </a:p>
        </p:txBody>
      </p:sp>
      <p:sp>
        <p:nvSpPr>
          <p:cNvPr id="94" name="文字方塊 93"/>
          <p:cNvSpPr txBox="1"/>
          <p:nvPr/>
        </p:nvSpPr>
        <p:spPr>
          <a:xfrm>
            <a:off x="3409181" y="5220160"/>
            <a:ext cx="2520000" cy="276999"/>
          </a:xfrm>
          <a:prstGeom prst="rect">
            <a:avLst/>
          </a:prstGeom>
          <a:solidFill>
            <a:srgbClr val="3A6E78"/>
          </a:solidFill>
          <a:ln w="19050">
            <a:solidFill>
              <a:srgbClr val="3A6E78"/>
            </a:solidFill>
          </a:ln>
        </p:spPr>
        <p:txBody>
          <a:bodyPr wrap="none" rtlCol="0">
            <a:spAutoFit/>
          </a:bodyPr>
          <a:lstStyle/>
          <a:p>
            <a:pPr algn="ctr"/>
            <a:r>
              <a:rPr lang="zh-TW" altLang="en-US" sz="1200" dirty="0">
                <a:solidFill>
                  <a:schemeClr val="bg1"/>
                </a:solidFill>
                <a:effectLst>
                  <a:outerShdw blurRad="38100" dist="38100" dir="2700000" algn="tl">
                    <a:srgbClr val="000000">
                      <a:alpha val="43137"/>
                    </a:srgbClr>
                  </a:outerShdw>
                </a:effectLst>
              </a:rPr>
              <a:t>訓練及驗證資料集</a:t>
            </a:r>
          </a:p>
        </p:txBody>
      </p:sp>
      <p:sp>
        <p:nvSpPr>
          <p:cNvPr id="95" name="文字方塊 94"/>
          <p:cNvSpPr txBox="1"/>
          <p:nvPr/>
        </p:nvSpPr>
        <p:spPr>
          <a:xfrm>
            <a:off x="6334998" y="5220159"/>
            <a:ext cx="2520000" cy="276999"/>
          </a:xfrm>
          <a:prstGeom prst="rect">
            <a:avLst/>
          </a:prstGeom>
          <a:solidFill>
            <a:srgbClr val="3A6E78"/>
          </a:solidFill>
          <a:ln w="19050">
            <a:solidFill>
              <a:srgbClr val="3A6E78"/>
            </a:solidFill>
          </a:ln>
        </p:spPr>
        <p:txBody>
          <a:bodyPr wrap="none" rtlCol="0">
            <a:spAutoFit/>
          </a:bodyPr>
          <a:lstStyle/>
          <a:p>
            <a:pPr algn="ctr"/>
            <a:r>
              <a:rPr lang="zh-TW" altLang="en-US" sz="1200" dirty="0">
                <a:solidFill>
                  <a:schemeClr val="bg1"/>
                </a:solidFill>
                <a:effectLst>
                  <a:outerShdw blurRad="38100" dist="38100" dir="2700000" algn="tl">
                    <a:srgbClr val="000000">
                      <a:alpha val="43137"/>
                    </a:srgbClr>
                  </a:outerShdw>
                </a:effectLst>
              </a:rPr>
              <a:t>模型建立</a:t>
            </a:r>
          </a:p>
        </p:txBody>
      </p:sp>
      <p:sp>
        <p:nvSpPr>
          <p:cNvPr id="96" name="文字方塊 95"/>
          <p:cNvSpPr txBox="1"/>
          <p:nvPr/>
        </p:nvSpPr>
        <p:spPr>
          <a:xfrm>
            <a:off x="9260815" y="5220158"/>
            <a:ext cx="2520000" cy="276999"/>
          </a:xfrm>
          <a:prstGeom prst="rect">
            <a:avLst/>
          </a:prstGeom>
          <a:solidFill>
            <a:srgbClr val="3A6E78"/>
          </a:solidFill>
          <a:ln w="19050">
            <a:solidFill>
              <a:srgbClr val="3A6E78"/>
            </a:solidFill>
          </a:ln>
        </p:spPr>
        <p:txBody>
          <a:bodyPr wrap="none" rtlCol="0">
            <a:spAutoFit/>
          </a:bodyPr>
          <a:lstStyle/>
          <a:p>
            <a:pPr algn="ctr"/>
            <a:r>
              <a:rPr lang="zh-TW" altLang="en-US" sz="1200" dirty="0">
                <a:solidFill>
                  <a:schemeClr val="bg1"/>
                </a:solidFill>
                <a:effectLst>
                  <a:outerShdw blurRad="38100" dist="38100" dir="2700000" algn="tl">
                    <a:srgbClr val="000000">
                      <a:alpha val="43137"/>
                    </a:srgbClr>
                  </a:outerShdw>
                </a:effectLst>
              </a:rPr>
              <a:t>實驗分析驗證</a:t>
            </a:r>
          </a:p>
        </p:txBody>
      </p:sp>
      <p:cxnSp>
        <p:nvCxnSpPr>
          <p:cNvPr id="97" name="直線單箭頭接點 96"/>
          <p:cNvCxnSpPr>
            <a:stCxn id="93" idx="3"/>
            <a:endCxn id="94" idx="1"/>
          </p:cNvCxnSpPr>
          <p:nvPr/>
        </p:nvCxnSpPr>
        <p:spPr>
          <a:xfrm>
            <a:off x="3003364" y="5358660"/>
            <a:ext cx="405817" cy="0"/>
          </a:xfrm>
          <a:prstGeom prst="straightConnector1">
            <a:avLst/>
          </a:prstGeom>
          <a:ln w="19050">
            <a:solidFill>
              <a:srgbClr val="3A6E78"/>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95" idx="3"/>
            <a:endCxn id="96" idx="1"/>
          </p:cNvCxnSpPr>
          <p:nvPr/>
        </p:nvCxnSpPr>
        <p:spPr>
          <a:xfrm flipV="1">
            <a:off x="8854998" y="5358658"/>
            <a:ext cx="405817" cy="1"/>
          </a:xfrm>
          <a:prstGeom prst="straightConnector1">
            <a:avLst/>
          </a:prstGeom>
          <a:ln w="19050">
            <a:solidFill>
              <a:srgbClr val="3A6E78"/>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8126963" y="4809598"/>
            <a:ext cx="3595856" cy="307777"/>
          </a:xfrm>
          <a:prstGeom prst="rect">
            <a:avLst/>
          </a:prstGeom>
          <a:noFill/>
        </p:spPr>
        <p:txBody>
          <a:bodyPr wrap="none" rtlCol="0">
            <a:spAutoFit/>
          </a:bodyPr>
          <a:lstStyle/>
          <a:p>
            <a:r>
              <a:rPr lang="zh-TW" altLang="en-US" sz="1400" b="1" dirty="0">
                <a:solidFill>
                  <a:srgbClr val="35656D"/>
                </a:solidFill>
              </a:rPr>
              <a:t>生產效率、品質檢測、設計效率、預測模擬</a:t>
            </a:r>
          </a:p>
        </p:txBody>
      </p:sp>
      <p:cxnSp>
        <p:nvCxnSpPr>
          <p:cNvPr id="127" name="直線單箭頭接點 126"/>
          <p:cNvCxnSpPr/>
          <p:nvPr/>
        </p:nvCxnSpPr>
        <p:spPr>
          <a:xfrm flipV="1">
            <a:off x="11741264" y="4809598"/>
            <a:ext cx="0" cy="252000"/>
          </a:xfrm>
          <a:prstGeom prst="straightConnector1">
            <a:avLst/>
          </a:prstGeom>
          <a:ln w="38100">
            <a:solidFill>
              <a:srgbClr val="35656D"/>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94" idx="3"/>
            <a:endCxn id="95" idx="1"/>
          </p:cNvCxnSpPr>
          <p:nvPr/>
        </p:nvCxnSpPr>
        <p:spPr>
          <a:xfrm flipV="1">
            <a:off x="5929181" y="5358659"/>
            <a:ext cx="405817" cy="1"/>
          </a:xfrm>
          <a:prstGeom prst="straightConnector1">
            <a:avLst/>
          </a:prstGeom>
          <a:ln w="19050">
            <a:solidFill>
              <a:srgbClr val="3A6E78"/>
            </a:solidFill>
            <a:tailEnd type="triangle"/>
          </a:ln>
        </p:spPr>
        <p:style>
          <a:lnRef idx="1">
            <a:schemeClr val="accent1"/>
          </a:lnRef>
          <a:fillRef idx="0">
            <a:schemeClr val="accent1"/>
          </a:fillRef>
          <a:effectRef idx="0">
            <a:schemeClr val="accent1"/>
          </a:effectRef>
          <a:fontRef idx="minor">
            <a:schemeClr val="tx1"/>
          </a:fontRef>
        </p:style>
      </p:cxnSp>
      <p:pic>
        <p:nvPicPr>
          <p:cNvPr id="130" name="圖片 1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3364" y="5591669"/>
            <a:ext cx="2520000" cy="843237"/>
          </a:xfrm>
          <a:prstGeom prst="rect">
            <a:avLst/>
          </a:prstGeom>
          <a:ln>
            <a:solidFill>
              <a:schemeClr val="bg1">
                <a:lumMod val="85000"/>
              </a:schemeClr>
            </a:solidFill>
          </a:ln>
        </p:spPr>
      </p:pic>
      <p:pic>
        <p:nvPicPr>
          <p:cNvPr id="131" name="圖片 1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09181" y="5587069"/>
            <a:ext cx="2520000" cy="852436"/>
          </a:xfrm>
          <a:prstGeom prst="rect">
            <a:avLst/>
          </a:prstGeom>
          <a:ln>
            <a:solidFill>
              <a:schemeClr val="bg1">
                <a:lumMod val="85000"/>
              </a:schemeClr>
            </a:solidFill>
          </a:ln>
        </p:spPr>
      </p:pic>
      <p:pic>
        <p:nvPicPr>
          <p:cNvPr id="23" name="圖片 22"/>
          <p:cNvPicPr>
            <a:picLocks noChangeAspect="1"/>
          </p:cNvPicPr>
          <p:nvPr/>
        </p:nvPicPr>
        <p:blipFill>
          <a:blip r:embed="rId6"/>
          <a:stretch>
            <a:fillRect/>
          </a:stretch>
        </p:blipFill>
        <p:spPr>
          <a:xfrm>
            <a:off x="6334998" y="5589898"/>
            <a:ext cx="2520000" cy="845008"/>
          </a:xfrm>
          <a:prstGeom prst="rect">
            <a:avLst/>
          </a:prstGeom>
          <a:ln>
            <a:solidFill>
              <a:schemeClr val="bg1">
                <a:lumMod val="85000"/>
              </a:schemeClr>
            </a:solidFill>
          </a:ln>
        </p:spPr>
      </p:pic>
      <p:pic>
        <p:nvPicPr>
          <p:cNvPr id="24" name="圖片 23"/>
          <p:cNvPicPr>
            <a:picLocks noChangeAspect="1"/>
          </p:cNvPicPr>
          <p:nvPr/>
        </p:nvPicPr>
        <p:blipFill>
          <a:blip r:embed="rId7"/>
          <a:stretch>
            <a:fillRect/>
          </a:stretch>
        </p:blipFill>
        <p:spPr>
          <a:xfrm>
            <a:off x="9260815" y="5587069"/>
            <a:ext cx="2520000" cy="847837"/>
          </a:xfrm>
          <a:prstGeom prst="rect">
            <a:avLst/>
          </a:prstGeom>
          <a:ln>
            <a:solidFill>
              <a:schemeClr val="bg1">
                <a:lumMod val="85000"/>
              </a:schemeClr>
            </a:solidFill>
          </a:ln>
        </p:spPr>
      </p:pic>
      <p:grpSp>
        <p:nvGrpSpPr>
          <p:cNvPr id="132" name="群組 131"/>
          <p:cNvGrpSpPr/>
          <p:nvPr/>
        </p:nvGrpSpPr>
        <p:grpSpPr>
          <a:xfrm>
            <a:off x="-515783" y="149117"/>
            <a:ext cx="2900442" cy="720000"/>
            <a:chOff x="-515783" y="149117"/>
            <a:chExt cx="2900442" cy="720000"/>
          </a:xfrm>
        </p:grpSpPr>
        <p:sp>
          <p:nvSpPr>
            <p:cNvPr id="133" name="文字方塊 132"/>
            <p:cNvSpPr txBox="1"/>
            <p:nvPr/>
          </p:nvSpPr>
          <p:spPr>
            <a:xfrm>
              <a:off x="353334" y="185951"/>
              <a:ext cx="2031325" cy="646331"/>
            </a:xfrm>
            <a:prstGeom prst="rect">
              <a:avLst/>
            </a:prstGeom>
            <a:noFill/>
          </p:spPr>
          <p:txBody>
            <a:bodyPr wrap="none" rtlCol="0">
              <a:spAutoFit/>
            </a:bodyPr>
            <a:lstStyle/>
            <a:p>
              <a:r>
                <a:rPr lang="zh-TW" altLang="en-US" sz="3600" b="1" dirty="0">
                  <a:solidFill>
                    <a:schemeClr val="accent1">
                      <a:lumMod val="60000"/>
                      <a:lumOff val="40000"/>
                    </a:schemeClr>
                  </a:solidFill>
                </a:rPr>
                <a:t>基礎</a:t>
              </a:r>
              <a:r>
                <a:rPr lang="zh-TW" altLang="en-US" sz="3600" b="1" dirty="0">
                  <a:solidFill>
                    <a:schemeClr val="accent1">
                      <a:lumMod val="75000"/>
                    </a:schemeClr>
                  </a:solidFill>
                </a:rPr>
                <a:t>理論</a:t>
              </a:r>
            </a:p>
          </p:txBody>
        </p:sp>
        <p:sp>
          <p:nvSpPr>
            <p:cNvPr id="134" name="圓角矩形 133"/>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5" name="直線接點 134"/>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4514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515783" y="149117"/>
            <a:ext cx="2900442" cy="720000"/>
            <a:chOff x="-515783" y="149117"/>
            <a:chExt cx="2900442" cy="720000"/>
          </a:xfrm>
        </p:grpSpPr>
        <p:sp>
          <p:nvSpPr>
            <p:cNvPr id="3" name="文字方塊 2"/>
            <p:cNvSpPr txBox="1"/>
            <p:nvPr/>
          </p:nvSpPr>
          <p:spPr>
            <a:xfrm>
              <a:off x="353334" y="185951"/>
              <a:ext cx="2031325" cy="646331"/>
            </a:xfrm>
            <a:prstGeom prst="rect">
              <a:avLst/>
            </a:prstGeom>
            <a:noFill/>
          </p:spPr>
          <p:txBody>
            <a:bodyPr wrap="none" rtlCol="0">
              <a:spAutoFit/>
            </a:bodyPr>
            <a:lstStyle/>
            <a:p>
              <a:r>
                <a:rPr lang="zh-TW" altLang="en-US" sz="3600" b="1" dirty="0">
                  <a:solidFill>
                    <a:schemeClr val="accent1">
                      <a:lumMod val="75000"/>
                    </a:schemeClr>
                  </a:solidFill>
                </a:rPr>
                <a:t>文獻</a:t>
              </a:r>
              <a:r>
                <a:rPr lang="zh-TW" altLang="en-US" sz="3600" b="1" dirty="0">
                  <a:solidFill>
                    <a:schemeClr val="accent1">
                      <a:lumMod val="60000"/>
                      <a:lumOff val="40000"/>
                    </a:schemeClr>
                  </a:solidFill>
                </a:rPr>
                <a:t>回顧</a:t>
              </a:r>
              <a:endParaRPr lang="zh-TW" altLang="en-US" sz="3600" b="1" dirty="0">
                <a:solidFill>
                  <a:schemeClr val="accent1">
                    <a:lumMod val="75000"/>
                  </a:schemeClr>
                </a:solidFill>
              </a:endParaRPr>
            </a:p>
          </p:txBody>
        </p:sp>
        <p:sp>
          <p:nvSpPr>
            <p:cNvPr id="4" name="圓角矩形 3"/>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4" name="矩形 53"/>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sp>
        <p:nvSpPr>
          <p:cNvPr id="41" name="矩形 40"/>
          <p:cNvSpPr/>
          <p:nvPr/>
        </p:nvSpPr>
        <p:spPr>
          <a:xfrm>
            <a:off x="353334" y="926544"/>
            <a:ext cx="1840568" cy="461665"/>
          </a:xfrm>
          <a:prstGeom prst="rect">
            <a:avLst/>
          </a:prstGeom>
        </p:spPr>
        <p:txBody>
          <a:bodyPr wrap="none">
            <a:spAutoFit/>
          </a:bodyPr>
          <a:lstStyle/>
          <a:p>
            <a:r>
              <a:rPr lang="en-US" altLang="zh-TW" sz="2400" b="1" dirty="0"/>
              <a:t>AI</a:t>
            </a:r>
            <a:r>
              <a:rPr lang="zh-TW" altLang="en-US" sz="2400" b="1" dirty="0"/>
              <a:t> 與半導體</a:t>
            </a:r>
            <a:endParaRPr lang="zh-TW" altLang="en-US" dirty="0"/>
          </a:p>
        </p:txBody>
      </p:sp>
      <p:pic>
        <p:nvPicPr>
          <p:cNvPr id="6" name="圖片 5"/>
          <p:cNvPicPr>
            <a:picLocks noChangeAspect="1"/>
          </p:cNvPicPr>
          <p:nvPr/>
        </p:nvPicPr>
        <p:blipFill>
          <a:blip r:embed="rId3"/>
          <a:stretch>
            <a:fillRect/>
          </a:stretch>
        </p:blipFill>
        <p:spPr>
          <a:xfrm>
            <a:off x="4746000" y="2389392"/>
            <a:ext cx="2700000" cy="2700000"/>
          </a:xfrm>
          <a:prstGeom prst="rect">
            <a:avLst/>
          </a:prstGeom>
        </p:spPr>
      </p:pic>
      <p:sp>
        <p:nvSpPr>
          <p:cNvPr id="7" name="文字方塊 6"/>
          <p:cNvSpPr txBox="1"/>
          <p:nvPr/>
        </p:nvSpPr>
        <p:spPr>
          <a:xfrm>
            <a:off x="4231520" y="3508559"/>
            <a:ext cx="1415772" cy="461665"/>
          </a:xfrm>
          <a:prstGeom prst="rect">
            <a:avLst/>
          </a:prstGeom>
          <a:noFill/>
        </p:spPr>
        <p:txBody>
          <a:bodyPr wrap="none" rtlCol="0">
            <a:spAutoFit/>
          </a:bodyPr>
          <a:lstStyle/>
          <a:p>
            <a:r>
              <a:rPr lang="zh-TW" altLang="en-US" sz="2400" b="1" dirty="0" smtClean="0"/>
              <a:t>人工智慧</a:t>
            </a:r>
            <a:endParaRPr lang="zh-TW" altLang="en-US" sz="2400" b="1" dirty="0"/>
          </a:p>
        </p:txBody>
      </p:sp>
      <p:sp>
        <p:nvSpPr>
          <p:cNvPr id="10" name="文字方塊 9"/>
          <p:cNvSpPr txBox="1"/>
          <p:nvPr/>
        </p:nvSpPr>
        <p:spPr>
          <a:xfrm>
            <a:off x="6417287" y="3508559"/>
            <a:ext cx="1723549" cy="461665"/>
          </a:xfrm>
          <a:prstGeom prst="rect">
            <a:avLst/>
          </a:prstGeom>
          <a:noFill/>
        </p:spPr>
        <p:txBody>
          <a:bodyPr wrap="none" rtlCol="0">
            <a:spAutoFit/>
          </a:bodyPr>
          <a:lstStyle/>
          <a:p>
            <a:r>
              <a:rPr lang="zh-TW" altLang="en-US" sz="2400" b="1" dirty="0" smtClean="0"/>
              <a:t>半導體產業</a:t>
            </a:r>
            <a:endParaRPr lang="zh-TW" altLang="en-US" sz="2400" b="1" dirty="0"/>
          </a:p>
        </p:txBody>
      </p:sp>
      <p:sp>
        <p:nvSpPr>
          <p:cNvPr id="8" name="流程圖: 接點 7"/>
          <p:cNvSpPr/>
          <p:nvPr/>
        </p:nvSpPr>
        <p:spPr>
          <a:xfrm>
            <a:off x="3953782" y="1605593"/>
            <a:ext cx="1080000" cy="1080000"/>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流程圖: 接點 15"/>
          <p:cNvSpPr/>
          <p:nvPr/>
        </p:nvSpPr>
        <p:spPr>
          <a:xfrm>
            <a:off x="7156272" y="1605593"/>
            <a:ext cx="1080000" cy="1080000"/>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流程圖: 接點 16"/>
          <p:cNvSpPr/>
          <p:nvPr/>
        </p:nvSpPr>
        <p:spPr>
          <a:xfrm>
            <a:off x="3953782" y="4607174"/>
            <a:ext cx="1080000" cy="1080000"/>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流程圖: 接點 17"/>
          <p:cNvSpPr/>
          <p:nvPr/>
        </p:nvSpPr>
        <p:spPr>
          <a:xfrm>
            <a:off x="7156272" y="4607174"/>
            <a:ext cx="1080000" cy="1080000"/>
          </a:xfrm>
          <a:prstGeom prst="flowChart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4139947" y="1791610"/>
            <a:ext cx="697627" cy="707886"/>
          </a:xfrm>
          <a:prstGeom prst="rect">
            <a:avLst/>
          </a:prstGeom>
          <a:noFill/>
        </p:spPr>
        <p:txBody>
          <a:bodyPr wrap="none" rtlCol="0">
            <a:spAutoFit/>
          </a:bodyPr>
          <a:lstStyle/>
          <a:p>
            <a:r>
              <a:rPr lang="zh-TW" altLang="en-US" sz="2000" b="1" dirty="0" smtClean="0">
                <a:solidFill>
                  <a:schemeClr val="bg1"/>
                </a:solidFill>
                <a:effectLst>
                  <a:outerShdw blurRad="38100" dist="38100" dir="2700000" algn="tl">
                    <a:srgbClr val="000000">
                      <a:alpha val="43137"/>
                    </a:srgbClr>
                  </a:outerShdw>
                </a:effectLst>
              </a:rPr>
              <a:t>生產</a:t>
            </a:r>
            <a:endParaRPr lang="en-US" altLang="zh-TW" sz="2000" b="1" dirty="0" smtClean="0">
              <a:solidFill>
                <a:schemeClr val="bg1"/>
              </a:solidFill>
              <a:effectLst>
                <a:outerShdw blurRad="38100" dist="38100" dir="2700000" algn="tl">
                  <a:srgbClr val="000000">
                    <a:alpha val="43137"/>
                  </a:srgbClr>
                </a:outerShdw>
              </a:effectLst>
            </a:endParaRPr>
          </a:p>
          <a:p>
            <a:r>
              <a:rPr lang="zh-TW" altLang="en-US" sz="2000" b="1" dirty="0" smtClean="0">
                <a:solidFill>
                  <a:schemeClr val="bg1"/>
                </a:solidFill>
                <a:effectLst>
                  <a:outerShdw blurRad="38100" dist="38100" dir="2700000" algn="tl">
                    <a:srgbClr val="000000">
                      <a:alpha val="43137"/>
                    </a:srgbClr>
                  </a:outerShdw>
                </a:effectLst>
              </a:rPr>
              <a:t>效率</a:t>
            </a:r>
            <a:endParaRPr lang="zh-TW" altLang="en-US" sz="2000" b="1" dirty="0">
              <a:solidFill>
                <a:schemeClr val="bg1"/>
              </a:solidFill>
              <a:effectLst>
                <a:outerShdw blurRad="38100" dist="38100" dir="2700000" algn="tl">
                  <a:srgbClr val="000000">
                    <a:alpha val="43137"/>
                  </a:srgbClr>
                </a:outerShdw>
              </a:effectLst>
            </a:endParaRPr>
          </a:p>
        </p:txBody>
      </p:sp>
      <p:sp>
        <p:nvSpPr>
          <p:cNvPr id="12" name="文字方塊 11"/>
          <p:cNvSpPr txBox="1"/>
          <p:nvPr/>
        </p:nvSpPr>
        <p:spPr>
          <a:xfrm>
            <a:off x="7219218" y="1791610"/>
            <a:ext cx="954107" cy="707886"/>
          </a:xfrm>
          <a:prstGeom prst="rect">
            <a:avLst/>
          </a:prstGeom>
          <a:noFill/>
        </p:spPr>
        <p:txBody>
          <a:bodyPr wrap="none" rtlCol="0">
            <a:spAutoFit/>
          </a:bodyPr>
          <a:lstStyle/>
          <a:p>
            <a:pPr algn="ctr"/>
            <a:r>
              <a:rPr lang="zh-TW" altLang="en-US" sz="2000" b="1" dirty="0" smtClean="0">
                <a:solidFill>
                  <a:schemeClr val="bg1"/>
                </a:solidFill>
                <a:effectLst>
                  <a:outerShdw blurRad="38100" dist="38100" dir="2700000" algn="tl">
                    <a:srgbClr val="000000">
                      <a:alpha val="43137"/>
                    </a:srgbClr>
                  </a:outerShdw>
                </a:effectLst>
              </a:rPr>
              <a:t>缺陷</a:t>
            </a:r>
            <a:endParaRPr lang="en-US" altLang="zh-TW" sz="2000" b="1" dirty="0" smtClean="0">
              <a:solidFill>
                <a:schemeClr val="bg1"/>
              </a:solidFill>
              <a:effectLst>
                <a:outerShdw blurRad="38100" dist="38100" dir="2700000" algn="tl">
                  <a:srgbClr val="000000">
                    <a:alpha val="43137"/>
                  </a:srgbClr>
                </a:outerShdw>
              </a:effectLst>
            </a:endParaRPr>
          </a:p>
          <a:p>
            <a:pPr algn="ctr"/>
            <a:r>
              <a:rPr lang="zh-TW" altLang="en-US" sz="2000" b="1" dirty="0">
                <a:solidFill>
                  <a:schemeClr val="bg1"/>
                </a:solidFill>
                <a:effectLst>
                  <a:outerShdw blurRad="38100" dist="38100" dir="2700000" algn="tl">
                    <a:srgbClr val="000000">
                      <a:alpha val="43137"/>
                    </a:srgbClr>
                  </a:outerShdw>
                </a:effectLst>
              </a:rPr>
              <a:t>漏</a:t>
            </a:r>
            <a:r>
              <a:rPr lang="zh-TW" altLang="en-US" sz="2000" b="1" dirty="0" smtClean="0">
                <a:solidFill>
                  <a:schemeClr val="bg1"/>
                </a:solidFill>
                <a:effectLst>
                  <a:outerShdw blurRad="38100" dist="38100" dir="2700000" algn="tl">
                    <a:srgbClr val="000000">
                      <a:alpha val="43137"/>
                    </a:srgbClr>
                  </a:outerShdw>
                </a:effectLst>
              </a:rPr>
              <a:t>檢</a:t>
            </a:r>
            <a:r>
              <a:rPr lang="zh-TW" altLang="en-US" sz="2000" b="1" dirty="0">
                <a:solidFill>
                  <a:schemeClr val="bg1"/>
                </a:solidFill>
                <a:effectLst>
                  <a:outerShdw blurRad="38100" dist="38100" dir="2700000" algn="tl">
                    <a:srgbClr val="000000">
                      <a:alpha val="43137"/>
                    </a:srgbClr>
                  </a:outerShdw>
                </a:effectLst>
              </a:rPr>
              <a:t>率</a:t>
            </a:r>
          </a:p>
        </p:txBody>
      </p:sp>
      <p:sp>
        <p:nvSpPr>
          <p:cNvPr id="13" name="文字方塊 12"/>
          <p:cNvSpPr txBox="1"/>
          <p:nvPr/>
        </p:nvSpPr>
        <p:spPr>
          <a:xfrm>
            <a:off x="4139947" y="4793190"/>
            <a:ext cx="697627" cy="707886"/>
          </a:xfrm>
          <a:prstGeom prst="rect">
            <a:avLst/>
          </a:prstGeom>
          <a:noFill/>
        </p:spPr>
        <p:txBody>
          <a:bodyPr wrap="none" rtlCol="0">
            <a:spAutoFit/>
          </a:bodyPr>
          <a:lstStyle/>
          <a:p>
            <a:r>
              <a:rPr lang="zh-TW" altLang="en-US" sz="2000" b="1" dirty="0" smtClean="0">
                <a:solidFill>
                  <a:schemeClr val="bg1"/>
                </a:solidFill>
                <a:effectLst>
                  <a:outerShdw blurRad="38100" dist="38100" dir="2700000" algn="tl">
                    <a:srgbClr val="000000">
                      <a:alpha val="43137"/>
                    </a:srgbClr>
                  </a:outerShdw>
                </a:effectLst>
              </a:rPr>
              <a:t>設計</a:t>
            </a:r>
            <a:endParaRPr lang="en-US" altLang="zh-TW" sz="2000" b="1" dirty="0" smtClean="0">
              <a:solidFill>
                <a:schemeClr val="bg1"/>
              </a:solidFill>
              <a:effectLst>
                <a:outerShdw blurRad="38100" dist="38100" dir="2700000" algn="tl">
                  <a:srgbClr val="000000">
                    <a:alpha val="43137"/>
                  </a:srgbClr>
                </a:outerShdw>
              </a:effectLst>
            </a:endParaRPr>
          </a:p>
          <a:p>
            <a:r>
              <a:rPr lang="zh-TW" altLang="en-US" sz="2000" b="1" dirty="0" smtClean="0">
                <a:solidFill>
                  <a:schemeClr val="bg1"/>
                </a:solidFill>
                <a:effectLst>
                  <a:outerShdw blurRad="38100" dist="38100" dir="2700000" algn="tl">
                    <a:srgbClr val="000000">
                      <a:alpha val="43137"/>
                    </a:srgbClr>
                  </a:outerShdw>
                </a:effectLst>
              </a:rPr>
              <a:t>周期</a:t>
            </a:r>
            <a:endParaRPr lang="zh-TW" altLang="en-US" sz="2000" b="1" dirty="0">
              <a:solidFill>
                <a:schemeClr val="bg1"/>
              </a:solidFill>
              <a:effectLst>
                <a:outerShdw blurRad="38100" dist="38100" dir="2700000" algn="tl">
                  <a:srgbClr val="000000">
                    <a:alpha val="43137"/>
                  </a:srgbClr>
                </a:outerShdw>
              </a:effectLst>
            </a:endParaRPr>
          </a:p>
        </p:txBody>
      </p:sp>
      <p:sp>
        <p:nvSpPr>
          <p:cNvPr id="14" name="文字方塊 13"/>
          <p:cNvSpPr txBox="1"/>
          <p:nvPr/>
        </p:nvSpPr>
        <p:spPr>
          <a:xfrm>
            <a:off x="7347457" y="4793190"/>
            <a:ext cx="697627" cy="707886"/>
          </a:xfrm>
          <a:prstGeom prst="rect">
            <a:avLst/>
          </a:prstGeom>
          <a:noFill/>
        </p:spPr>
        <p:txBody>
          <a:bodyPr wrap="none" rtlCol="0">
            <a:spAutoFit/>
          </a:bodyPr>
          <a:lstStyle/>
          <a:p>
            <a:r>
              <a:rPr lang="zh-TW" altLang="en-US" sz="2000" b="1" dirty="0" smtClean="0">
                <a:solidFill>
                  <a:schemeClr val="bg1"/>
                </a:solidFill>
                <a:effectLst>
                  <a:outerShdw blurRad="38100" dist="38100" dir="2700000" algn="tl">
                    <a:srgbClr val="000000">
                      <a:alpha val="43137"/>
                    </a:srgbClr>
                  </a:outerShdw>
                </a:effectLst>
              </a:rPr>
              <a:t>預測</a:t>
            </a:r>
            <a:endParaRPr lang="en-US" altLang="zh-TW" sz="2000" b="1" dirty="0" smtClean="0">
              <a:solidFill>
                <a:schemeClr val="bg1"/>
              </a:solidFill>
              <a:effectLst>
                <a:outerShdw blurRad="38100" dist="38100" dir="2700000" algn="tl">
                  <a:srgbClr val="000000">
                    <a:alpha val="43137"/>
                  </a:srgbClr>
                </a:outerShdw>
              </a:effectLst>
            </a:endParaRPr>
          </a:p>
          <a:p>
            <a:r>
              <a:rPr lang="zh-TW" altLang="en-US" sz="2000" b="1" dirty="0" smtClean="0">
                <a:solidFill>
                  <a:schemeClr val="bg1"/>
                </a:solidFill>
                <a:effectLst>
                  <a:outerShdw blurRad="38100" dist="38100" dir="2700000" algn="tl">
                    <a:srgbClr val="000000">
                      <a:alpha val="43137"/>
                    </a:srgbClr>
                  </a:outerShdw>
                </a:effectLst>
              </a:rPr>
              <a:t>成本</a:t>
            </a:r>
            <a:endParaRPr lang="zh-TW" altLang="en-US" sz="2000" b="1" dirty="0">
              <a:solidFill>
                <a:schemeClr val="bg1"/>
              </a:solidFill>
              <a:effectLst>
                <a:outerShdw blurRad="38100" dist="38100" dir="2700000" algn="tl">
                  <a:srgbClr val="000000">
                    <a:alpha val="43137"/>
                  </a:srgbClr>
                </a:outerShdw>
              </a:effectLst>
            </a:endParaRPr>
          </a:p>
        </p:txBody>
      </p:sp>
      <p:sp>
        <p:nvSpPr>
          <p:cNvPr id="9" name="矩形 8"/>
          <p:cNvSpPr/>
          <p:nvPr/>
        </p:nvSpPr>
        <p:spPr>
          <a:xfrm>
            <a:off x="1638725" y="1960887"/>
            <a:ext cx="2315057" cy="369332"/>
          </a:xfrm>
          <a:prstGeom prst="rect">
            <a:avLst/>
          </a:prstGeom>
        </p:spPr>
        <p:txBody>
          <a:bodyPr wrap="none">
            <a:spAutoFit/>
          </a:bodyPr>
          <a:lstStyle/>
          <a:p>
            <a:r>
              <a:rPr lang="zh-TW" altLang="en-US" b="1" dirty="0">
                <a:solidFill>
                  <a:schemeClr val="accent1">
                    <a:lumMod val="75000"/>
                  </a:schemeClr>
                </a:solidFill>
              </a:rPr>
              <a:t>提高</a:t>
            </a:r>
            <a:r>
              <a:rPr lang="zh-TW" altLang="en-US" b="1" dirty="0" smtClean="0">
                <a:solidFill>
                  <a:schemeClr val="accent1">
                    <a:lumMod val="75000"/>
                  </a:schemeClr>
                </a:solidFill>
              </a:rPr>
              <a:t>約 </a:t>
            </a:r>
            <a:r>
              <a:rPr lang="en-US" altLang="zh-TW" b="1" dirty="0" smtClean="0">
                <a:solidFill>
                  <a:schemeClr val="accent1">
                    <a:lumMod val="75000"/>
                  </a:schemeClr>
                </a:solidFill>
              </a:rPr>
              <a:t>20%</a:t>
            </a:r>
            <a:r>
              <a:rPr lang="zh-TW" altLang="en-US" b="1" dirty="0" smtClean="0">
                <a:solidFill>
                  <a:schemeClr val="accent1">
                    <a:lumMod val="75000"/>
                  </a:schemeClr>
                </a:solidFill>
              </a:rPr>
              <a:t> 至 </a:t>
            </a:r>
            <a:r>
              <a:rPr lang="en-US" altLang="zh-TW" b="1" dirty="0" smtClean="0">
                <a:solidFill>
                  <a:schemeClr val="accent1">
                    <a:lumMod val="75000"/>
                  </a:schemeClr>
                </a:solidFill>
              </a:rPr>
              <a:t>30</a:t>
            </a:r>
            <a:r>
              <a:rPr lang="en-US" altLang="zh-TW" b="1" dirty="0">
                <a:solidFill>
                  <a:schemeClr val="accent1">
                    <a:lumMod val="75000"/>
                  </a:schemeClr>
                </a:solidFill>
              </a:rPr>
              <a:t>%</a:t>
            </a:r>
            <a:endParaRPr lang="zh-TW" altLang="en-US" b="1" dirty="0">
              <a:solidFill>
                <a:schemeClr val="accent1">
                  <a:lumMod val="75000"/>
                </a:schemeClr>
              </a:solidFill>
            </a:endParaRPr>
          </a:p>
        </p:txBody>
      </p:sp>
      <p:sp>
        <p:nvSpPr>
          <p:cNvPr id="15" name="矩形 14"/>
          <p:cNvSpPr/>
          <p:nvPr/>
        </p:nvSpPr>
        <p:spPr>
          <a:xfrm>
            <a:off x="8236271" y="1960887"/>
            <a:ext cx="1742785" cy="369332"/>
          </a:xfrm>
          <a:prstGeom prst="rect">
            <a:avLst/>
          </a:prstGeom>
        </p:spPr>
        <p:txBody>
          <a:bodyPr wrap="none">
            <a:spAutoFit/>
          </a:bodyPr>
          <a:lstStyle/>
          <a:p>
            <a:r>
              <a:rPr lang="zh-TW" altLang="en-US" b="1" dirty="0">
                <a:solidFill>
                  <a:schemeClr val="accent1">
                    <a:lumMod val="75000"/>
                  </a:schemeClr>
                </a:solidFill>
              </a:rPr>
              <a:t>降至</a:t>
            </a:r>
            <a:r>
              <a:rPr lang="zh-TW" altLang="en-US" b="1" dirty="0" smtClean="0">
                <a:solidFill>
                  <a:schemeClr val="accent1">
                    <a:lumMod val="75000"/>
                  </a:schemeClr>
                </a:solidFill>
              </a:rPr>
              <a:t>不到 </a:t>
            </a:r>
            <a:r>
              <a:rPr lang="en-US" altLang="zh-TW" b="1" dirty="0" smtClean="0">
                <a:solidFill>
                  <a:schemeClr val="accent1">
                    <a:lumMod val="75000"/>
                  </a:schemeClr>
                </a:solidFill>
              </a:rPr>
              <a:t>0.5</a:t>
            </a:r>
            <a:r>
              <a:rPr lang="en-US" altLang="zh-TW" b="1" dirty="0">
                <a:solidFill>
                  <a:schemeClr val="accent1">
                    <a:lumMod val="75000"/>
                  </a:schemeClr>
                </a:solidFill>
              </a:rPr>
              <a:t>%</a:t>
            </a:r>
            <a:endParaRPr lang="zh-TW" altLang="en-US" b="1" dirty="0">
              <a:solidFill>
                <a:schemeClr val="accent1">
                  <a:lumMod val="75000"/>
                </a:schemeClr>
              </a:solidFill>
            </a:endParaRPr>
          </a:p>
        </p:txBody>
      </p:sp>
      <p:sp>
        <p:nvSpPr>
          <p:cNvPr id="19" name="矩形 18"/>
          <p:cNvSpPr/>
          <p:nvPr/>
        </p:nvSpPr>
        <p:spPr>
          <a:xfrm>
            <a:off x="1875322" y="4962467"/>
            <a:ext cx="2084225" cy="369332"/>
          </a:xfrm>
          <a:prstGeom prst="rect">
            <a:avLst/>
          </a:prstGeom>
        </p:spPr>
        <p:txBody>
          <a:bodyPr wrap="none">
            <a:spAutoFit/>
          </a:bodyPr>
          <a:lstStyle/>
          <a:p>
            <a:r>
              <a:rPr lang="zh-TW" altLang="en-US" b="1" dirty="0" smtClean="0">
                <a:solidFill>
                  <a:schemeClr val="accent1">
                    <a:lumMod val="75000"/>
                  </a:schemeClr>
                </a:solidFill>
              </a:rPr>
              <a:t>縮短 </a:t>
            </a:r>
            <a:r>
              <a:rPr lang="en-US" altLang="zh-TW" b="1" dirty="0" smtClean="0">
                <a:solidFill>
                  <a:schemeClr val="accent1">
                    <a:lumMod val="75000"/>
                  </a:schemeClr>
                </a:solidFill>
              </a:rPr>
              <a:t>20</a:t>
            </a:r>
            <a:r>
              <a:rPr lang="en-US" altLang="zh-TW" b="1" dirty="0">
                <a:solidFill>
                  <a:schemeClr val="accent1">
                    <a:lumMod val="75000"/>
                  </a:schemeClr>
                </a:solidFill>
              </a:rPr>
              <a:t>% </a:t>
            </a:r>
            <a:r>
              <a:rPr lang="zh-TW" altLang="en-US" b="1" dirty="0" smtClean="0">
                <a:solidFill>
                  <a:schemeClr val="accent1">
                    <a:lumMod val="75000"/>
                  </a:schemeClr>
                </a:solidFill>
              </a:rPr>
              <a:t>至 </a:t>
            </a:r>
            <a:r>
              <a:rPr lang="en-US" altLang="zh-TW" b="1" dirty="0" smtClean="0">
                <a:solidFill>
                  <a:schemeClr val="accent1">
                    <a:lumMod val="75000"/>
                  </a:schemeClr>
                </a:solidFill>
              </a:rPr>
              <a:t>30</a:t>
            </a:r>
            <a:r>
              <a:rPr lang="en-US" altLang="zh-TW" b="1" dirty="0">
                <a:solidFill>
                  <a:schemeClr val="accent1">
                    <a:lumMod val="75000"/>
                  </a:schemeClr>
                </a:solidFill>
              </a:rPr>
              <a:t>%</a:t>
            </a:r>
            <a:endParaRPr lang="zh-TW" altLang="en-US" b="1" dirty="0">
              <a:solidFill>
                <a:schemeClr val="accent1">
                  <a:lumMod val="75000"/>
                </a:schemeClr>
              </a:solidFill>
            </a:endParaRPr>
          </a:p>
        </p:txBody>
      </p:sp>
      <p:sp>
        <p:nvSpPr>
          <p:cNvPr id="20" name="矩形 19"/>
          <p:cNvSpPr/>
          <p:nvPr/>
        </p:nvSpPr>
        <p:spPr>
          <a:xfrm>
            <a:off x="8236269" y="4962467"/>
            <a:ext cx="2084225" cy="369332"/>
          </a:xfrm>
          <a:prstGeom prst="rect">
            <a:avLst/>
          </a:prstGeom>
        </p:spPr>
        <p:txBody>
          <a:bodyPr wrap="none">
            <a:spAutoFit/>
          </a:bodyPr>
          <a:lstStyle/>
          <a:p>
            <a:r>
              <a:rPr lang="zh-TW" altLang="en-US" b="1" dirty="0" smtClean="0">
                <a:solidFill>
                  <a:schemeClr val="accent1">
                    <a:lumMod val="75000"/>
                  </a:schemeClr>
                </a:solidFill>
              </a:rPr>
              <a:t>降低 </a:t>
            </a:r>
            <a:r>
              <a:rPr lang="en-US" altLang="zh-TW" b="1" dirty="0" smtClean="0">
                <a:solidFill>
                  <a:schemeClr val="accent1">
                    <a:lumMod val="75000"/>
                  </a:schemeClr>
                </a:solidFill>
              </a:rPr>
              <a:t>10</a:t>
            </a:r>
            <a:r>
              <a:rPr lang="en-US" altLang="zh-TW" b="1" dirty="0">
                <a:solidFill>
                  <a:schemeClr val="accent1">
                    <a:lumMod val="75000"/>
                  </a:schemeClr>
                </a:solidFill>
              </a:rPr>
              <a:t>% </a:t>
            </a:r>
            <a:r>
              <a:rPr lang="zh-TW" altLang="en-US" b="1" dirty="0" smtClean="0">
                <a:solidFill>
                  <a:schemeClr val="accent1">
                    <a:lumMod val="75000"/>
                  </a:schemeClr>
                </a:solidFill>
              </a:rPr>
              <a:t>至 </a:t>
            </a:r>
            <a:r>
              <a:rPr lang="en-US" altLang="zh-TW" b="1" dirty="0" smtClean="0">
                <a:solidFill>
                  <a:schemeClr val="accent1">
                    <a:lumMod val="75000"/>
                  </a:schemeClr>
                </a:solidFill>
              </a:rPr>
              <a:t>15</a:t>
            </a:r>
            <a:r>
              <a:rPr lang="en-US" altLang="zh-TW" b="1" dirty="0">
                <a:solidFill>
                  <a:schemeClr val="accent1">
                    <a:lumMod val="75000"/>
                  </a:schemeClr>
                </a:solidFill>
              </a:rPr>
              <a:t>%</a:t>
            </a:r>
            <a:endParaRPr lang="zh-TW" altLang="en-US" b="1" dirty="0">
              <a:solidFill>
                <a:schemeClr val="accent1">
                  <a:lumMod val="75000"/>
                </a:schemeClr>
              </a:solidFill>
            </a:endParaRPr>
          </a:p>
        </p:txBody>
      </p:sp>
    </p:spTree>
    <p:extLst>
      <p:ext uri="{BB962C8B-B14F-4D97-AF65-F5344CB8AC3E}">
        <p14:creationId xmlns:p14="http://schemas.microsoft.com/office/powerpoint/2010/main" val="3064246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515783" y="149117"/>
            <a:ext cx="2900442" cy="720000"/>
            <a:chOff x="-515783" y="149117"/>
            <a:chExt cx="2900442" cy="720000"/>
          </a:xfrm>
        </p:grpSpPr>
        <p:sp>
          <p:nvSpPr>
            <p:cNvPr id="3" name="文字方塊 2"/>
            <p:cNvSpPr txBox="1"/>
            <p:nvPr/>
          </p:nvSpPr>
          <p:spPr>
            <a:xfrm>
              <a:off x="353334" y="185951"/>
              <a:ext cx="2031325" cy="646331"/>
            </a:xfrm>
            <a:prstGeom prst="rect">
              <a:avLst/>
            </a:prstGeom>
            <a:noFill/>
          </p:spPr>
          <p:txBody>
            <a:bodyPr wrap="none" rtlCol="0">
              <a:spAutoFit/>
            </a:bodyPr>
            <a:lstStyle/>
            <a:p>
              <a:r>
                <a:rPr lang="zh-TW" altLang="en-US" sz="3600" b="1" dirty="0">
                  <a:solidFill>
                    <a:schemeClr val="accent1">
                      <a:lumMod val="75000"/>
                    </a:schemeClr>
                  </a:solidFill>
                </a:rPr>
                <a:t>文獻</a:t>
              </a:r>
              <a:r>
                <a:rPr lang="zh-TW" altLang="en-US" sz="3600" b="1" dirty="0">
                  <a:solidFill>
                    <a:schemeClr val="accent1">
                      <a:lumMod val="60000"/>
                      <a:lumOff val="40000"/>
                    </a:schemeClr>
                  </a:solidFill>
                </a:rPr>
                <a:t>回顧</a:t>
              </a:r>
              <a:endParaRPr lang="zh-TW" altLang="en-US" sz="3600" b="1" dirty="0">
                <a:solidFill>
                  <a:schemeClr val="accent1">
                    <a:lumMod val="75000"/>
                  </a:schemeClr>
                </a:solidFill>
              </a:endParaRPr>
            </a:p>
          </p:txBody>
        </p:sp>
        <p:sp>
          <p:nvSpPr>
            <p:cNvPr id="4" name="圓角矩形 3"/>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4" name="矩形 53"/>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sp>
        <p:nvSpPr>
          <p:cNvPr id="13" name="矩形 12"/>
          <p:cNvSpPr/>
          <p:nvPr/>
        </p:nvSpPr>
        <p:spPr>
          <a:xfrm>
            <a:off x="353334" y="926544"/>
            <a:ext cx="3391826" cy="461665"/>
          </a:xfrm>
          <a:prstGeom prst="rect">
            <a:avLst/>
          </a:prstGeom>
        </p:spPr>
        <p:txBody>
          <a:bodyPr wrap="none">
            <a:spAutoFit/>
          </a:bodyPr>
          <a:lstStyle/>
          <a:p>
            <a:r>
              <a:rPr lang="zh-TW" altLang="en-US" sz="2400" b="1" dirty="0"/>
              <a:t>機器學習</a:t>
            </a:r>
            <a:r>
              <a:rPr lang="en-US" altLang="zh-TW" dirty="0"/>
              <a:t>Machine Learning</a:t>
            </a:r>
            <a:endParaRPr lang="zh-TW" altLang="en-US" dirty="0"/>
          </a:p>
        </p:txBody>
      </p:sp>
      <p:sp>
        <p:nvSpPr>
          <p:cNvPr id="7" name="圓角矩形 6"/>
          <p:cNvSpPr/>
          <p:nvPr/>
        </p:nvSpPr>
        <p:spPr>
          <a:xfrm>
            <a:off x="637563" y="1685496"/>
            <a:ext cx="5040000" cy="1980000"/>
          </a:xfrm>
          <a:prstGeom prst="roundRect">
            <a:avLst>
              <a:gd name="adj" fmla="val 12456"/>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37" name="圓角矩形 36"/>
          <p:cNvSpPr/>
          <p:nvPr/>
        </p:nvSpPr>
        <p:spPr>
          <a:xfrm>
            <a:off x="637563" y="4177716"/>
            <a:ext cx="5040000" cy="1980000"/>
          </a:xfrm>
          <a:prstGeom prst="roundRect">
            <a:avLst>
              <a:gd name="adj" fmla="val 12456"/>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38" name="圓角矩形 37"/>
          <p:cNvSpPr/>
          <p:nvPr/>
        </p:nvSpPr>
        <p:spPr>
          <a:xfrm>
            <a:off x="6421498" y="1685496"/>
            <a:ext cx="5040000" cy="1980000"/>
          </a:xfrm>
          <a:prstGeom prst="roundRect">
            <a:avLst>
              <a:gd name="adj" fmla="val 12456"/>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48" name="圓角矩形 47"/>
          <p:cNvSpPr/>
          <p:nvPr/>
        </p:nvSpPr>
        <p:spPr>
          <a:xfrm>
            <a:off x="6421498" y="4177716"/>
            <a:ext cx="5040000" cy="1980000"/>
          </a:xfrm>
          <a:prstGeom prst="roundRect">
            <a:avLst>
              <a:gd name="adj" fmla="val 12456"/>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9" name="矩形 8"/>
          <p:cNvSpPr/>
          <p:nvPr/>
        </p:nvSpPr>
        <p:spPr>
          <a:xfrm>
            <a:off x="3322041" y="1900362"/>
            <a:ext cx="2307042" cy="646331"/>
          </a:xfrm>
          <a:prstGeom prst="rect">
            <a:avLst/>
          </a:prstGeom>
        </p:spPr>
        <p:txBody>
          <a:bodyPr wrap="none">
            <a:spAutoFit/>
          </a:bodyPr>
          <a:lstStyle/>
          <a:p>
            <a:r>
              <a:rPr lang="en-US" altLang="zh-TW" b="1" dirty="0">
                <a:solidFill>
                  <a:schemeClr val="accent1">
                    <a:lumMod val="75000"/>
                  </a:schemeClr>
                </a:solidFill>
              </a:rPr>
              <a:t>Gradient Boosting</a:t>
            </a:r>
          </a:p>
          <a:p>
            <a:r>
              <a:rPr lang="zh-TW" altLang="en-US" dirty="0">
                <a:solidFill>
                  <a:schemeClr val="tx1">
                    <a:lumMod val="50000"/>
                    <a:lumOff val="50000"/>
                  </a:schemeClr>
                </a:solidFill>
              </a:rPr>
              <a:t>梯度提升技術</a:t>
            </a:r>
          </a:p>
        </p:txBody>
      </p:sp>
      <p:pic>
        <p:nvPicPr>
          <p:cNvPr id="11" name="圖片 10"/>
          <p:cNvPicPr>
            <a:picLocks noChangeAspect="1"/>
          </p:cNvPicPr>
          <p:nvPr/>
        </p:nvPicPr>
        <p:blipFill rotWithShape="1">
          <a:blip r:embed="rId3"/>
          <a:srcRect t="15780"/>
          <a:stretch/>
        </p:blipFill>
        <p:spPr>
          <a:xfrm>
            <a:off x="3322041" y="2626388"/>
            <a:ext cx="2520000" cy="1198498"/>
          </a:xfrm>
          <a:prstGeom prst="rect">
            <a:avLst/>
          </a:prstGeom>
          <a:effectLst>
            <a:outerShdw blurRad="50800" dist="38100" dir="2700000" algn="tl" rotWithShape="0">
              <a:prstClr val="black">
                <a:alpha val="40000"/>
              </a:prstClr>
            </a:outerShdw>
          </a:effectLst>
        </p:spPr>
      </p:pic>
      <p:pic>
        <p:nvPicPr>
          <p:cNvPr id="1030" name="Picture 6" descr="Linear regression (is the most important algorithm eve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218" t="12373" r="8247" b="7822"/>
          <a:stretch/>
        </p:blipFill>
        <p:spPr bwMode="auto">
          <a:xfrm>
            <a:off x="6258185" y="2626388"/>
            <a:ext cx="2520000" cy="1198498"/>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2" name="矩形 51"/>
          <p:cNvSpPr/>
          <p:nvPr/>
        </p:nvSpPr>
        <p:spPr>
          <a:xfrm>
            <a:off x="6541098" y="1900362"/>
            <a:ext cx="2237087" cy="646331"/>
          </a:xfrm>
          <a:prstGeom prst="rect">
            <a:avLst/>
          </a:prstGeom>
        </p:spPr>
        <p:txBody>
          <a:bodyPr wrap="none">
            <a:spAutoFit/>
          </a:bodyPr>
          <a:lstStyle/>
          <a:p>
            <a:r>
              <a:rPr lang="en-US" altLang="zh-TW" b="1" dirty="0">
                <a:solidFill>
                  <a:schemeClr val="accent1">
                    <a:lumMod val="75000"/>
                  </a:schemeClr>
                </a:solidFill>
              </a:rPr>
              <a:t>Linear Regression</a:t>
            </a:r>
          </a:p>
          <a:p>
            <a:r>
              <a:rPr lang="zh-TW" altLang="en-US" dirty="0">
                <a:solidFill>
                  <a:schemeClr val="tx1">
                    <a:lumMod val="50000"/>
                    <a:lumOff val="50000"/>
                  </a:schemeClr>
                </a:solidFill>
              </a:rPr>
              <a:t>線性迴歸</a:t>
            </a:r>
          </a:p>
        </p:txBody>
      </p:sp>
      <p:pic>
        <p:nvPicPr>
          <p:cNvPr id="18" name="圖片 17"/>
          <p:cNvPicPr>
            <a:picLocks noChangeAspect="1"/>
          </p:cNvPicPr>
          <p:nvPr/>
        </p:nvPicPr>
        <p:blipFill rotWithShape="1">
          <a:blip r:embed="rId5"/>
          <a:srcRect l="345" t="34228" r="668" b="8609"/>
          <a:stretch/>
        </p:blipFill>
        <p:spPr>
          <a:xfrm>
            <a:off x="3322041" y="4007139"/>
            <a:ext cx="2520000" cy="1198498"/>
          </a:xfrm>
          <a:prstGeom prst="rect">
            <a:avLst/>
          </a:prstGeom>
          <a:effectLst>
            <a:outerShdw blurRad="50800" dist="38100" dir="18900000" algn="bl" rotWithShape="0">
              <a:prstClr val="black">
                <a:alpha val="40000"/>
              </a:prstClr>
            </a:outerShdw>
          </a:effectLst>
        </p:spPr>
      </p:pic>
      <p:sp>
        <p:nvSpPr>
          <p:cNvPr id="53" name="矩形 52"/>
          <p:cNvSpPr/>
          <p:nvPr/>
        </p:nvSpPr>
        <p:spPr>
          <a:xfrm>
            <a:off x="3322041" y="5367173"/>
            <a:ext cx="1951625" cy="646331"/>
          </a:xfrm>
          <a:prstGeom prst="rect">
            <a:avLst/>
          </a:prstGeom>
        </p:spPr>
        <p:txBody>
          <a:bodyPr wrap="none">
            <a:spAutoFit/>
          </a:bodyPr>
          <a:lstStyle/>
          <a:p>
            <a:r>
              <a:rPr lang="en-US" altLang="zh-TW" b="1" dirty="0">
                <a:solidFill>
                  <a:schemeClr val="accent1">
                    <a:lumMod val="75000"/>
                  </a:schemeClr>
                </a:solidFill>
              </a:rPr>
              <a:t>Random Forest</a:t>
            </a:r>
          </a:p>
          <a:p>
            <a:r>
              <a:rPr lang="zh-TW" altLang="en-US" dirty="0">
                <a:solidFill>
                  <a:schemeClr val="tx1">
                    <a:lumMod val="50000"/>
                    <a:lumOff val="50000"/>
                  </a:schemeClr>
                </a:solidFill>
              </a:rPr>
              <a:t>隨機森林</a:t>
            </a:r>
          </a:p>
        </p:txBody>
      </p:sp>
      <p:pic>
        <p:nvPicPr>
          <p:cNvPr id="22" name="圖片 21"/>
          <p:cNvPicPr>
            <a:picLocks noChangeAspect="1"/>
          </p:cNvPicPr>
          <p:nvPr/>
        </p:nvPicPr>
        <p:blipFill>
          <a:blip r:embed="rId6"/>
          <a:stretch>
            <a:fillRect/>
          </a:stretch>
        </p:blipFill>
        <p:spPr>
          <a:xfrm>
            <a:off x="6258185" y="4007139"/>
            <a:ext cx="2520000" cy="1198498"/>
          </a:xfrm>
          <a:prstGeom prst="rect">
            <a:avLst/>
          </a:prstGeom>
          <a:effectLst>
            <a:outerShdw blurRad="50800" dist="38100" dir="13500000" algn="br" rotWithShape="0">
              <a:prstClr val="black">
                <a:alpha val="40000"/>
              </a:prstClr>
            </a:outerShdw>
          </a:effectLst>
        </p:spPr>
      </p:pic>
      <p:sp>
        <p:nvSpPr>
          <p:cNvPr id="55" name="矩形 54"/>
          <p:cNvSpPr/>
          <p:nvPr/>
        </p:nvSpPr>
        <p:spPr>
          <a:xfrm>
            <a:off x="6541098" y="5367172"/>
            <a:ext cx="3010376" cy="646331"/>
          </a:xfrm>
          <a:prstGeom prst="rect">
            <a:avLst/>
          </a:prstGeom>
        </p:spPr>
        <p:txBody>
          <a:bodyPr wrap="none">
            <a:spAutoFit/>
          </a:bodyPr>
          <a:lstStyle/>
          <a:p>
            <a:r>
              <a:rPr lang="en-US" altLang="zh-TW" b="1" dirty="0">
                <a:solidFill>
                  <a:schemeClr val="accent1">
                    <a:lumMod val="75000"/>
                  </a:schemeClr>
                </a:solidFill>
              </a:rPr>
              <a:t>Support Vector Machine</a:t>
            </a:r>
          </a:p>
          <a:p>
            <a:r>
              <a:rPr lang="zh-TW" altLang="en-US" dirty="0">
                <a:solidFill>
                  <a:schemeClr val="tx1">
                    <a:lumMod val="50000"/>
                    <a:lumOff val="50000"/>
                  </a:schemeClr>
                </a:solidFill>
              </a:rPr>
              <a:t>支援向量機</a:t>
            </a:r>
          </a:p>
        </p:txBody>
      </p:sp>
      <p:sp>
        <p:nvSpPr>
          <p:cNvPr id="24" name="文字方塊 23"/>
          <p:cNvSpPr txBox="1"/>
          <p:nvPr/>
        </p:nvSpPr>
        <p:spPr>
          <a:xfrm>
            <a:off x="717918" y="2023270"/>
            <a:ext cx="1172116" cy="261610"/>
          </a:xfrm>
          <a:prstGeom prst="rect">
            <a:avLst/>
          </a:prstGeom>
          <a:noFill/>
        </p:spPr>
        <p:txBody>
          <a:bodyPr wrap="none" rtlCol="0">
            <a:spAutoFit/>
          </a:bodyPr>
          <a:lstStyle/>
          <a:p>
            <a:r>
              <a:rPr lang="zh-TW" altLang="en-US" sz="1100" dirty="0">
                <a:solidFill>
                  <a:schemeClr val="tx1">
                    <a:lumMod val="50000"/>
                    <a:lumOff val="50000"/>
                  </a:schemeClr>
                </a:solidFill>
              </a:rPr>
              <a:t>模型殘留的誤差</a:t>
            </a:r>
          </a:p>
        </p:txBody>
      </p:sp>
      <p:sp>
        <p:nvSpPr>
          <p:cNvPr id="57" name="文字方塊 56"/>
          <p:cNvSpPr txBox="1"/>
          <p:nvPr/>
        </p:nvSpPr>
        <p:spPr>
          <a:xfrm>
            <a:off x="717918" y="1653292"/>
            <a:ext cx="1261884" cy="1815882"/>
          </a:xfrm>
          <a:prstGeom prst="rect">
            <a:avLst/>
          </a:prstGeom>
          <a:noFill/>
        </p:spPr>
        <p:txBody>
          <a:bodyPr wrap="none" rtlCol="0">
            <a:spAutoFit/>
          </a:bodyPr>
          <a:lstStyle/>
          <a:p>
            <a:pPr>
              <a:lnSpc>
                <a:spcPct val="200000"/>
              </a:lnSpc>
            </a:pPr>
            <a:r>
              <a:rPr lang="zh-TW" altLang="en-US" sz="1400" b="1" dirty="0"/>
              <a:t>逐步修正</a:t>
            </a:r>
            <a:endParaRPr lang="en-US" altLang="zh-TW" sz="1400" b="1" dirty="0"/>
          </a:p>
          <a:p>
            <a:pPr>
              <a:lnSpc>
                <a:spcPct val="200000"/>
              </a:lnSpc>
            </a:pPr>
            <a:r>
              <a:rPr lang="zh-TW" altLang="en-US" sz="1400" b="1" dirty="0"/>
              <a:t>建模能力強</a:t>
            </a:r>
            <a:endParaRPr lang="en-US" altLang="zh-TW" sz="1400" b="1" dirty="0"/>
          </a:p>
          <a:p>
            <a:pPr>
              <a:lnSpc>
                <a:spcPct val="200000"/>
              </a:lnSpc>
            </a:pPr>
            <a:r>
              <a:rPr lang="zh-TW" altLang="en-US" sz="1400" b="1" dirty="0"/>
              <a:t>特徵選擇</a:t>
            </a:r>
            <a:endParaRPr lang="en-US" altLang="zh-TW" sz="1400" b="1" dirty="0"/>
          </a:p>
          <a:p>
            <a:pPr>
              <a:lnSpc>
                <a:spcPct val="200000"/>
              </a:lnSpc>
            </a:pPr>
            <a:r>
              <a:rPr lang="zh-TW" altLang="en-US" sz="1400" b="1" dirty="0"/>
              <a:t>良好泛化能力</a:t>
            </a:r>
          </a:p>
        </p:txBody>
      </p:sp>
      <p:sp>
        <p:nvSpPr>
          <p:cNvPr id="58" name="文字方塊 57"/>
          <p:cNvSpPr txBox="1"/>
          <p:nvPr/>
        </p:nvSpPr>
        <p:spPr>
          <a:xfrm>
            <a:off x="717918" y="2465028"/>
            <a:ext cx="1877437" cy="261610"/>
          </a:xfrm>
          <a:prstGeom prst="rect">
            <a:avLst/>
          </a:prstGeom>
          <a:noFill/>
        </p:spPr>
        <p:txBody>
          <a:bodyPr wrap="none" rtlCol="0">
            <a:spAutoFit/>
          </a:bodyPr>
          <a:lstStyle/>
          <a:p>
            <a:r>
              <a:rPr lang="zh-TW" altLang="en-US" sz="1100" dirty="0">
                <a:solidFill>
                  <a:schemeClr val="tx1">
                    <a:lumMod val="50000"/>
                    <a:lumOff val="50000"/>
                  </a:schemeClr>
                </a:solidFill>
              </a:rPr>
              <a:t>非線性結構與變數交互關係</a:t>
            </a:r>
          </a:p>
        </p:txBody>
      </p:sp>
      <p:sp>
        <p:nvSpPr>
          <p:cNvPr id="60" name="文字方塊 59"/>
          <p:cNvSpPr txBox="1"/>
          <p:nvPr/>
        </p:nvSpPr>
        <p:spPr>
          <a:xfrm>
            <a:off x="717918" y="2893777"/>
            <a:ext cx="2300630" cy="261610"/>
          </a:xfrm>
          <a:prstGeom prst="rect">
            <a:avLst/>
          </a:prstGeom>
          <a:noFill/>
        </p:spPr>
        <p:txBody>
          <a:bodyPr wrap="none" rtlCol="0">
            <a:spAutoFit/>
          </a:bodyPr>
          <a:lstStyle/>
          <a:p>
            <a:r>
              <a:rPr lang="zh-TW" altLang="en-US" sz="1100" dirty="0">
                <a:solidFill>
                  <a:schemeClr val="tx1">
                    <a:lumMod val="50000"/>
                    <a:lumOff val="50000"/>
                  </a:schemeClr>
                </a:solidFill>
              </a:rPr>
              <a:t>自動學習變數重要性、模型解釋性</a:t>
            </a:r>
          </a:p>
        </p:txBody>
      </p:sp>
      <p:sp>
        <p:nvSpPr>
          <p:cNvPr id="61" name="文字方塊 60"/>
          <p:cNvSpPr txBox="1"/>
          <p:nvPr/>
        </p:nvSpPr>
        <p:spPr>
          <a:xfrm>
            <a:off x="717918" y="3345568"/>
            <a:ext cx="2300630" cy="261610"/>
          </a:xfrm>
          <a:prstGeom prst="rect">
            <a:avLst/>
          </a:prstGeom>
          <a:noFill/>
        </p:spPr>
        <p:txBody>
          <a:bodyPr wrap="none" rtlCol="0">
            <a:spAutoFit/>
          </a:bodyPr>
          <a:lstStyle/>
          <a:p>
            <a:r>
              <a:rPr lang="zh-TW" altLang="en-US" sz="1100" dirty="0">
                <a:solidFill>
                  <a:schemeClr val="tx1">
                    <a:lumMod val="50000"/>
                    <a:lumOff val="50000"/>
                  </a:schemeClr>
                </a:solidFill>
              </a:rPr>
              <a:t>學習率與限制樹深度，降低過擬合</a:t>
            </a:r>
          </a:p>
        </p:txBody>
      </p:sp>
      <p:sp>
        <p:nvSpPr>
          <p:cNvPr id="62" name="文字方塊 61"/>
          <p:cNvSpPr txBox="1"/>
          <p:nvPr/>
        </p:nvSpPr>
        <p:spPr>
          <a:xfrm>
            <a:off x="8893052" y="2023270"/>
            <a:ext cx="2356735" cy="261610"/>
          </a:xfrm>
          <a:prstGeom prst="rect">
            <a:avLst/>
          </a:prstGeom>
          <a:noFill/>
        </p:spPr>
        <p:txBody>
          <a:bodyPr wrap="none" rtlCol="0">
            <a:spAutoFit/>
          </a:bodyPr>
          <a:lstStyle/>
          <a:p>
            <a:r>
              <a:rPr lang="en-US" altLang="zh-TW" sz="1100" dirty="0">
                <a:solidFill>
                  <a:schemeClr val="tx1">
                    <a:lumMod val="50000"/>
                    <a:lumOff val="50000"/>
                  </a:schemeClr>
                </a:solidFill>
              </a:rPr>
              <a:t>L1</a:t>
            </a:r>
            <a:r>
              <a:rPr lang="zh-TW" altLang="en-US" sz="1100" dirty="0">
                <a:solidFill>
                  <a:schemeClr val="tx1">
                    <a:lumMod val="50000"/>
                    <a:lumOff val="50000"/>
                  </a:schemeClr>
                </a:solidFill>
              </a:rPr>
              <a:t> 正規化將部分不具貢獻參數壓縮</a:t>
            </a:r>
          </a:p>
        </p:txBody>
      </p:sp>
      <p:sp>
        <p:nvSpPr>
          <p:cNvPr id="63" name="文字方塊 62"/>
          <p:cNvSpPr txBox="1"/>
          <p:nvPr/>
        </p:nvSpPr>
        <p:spPr>
          <a:xfrm>
            <a:off x="8893052" y="1653292"/>
            <a:ext cx="1082348" cy="1815882"/>
          </a:xfrm>
          <a:prstGeom prst="rect">
            <a:avLst/>
          </a:prstGeom>
          <a:noFill/>
        </p:spPr>
        <p:txBody>
          <a:bodyPr wrap="none" rtlCol="0">
            <a:spAutoFit/>
          </a:bodyPr>
          <a:lstStyle/>
          <a:p>
            <a:pPr>
              <a:lnSpc>
                <a:spcPct val="200000"/>
              </a:lnSpc>
            </a:pPr>
            <a:r>
              <a:rPr lang="zh-TW" altLang="en-US" sz="1400" b="1" dirty="0"/>
              <a:t>自動變數</a:t>
            </a:r>
            <a:endParaRPr lang="en-US" altLang="zh-TW" sz="1400" b="1" dirty="0"/>
          </a:p>
          <a:p>
            <a:pPr>
              <a:lnSpc>
                <a:spcPct val="200000"/>
              </a:lnSpc>
            </a:pPr>
            <a:r>
              <a:rPr lang="zh-TW" altLang="en-US" sz="1400" b="1" dirty="0"/>
              <a:t>防止過擬合</a:t>
            </a:r>
            <a:endParaRPr lang="en-US" altLang="zh-TW" sz="1400" b="1" dirty="0"/>
          </a:p>
          <a:p>
            <a:pPr>
              <a:lnSpc>
                <a:spcPct val="200000"/>
              </a:lnSpc>
            </a:pPr>
            <a:r>
              <a:rPr lang="zh-TW" altLang="en-US" sz="1400" b="1" dirty="0"/>
              <a:t>模型簡潔</a:t>
            </a:r>
            <a:endParaRPr lang="en-US" altLang="zh-TW" sz="1400" b="1" dirty="0"/>
          </a:p>
          <a:p>
            <a:pPr>
              <a:lnSpc>
                <a:spcPct val="200000"/>
              </a:lnSpc>
            </a:pPr>
            <a:r>
              <a:rPr lang="zh-TW" altLang="en-US" sz="1400" b="1" dirty="0"/>
              <a:t>高維數據</a:t>
            </a:r>
          </a:p>
        </p:txBody>
      </p:sp>
      <p:sp>
        <p:nvSpPr>
          <p:cNvPr id="64" name="文字方塊 63"/>
          <p:cNvSpPr txBox="1"/>
          <p:nvPr/>
        </p:nvSpPr>
        <p:spPr>
          <a:xfrm>
            <a:off x="8893052" y="2465028"/>
            <a:ext cx="2159566" cy="261610"/>
          </a:xfrm>
          <a:prstGeom prst="rect">
            <a:avLst/>
          </a:prstGeom>
          <a:noFill/>
        </p:spPr>
        <p:txBody>
          <a:bodyPr wrap="none" rtlCol="0">
            <a:spAutoFit/>
          </a:bodyPr>
          <a:lstStyle/>
          <a:p>
            <a:r>
              <a:rPr lang="zh-TW" altLang="en-US" sz="1100" dirty="0">
                <a:solidFill>
                  <a:schemeClr val="tx1">
                    <a:lumMod val="50000"/>
                    <a:lumOff val="50000"/>
                  </a:schemeClr>
                </a:solidFill>
              </a:rPr>
              <a:t>正規化減少模型對訓練數據依賴</a:t>
            </a:r>
          </a:p>
        </p:txBody>
      </p:sp>
      <p:sp>
        <p:nvSpPr>
          <p:cNvPr id="65" name="文字方塊 64"/>
          <p:cNvSpPr txBox="1"/>
          <p:nvPr/>
        </p:nvSpPr>
        <p:spPr>
          <a:xfrm>
            <a:off x="8893052" y="2893777"/>
            <a:ext cx="1877437" cy="261610"/>
          </a:xfrm>
          <a:prstGeom prst="rect">
            <a:avLst/>
          </a:prstGeom>
          <a:noFill/>
        </p:spPr>
        <p:txBody>
          <a:bodyPr wrap="none" rtlCol="0">
            <a:spAutoFit/>
          </a:bodyPr>
          <a:lstStyle/>
          <a:p>
            <a:r>
              <a:rPr lang="zh-TW" altLang="en-US" sz="1100" dirty="0">
                <a:solidFill>
                  <a:schemeClr val="tx1">
                    <a:lumMod val="50000"/>
                    <a:lumOff val="50000"/>
                  </a:schemeClr>
                </a:solidFill>
              </a:rPr>
              <a:t>去除冗於資訊利於後續解釋</a:t>
            </a:r>
          </a:p>
        </p:txBody>
      </p:sp>
      <p:sp>
        <p:nvSpPr>
          <p:cNvPr id="66" name="文字方塊 65"/>
          <p:cNvSpPr txBox="1"/>
          <p:nvPr/>
        </p:nvSpPr>
        <p:spPr>
          <a:xfrm>
            <a:off x="8893052" y="3345568"/>
            <a:ext cx="1454244" cy="261610"/>
          </a:xfrm>
          <a:prstGeom prst="rect">
            <a:avLst/>
          </a:prstGeom>
          <a:noFill/>
        </p:spPr>
        <p:txBody>
          <a:bodyPr wrap="none" rtlCol="0">
            <a:spAutoFit/>
          </a:bodyPr>
          <a:lstStyle/>
          <a:p>
            <a:r>
              <a:rPr lang="zh-TW" altLang="en-US" sz="1100" dirty="0">
                <a:solidFill>
                  <a:schemeClr val="tx1">
                    <a:lumMod val="50000"/>
                    <a:lumOff val="50000"/>
                  </a:schemeClr>
                </a:solidFill>
              </a:rPr>
              <a:t>適用製程變數多場景</a:t>
            </a:r>
          </a:p>
        </p:txBody>
      </p:sp>
      <p:sp>
        <p:nvSpPr>
          <p:cNvPr id="67" name="文字方塊 66"/>
          <p:cNvSpPr txBox="1"/>
          <p:nvPr/>
        </p:nvSpPr>
        <p:spPr>
          <a:xfrm>
            <a:off x="717918" y="4514138"/>
            <a:ext cx="2018501" cy="261610"/>
          </a:xfrm>
          <a:prstGeom prst="rect">
            <a:avLst/>
          </a:prstGeom>
          <a:noFill/>
        </p:spPr>
        <p:txBody>
          <a:bodyPr wrap="none" rtlCol="0">
            <a:spAutoFit/>
          </a:bodyPr>
          <a:lstStyle/>
          <a:p>
            <a:r>
              <a:rPr lang="zh-TW" altLang="en-US" sz="1100" dirty="0">
                <a:solidFill>
                  <a:schemeClr val="tx1">
                    <a:lumMod val="50000"/>
                    <a:lumOff val="50000"/>
                  </a:schemeClr>
                </a:solidFill>
              </a:rPr>
              <a:t>降低對個別樣本或噪聲敏感性</a:t>
            </a:r>
          </a:p>
        </p:txBody>
      </p:sp>
      <p:sp>
        <p:nvSpPr>
          <p:cNvPr id="68" name="文字方塊 67"/>
          <p:cNvSpPr txBox="1"/>
          <p:nvPr/>
        </p:nvSpPr>
        <p:spPr>
          <a:xfrm>
            <a:off x="717918" y="4144160"/>
            <a:ext cx="1082348" cy="1815882"/>
          </a:xfrm>
          <a:prstGeom prst="rect">
            <a:avLst/>
          </a:prstGeom>
          <a:noFill/>
        </p:spPr>
        <p:txBody>
          <a:bodyPr wrap="none" rtlCol="0">
            <a:spAutoFit/>
          </a:bodyPr>
          <a:lstStyle/>
          <a:p>
            <a:pPr>
              <a:lnSpc>
                <a:spcPct val="200000"/>
              </a:lnSpc>
            </a:pPr>
            <a:r>
              <a:rPr lang="zh-TW" altLang="en-US" sz="1400" b="1" dirty="0"/>
              <a:t>穩健性</a:t>
            </a:r>
            <a:endParaRPr lang="en-US" altLang="zh-TW" sz="1400" b="1" dirty="0"/>
          </a:p>
          <a:p>
            <a:pPr>
              <a:lnSpc>
                <a:spcPct val="200000"/>
              </a:lnSpc>
            </a:pPr>
            <a:r>
              <a:rPr lang="zh-TW" altLang="en-US" sz="1400" b="1" dirty="0"/>
              <a:t>抗過擬合</a:t>
            </a:r>
            <a:endParaRPr lang="en-US" altLang="zh-TW" sz="1400" b="1" dirty="0"/>
          </a:p>
          <a:p>
            <a:pPr>
              <a:lnSpc>
                <a:spcPct val="200000"/>
              </a:lnSpc>
            </a:pPr>
            <a:r>
              <a:rPr lang="zh-TW" altLang="en-US" sz="1400" b="1" dirty="0"/>
              <a:t>大量特徵</a:t>
            </a:r>
            <a:endParaRPr lang="en-US" altLang="zh-TW" sz="1400" b="1" dirty="0"/>
          </a:p>
          <a:p>
            <a:pPr>
              <a:lnSpc>
                <a:spcPct val="200000"/>
              </a:lnSpc>
            </a:pPr>
            <a:r>
              <a:rPr lang="zh-TW" altLang="en-US" sz="1400" b="1" dirty="0"/>
              <a:t>特徵重要性</a:t>
            </a:r>
          </a:p>
        </p:txBody>
      </p:sp>
      <p:sp>
        <p:nvSpPr>
          <p:cNvPr id="69" name="文字方塊 68"/>
          <p:cNvSpPr txBox="1"/>
          <p:nvPr/>
        </p:nvSpPr>
        <p:spPr>
          <a:xfrm>
            <a:off x="717918" y="4955896"/>
            <a:ext cx="2159566" cy="261610"/>
          </a:xfrm>
          <a:prstGeom prst="rect">
            <a:avLst/>
          </a:prstGeom>
          <a:noFill/>
        </p:spPr>
        <p:txBody>
          <a:bodyPr wrap="none" rtlCol="0">
            <a:spAutoFit/>
          </a:bodyPr>
          <a:lstStyle/>
          <a:p>
            <a:r>
              <a:rPr lang="zh-TW" altLang="en-US" sz="1100" dirty="0">
                <a:solidFill>
                  <a:schemeClr val="tx1">
                    <a:lumMod val="50000"/>
                    <a:lumOff val="50000"/>
                  </a:schemeClr>
                </a:solidFill>
              </a:rPr>
              <a:t>隨機選取樣本與特徵訓練子模型</a:t>
            </a:r>
          </a:p>
        </p:txBody>
      </p:sp>
      <p:sp>
        <p:nvSpPr>
          <p:cNvPr id="70" name="文字方塊 69"/>
          <p:cNvSpPr txBox="1"/>
          <p:nvPr/>
        </p:nvSpPr>
        <p:spPr>
          <a:xfrm>
            <a:off x="717918" y="5384645"/>
            <a:ext cx="2159566" cy="261610"/>
          </a:xfrm>
          <a:prstGeom prst="rect">
            <a:avLst/>
          </a:prstGeom>
          <a:noFill/>
        </p:spPr>
        <p:txBody>
          <a:bodyPr wrap="none" rtlCol="0">
            <a:spAutoFit/>
          </a:bodyPr>
          <a:lstStyle/>
          <a:p>
            <a:r>
              <a:rPr lang="zh-TW" altLang="en-US" sz="1100" dirty="0">
                <a:solidFill>
                  <a:schemeClr val="tx1">
                    <a:lumMod val="50000"/>
                    <a:lumOff val="50000"/>
                  </a:schemeClr>
                </a:solidFill>
              </a:rPr>
              <a:t>應對類別與數值特徵混合資料集</a:t>
            </a:r>
          </a:p>
        </p:txBody>
      </p:sp>
      <p:sp>
        <p:nvSpPr>
          <p:cNvPr id="71" name="文字方塊 70"/>
          <p:cNvSpPr txBox="1"/>
          <p:nvPr/>
        </p:nvSpPr>
        <p:spPr>
          <a:xfrm>
            <a:off x="717918" y="5836436"/>
            <a:ext cx="1736373" cy="261610"/>
          </a:xfrm>
          <a:prstGeom prst="rect">
            <a:avLst/>
          </a:prstGeom>
          <a:noFill/>
        </p:spPr>
        <p:txBody>
          <a:bodyPr wrap="none" rtlCol="0">
            <a:spAutoFit/>
          </a:bodyPr>
          <a:lstStyle/>
          <a:p>
            <a:r>
              <a:rPr lang="zh-TW" altLang="en-US" sz="1100" dirty="0">
                <a:solidFill>
                  <a:schemeClr val="tx1">
                    <a:lumMod val="50000"/>
                    <a:lumOff val="50000"/>
                  </a:schemeClr>
                </a:solidFill>
              </a:rPr>
              <a:t>了解模型依賴的關鍵參數</a:t>
            </a:r>
          </a:p>
        </p:txBody>
      </p:sp>
      <p:sp>
        <p:nvSpPr>
          <p:cNvPr id="72" name="文字方塊 71"/>
          <p:cNvSpPr txBox="1"/>
          <p:nvPr/>
        </p:nvSpPr>
        <p:spPr>
          <a:xfrm>
            <a:off x="9446792" y="4515328"/>
            <a:ext cx="1877437" cy="261610"/>
          </a:xfrm>
          <a:prstGeom prst="rect">
            <a:avLst/>
          </a:prstGeom>
          <a:noFill/>
        </p:spPr>
        <p:txBody>
          <a:bodyPr wrap="none" rtlCol="0">
            <a:spAutoFit/>
          </a:bodyPr>
          <a:lstStyle/>
          <a:p>
            <a:r>
              <a:rPr lang="zh-TW" altLang="en-US" sz="1100" dirty="0">
                <a:solidFill>
                  <a:schemeClr val="tx1">
                    <a:lumMod val="50000"/>
                    <a:lumOff val="50000"/>
                  </a:schemeClr>
                </a:solidFill>
              </a:rPr>
              <a:t>最大化間隔，分類泛化能力</a:t>
            </a:r>
          </a:p>
        </p:txBody>
      </p:sp>
      <p:sp>
        <p:nvSpPr>
          <p:cNvPr id="73" name="文字方塊 72"/>
          <p:cNvSpPr txBox="1"/>
          <p:nvPr/>
        </p:nvSpPr>
        <p:spPr>
          <a:xfrm>
            <a:off x="9446792" y="4145350"/>
            <a:ext cx="1082348" cy="1815882"/>
          </a:xfrm>
          <a:prstGeom prst="rect">
            <a:avLst/>
          </a:prstGeom>
          <a:noFill/>
        </p:spPr>
        <p:txBody>
          <a:bodyPr wrap="none" rtlCol="0">
            <a:spAutoFit/>
          </a:bodyPr>
          <a:lstStyle/>
          <a:p>
            <a:pPr>
              <a:lnSpc>
                <a:spcPct val="200000"/>
              </a:lnSpc>
            </a:pPr>
            <a:r>
              <a:rPr lang="zh-TW" altLang="en-US" sz="1400" b="1" dirty="0"/>
              <a:t>分析邊界</a:t>
            </a:r>
            <a:endParaRPr lang="en-US" altLang="zh-TW" sz="1400" b="1" dirty="0"/>
          </a:p>
          <a:p>
            <a:pPr>
              <a:lnSpc>
                <a:spcPct val="200000"/>
              </a:lnSpc>
            </a:pPr>
            <a:r>
              <a:rPr lang="zh-TW" altLang="en-US" sz="1400" b="1" dirty="0"/>
              <a:t>高維資料</a:t>
            </a:r>
            <a:endParaRPr lang="en-US" altLang="zh-TW" sz="1400" b="1" dirty="0"/>
          </a:p>
          <a:p>
            <a:pPr>
              <a:lnSpc>
                <a:spcPct val="200000"/>
              </a:lnSpc>
            </a:pPr>
            <a:r>
              <a:rPr lang="zh-TW" altLang="en-US" sz="1400" b="1" dirty="0"/>
              <a:t>核函數應用</a:t>
            </a:r>
            <a:endParaRPr lang="en-US" altLang="zh-TW" sz="1400" b="1" dirty="0"/>
          </a:p>
          <a:p>
            <a:pPr>
              <a:lnSpc>
                <a:spcPct val="200000"/>
              </a:lnSpc>
            </a:pPr>
            <a:r>
              <a:rPr lang="zh-TW" altLang="en-US" sz="1400" b="1" dirty="0"/>
              <a:t>異常值韌性</a:t>
            </a:r>
          </a:p>
        </p:txBody>
      </p:sp>
      <p:sp>
        <p:nvSpPr>
          <p:cNvPr id="74" name="文字方塊 73"/>
          <p:cNvSpPr txBox="1"/>
          <p:nvPr/>
        </p:nvSpPr>
        <p:spPr>
          <a:xfrm>
            <a:off x="9446792" y="4957086"/>
            <a:ext cx="1736373" cy="261610"/>
          </a:xfrm>
          <a:prstGeom prst="rect">
            <a:avLst/>
          </a:prstGeom>
          <a:noFill/>
        </p:spPr>
        <p:txBody>
          <a:bodyPr wrap="none" rtlCol="0">
            <a:spAutoFit/>
          </a:bodyPr>
          <a:lstStyle/>
          <a:p>
            <a:r>
              <a:rPr lang="zh-TW" altLang="en-US" sz="1100" dirty="0">
                <a:solidFill>
                  <a:schemeClr val="tx1">
                    <a:lumMod val="50000"/>
                    <a:lumOff val="50000"/>
                  </a:schemeClr>
                </a:solidFill>
              </a:rPr>
              <a:t>適合小樣本但多特徵場景</a:t>
            </a:r>
          </a:p>
        </p:txBody>
      </p:sp>
      <p:sp>
        <p:nvSpPr>
          <p:cNvPr id="75" name="文字方塊 74"/>
          <p:cNvSpPr txBox="1"/>
          <p:nvPr/>
        </p:nvSpPr>
        <p:spPr>
          <a:xfrm>
            <a:off x="9446792" y="5385835"/>
            <a:ext cx="1736373" cy="261610"/>
          </a:xfrm>
          <a:prstGeom prst="rect">
            <a:avLst/>
          </a:prstGeom>
          <a:noFill/>
        </p:spPr>
        <p:txBody>
          <a:bodyPr wrap="none" rtlCol="0">
            <a:spAutoFit/>
          </a:bodyPr>
          <a:lstStyle/>
          <a:p>
            <a:r>
              <a:rPr lang="zh-TW" altLang="en-US" sz="1100" dirty="0">
                <a:solidFill>
                  <a:schemeClr val="tx1">
                    <a:lumMod val="50000"/>
                    <a:lumOff val="50000"/>
                  </a:schemeClr>
                </a:solidFill>
              </a:rPr>
              <a:t>將非線性問題轉線性可分</a:t>
            </a:r>
          </a:p>
        </p:txBody>
      </p:sp>
      <p:sp>
        <p:nvSpPr>
          <p:cNvPr id="76" name="文字方塊 75"/>
          <p:cNvSpPr txBox="1"/>
          <p:nvPr/>
        </p:nvSpPr>
        <p:spPr>
          <a:xfrm>
            <a:off x="9446792" y="5837626"/>
            <a:ext cx="1595309" cy="261610"/>
          </a:xfrm>
          <a:prstGeom prst="rect">
            <a:avLst/>
          </a:prstGeom>
          <a:noFill/>
        </p:spPr>
        <p:txBody>
          <a:bodyPr wrap="none" rtlCol="0">
            <a:spAutoFit/>
          </a:bodyPr>
          <a:lstStyle/>
          <a:p>
            <a:r>
              <a:rPr lang="zh-TW" altLang="en-US" sz="1100" dirty="0">
                <a:solidFill>
                  <a:schemeClr val="tx1">
                    <a:lumMod val="50000"/>
                    <a:lumOff val="50000"/>
                  </a:schemeClr>
                </a:solidFill>
              </a:rPr>
              <a:t>極端值或雜訊影響有限</a:t>
            </a:r>
          </a:p>
        </p:txBody>
      </p:sp>
    </p:spTree>
    <p:extLst>
      <p:ext uri="{BB962C8B-B14F-4D97-AF65-F5344CB8AC3E}">
        <p14:creationId xmlns:p14="http://schemas.microsoft.com/office/powerpoint/2010/main" val="2413638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515783" y="149117"/>
            <a:ext cx="2900442" cy="720000"/>
            <a:chOff x="-515783" y="149117"/>
            <a:chExt cx="2900442" cy="720000"/>
          </a:xfrm>
        </p:grpSpPr>
        <p:sp>
          <p:nvSpPr>
            <p:cNvPr id="3" name="文字方塊 2"/>
            <p:cNvSpPr txBox="1"/>
            <p:nvPr/>
          </p:nvSpPr>
          <p:spPr>
            <a:xfrm>
              <a:off x="353334" y="185951"/>
              <a:ext cx="2031325" cy="646331"/>
            </a:xfrm>
            <a:prstGeom prst="rect">
              <a:avLst/>
            </a:prstGeom>
            <a:noFill/>
          </p:spPr>
          <p:txBody>
            <a:bodyPr wrap="none" rtlCol="0">
              <a:spAutoFit/>
            </a:bodyPr>
            <a:lstStyle/>
            <a:p>
              <a:r>
                <a:rPr lang="zh-TW" altLang="en-US" sz="3600" b="1" dirty="0">
                  <a:solidFill>
                    <a:schemeClr val="accent1">
                      <a:lumMod val="75000"/>
                    </a:schemeClr>
                  </a:solidFill>
                </a:rPr>
                <a:t>模型</a:t>
              </a:r>
              <a:r>
                <a:rPr lang="zh-TW" altLang="en-US" sz="3600" b="1" dirty="0">
                  <a:solidFill>
                    <a:schemeClr val="accent1">
                      <a:lumMod val="60000"/>
                      <a:lumOff val="40000"/>
                    </a:schemeClr>
                  </a:solidFill>
                </a:rPr>
                <a:t>設計</a:t>
              </a:r>
            </a:p>
          </p:txBody>
        </p:sp>
        <p:sp>
          <p:nvSpPr>
            <p:cNvPr id="4" name="圓角矩形 3"/>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4" name="矩形 53"/>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cxnSp>
        <p:nvCxnSpPr>
          <p:cNvPr id="29" name="直線接點 28"/>
          <p:cNvCxnSpPr>
            <a:stCxn id="30" idx="4"/>
          </p:cNvCxnSpPr>
          <p:nvPr/>
        </p:nvCxnSpPr>
        <p:spPr>
          <a:xfrm>
            <a:off x="8131832" y="2350529"/>
            <a:ext cx="0" cy="23400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流程圖: 接點 29"/>
          <p:cNvSpPr/>
          <p:nvPr/>
        </p:nvSpPr>
        <p:spPr>
          <a:xfrm>
            <a:off x="8077832" y="224252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流程圖: 接點 30"/>
          <p:cNvSpPr/>
          <p:nvPr/>
        </p:nvSpPr>
        <p:spPr>
          <a:xfrm>
            <a:off x="8077832" y="284728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流程圖: 接點 31"/>
          <p:cNvSpPr/>
          <p:nvPr/>
        </p:nvSpPr>
        <p:spPr>
          <a:xfrm>
            <a:off x="8077832" y="345204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流程圖: 接點 32"/>
          <p:cNvSpPr/>
          <p:nvPr/>
        </p:nvSpPr>
        <p:spPr>
          <a:xfrm>
            <a:off x="8077832" y="405680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8265329" y="2096477"/>
            <a:ext cx="2236510" cy="400110"/>
          </a:xfrm>
          <a:prstGeom prst="rect">
            <a:avLst/>
          </a:prstGeom>
        </p:spPr>
        <p:txBody>
          <a:bodyPr wrap="none">
            <a:spAutoFit/>
          </a:bodyPr>
          <a:lstStyle/>
          <a:p>
            <a:r>
              <a:rPr lang="zh-TW" altLang="en-US" sz="2000" b="1" dirty="0">
                <a:solidFill>
                  <a:schemeClr val="accent1">
                    <a:lumMod val="75000"/>
                  </a:schemeClr>
                </a:solidFill>
              </a:rPr>
              <a:t>初始關鍵因子訂定</a:t>
            </a:r>
          </a:p>
        </p:txBody>
      </p:sp>
      <p:sp>
        <p:nvSpPr>
          <p:cNvPr id="36" name="矩形 35"/>
          <p:cNvSpPr/>
          <p:nvPr/>
        </p:nvSpPr>
        <p:spPr>
          <a:xfrm>
            <a:off x="8265329" y="2700228"/>
            <a:ext cx="2236510" cy="400110"/>
          </a:xfrm>
          <a:prstGeom prst="rect">
            <a:avLst/>
          </a:prstGeom>
        </p:spPr>
        <p:txBody>
          <a:bodyPr wrap="none">
            <a:spAutoFit/>
          </a:bodyPr>
          <a:lstStyle/>
          <a:p>
            <a:r>
              <a:rPr lang="zh-TW" altLang="en-US" sz="2000" b="1" dirty="0">
                <a:solidFill>
                  <a:schemeClr val="accent1">
                    <a:lumMod val="75000"/>
                  </a:schemeClr>
                </a:solidFill>
              </a:rPr>
              <a:t>模型選擇</a:t>
            </a:r>
            <a:r>
              <a:rPr lang="zh-TW" altLang="en-US" sz="2000" b="1" dirty="0" smtClean="0">
                <a:solidFill>
                  <a:schemeClr val="accent1">
                    <a:lumMod val="75000"/>
                  </a:schemeClr>
                </a:solidFill>
              </a:rPr>
              <a:t>、方法論</a:t>
            </a:r>
            <a:endParaRPr lang="zh-TW" altLang="en-US" sz="2000" b="1" dirty="0">
              <a:solidFill>
                <a:schemeClr val="accent1">
                  <a:lumMod val="75000"/>
                </a:schemeClr>
              </a:solidFill>
            </a:endParaRPr>
          </a:p>
        </p:txBody>
      </p:sp>
      <p:sp>
        <p:nvSpPr>
          <p:cNvPr id="37" name="矩形 36"/>
          <p:cNvSpPr/>
          <p:nvPr/>
        </p:nvSpPr>
        <p:spPr>
          <a:xfrm>
            <a:off x="8265329" y="3303979"/>
            <a:ext cx="1210588" cy="400110"/>
          </a:xfrm>
          <a:prstGeom prst="rect">
            <a:avLst/>
          </a:prstGeom>
        </p:spPr>
        <p:txBody>
          <a:bodyPr wrap="none">
            <a:spAutoFit/>
          </a:bodyPr>
          <a:lstStyle/>
          <a:p>
            <a:r>
              <a:rPr lang="zh-TW" altLang="en-US" sz="2000" b="1" dirty="0" smtClean="0">
                <a:solidFill>
                  <a:schemeClr val="accent1">
                    <a:lumMod val="75000"/>
                  </a:schemeClr>
                </a:solidFill>
              </a:rPr>
              <a:t>模型</a:t>
            </a:r>
            <a:r>
              <a:rPr lang="zh-TW" altLang="en-US" sz="2000" b="1" dirty="0">
                <a:solidFill>
                  <a:schemeClr val="accent1">
                    <a:lumMod val="75000"/>
                  </a:schemeClr>
                </a:solidFill>
              </a:rPr>
              <a:t>訓練</a:t>
            </a:r>
          </a:p>
        </p:txBody>
      </p:sp>
      <p:sp>
        <p:nvSpPr>
          <p:cNvPr id="38" name="矩形 37"/>
          <p:cNvSpPr/>
          <p:nvPr/>
        </p:nvSpPr>
        <p:spPr>
          <a:xfrm>
            <a:off x="8265329" y="3907730"/>
            <a:ext cx="1210588" cy="400110"/>
          </a:xfrm>
          <a:prstGeom prst="rect">
            <a:avLst/>
          </a:prstGeom>
        </p:spPr>
        <p:txBody>
          <a:bodyPr wrap="none">
            <a:spAutoFit/>
          </a:bodyPr>
          <a:lstStyle/>
          <a:p>
            <a:r>
              <a:rPr lang="zh-TW" altLang="en-US" sz="2000" b="1" dirty="0" smtClean="0">
                <a:solidFill>
                  <a:schemeClr val="accent1">
                    <a:lumMod val="75000"/>
                  </a:schemeClr>
                </a:solidFill>
              </a:rPr>
              <a:t>評估分析</a:t>
            </a:r>
            <a:endParaRPr lang="zh-TW" altLang="en-US" sz="2000" b="1" dirty="0">
              <a:solidFill>
                <a:schemeClr val="accent1">
                  <a:lumMod val="75000"/>
                </a:schemeClr>
              </a:solidFill>
            </a:endParaRPr>
          </a:p>
        </p:txBody>
      </p:sp>
      <p:sp>
        <p:nvSpPr>
          <p:cNvPr id="40" name="圓角矩形 39"/>
          <p:cNvSpPr/>
          <p:nvPr/>
        </p:nvSpPr>
        <p:spPr>
          <a:xfrm>
            <a:off x="7810150" y="1937197"/>
            <a:ext cx="2910980" cy="3096000"/>
          </a:xfrm>
          <a:prstGeom prst="roundRect">
            <a:avLst>
              <a:gd name="adj" fmla="val 7439"/>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矩形 44"/>
          <p:cNvSpPr/>
          <p:nvPr/>
        </p:nvSpPr>
        <p:spPr>
          <a:xfrm>
            <a:off x="736614" y="1882463"/>
            <a:ext cx="800219" cy="461665"/>
          </a:xfrm>
          <a:prstGeom prst="rect">
            <a:avLst/>
          </a:prstGeom>
        </p:spPr>
        <p:txBody>
          <a:bodyPr wrap="none">
            <a:spAutoFit/>
          </a:bodyPr>
          <a:lstStyle/>
          <a:p>
            <a:r>
              <a:rPr lang="zh-TW" altLang="en-US" sz="2400" b="1" dirty="0"/>
              <a:t>目的</a:t>
            </a:r>
            <a:endParaRPr lang="zh-TW" altLang="en-US" dirty="0"/>
          </a:p>
        </p:txBody>
      </p:sp>
      <p:sp>
        <p:nvSpPr>
          <p:cNvPr id="46" name="矩形 45"/>
          <p:cNvSpPr/>
          <p:nvPr/>
        </p:nvSpPr>
        <p:spPr>
          <a:xfrm>
            <a:off x="736614" y="2252383"/>
            <a:ext cx="6223635" cy="523220"/>
          </a:xfrm>
          <a:prstGeom prst="rect">
            <a:avLst/>
          </a:prstGeom>
        </p:spPr>
        <p:txBody>
          <a:bodyPr wrap="square">
            <a:spAutoFit/>
          </a:bodyPr>
          <a:lstStyle/>
          <a:p>
            <a:r>
              <a:rPr lang="zh-TW" altLang="en-US" sz="1400" dirty="0">
                <a:solidFill>
                  <a:srgbClr val="35656D"/>
                </a:solidFill>
              </a:rPr>
              <a:t>透過</a:t>
            </a:r>
            <a:r>
              <a:rPr lang="en-US" altLang="zh-TW" sz="1400" dirty="0">
                <a:solidFill>
                  <a:srgbClr val="35656D"/>
                </a:solidFill>
              </a:rPr>
              <a:t>AI</a:t>
            </a:r>
            <a:r>
              <a:rPr lang="zh-TW" altLang="en-US" sz="1400" dirty="0">
                <a:solidFill>
                  <a:srgbClr val="35656D"/>
                </a:solidFill>
              </a:rPr>
              <a:t>模型之導入，降低預測誤差值，提高準確率，為本研究目標，並縮減因子範圍，進而減少額外生成的成本及實驗結果時間，實現更高成本效益。</a:t>
            </a:r>
          </a:p>
        </p:txBody>
      </p:sp>
      <p:sp>
        <p:nvSpPr>
          <p:cNvPr id="47" name="矩形 46"/>
          <p:cNvSpPr/>
          <p:nvPr/>
        </p:nvSpPr>
        <p:spPr>
          <a:xfrm>
            <a:off x="736614" y="2961389"/>
            <a:ext cx="800219" cy="461665"/>
          </a:xfrm>
          <a:prstGeom prst="rect">
            <a:avLst/>
          </a:prstGeom>
        </p:spPr>
        <p:txBody>
          <a:bodyPr wrap="none">
            <a:spAutoFit/>
          </a:bodyPr>
          <a:lstStyle/>
          <a:p>
            <a:r>
              <a:rPr lang="zh-TW" altLang="en-US" sz="2400" b="1" dirty="0"/>
              <a:t>指標</a:t>
            </a:r>
            <a:endParaRPr lang="zh-TW" altLang="en-US" dirty="0"/>
          </a:p>
        </p:txBody>
      </p:sp>
      <p:sp>
        <p:nvSpPr>
          <p:cNvPr id="48" name="矩形 47"/>
          <p:cNvSpPr/>
          <p:nvPr/>
        </p:nvSpPr>
        <p:spPr>
          <a:xfrm>
            <a:off x="736615" y="3331309"/>
            <a:ext cx="3488824" cy="307777"/>
          </a:xfrm>
          <a:prstGeom prst="rect">
            <a:avLst/>
          </a:prstGeom>
        </p:spPr>
        <p:txBody>
          <a:bodyPr wrap="square">
            <a:spAutoFit/>
          </a:bodyPr>
          <a:lstStyle/>
          <a:p>
            <a:r>
              <a:rPr lang="zh-TW" altLang="en-US" sz="1400" dirty="0">
                <a:solidFill>
                  <a:srgbClr val="35656D"/>
                </a:solidFill>
              </a:rPr>
              <a:t>符合預測規範準確率 </a:t>
            </a:r>
            <a:r>
              <a:rPr lang="en-US" altLang="zh-TW" sz="1400" dirty="0">
                <a:solidFill>
                  <a:srgbClr val="35656D"/>
                </a:solidFill>
              </a:rPr>
              <a:t>: </a:t>
            </a:r>
            <a:r>
              <a:rPr lang="zh-TW" altLang="en-US" sz="1400" dirty="0">
                <a:solidFill>
                  <a:srgbClr val="35656D"/>
                </a:solidFill>
              </a:rPr>
              <a:t>從</a:t>
            </a:r>
            <a:r>
              <a:rPr lang="en-US" altLang="zh-TW" sz="1400" dirty="0">
                <a:solidFill>
                  <a:srgbClr val="35656D"/>
                </a:solidFill>
              </a:rPr>
              <a:t>11% </a:t>
            </a:r>
            <a:r>
              <a:rPr lang="zh-TW" altLang="en-US" sz="1400" dirty="0">
                <a:solidFill>
                  <a:srgbClr val="35656D"/>
                </a:solidFill>
              </a:rPr>
              <a:t>提升至</a:t>
            </a:r>
            <a:r>
              <a:rPr lang="en-US" altLang="zh-TW" sz="1400" dirty="0">
                <a:solidFill>
                  <a:srgbClr val="35656D"/>
                </a:solidFill>
              </a:rPr>
              <a:t>60%</a:t>
            </a:r>
            <a:endParaRPr lang="zh-TW" altLang="en-US" sz="1400" dirty="0">
              <a:solidFill>
                <a:srgbClr val="35656D"/>
              </a:solidFill>
            </a:endParaRPr>
          </a:p>
        </p:txBody>
      </p:sp>
      <p:sp>
        <p:nvSpPr>
          <p:cNvPr id="49" name="矩形 48"/>
          <p:cNvSpPr/>
          <p:nvPr/>
        </p:nvSpPr>
        <p:spPr>
          <a:xfrm>
            <a:off x="736614" y="3977653"/>
            <a:ext cx="800219" cy="461665"/>
          </a:xfrm>
          <a:prstGeom prst="rect">
            <a:avLst/>
          </a:prstGeom>
        </p:spPr>
        <p:txBody>
          <a:bodyPr wrap="none">
            <a:spAutoFit/>
          </a:bodyPr>
          <a:lstStyle/>
          <a:p>
            <a:r>
              <a:rPr lang="zh-TW" altLang="en-US" sz="2400" b="1" dirty="0"/>
              <a:t>間接</a:t>
            </a:r>
            <a:endParaRPr lang="zh-TW" altLang="en-US" dirty="0"/>
          </a:p>
        </p:txBody>
      </p:sp>
      <p:sp>
        <p:nvSpPr>
          <p:cNvPr id="50" name="矩形 49"/>
          <p:cNvSpPr/>
          <p:nvPr/>
        </p:nvSpPr>
        <p:spPr>
          <a:xfrm>
            <a:off x="736614" y="4347573"/>
            <a:ext cx="6084919" cy="523220"/>
          </a:xfrm>
          <a:prstGeom prst="rect">
            <a:avLst/>
          </a:prstGeom>
        </p:spPr>
        <p:txBody>
          <a:bodyPr wrap="square">
            <a:spAutoFit/>
          </a:bodyPr>
          <a:lstStyle/>
          <a:p>
            <a:r>
              <a:rPr lang="en-US" altLang="zh-TW" sz="1400" dirty="0">
                <a:solidFill>
                  <a:srgbClr val="35656D"/>
                </a:solidFill>
              </a:rPr>
              <a:t>RA form</a:t>
            </a:r>
            <a:r>
              <a:rPr lang="zh-TW" altLang="en-US" sz="1400" dirty="0">
                <a:solidFill>
                  <a:srgbClr val="35656D"/>
                </a:solidFill>
              </a:rPr>
              <a:t> 風險等級評估不再只有高風險和低風險兩個層級，根據不同風險情境更準確地識別和應對潛在風險</a:t>
            </a:r>
          </a:p>
        </p:txBody>
      </p:sp>
      <p:cxnSp>
        <p:nvCxnSpPr>
          <p:cNvPr id="51" name="直線接點 50"/>
          <p:cNvCxnSpPr/>
          <p:nvPr/>
        </p:nvCxnSpPr>
        <p:spPr>
          <a:xfrm>
            <a:off x="645848" y="1960444"/>
            <a:ext cx="0" cy="2844000"/>
          </a:xfrm>
          <a:prstGeom prst="line">
            <a:avLst/>
          </a:prstGeom>
          <a:ln w="76200">
            <a:gradFill flip="none" rotWithShape="1">
              <a:gsLst>
                <a:gs pos="72287">
                  <a:schemeClr val="accent5">
                    <a:lumMod val="75000"/>
                  </a:schemeClr>
                </a:gs>
                <a:gs pos="27000">
                  <a:schemeClr val="accent5">
                    <a:lumMod val="40000"/>
                    <a:lumOff val="60000"/>
                  </a:schemeClr>
                </a:gs>
                <a:gs pos="0">
                  <a:schemeClr val="accent5">
                    <a:lumMod val="20000"/>
                    <a:lumOff val="80000"/>
                  </a:schemeClr>
                </a:gs>
                <a:gs pos="100000">
                  <a:schemeClr val="accent5">
                    <a:lumMod val="5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4" name="流程圖: 接點 23"/>
          <p:cNvSpPr/>
          <p:nvPr/>
        </p:nvSpPr>
        <p:spPr>
          <a:xfrm>
            <a:off x="8077832" y="4661571"/>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8265329" y="4511483"/>
            <a:ext cx="697627" cy="400110"/>
          </a:xfrm>
          <a:prstGeom prst="rect">
            <a:avLst/>
          </a:prstGeom>
        </p:spPr>
        <p:txBody>
          <a:bodyPr wrap="none">
            <a:spAutoFit/>
          </a:bodyPr>
          <a:lstStyle/>
          <a:p>
            <a:r>
              <a:rPr lang="zh-TW" altLang="en-US" sz="2000" b="1" dirty="0" smtClean="0">
                <a:solidFill>
                  <a:schemeClr val="accent1">
                    <a:lumMod val="75000"/>
                  </a:schemeClr>
                </a:solidFill>
              </a:rPr>
              <a:t>驗證</a:t>
            </a:r>
            <a:endParaRPr lang="zh-TW" altLang="en-US" sz="2000" b="1" dirty="0">
              <a:solidFill>
                <a:schemeClr val="accent1">
                  <a:lumMod val="75000"/>
                </a:schemeClr>
              </a:solidFill>
            </a:endParaRPr>
          </a:p>
        </p:txBody>
      </p:sp>
    </p:spTree>
    <p:extLst>
      <p:ext uri="{BB962C8B-B14F-4D97-AF65-F5344CB8AC3E}">
        <p14:creationId xmlns:p14="http://schemas.microsoft.com/office/powerpoint/2010/main" val="994945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515783" y="149117"/>
            <a:ext cx="2900442" cy="720000"/>
            <a:chOff x="-515783" y="149117"/>
            <a:chExt cx="2900442" cy="720000"/>
          </a:xfrm>
        </p:grpSpPr>
        <p:sp>
          <p:nvSpPr>
            <p:cNvPr id="3" name="文字方塊 2"/>
            <p:cNvSpPr txBox="1"/>
            <p:nvPr/>
          </p:nvSpPr>
          <p:spPr>
            <a:xfrm>
              <a:off x="353334" y="185951"/>
              <a:ext cx="2031325" cy="646331"/>
            </a:xfrm>
            <a:prstGeom prst="rect">
              <a:avLst/>
            </a:prstGeom>
            <a:noFill/>
          </p:spPr>
          <p:txBody>
            <a:bodyPr wrap="none" rtlCol="0">
              <a:spAutoFit/>
            </a:bodyPr>
            <a:lstStyle/>
            <a:p>
              <a:r>
                <a:rPr lang="zh-TW" altLang="en-US" sz="3600" b="1" dirty="0">
                  <a:solidFill>
                    <a:schemeClr val="accent1">
                      <a:lumMod val="75000"/>
                    </a:schemeClr>
                  </a:solidFill>
                </a:rPr>
                <a:t>模型</a:t>
              </a:r>
              <a:r>
                <a:rPr lang="zh-TW" altLang="en-US" sz="3600" b="1" dirty="0">
                  <a:solidFill>
                    <a:schemeClr val="accent1">
                      <a:lumMod val="60000"/>
                      <a:lumOff val="40000"/>
                    </a:schemeClr>
                  </a:solidFill>
                </a:rPr>
                <a:t>設計</a:t>
              </a:r>
            </a:p>
          </p:txBody>
        </p:sp>
        <p:sp>
          <p:nvSpPr>
            <p:cNvPr id="4" name="圓角矩形 3"/>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4" name="矩形 53"/>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graphicFrame>
        <p:nvGraphicFramePr>
          <p:cNvPr id="6" name="表格 5">
            <a:extLst>
              <a:ext uri="{FF2B5EF4-FFF2-40B4-BE49-F238E27FC236}">
                <a16:creationId xmlns:a16="http://schemas.microsoft.com/office/drawing/2014/main" id="{C6044189-7B6E-CAFB-8B31-BAC780A9D954}"/>
              </a:ext>
            </a:extLst>
          </p:cNvPr>
          <p:cNvGraphicFramePr>
            <a:graphicFrameLocks noGrp="1"/>
          </p:cNvGraphicFramePr>
          <p:nvPr>
            <p:extLst>
              <p:ext uri="{D42A27DB-BD31-4B8C-83A1-F6EECF244321}">
                <p14:modId xmlns:p14="http://schemas.microsoft.com/office/powerpoint/2010/main" val="3489677682"/>
              </p:ext>
            </p:extLst>
          </p:nvPr>
        </p:nvGraphicFramePr>
        <p:xfrm>
          <a:off x="6454013" y="158002"/>
          <a:ext cx="5580000" cy="3510000"/>
        </p:xfrm>
        <a:graphic>
          <a:graphicData uri="http://schemas.openxmlformats.org/drawingml/2006/table">
            <a:tbl>
              <a:tblPr firstRow="1" bandRow="1"/>
              <a:tblGrid>
                <a:gridCol w="1860000">
                  <a:extLst>
                    <a:ext uri="{9D8B030D-6E8A-4147-A177-3AD203B41FA5}">
                      <a16:colId xmlns:a16="http://schemas.microsoft.com/office/drawing/2014/main" val="1352566630"/>
                    </a:ext>
                  </a:extLst>
                </a:gridCol>
                <a:gridCol w="1860000">
                  <a:extLst>
                    <a:ext uri="{9D8B030D-6E8A-4147-A177-3AD203B41FA5}">
                      <a16:colId xmlns:a16="http://schemas.microsoft.com/office/drawing/2014/main" val="2491344455"/>
                    </a:ext>
                  </a:extLst>
                </a:gridCol>
                <a:gridCol w="1860000">
                  <a:extLst>
                    <a:ext uri="{9D8B030D-6E8A-4147-A177-3AD203B41FA5}">
                      <a16:colId xmlns:a16="http://schemas.microsoft.com/office/drawing/2014/main" val="3538712075"/>
                    </a:ext>
                  </a:extLst>
                </a:gridCol>
              </a:tblGrid>
              <a:tr h="234000">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marL="0" algn="l" defTabSz="914400" rtl="0" eaLnBrk="1" latinLnBrk="0" hangingPunct="1"/>
                      <a:r>
                        <a:rPr lang="en-US" altLang="zh-TW" sz="10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Structure Factor</a:t>
                      </a:r>
                      <a:endParaRPr lang="zh-TW" altLang="en-US" sz="10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marL="0" algn="l" defTabSz="914400" rtl="0" eaLnBrk="1" latinLnBrk="0" hangingPunct="1"/>
                      <a:r>
                        <a:rPr lang="zh-TW" altLang="en-US" sz="10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名詞解釋</a:t>
                      </a:r>
                    </a:p>
                  </a:txBody>
                  <a:tcPr marL="58407" marR="58407" marT="29204" marB="29204"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algn="l" defTabSz="914400" rtl="0" eaLnBrk="1" latinLnBrk="0" hangingPunct="1"/>
                      <a:r>
                        <a:rPr lang="en-US" altLang="zh-TW" sz="10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Format</a:t>
                      </a:r>
                      <a:endParaRPr lang="zh-TW" altLang="en-US" sz="10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marL="58407" marR="58407" marT="29204" marB="29204" anchor="ctr">
                    <a:lnL w="9525" cap="flat" cmpd="sng" algn="ctr">
                      <a:solidFill>
                        <a:sysClr val="window" lastClr="FFFFFF"/>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extLst>
                  <a:ext uri="{0D108BD9-81ED-4DB2-BD59-A6C34878D82A}">
                    <a16:rowId xmlns:a16="http://schemas.microsoft.com/office/drawing/2014/main" val="2416039927"/>
                  </a:ext>
                </a:extLst>
              </a:tr>
              <a:tr h="234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Die size(X, Y)</a:t>
                      </a:r>
                      <a:endPar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晶片水平和垂直長度</a:t>
                      </a: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Numeric</a:t>
                      </a: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9492525"/>
                  </a:ext>
                </a:extLst>
              </a:tr>
              <a:tr h="234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kern="120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Die thickness</a:t>
                      </a:r>
                      <a:endParaRPr lang="zh-TW" altLang="en-US" sz="1000" b="0" kern="120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晶片厚度</a:t>
                      </a: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rPr>
                        <a:t>Class</a:t>
                      </a:r>
                      <a:endPar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6130843"/>
                  </a:ext>
                </a:extLst>
              </a:tr>
              <a:tr h="234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HS thickness</a:t>
                      </a:r>
                      <a:endPar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散熱片厚度</a:t>
                      </a: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Numeric</a:t>
                      </a: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3022536"/>
                  </a:ext>
                </a:extLst>
              </a:tr>
              <a:tr h="234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HS ring foot width</a:t>
                      </a:r>
                      <a:endPar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散熱片底座寬度</a:t>
                      </a: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rPr>
                        <a:t>Class</a:t>
                      </a:r>
                      <a:endPar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3138157"/>
                  </a:ext>
                </a:extLst>
              </a:tr>
              <a:tr h="234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PKG size(X, Y)</a:t>
                      </a: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封裝水平和垂直長度</a:t>
                      </a: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Numeric</a:t>
                      </a: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6939538"/>
                  </a:ext>
                </a:extLst>
              </a:tr>
              <a:tr h="234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PKG thickness</a:t>
                      </a:r>
                      <a:endPar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r>
                        <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封裝厚度</a:t>
                      </a: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Numeric</a:t>
                      </a: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4885087"/>
                  </a:ext>
                </a:extLst>
              </a:tr>
              <a:tr h="234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SBS thickness</a:t>
                      </a:r>
                      <a:endPar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r>
                        <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基板厚度</a:t>
                      </a: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Numeric</a:t>
                      </a: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6329123"/>
                  </a:ext>
                </a:extLst>
              </a:tr>
              <a:tr h="234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SBS layers</a:t>
                      </a:r>
                      <a:endPar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基板層數</a:t>
                      </a: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Numeric</a:t>
                      </a: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6411353"/>
                  </a:ext>
                </a:extLst>
              </a:tr>
              <a:tr h="234000">
                <a:tc>
                  <a:txBody>
                    <a:bodyPr/>
                    <a:lstStyle/>
                    <a:p>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SBS core type</a:t>
                      </a:r>
                      <a:endPar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基板核心層類型</a:t>
                      </a: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rPr>
                        <a:t>Class</a:t>
                      </a:r>
                      <a:endPar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5274919"/>
                  </a:ext>
                </a:extLst>
              </a:tr>
              <a:tr h="234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SBS core thickness</a:t>
                      </a:r>
                      <a:endPar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基板核心層厚度</a:t>
                      </a: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Numeric</a:t>
                      </a: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0885386"/>
                  </a:ext>
                </a:extLst>
              </a:tr>
              <a:tr h="234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SBS Cu thickness</a:t>
                      </a:r>
                      <a:endPar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基板銅箔厚度</a:t>
                      </a: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Numeric</a:t>
                      </a:r>
                    </a:p>
                  </a:txBody>
                  <a:tcPr marL="58407" marR="58407" marT="29204" marB="29204"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7402405"/>
                  </a:ext>
                </a:extLst>
              </a:tr>
              <a:tr h="23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kern="120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Hypotenuse</a:t>
                      </a:r>
                      <a:endParaRPr lang="zh-TW" altLang="en-US" sz="1000" b="0" kern="120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marL="58407" marR="58407" marT="29204" marB="29204">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000" b="0" kern="120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斜邊</a:t>
                      </a:r>
                    </a:p>
                  </a:txBody>
                  <a:tcPr marL="58407" marR="58407" marT="29204" marB="29204">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kern="120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Numeric</a:t>
                      </a:r>
                      <a:endParaRPr lang="zh-TW" altLang="en-US" sz="1000" b="0" kern="120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marL="58407" marR="58407" marT="29204" marB="29204">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5630528"/>
                  </a:ext>
                </a:extLst>
              </a:tr>
              <a:tr h="23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kern="120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Area ratio</a:t>
                      </a:r>
                      <a:r>
                        <a:rPr lang="zh-TW" altLang="en-US" sz="1000" b="0" kern="120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 </a:t>
                      </a:r>
                      <a:r>
                        <a:rPr lang="en-US" altLang="zh-TW" sz="1000" b="0" kern="120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(Die/SBS)</a:t>
                      </a:r>
                    </a:p>
                  </a:txBody>
                  <a:tcPr marL="58407" marR="58407" marT="29204" marB="29204">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000" b="0" kern="120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面積比</a:t>
                      </a:r>
                    </a:p>
                  </a:txBody>
                  <a:tcPr marL="58407" marR="58407" marT="29204" marB="29204">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kern="120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Numeric</a:t>
                      </a:r>
                      <a:endParaRPr lang="zh-TW" altLang="en-US" sz="1000" b="0" kern="120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marL="58407" marR="58407" marT="29204" marB="29204">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7781318"/>
                  </a:ext>
                </a:extLst>
              </a:tr>
              <a:tr h="23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kern="120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Volume ratio</a:t>
                      </a:r>
                      <a:r>
                        <a:rPr lang="zh-TW" altLang="en-US" sz="1000" b="0" kern="120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 </a:t>
                      </a:r>
                      <a:r>
                        <a:rPr lang="en-US" altLang="zh-TW" sz="1000" b="0" kern="120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(Die/SBS)</a:t>
                      </a:r>
                    </a:p>
                  </a:txBody>
                  <a:tcPr marL="58407" marR="58407" marT="29204" marB="29204">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000" b="0" kern="120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體積比</a:t>
                      </a:r>
                    </a:p>
                  </a:txBody>
                  <a:tcPr marL="58407" marR="58407" marT="29204" marB="29204">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kern="120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Numeric</a:t>
                      </a:r>
                      <a:endParaRPr lang="zh-TW" altLang="en-US" sz="1000" b="0" kern="120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marL="58407" marR="58407" marT="29204" marB="29204">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3551194"/>
                  </a:ext>
                </a:extLst>
              </a:tr>
            </a:tbl>
          </a:graphicData>
        </a:graphic>
      </p:graphicFrame>
      <p:graphicFrame>
        <p:nvGraphicFramePr>
          <p:cNvPr id="7" name="表格 6">
            <a:extLst>
              <a:ext uri="{FF2B5EF4-FFF2-40B4-BE49-F238E27FC236}">
                <a16:creationId xmlns:a16="http://schemas.microsoft.com/office/drawing/2014/main" id="{5AC5FCB4-BF60-2D71-5249-E64BC6574109}"/>
              </a:ext>
            </a:extLst>
          </p:cNvPr>
          <p:cNvGraphicFramePr>
            <a:graphicFrameLocks noGrp="1"/>
          </p:cNvGraphicFramePr>
          <p:nvPr>
            <p:extLst>
              <p:ext uri="{D42A27DB-BD31-4B8C-83A1-F6EECF244321}">
                <p14:modId xmlns:p14="http://schemas.microsoft.com/office/powerpoint/2010/main" val="2799106659"/>
              </p:ext>
            </p:extLst>
          </p:nvPr>
        </p:nvGraphicFramePr>
        <p:xfrm>
          <a:off x="6454013" y="3752992"/>
          <a:ext cx="5580000" cy="1170000"/>
        </p:xfrm>
        <a:graphic>
          <a:graphicData uri="http://schemas.openxmlformats.org/drawingml/2006/table">
            <a:tbl>
              <a:tblPr firstRow="1" bandRow="1"/>
              <a:tblGrid>
                <a:gridCol w="1860000">
                  <a:extLst>
                    <a:ext uri="{9D8B030D-6E8A-4147-A177-3AD203B41FA5}">
                      <a16:colId xmlns:a16="http://schemas.microsoft.com/office/drawing/2014/main" val="196419361"/>
                    </a:ext>
                  </a:extLst>
                </a:gridCol>
                <a:gridCol w="1860000">
                  <a:extLst>
                    <a:ext uri="{9D8B030D-6E8A-4147-A177-3AD203B41FA5}">
                      <a16:colId xmlns:a16="http://schemas.microsoft.com/office/drawing/2014/main" val="3546471754"/>
                    </a:ext>
                  </a:extLst>
                </a:gridCol>
                <a:gridCol w="1860000">
                  <a:extLst>
                    <a:ext uri="{9D8B030D-6E8A-4147-A177-3AD203B41FA5}">
                      <a16:colId xmlns:a16="http://schemas.microsoft.com/office/drawing/2014/main" val="3436248122"/>
                    </a:ext>
                  </a:extLst>
                </a:gridCol>
              </a:tblGrid>
              <a:tr h="234000">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algn="l"/>
                      <a:r>
                        <a:rPr lang="en-US" altLang="zh-TW" sz="900" b="1" dirty="0">
                          <a:solidFill>
                            <a:schemeClr val="bg1"/>
                          </a:solidFill>
                          <a:latin typeface="微軟正黑體" panose="020B0604030504040204" pitchFamily="34" charset="-120"/>
                          <a:ea typeface="微軟正黑體" panose="020B0604030504040204" pitchFamily="34" charset="-120"/>
                        </a:rPr>
                        <a:t>Material Factor</a:t>
                      </a:r>
                      <a:endParaRPr lang="zh-TW" altLang="en-US" sz="900" b="1" dirty="0">
                        <a:solidFill>
                          <a:schemeClr val="bg1"/>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algn="l"/>
                      <a:r>
                        <a:rPr lang="zh-TW" altLang="en-US" sz="900" b="1" dirty="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rPr>
                        <a:t>名詞解釋</a:t>
                      </a: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9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Format</a:t>
                      </a:r>
                      <a:endParaRPr lang="zh-TW" altLang="en-US" sz="9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extLst>
                  <a:ext uri="{0D108BD9-81ED-4DB2-BD59-A6C34878D82A}">
                    <a16:rowId xmlns:a16="http://schemas.microsoft.com/office/drawing/2014/main" val="1067676552"/>
                  </a:ext>
                </a:extLst>
              </a:tr>
              <a:tr h="234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r>
                        <a:rPr lang="en-US" altLang="zh-TW" sz="900" b="0" dirty="0">
                          <a:solidFill>
                            <a:schemeClr val="tx1">
                              <a:lumMod val="85000"/>
                              <a:lumOff val="15000"/>
                            </a:schemeClr>
                          </a:solidFill>
                          <a:latin typeface="微軟正黑體" panose="020B0604030504040204" pitchFamily="34" charset="-120"/>
                          <a:ea typeface="微軟正黑體" panose="020B0604030504040204" pitchFamily="34" charset="-120"/>
                        </a:rPr>
                        <a:t>Adhesive type</a:t>
                      </a:r>
                      <a:endParaRPr lang="zh-TW" altLang="en-US" sz="9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900" b="0" dirty="0">
                          <a:solidFill>
                            <a:schemeClr val="tx1">
                              <a:lumMod val="85000"/>
                              <a:lumOff val="15000"/>
                            </a:schemeClr>
                          </a:solidFill>
                          <a:latin typeface="微軟正黑體" panose="020B0604030504040204" pitchFamily="34" charset="-120"/>
                          <a:ea typeface="微軟正黑體" panose="020B0604030504040204" pitchFamily="34" charset="-120"/>
                        </a:rPr>
                        <a:t>黏膠類型</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900" b="0" dirty="0">
                          <a:solidFill>
                            <a:schemeClr val="tx1">
                              <a:lumMod val="85000"/>
                              <a:lumOff val="15000"/>
                            </a:schemeClr>
                          </a:solidFill>
                          <a:latin typeface="微軟正黑體" panose="020B0604030504040204" pitchFamily="34" charset="-120"/>
                          <a:ea typeface="微軟正黑體" panose="020B0604030504040204" pitchFamily="34" charset="-120"/>
                        </a:rPr>
                        <a:t>Class</a:t>
                      </a:r>
                      <a:endParaRPr lang="en-US" altLang="zh-TW" sz="9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9081840"/>
                  </a:ext>
                </a:extLst>
              </a:tr>
              <a:tr h="234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900" b="0" dirty="0">
                          <a:solidFill>
                            <a:schemeClr val="tx1">
                              <a:lumMod val="85000"/>
                              <a:lumOff val="15000"/>
                            </a:schemeClr>
                          </a:solidFill>
                          <a:latin typeface="微軟正黑體" panose="020B0604030504040204" pitchFamily="34" charset="-120"/>
                          <a:ea typeface="微軟正黑體" panose="020B0604030504040204" pitchFamily="34" charset="-120"/>
                        </a:rPr>
                        <a:t>HS type</a:t>
                      </a:r>
                      <a:endParaRPr lang="zh-TW" altLang="en-US" sz="9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900" b="0" dirty="0">
                          <a:solidFill>
                            <a:schemeClr val="tx1">
                              <a:lumMod val="85000"/>
                              <a:lumOff val="15000"/>
                            </a:schemeClr>
                          </a:solidFill>
                          <a:latin typeface="微軟正黑體" panose="020B0604030504040204" pitchFamily="34" charset="-120"/>
                          <a:ea typeface="微軟正黑體" panose="020B0604030504040204" pitchFamily="34" charset="-120"/>
                        </a:rPr>
                        <a:t>散熱片類型</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900" b="0" dirty="0">
                          <a:solidFill>
                            <a:schemeClr val="tx1">
                              <a:lumMod val="85000"/>
                              <a:lumOff val="15000"/>
                            </a:schemeClr>
                          </a:solidFill>
                          <a:latin typeface="微軟正黑體" panose="020B0604030504040204" pitchFamily="34" charset="-120"/>
                          <a:ea typeface="微軟正黑體" panose="020B0604030504040204" pitchFamily="34" charset="-120"/>
                        </a:rPr>
                        <a:t>Class</a:t>
                      </a:r>
                      <a:endParaRPr lang="zh-TW" altLang="en-US" sz="9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389875"/>
                  </a:ext>
                </a:extLst>
              </a:tr>
              <a:tr h="234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r>
                        <a:rPr lang="en-US" altLang="zh-TW" sz="900" b="0" dirty="0">
                          <a:solidFill>
                            <a:schemeClr val="tx1">
                              <a:lumMod val="85000"/>
                              <a:lumOff val="15000"/>
                            </a:schemeClr>
                          </a:solidFill>
                          <a:latin typeface="微軟正黑體" panose="020B0604030504040204" pitchFamily="34" charset="-120"/>
                          <a:ea typeface="微軟正黑體" panose="020B0604030504040204" pitchFamily="34" charset="-120"/>
                        </a:rPr>
                        <a:t>SBS core type</a:t>
                      </a:r>
                      <a:endParaRPr lang="zh-TW" altLang="en-US" sz="9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900" b="0" dirty="0">
                          <a:solidFill>
                            <a:schemeClr val="tx1">
                              <a:lumMod val="85000"/>
                              <a:lumOff val="15000"/>
                            </a:schemeClr>
                          </a:solidFill>
                          <a:latin typeface="微軟正黑體" panose="020B0604030504040204" pitchFamily="34" charset="-120"/>
                          <a:ea typeface="微軟正黑體" panose="020B0604030504040204" pitchFamily="34" charset="-120"/>
                        </a:rPr>
                        <a:t>基板核心材料類型</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900" b="0" dirty="0">
                          <a:solidFill>
                            <a:schemeClr val="tx1">
                              <a:lumMod val="85000"/>
                              <a:lumOff val="15000"/>
                            </a:schemeClr>
                          </a:solidFill>
                          <a:latin typeface="微軟正黑體" panose="020B0604030504040204" pitchFamily="34" charset="-120"/>
                          <a:ea typeface="微軟正黑體" panose="020B0604030504040204" pitchFamily="34" charset="-120"/>
                        </a:rPr>
                        <a:t>Class</a:t>
                      </a:r>
                      <a:endParaRPr lang="zh-TW" altLang="en-US" sz="9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442154"/>
                  </a:ext>
                </a:extLst>
              </a:tr>
              <a:tr h="234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900" b="0" dirty="0">
                          <a:solidFill>
                            <a:schemeClr val="tx1">
                              <a:lumMod val="85000"/>
                              <a:lumOff val="15000"/>
                            </a:schemeClr>
                          </a:solidFill>
                          <a:latin typeface="微軟正黑體" panose="020B0604030504040204" pitchFamily="34" charset="-120"/>
                          <a:ea typeface="微軟正黑體" panose="020B0604030504040204" pitchFamily="34" charset="-120"/>
                        </a:rPr>
                        <a:t>UF type</a:t>
                      </a:r>
                      <a:endParaRPr lang="zh-TW" altLang="en-US" sz="9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900" b="0" dirty="0">
                          <a:solidFill>
                            <a:schemeClr val="tx1">
                              <a:lumMod val="85000"/>
                              <a:lumOff val="15000"/>
                            </a:schemeClr>
                          </a:solidFill>
                          <a:latin typeface="微軟正黑體" panose="020B0604030504040204" pitchFamily="34" charset="-120"/>
                          <a:ea typeface="微軟正黑體" panose="020B0604030504040204" pitchFamily="34" charset="-120"/>
                        </a:rPr>
                        <a:t>底部填充劑類型</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900" b="0" dirty="0">
                          <a:solidFill>
                            <a:schemeClr val="tx1">
                              <a:lumMod val="85000"/>
                              <a:lumOff val="15000"/>
                            </a:schemeClr>
                          </a:solidFill>
                          <a:latin typeface="微軟正黑體" panose="020B0604030504040204" pitchFamily="34" charset="-120"/>
                          <a:ea typeface="微軟正黑體" panose="020B0604030504040204" pitchFamily="34" charset="-120"/>
                        </a:rPr>
                        <a:t>Class</a:t>
                      </a:r>
                      <a:endParaRPr lang="zh-TW" altLang="en-US" sz="9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0753861"/>
                  </a:ext>
                </a:extLst>
              </a:tr>
            </a:tbl>
          </a:graphicData>
        </a:graphic>
      </p:graphicFrame>
      <p:graphicFrame>
        <p:nvGraphicFramePr>
          <p:cNvPr id="8" name="表格 7">
            <a:extLst>
              <a:ext uri="{FF2B5EF4-FFF2-40B4-BE49-F238E27FC236}">
                <a16:creationId xmlns:a16="http://schemas.microsoft.com/office/drawing/2014/main" id="{455E2A4B-4B59-C3E9-3803-98CC4D43EE8A}"/>
              </a:ext>
            </a:extLst>
          </p:cNvPr>
          <p:cNvGraphicFramePr>
            <a:graphicFrameLocks noGrp="1"/>
          </p:cNvGraphicFramePr>
          <p:nvPr>
            <p:extLst>
              <p:ext uri="{D42A27DB-BD31-4B8C-83A1-F6EECF244321}">
                <p14:modId xmlns:p14="http://schemas.microsoft.com/office/powerpoint/2010/main" val="3124142683"/>
              </p:ext>
            </p:extLst>
          </p:nvPr>
        </p:nvGraphicFramePr>
        <p:xfrm>
          <a:off x="6454013" y="4993118"/>
          <a:ext cx="5580000" cy="1706880"/>
        </p:xfrm>
        <a:graphic>
          <a:graphicData uri="http://schemas.openxmlformats.org/drawingml/2006/table">
            <a:tbl>
              <a:tblPr firstRow="1" bandRow="1">
                <a:tableStyleId>{7DF18680-E054-41AD-8BC1-D1AEF772440D}</a:tableStyleId>
              </a:tblPr>
              <a:tblGrid>
                <a:gridCol w="1860000">
                  <a:extLst>
                    <a:ext uri="{9D8B030D-6E8A-4147-A177-3AD203B41FA5}">
                      <a16:colId xmlns:a16="http://schemas.microsoft.com/office/drawing/2014/main" val="3078883158"/>
                    </a:ext>
                  </a:extLst>
                </a:gridCol>
                <a:gridCol w="1860000">
                  <a:extLst>
                    <a:ext uri="{9D8B030D-6E8A-4147-A177-3AD203B41FA5}">
                      <a16:colId xmlns:a16="http://schemas.microsoft.com/office/drawing/2014/main" val="4014531568"/>
                    </a:ext>
                  </a:extLst>
                </a:gridCol>
                <a:gridCol w="1860000">
                  <a:extLst>
                    <a:ext uri="{9D8B030D-6E8A-4147-A177-3AD203B41FA5}">
                      <a16:colId xmlns:a16="http://schemas.microsoft.com/office/drawing/2014/main" val="769192265"/>
                    </a:ext>
                  </a:extLst>
                </a:gridCol>
              </a:tblGrid>
              <a:tr h="241714">
                <a:tc>
                  <a:txBody>
                    <a:bodyPr/>
                    <a:lstStyle/>
                    <a:p>
                      <a:pPr algn="l"/>
                      <a:r>
                        <a:rPr lang="en-US" altLang="zh-TW" sz="1000" b="1" dirty="0">
                          <a:latin typeface="微軟正黑體" panose="020B0604030504040204" pitchFamily="34" charset="-120"/>
                          <a:ea typeface="微軟正黑體" panose="020B0604030504040204" pitchFamily="34" charset="-120"/>
                        </a:rPr>
                        <a:t>Process Parameters</a:t>
                      </a:r>
                      <a:endParaRPr lang="zh-TW" altLang="en-US" sz="1000" b="1" dirty="0">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l"/>
                      <a:r>
                        <a:rPr lang="zh-TW" altLang="en-US" sz="1000" b="1" dirty="0">
                          <a:latin typeface="微軟正黑體" panose="020B0604030504040204" pitchFamily="34" charset="-120"/>
                          <a:ea typeface="微軟正黑體" panose="020B0604030504040204" pitchFamily="34" charset="-120"/>
                          <a:cs typeface="Microsoft New Tai Lue" panose="020B0502040204020203" pitchFamily="34" charset="0"/>
                        </a:rPr>
                        <a:t>名詞解釋</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Format</a:t>
                      </a:r>
                      <a:endParaRPr lang="zh-TW" altLang="en-US" sz="10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12700" cap="flat" cmpd="sng" algn="ctr">
                      <a:solidFill>
                        <a:schemeClr val="bg1"/>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402260988"/>
                  </a:ext>
                </a:extLst>
              </a:tr>
              <a:tr h="2417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rPr>
                        <a:t>BM reflow</a:t>
                      </a:r>
                      <a:endPar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rPr>
                        <a:t>焊膏回流焊接</a:t>
                      </a: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rPr>
                        <a:t>Class</a:t>
                      </a:r>
                      <a:endPar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2736379"/>
                  </a:ext>
                </a:extLst>
              </a:tr>
              <a:tr h="241714">
                <a:tc>
                  <a:txBody>
                    <a:bodyPr/>
                    <a:lstStyle/>
                    <a:p>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rPr>
                        <a:t>HS cure Temp.</a:t>
                      </a:r>
                      <a:endPar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rPr>
                        <a:t>散熱片固化溫度</a:t>
                      </a: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rPr>
                        <a:t>Class</a:t>
                      </a:r>
                      <a:endPar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7952010"/>
                  </a:ext>
                </a:extLst>
              </a:tr>
              <a:tr h="2417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rPr>
                        <a:t>Snap cure(Y/N)</a:t>
                      </a:r>
                      <a:endPar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rPr>
                        <a:t>是否經熱壓合</a:t>
                      </a: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rPr>
                        <a:t>(</a:t>
                      </a:r>
                      <a:r>
                        <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rPr>
                        <a:t>快速固化</a:t>
                      </a: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rPr>
                        <a:t>)</a:t>
                      </a:r>
                      <a:endPar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rPr>
                        <a:t>Class</a:t>
                      </a:r>
                      <a:endPar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4063313"/>
                  </a:ext>
                </a:extLst>
              </a:tr>
              <a:tr h="2417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rPr>
                        <a:t>Snap cure Temp.</a:t>
                      </a:r>
                      <a:endPar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rPr>
                        <a:t>熱壓合</a:t>
                      </a: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rPr>
                        <a:t>(</a:t>
                      </a:r>
                      <a:r>
                        <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rPr>
                        <a:t>快速固化</a:t>
                      </a: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rPr>
                        <a:t>)</a:t>
                      </a:r>
                      <a:r>
                        <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rPr>
                        <a:t>溫度</a:t>
                      </a: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Numeric</a:t>
                      </a: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8268458"/>
                  </a:ext>
                </a:extLst>
              </a:tr>
              <a:tr h="2417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rPr>
                        <a:t>Snap cure Force</a:t>
                      </a:r>
                      <a:endPar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rPr>
                        <a:t>熱壓合</a:t>
                      </a: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rPr>
                        <a:t>(</a:t>
                      </a:r>
                      <a:r>
                        <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rPr>
                        <a:t>快速固化</a:t>
                      </a: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rPr>
                        <a:t>)</a:t>
                      </a:r>
                      <a:r>
                        <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rPr>
                        <a:t>力量</a:t>
                      </a: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Numeric</a:t>
                      </a: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2246111"/>
                  </a:ext>
                </a:extLst>
              </a:tr>
              <a:tr h="2417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rPr>
                        <a:t>UF cure Temp.</a:t>
                      </a:r>
                      <a:endPar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rPr>
                        <a:t>底部填充劑固化溫度</a:t>
                      </a: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000" b="0" dirty="0">
                          <a:solidFill>
                            <a:schemeClr val="tx1">
                              <a:lumMod val="85000"/>
                              <a:lumOff val="15000"/>
                            </a:schemeClr>
                          </a:solidFill>
                          <a:latin typeface="微軟正黑體" panose="020B0604030504040204" pitchFamily="34" charset="-120"/>
                          <a:ea typeface="微軟正黑體" panose="020B0604030504040204" pitchFamily="34" charset="-120"/>
                        </a:rPr>
                        <a:t>Class</a:t>
                      </a:r>
                      <a:endParaRPr lang="zh-TW" altLang="en-US" sz="10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3565857"/>
                  </a:ext>
                </a:extLst>
              </a:tr>
            </a:tbl>
          </a:graphicData>
        </a:graphic>
      </p:graphicFrame>
      <p:graphicFrame>
        <p:nvGraphicFramePr>
          <p:cNvPr id="12" name="表格 11">
            <a:extLst>
              <a:ext uri="{FF2B5EF4-FFF2-40B4-BE49-F238E27FC236}">
                <a16:creationId xmlns:a16="http://schemas.microsoft.com/office/drawing/2014/main" id="{FC91D4A0-0C5E-31A4-042D-EC4513D809EE}"/>
              </a:ext>
            </a:extLst>
          </p:cNvPr>
          <p:cNvGraphicFramePr>
            <a:graphicFrameLocks noGrp="1"/>
          </p:cNvGraphicFramePr>
          <p:nvPr>
            <p:extLst>
              <p:ext uri="{D42A27DB-BD31-4B8C-83A1-F6EECF244321}">
                <p14:modId xmlns:p14="http://schemas.microsoft.com/office/powerpoint/2010/main" val="3766865095"/>
              </p:ext>
            </p:extLst>
          </p:nvPr>
        </p:nvGraphicFramePr>
        <p:xfrm>
          <a:off x="3621388" y="3242535"/>
          <a:ext cx="2592000" cy="115200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758372952"/>
                    </a:ext>
                  </a:extLst>
                </a:gridCol>
                <a:gridCol w="792000">
                  <a:extLst>
                    <a:ext uri="{9D8B030D-6E8A-4147-A177-3AD203B41FA5}">
                      <a16:colId xmlns:a16="http://schemas.microsoft.com/office/drawing/2014/main" val="3954950166"/>
                    </a:ext>
                  </a:extLst>
                </a:gridCol>
              </a:tblGrid>
              <a:tr h="288000">
                <a:tc>
                  <a:txBody>
                    <a:bodyPr/>
                    <a:lstStyle/>
                    <a:p>
                      <a:pPr algn="ctr"/>
                      <a:r>
                        <a:rPr lang="en-US" altLang="zh-TW" sz="1200" b="1" dirty="0">
                          <a:solidFill>
                            <a:schemeClr val="tx1"/>
                          </a:solidFill>
                          <a:latin typeface="微軟正黑體" panose="020B0604030504040204" pitchFamily="34" charset="-120"/>
                          <a:ea typeface="微軟正黑體" panose="020B0604030504040204" pitchFamily="34" charset="-120"/>
                        </a:rPr>
                        <a:t>PKG size</a:t>
                      </a:r>
                      <a:endParaRPr lang="zh-TW" altLang="en-US" sz="1200" b="1" dirty="0">
                        <a:solidFill>
                          <a:schemeClr val="tx1"/>
                        </a:solidFill>
                        <a:latin typeface="微軟正黑體" panose="020B0604030504040204" pitchFamily="34" charset="-120"/>
                        <a:ea typeface="微軟正黑體" panose="020B0604030504040204" pitchFamily="34" charset="-12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TW" sz="1200" b="1" dirty="0">
                          <a:solidFill>
                            <a:schemeClr val="tx1"/>
                          </a:solidFill>
                          <a:latin typeface="微軟正黑體" panose="020B0604030504040204" pitchFamily="34" charset="-120"/>
                          <a:ea typeface="微軟正黑體" panose="020B0604030504040204" pitchFamily="34" charset="-120"/>
                        </a:rPr>
                        <a:t>Total</a:t>
                      </a:r>
                      <a:endParaRPr lang="zh-TW" altLang="en-US" sz="1200" b="1" dirty="0">
                        <a:solidFill>
                          <a:schemeClr val="tx1"/>
                        </a:solidFill>
                        <a:latin typeface="微軟正黑體" panose="020B0604030504040204" pitchFamily="34" charset="-120"/>
                        <a:ea typeface="微軟正黑體" panose="020B0604030504040204" pitchFamily="34" charset="-12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1534650"/>
                  </a:ext>
                </a:extLst>
              </a:tr>
              <a:tr h="28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30x30mm~50x50mm</a:t>
                      </a:r>
                      <a:endParaRPr kumimoji="0" lang="zh-TW" altLang="en-US" sz="12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TW" sz="1200" b="1" dirty="0">
                          <a:solidFill>
                            <a:schemeClr val="tx1"/>
                          </a:solidFill>
                          <a:latin typeface="微軟正黑體" panose="020B0604030504040204" pitchFamily="34" charset="-120"/>
                          <a:ea typeface="微軟正黑體" panose="020B0604030504040204" pitchFamily="34" charset="-120"/>
                        </a:rPr>
                        <a:t>202</a:t>
                      </a:r>
                      <a:endParaRPr lang="zh-TW" altLang="en-US" sz="1200" b="1" dirty="0">
                        <a:solidFill>
                          <a:schemeClr val="tx1"/>
                        </a:solidFill>
                        <a:latin typeface="微軟正黑體" panose="020B0604030504040204" pitchFamily="34" charset="-120"/>
                        <a:ea typeface="微軟正黑體" panose="020B0604030504040204" pitchFamily="34" charset="-12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0115897"/>
                  </a:ext>
                </a:extLst>
              </a:tr>
              <a:tr h="288000">
                <a:tc>
                  <a:txBody>
                    <a:bodyPr/>
                    <a:lstStyle/>
                    <a:p>
                      <a:pPr algn="ctr"/>
                      <a:r>
                        <a:rPr lang="en-US" altLang="zh-TW" sz="1200" b="1" dirty="0">
                          <a:solidFill>
                            <a:schemeClr val="tx1"/>
                          </a:solidFill>
                          <a:latin typeface="微軟正黑體" panose="020B0604030504040204" pitchFamily="34" charset="-120"/>
                          <a:ea typeface="微軟正黑體" panose="020B0604030504040204" pitchFamily="34" charset="-120"/>
                        </a:rPr>
                        <a:t>50x50mm~70x70mm</a:t>
                      </a:r>
                      <a:endParaRPr lang="zh-TW" altLang="en-US" sz="1200" b="1" dirty="0">
                        <a:solidFill>
                          <a:schemeClr val="tx1"/>
                        </a:solidFill>
                        <a:latin typeface="微軟正黑體" panose="020B0604030504040204" pitchFamily="34" charset="-120"/>
                        <a:ea typeface="微軟正黑體" panose="020B0604030504040204" pitchFamily="34" charset="-12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TW" sz="1200" b="1" dirty="0">
                          <a:solidFill>
                            <a:schemeClr val="tx1"/>
                          </a:solidFill>
                          <a:latin typeface="微軟正黑體" panose="020B0604030504040204" pitchFamily="34" charset="-120"/>
                          <a:ea typeface="微軟正黑體" panose="020B0604030504040204" pitchFamily="34" charset="-120"/>
                        </a:rPr>
                        <a:t>121</a:t>
                      </a:r>
                      <a:endParaRPr lang="zh-TW" altLang="en-US" sz="1200" b="1" dirty="0">
                        <a:solidFill>
                          <a:schemeClr val="tx1"/>
                        </a:solidFill>
                        <a:latin typeface="微軟正黑體" panose="020B0604030504040204" pitchFamily="34" charset="-120"/>
                        <a:ea typeface="微軟正黑體" panose="020B0604030504040204" pitchFamily="34" charset="-12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7049182"/>
                  </a:ext>
                </a:extLst>
              </a:tr>
              <a:tr h="288000">
                <a:tc>
                  <a:txBody>
                    <a:bodyPr/>
                    <a:lstStyle/>
                    <a:p>
                      <a:pPr algn="ctr"/>
                      <a:endParaRPr lang="zh-TW" altLang="en-US" sz="1200" b="1" dirty="0">
                        <a:solidFill>
                          <a:schemeClr val="tx1"/>
                        </a:solidFill>
                        <a:latin typeface="微軟正黑體" panose="020B0604030504040204" pitchFamily="34" charset="-120"/>
                        <a:ea typeface="微軟正黑體" panose="020B0604030504040204" pitchFamily="34" charset="-12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TW" sz="1200" b="1" dirty="0">
                          <a:solidFill>
                            <a:srgbClr val="0000FF"/>
                          </a:solidFill>
                          <a:latin typeface="微軟正黑體" panose="020B0604030504040204" pitchFamily="34" charset="-120"/>
                          <a:ea typeface="微軟正黑體" panose="020B0604030504040204" pitchFamily="34" charset="-120"/>
                        </a:rPr>
                        <a:t>323</a:t>
                      </a:r>
                      <a:endParaRPr lang="zh-TW" altLang="en-US" sz="1200" b="1" dirty="0">
                        <a:solidFill>
                          <a:srgbClr val="0000FF"/>
                        </a:solidFill>
                        <a:latin typeface="微軟正黑體" panose="020B0604030504040204" pitchFamily="34" charset="-120"/>
                        <a:ea typeface="微軟正黑體" panose="020B0604030504040204" pitchFamily="34" charset="-12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9421370"/>
                  </a:ext>
                </a:extLst>
              </a:tr>
            </a:tbl>
          </a:graphicData>
        </a:graphic>
      </p:graphicFrame>
      <p:sp>
        <p:nvSpPr>
          <p:cNvPr id="14" name="矩形 13">
            <a:extLst>
              <a:ext uri="{FF2B5EF4-FFF2-40B4-BE49-F238E27FC236}">
                <a16:creationId xmlns:a16="http://schemas.microsoft.com/office/drawing/2014/main" id="{15FDFC85-4082-7491-41DB-5E36FF98DF73}"/>
              </a:ext>
            </a:extLst>
          </p:cNvPr>
          <p:cNvSpPr/>
          <p:nvPr/>
        </p:nvSpPr>
        <p:spPr>
          <a:xfrm>
            <a:off x="3514259" y="2494292"/>
            <a:ext cx="2230098" cy="461665"/>
          </a:xfrm>
          <a:prstGeom prst="rect">
            <a:avLst/>
          </a:prstGeom>
        </p:spPr>
        <p:txBody>
          <a:bodyPr wrap="none">
            <a:spAutoFit/>
          </a:bodyPr>
          <a:lstStyle/>
          <a:p>
            <a:r>
              <a:rPr lang="en-US" altLang="zh-TW" sz="2400" b="1" dirty="0"/>
              <a:t>Device </a:t>
            </a:r>
            <a:r>
              <a:rPr lang="zh-TW" altLang="en-US" sz="2400" b="1" dirty="0"/>
              <a:t>資料集</a:t>
            </a:r>
          </a:p>
        </p:txBody>
      </p:sp>
      <p:sp>
        <p:nvSpPr>
          <p:cNvPr id="15" name="文字方塊 14">
            <a:extLst>
              <a:ext uri="{FF2B5EF4-FFF2-40B4-BE49-F238E27FC236}">
                <a16:creationId xmlns:a16="http://schemas.microsoft.com/office/drawing/2014/main" id="{36567957-E1DB-A930-446F-09DAD9BC45BD}"/>
              </a:ext>
            </a:extLst>
          </p:cNvPr>
          <p:cNvSpPr txBox="1"/>
          <p:nvPr/>
        </p:nvSpPr>
        <p:spPr>
          <a:xfrm>
            <a:off x="3514259" y="2913875"/>
            <a:ext cx="2039341" cy="307777"/>
          </a:xfrm>
          <a:prstGeom prst="rect">
            <a:avLst/>
          </a:prstGeom>
          <a:noFill/>
        </p:spPr>
        <p:txBody>
          <a:bodyPr wrap="none" rtlCol="0">
            <a:spAutoFit/>
          </a:bodyPr>
          <a:lstStyle/>
          <a:p>
            <a:r>
              <a:rPr lang="zh-TW" altLang="en-US" sz="1400" dirty="0">
                <a:solidFill>
                  <a:schemeClr val="tx1">
                    <a:lumMod val="65000"/>
                    <a:lumOff val="35000"/>
                  </a:schemeClr>
                </a:solidFill>
              </a:rPr>
              <a:t>產品結構大小分類蒐集</a:t>
            </a:r>
          </a:p>
        </p:txBody>
      </p:sp>
      <p:cxnSp>
        <p:nvCxnSpPr>
          <p:cNvPr id="76" name="直線接點 75"/>
          <p:cNvCxnSpPr>
            <a:stCxn id="77" idx="4"/>
          </p:cNvCxnSpPr>
          <p:nvPr/>
        </p:nvCxnSpPr>
        <p:spPr>
          <a:xfrm>
            <a:off x="791465" y="2350529"/>
            <a:ext cx="0" cy="23400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7" name="流程圖: 接點 76"/>
          <p:cNvSpPr/>
          <p:nvPr/>
        </p:nvSpPr>
        <p:spPr>
          <a:xfrm>
            <a:off x="737465" y="224252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流程圖: 接點 77"/>
          <p:cNvSpPr/>
          <p:nvPr/>
        </p:nvSpPr>
        <p:spPr>
          <a:xfrm>
            <a:off x="737465" y="284728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流程圖: 接點 78"/>
          <p:cNvSpPr/>
          <p:nvPr/>
        </p:nvSpPr>
        <p:spPr>
          <a:xfrm>
            <a:off x="737465" y="345204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流程圖: 接點 79"/>
          <p:cNvSpPr/>
          <p:nvPr/>
        </p:nvSpPr>
        <p:spPr>
          <a:xfrm>
            <a:off x="737465" y="405680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矩形 80"/>
          <p:cNvSpPr/>
          <p:nvPr/>
        </p:nvSpPr>
        <p:spPr>
          <a:xfrm>
            <a:off x="924962" y="2096477"/>
            <a:ext cx="2236510" cy="400110"/>
          </a:xfrm>
          <a:prstGeom prst="rect">
            <a:avLst/>
          </a:prstGeom>
        </p:spPr>
        <p:txBody>
          <a:bodyPr wrap="none">
            <a:spAutoFit/>
          </a:bodyPr>
          <a:lstStyle/>
          <a:p>
            <a:r>
              <a:rPr lang="zh-TW" altLang="en-US" sz="2000" b="1" dirty="0">
                <a:solidFill>
                  <a:schemeClr val="accent1">
                    <a:lumMod val="75000"/>
                  </a:schemeClr>
                </a:solidFill>
              </a:rPr>
              <a:t>初始關鍵因子訂定</a:t>
            </a:r>
          </a:p>
        </p:txBody>
      </p:sp>
      <p:sp>
        <p:nvSpPr>
          <p:cNvPr id="82" name="矩形 81"/>
          <p:cNvSpPr/>
          <p:nvPr/>
        </p:nvSpPr>
        <p:spPr>
          <a:xfrm>
            <a:off x="924962" y="2700228"/>
            <a:ext cx="2236510" cy="400110"/>
          </a:xfrm>
          <a:prstGeom prst="rect">
            <a:avLst/>
          </a:prstGeom>
        </p:spPr>
        <p:txBody>
          <a:bodyPr wrap="none">
            <a:spAutoFit/>
          </a:bodyPr>
          <a:lstStyle/>
          <a:p>
            <a:r>
              <a:rPr lang="zh-TW" altLang="en-US" sz="2000" b="1" dirty="0">
                <a:solidFill>
                  <a:schemeClr val="bg1">
                    <a:lumMod val="75000"/>
                  </a:schemeClr>
                </a:solidFill>
              </a:rPr>
              <a:t>模型選擇</a:t>
            </a:r>
            <a:r>
              <a:rPr lang="zh-TW" altLang="en-US" sz="2000" b="1" dirty="0" smtClean="0">
                <a:solidFill>
                  <a:schemeClr val="bg1">
                    <a:lumMod val="75000"/>
                  </a:schemeClr>
                </a:solidFill>
              </a:rPr>
              <a:t>、方法論</a:t>
            </a:r>
            <a:endParaRPr lang="zh-TW" altLang="en-US" sz="2000" b="1" dirty="0">
              <a:solidFill>
                <a:schemeClr val="bg1">
                  <a:lumMod val="75000"/>
                </a:schemeClr>
              </a:solidFill>
            </a:endParaRPr>
          </a:p>
        </p:txBody>
      </p:sp>
      <p:sp>
        <p:nvSpPr>
          <p:cNvPr id="83" name="矩形 82"/>
          <p:cNvSpPr/>
          <p:nvPr/>
        </p:nvSpPr>
        <p:spPr>
          <a:xfrm>
            <a:off x="924962" y="3303979"/>
            <a:ext cx="1210588" cy="400110"/>
          </a:xfrm>
          <a:prstGeom prst="rect">
            <a:avLst/>
          </a:prstGeom>
        </p:spPr>
        <p:txBody>
          <a:bodyPr wrap="none">
            <a:spAutoFit/>
          </a:bodyPr>
          <a:lstStyle/>
          <a:p>
            <a:r>
              <a:rPr lang="zh-TW" altLang="en-US" sz="2000" b="1" dirty="0">
                <a:solidFill>
                  <a:schemeClr val="bg1">
                    <a:lumMod val="75000"/>
                  </a:schemeClr>
                </a:solidFill>
              </a:rPr>
              <a:t>模型訓練</a:t>
            </a:r>
          </a:p>
        </p:txBody>
      </p:sp>
      <p:sp>
        <p:nvSpPr>
          <p:cNvPr id="84" name="矩形 83"/>
          <p:cNvSpPr/>
          <p:nvPr/>
        </p:nvSpPr>
        <p:spPr>
          <a:xfrm>
            <a:off x="924962" y="3907730"/>
            <a:ext cx="1210588" cy="400110"/>
          </a:xfrm>
          <a:prstGeom prst="rect">
            <a:avLst/>
          </a:prstGeom>
        </p:spPr>
        <p:txBody>
          <a:bodyPr wrap="none">
            <a:spAutoFit/>
          </a:bodyPr>
          <a:lstStyle/>
          <a:p>
            <a:r>
              <a:rPr lang="zh-TW" altLang="en-US" sz="2000" b="1" dirty="0" smtClean="0">
                <a:solidFill>
                  <a:schemeClr val="bg1">
                    <a:lumMod val="75000"/>
                  </a:schemeClr>
                </a:solidFill>
              </a:rPr>
              <a:t>評估分析</a:t>
            </a:r>
            <a:endParaRPr lang="zh-TW" altLang="en-US" sz="2000" b="1" dirty="0">
              <a:solidFill>
                <a:schemeClr val="bg1">
                  <a:lumMod val="75000"/>
                </a:schemeClr>
              </a:solidFill>
            </a:endParaRPr>
          </a:p>
        </p:txBody>
      </p:sp>
      <p:sp>
        <p:nvSpPr>
          <p:cNvPr id="85" name="圓角矩形 84"/>
          <p:cNvSpPr/>
          <p:nvPr/>
        </p:nvSpPr>
        <p:spPr>
          <a:xfrm>
            <a:off x="469783" y="1937197"/>
            <a:ext cx="2910980" cy="3096000"/>
          </a:xfrm>
          <a:prstGeom prst="roundRect">
            <a:avLst>
              <a:gd name="adj" fmla="val 7439"/>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流程圖: 接點 85"/>
          <p:cNvSpPr/>
          <p:nvPr/>
        </p:nvSpPr>
        <p:spPr>
          <a:xfrm>
            <a:off x="737465" y="4661571"/>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7" name="矩形 86"/>
          <p:cNvSpPr/>
          <p:nvPr/>
        </p:nvSpPr>
        <p:spPr>
          <a:xfrm>
            <a:off x="924962" y="4511483"/>
            <a:ext cx="697627" cy="400110"/>
          </a:xfrm>
          <a:prstGeom prst="rect">
            <a:avLst/>
          </a:prstGeom>
        </p:spPr>
        <p:txBody>
          <a:bodyPr wrap="none">
            <a:spAutoFit/>
          </a:bodyPr>
          <a:lstStyle/>
          <a:p>
            <a:r>
              <a:rPr lang="zh-TW" altLang="en-US" sz="2000" b="1" dirty="0" smtClean="0">
                <a:solidFill>
                  <a:schemeClr val="bg1">
                    <a:lumMod val="75000"/>
                  </a:schemeClr>
                </a:solidFill>
              </a:rPr>
              <a:t>驗證</a:t>
            </a:r>
            <a:endParaRPr lang="zh-TW" altLang="en-US" sz="2000" b="1" dirty="0">
              <a:solidFill>
                <a:schemeClr val="bg1">
                  <a:lumMod val="75000"/>
                </a:schemeClr>
              </a:solidFill>
            </a:endParaRPr>
          </a:p>
        </p:txBody>
      </p:sp>
    </p:spTree>
    <p:extLst>
      <p:ext uri="{BB962C8B-B14F-4D97-AF65-F5344CB8AC3E}">
        <p14:creationId xmlns:p14="http://schemas.microsoft.com/office/powerpoint/2010/main" val="1820474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629D1-1223-AB7E-ACAC-8BB109A6185F}"/>
            </a:ext>
          </a:extLst>
        </p:cNvPr>
        <p:cNvGrpSpPr/>
        <p:nvPr/>
      </p:nvGrpSpPr>
      <p:grpSpPr>
        <a:xfrm>
          <a:off x="0" y="0"/>
          <a:ext cx="0" cy="0"/>
          <a:chOff x="0" y="0"/>
          <a:chExt cx="0" cy="0"/>
        </a:xfrm>
      </p:grpSpPr>
      <p:grpSp>
        <p:nvGrpSpPr>
          <p:cNvPr id="2" name="群組 1">
            <a:extLst>
              <a:ext uri="{FF2B5EF4-FFF2-40B4-BE49-F238E27FC236}">
                <a16:creationId xmlns:a16="http://schemas.microsoft.com/office/drawing/2014/main" id="{4DC364B6-1BB7-19A6-5DCC-715CB4A0DBE3}"/>
              </a:ext>
            </a:extLst>
          </p:cNvPr>
          <p:cNvGrpSpPr/>
          <p:nvPr/>
        </p:nvGrpSpPr>
        <p:grpSpPr>
          <a:xfrm>
            <a:off x="-515783" y="149117"/>
            <a:ext cx="2900442" cy="720000"/>
            <a:chOff x="-515783" y="149117"/>
            <a:chExt cx="2900442" cy="720000"/>
          </a:xfrm>
        </p:grpSpPr>
        <p:sp>
          <p:nvSpPr>
            <p:cNvPr id="3" name="文字方塊 2">
              <a:extLst>
                <a:ext uri="{FF2B5EF4-FFF2-40B4-BE49-F238E27FC236}">
                  <a16:creationId xmlns:a16="http://schemas.microsoft.com/office/drawing/2014/main" id="{8CF34D08-DEEE-6A4A-8AAC-D06D68C94D1B}"/>
                </a:ext>
              </a:extLst>
            </p:cNvPr>
            <p:cNvSpPr txBox="1"/>
            <p:nvPr/>
          </p:nvSpPr>
          <p:spPr>
            <a:xfrm>
              <a:off x="353334" y="185951"/>
              <a:ext cx="2031325" cy="646331"/>
            </a:xfrm>
            <a:prstGeom prst="rect">
              <a:avLst/>
            </a:prstGeom>
            <a:noFill/>
          </p:spPr>
          <p:txBody>
            <a:bodyPr wrap="none" rtlCol="0">
              <a:spAutoFit/>
            </a:bodyPr>
            <a:lstStyle/>
            <a:p>
              <a:r>
                <a:rPr lang="zh-TW" altLang="en-US" sz="3600" b="1" dirty="0">
                  <a:solidFill>
                    <a:schemeClr val="accent1">
                      <a:lumMod val="75000"/>
                    </a:schemeClr>
                  </a:solidFill>
                </a:rPr>
                <a:t>模型</a:t>
              </a:r>
              <a:r>
                <a:rPr lang="zh-TW" altLang="en-US" sz="3600" b="1" dirty="0">
                  <a:solidFill>
                    <a:schemeClr val="accent1">
                      <a:lumMod val="60000"/>
                      <a:lumOff val="40000"/>
                    </a:schemeClr>
                  </a:solidFill>
                </a:rPr>
                <a:t>設計</a:t>
              </a:r>
            </a:p>
          </p:txBody>
        </p:sp>
        <p:sp>
          <p:nvSpPr>
            <p:cNvPr id="4" name="圓角矩形 3">
              <a:extLst>
                <a:ext uri="{FF2B5EF4-FFF2-40B4-BE49-F238E27FC236}">
                  <a16:creationId xmlns:a16="http://schemas.microsoft.com/office/drawing/2014/main" id="{EC3A0296-09C6-73FB-EF70-FC9607644450}"/>
                </a:ext>
              </a:extLst>
            </p:cNvPr>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a:extLst>
                <a:ext uri="{FF2B5EF4-FFF2-40B4-BE49-F238E27FC236}">
                  <a16:creationId xmlns:a16="http://schemas.microsoft.com/office/drawing/2014/main" id="{4F17ECD8-2FBC-3D72-2E8D-264D2388F4AC}"/>
                </a:ext>
              </a:extLst>
            </p:cNvPr>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4" name="矩形 53">
            <a:extLst>
              <a:ext uri="{FF2B5EF4-FFF2-40B4-BE49-F238E27FC236}">
                <a16:creationId xmlns:a16="http://schemas.microsoft.com/office/drawing/2014/main" id="{88158A44-6589-F30B-CF5F-6C2A1778BEAC}"/>
              </a:ext>
            </a:extLst>
          </p:cNvPr>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sp>
        <p:nvSpPr>
          <p:cNvPr id="9" name="矩形: 圓角 8">
            <a:extLst>
              <a:ext uri="{FF2B5EF4-FFF2-40B4-BE49-F238E27FC236}">
                <a16:creationId xmlns:a16="http://schemas.microsoft.com/office/drawing/2014/main" id="{0285A2E1-7384-98F2-6CE5-64283522E5F2}"/>
              </a:ext>
            </a:extLst>
          </p:cNvPr>
          <p:cNvSpPr/>
          <p:nvPr/>
        </p:nvSpPr>
        <p:spPr>
          <a:xfrm>
            <a:off x="3930859" y="4269775"/>
            <a:ext cx="7469676" cy="1692000"/>
          </a:xfrm>
          <a:prstGeom prst="roundRect">
            <a:avLst>
              <a:gd name="adj" fmla="val 11723"/>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050F2F5A-1D14-56A0-AAC8-9AF91071DABE}"/>
              </a:ext>
            </a:extLst>
          </p:cNvPr>
          <p:cNvSpPr/>
          <p:nvPr/>
        </p:nvSpPr>
        <p:spPr>
          <a:xfrm>
            <a:off x="3930859" y="3798486"/>
            <a:ext cx="2339102" cy="461665"/>
          </a:xfrm>
          <a:prstGeom prst="rect">
            <a:avLst/>
          </a:prstGeom>
        </p:spPr>
        <p:txBody>
          <a:bodyPr wrap="none">
            <a:spAutoFit/>
          </a:bodyPr>
          <a:lstStyle/>
          <a:p>
            <a:r>
              <a:rPr lang="zh-TW" altLang="en-US" sz="2400" b="1" dirty="0"/>
              <a:t>方法論評估指標</a:t>
            </a:r>
          </a:p>
        </p:txBody>
      </p:sp>
      <p:pic>
        <p:nvPicPr>
          <p:cNvPr id="11" name="圖片 10">
            <a:extLst>
              <a:ext uri="{FF2B5EF4-FFF2-40B4-BE49-F238E27FC236}">
                <a16:creationId xmlns:a16="http://schemas.microsoft.com/office/drawing/2014/main" id="{18F49A65-9DB0-3E1F-90E6-59A08198F79C}"/>
              </a:ext>
            </a:extLst>
          </p:cNvPr>
          <p:cNvPicPr>
            <a:picLocks noChangeAspect="1"/>
          </p:cNvPicPr>
          <p:nvPr/>
        </p:nvPicPr>
        <p:blipFill>
          <a:blip r:embed="rId2"/>
          <a:srcRect l="2742"/>
          <a:stretch/>
        </p:blipFill>
        <p:spPr>
          <a:xfrm>
            <a:off x="4019442" y="5198996"/>
            <a:ext cx="2800767" cy="687070"/>
          </a:xfrm>
          <a:prstGeom prst="rect">
            <a:avLst/>
          </a:prstGeom>
        </p:spPr>
      </p:pic>
      <p:pic>
        <p:nvPicPr>
          <p:cNvPr id="12" name="圖片 11">
            <a:extLst>
              <a:ext uri="{FF2B5EF4-FFF2-40B4-BE49-F238E27FC236}">
                <a16:creationId xmlns:a16="http://schemas.microsoft.com/office/drawing/2014/main" id="{83094F48-F688-8BC0-BE5C-14B1E9DF7D09}"/>
              </a:ext>
            </a:extLst>
          </p:cNvPr>
          <p:cNvPicPr>
            <a:picLocks noChangeAspect="1"/>
          </p:cNvPicPr>
          <p:nvPr/>
        </p:nvPicPr>
        <p:blipFill>
          <a:blip r:embed="rId3"/>
          <a:stretch>
            <a:fillRect/>
          </a:stretch>
        </p:blipFill>
        <p:spPr>
          <a:xfrm>
            <a:off x="7040009" y="5147561"/>
            <a:ext cx="2159635" cy="789940"/>
          </a:xfrm>
          <a:prstGeom prst="rect">
            <a:avLst/>
          </a:prstGeom>
        </p:spPr>
      </p:pic>
      <p:pic>
        <p:nvPicPr>
          <p:cNvPr id="13" name="圖片 12">
            <a:extLst>
              <a:ext uri="{FF2B5EF4-FFF2-40B4-BE49-F238E27FC236}">
                <a16:creationId xmlns:a16="http://schemas.microsoft.com/office/drawing/2014/main" id="{3964C6CF-7B52-7497-671B-4BD997E6008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40192" y="5193916"/>
            <a:ext cx="1655445" cy="697230"/>
          </a:xfrm>
          <a:prstGeom prst="rect">
            <a:avLst/>
          </a:prstGeom>
          <a:noFill/>
        </p:spPr>
      </p:pic>
      <p:sp>
        <p:nvSpPr>
          <p:cNvPr id="14" name="矩形 13">
            <a:extLst>
              <a:ext uri="{FF2B5EF4-FFF2-40B4-BE49-F238E27FC236}">
                <a16:creationId xmlns:a16="http://schemas.microsoft.com/office/drawing/2014/main" id="{9C8363FC-1E10-95DD-E9E4-3FE95DBE8962}"/>
              </a:ext>
            </a:extLst>
          </p:cNvPr>
          <p:cNvSpPr/>
          <p:nvPr/>
        </p:nvSpPr>
        <p:spPr>
          <a:xfrm>
            <a:off x="4007859" y="4371621"/>
            <a:ext cx="2403222" cy="400110"/>
          </a:xfrm>
          <a:prstGeom prst="rect">
            <a:avLst/>
          </a:prstGeom>
        </p:spPr>
        <p:txBody>
          <a:bodyPr wrap="none">
            <a:spAutoFit/>
          </a:bodyPr>
          <a:lstStyle/>
          <a:p>
            <a:r>
              <a:rPr lang="zh-TW" altLang="en-US" sz="2000" b="1" dirty="0">
                <a:solidFill>
                  <a:schemeClr val="accent1">
                    <a:lumMod val="75000"/>
                  </a:schemeClr>
                </a:solidFill>
              </a:rPr>
              <a:t>平均絕對誤差 </a:t>
            </a:r>
            <a:r>
              <a:rPr lang="en-US" altLang="zh-TW" sz="2000" b="1" dirty="0">
                <a:solidFill>
                  <a:schemeClr val="accent1">
                    <a:lumMod val="75000"/>
                  </a:schemeClr>
                </a:solidFill>
              </a:rPr>
              <a:t>MAE</a:t>
            </a:r>
            <a:endParaRPr lang="zh-TW" altLang="en-US" sz="2000" b="1" dirty="0">
              <a:solidFill>
                <a:schemeClr val="accent1">
                  <a:lumMod val="75000"/>
                </a:schemeClr>
              </a:solidFill>
            </a:endParaRPr>
          </a:p>
        </p:txBody>
      </p:sp>
      <p:sp>
        <p:nvSpPr>
          <p:cNvPr id="15" name="矩形 14">
            <a:extLst>
              <a:ext uri="{FF2B5EF4-FFF2-40B4-BE49-F238E27FC236}">
                <a16:creationId xmlns:a16="http://schemas.microsoft.com/office/drawing/2014/main" id="{C5223490-9EFA-01AD-05A4-195C21A402F5}"/>
              </a:ext>
            </a:extLst>
          </p:cNvPr>
          <p:cNvSpPr/>
          <p:nvPr/>
        </p:nvSpPr>
        <p:spPr>
          <a:xfrm>
            <a:off x="6647739" y="4371621"/>
            <a:ext cx="2287806" cy="400110"/>
          </a:xfrm>
          <a:prstGeom prst="rect">
            <a:avLst/>
          </a:prstGeom>
        </p:spPr>
        <p:txBody>
          <a:bodyPr wrap="none">
            <a:spAutoFit/>
          </a:bodyPr>
          <a:lstStyle/>
          <a:p>
            <a:r>
              <a:rPr lang="zh-TW" altLang="en-US" sz="2000" b="1" dirty="0">
                <a:solidFill>
                  <a:schemeClr val="accent1">
                    <a:lumMod val="75000"/>
                  </a:schemeClr>
                </a:solidFill>
              </a:rPr>
              <a:t>均方根誤差 </a:t>
            </a:r>
            <a:r>
              <a:rPr lang="en-US" altLang="zh-TW" sz="2000" b="1" dirty="0">
                <a:solidFill>
                  <a:schemeClr val="accent1">
                    <a:lumMod val="75000"/>
                  </a:schemeClr>
                </a:solidFill>
              </a:rPr>
              <a:t>RMSE</a:t>
            </a:r>
            <a:endParaRPr lang="zh-TW" altLang="en-US" sz="2000" b="1" dirty="0">
              <a:solidFill>
                <a:schemeClr val="accent1">
                  <a:lumMod val="75000"/>
                </a:schemeClr>
              </a:solidFill>
            </a:endParaRPr>
          </a:p>
        </p:txBody>
      </p:sp>
      <p:sp>
        <p:nvSpPr>
          <p:cNvPr id="16" name="矩形 15">
            <a:extLst>
              <a:ext uri="{FF2B5EF4-FFF2-40B4-BE49-F238E27FC236}">
                <a16:creationId xmlns:a16="http://schemas.microsoft.com/office/drawing/2014/main" id="{7FB229DF-7116-1F4B-663D-5ADC12497185}"/>
              </a:ext>
            </a:extLst>
          </p:cNvPr>
          <p:cNvSpPr/>
          <p:nvPr/>
        </p:nvSpPr>
        <p:spPr>
          <a:xfrm>
            <a:off x="9566852" y="4371621"/>
            <a:ext cx="1561646" cy="400110"/>
          </a:xfrm>
          <a:prstGeom prst="rect">
            <a:avLst/>
          </a:prstGeom>
        </p:spPr>
        <p:txBody>
          <a:bodyPr wrap="none">
            <a:spAutoFit/>
          </a:bodyPr>
          <a:lstStyle/>
          <a:p>
            <a:r>
              <a:rPr lang="zh-TW" altLang="en-US" sz="2000" b="1" dirty="0">
                <a:solidFill>
                  <a:schemeClr val="accent1">
                    <a:lumMod val="75000"/>
                  </a:schemeClr>
                </a:solidFill>
              </a:rPr>
              <a:t>決定係數 </a:t>
            </a:r>
            <a:r>
              <a:rPr lang="en-US" altLang="zh-TW" sz="2000" b="1" dirty="0">
                <a:solidFill>
                  <a:schemeClr val="accent1">
                    <a:lumMod val="75000"/>
                  </a:schemeClr>
                </a:solidFill>
                <a:effectLst/>
                <a:latin typeface="+mj-lt"/>
                <a:ea typeface="標楷體" panose="03000509000000000000" pitchFamily="65" charset="-120"/>
              </a:rPr>
              <a:t>R</a:t>
            </a:r>
            <a:r>
              <a:rPr lang="en-US" altLang="zh-TW" sz="1800" b="1" baseline="30000" dirty="0">
                <a:solidFill>
                  <a:schemeClr val="accent1">
                    <a:lumMod val="75000"/>
                  </a:schemeClr>
                </a:solidFill>
                <a:effectLst/>
                <a:latin typeface="+mj-lt"/>
                <a:ea typeface="標楷體" panose="03000509000000000000" pitchFamily="65" charset="-120"/>
              </a:rPr>
              <a:t>2</a:t>
            </a:r>
            <a:endParaRPr lang="zh-TW" altLang="en-US" sz="2000" b="1" dirty="0">
              <a:solidFill>
                <a:schemeClr val="accent1">
                  <a:lumMod val="75000"/>
                </a:schemeClr>
              </a:solidFill>
              <a:latin typeface="+mj-lt"/>
            </a:endParaRPr>
          </a:p>
        </p:txBody>
      </p:sp>
      <p:sp>
        <p:nvSpPr>
          <p:cNvPr id="20" name="文字方塊 19">
            <a:extLst>
              <a:ext uri="{FF2B5EF4-FFF2-40B4-BE49-F238E27FC236}">
                <a16:creationId xmlns:a16="http://schemas.microsoft.com/office/drawing/2014/main" id="{D98EB7F5-4427-2F1E-B8B9-903468995C68}"/>
              </a:ext>
            </a:extLst>
          </p:cNvPr>
          <p:cNvSpPr txBox="1"/>
          <p:nvPr/>
        </p:nvSpPr>
        <p:spPr>
          <a:xfrm>
            <a:off x="4007859" y="4733231"/>
            <a:ext cx="2492990" cy="461665"/>
          </a:xfrm>
          <a:prstGeom prst="rect">
            <a:avLst/>
          </a:prstGeom>
          <a:noFill/>
        </p:spPr>
        <p:txBody>
          <a:bodyPr wrap="none" rtlCol="0">
            <a:spAutoFit/>
          </a:bodyPr>
          <a:lstStyle/>
          <a:p>
            <a:r>
              <a:rPr lang="zh-TW" altLang="en-US" sz="1200" dirty="0">
                <a:solidFill>
                  <a:schemeClr val="tx1">
                    <a:lumMod val="65000"/>
                    <a:lumOff val="35000"/>
                  </a:schemeClr>
                </a:solidFill>
              </a:rPr>
              <a:t>誤差的正負不會進行抵消，</a:t>
            </a:r>
            <a:endParaRPr lang="en-US" altLang="zh-TW" sz="1200" dirty="0">
              <a:solidFill>
                <a:schemeClr val="tx1">
                  <a:lumMod val="65000"/>
                  <a:lumOff val="35000"/>
                </a:schemeClr>
              </a:solidFill>
            </a:endParaRPr>
          </a:p>
          <a:p>
            <a:r>
              <a:rPr lang="zh-TW" altLang="en-US" sz="1200" dirty="0">
                <a:solidFill>
                  <a:schemeClr val="tx1">
                    <a:lumMod val="65000"/>
                    <a:lumOff val="35000"/>
                  </a:schemeClr>
                </a:solidFill>
              </a:rPr>
              <a:t>能夠更準確地反映誤差的整體情況</a:t>
            </a:r>
          </a:p>
        </p:txBody>
      </p:sp>
      <p:sp>
        <p:nvSpPr>
          <p:cNvPr id="21" name="文字方塊 20">
            <a:extLst>
              <a:ext uri="{FF2B5EF4-FFF2-40B4-BE49-F238E27FC236}">
                <a16:creationId xmlns:a16="http://schemas.microsoft.com/office/drawing/2014/main" id="{960BE639-5C8B-DFF8-21E8-4252A3817CDD}"/>
              </a:ext>
            </a:extLst>
          </p:cNvPr>
          <p:cNvSpPr txBox="1"/>
          <p:nvPr/>
        </p:nvSpPr>
        <p:spPr>
          <a:xfrm>
            <a:off x="6647739" y="4733230"/>
            <a:ext cx="2800767" cy="461665"/>
          </a:xfrm>
          <a:prstGeom prst="rect">
            <a:avLst/>
          </a:prstGeom>
          <a:noFill/>
        </p:spPr>
        <p:txBody>
          <a:bodyPr wrap="none" rtlCol="0">
            <a:spAutoFit/>
          </a:bodyPr>
          <a:lstStyle/>
          <a:p>
            <a:r>
              <a:rPr lang="zh-TW" altLang="en-US" sz="1200" dirty="0">
                <a:solidFill>
                  <a:schemeClr val="tx1">
                    <a:lumMod val="65000"/>
                    <a:lumOff val="35000"/>
                  </a:schemeClr>
                </a:solidFill>
              </a:rPr>
              <a:t>識別出異常或離群值，</a:t>
            </a:r>
            <a:endParaRPr lang="en-US" altLang="zh-TW" sz="1200" dirty="0">
              <a:solidFill>
                <a:schemeClr val="tx1">
                  <a:lumMod val="65000"/>
                  <a:lumOff val="35000"/>
                </a:schemeClr>
              </a:solidFill>
            </a:endParaRPr>
          </a:p>
          <a:p>
            <a:r>
              <a:rPr lang="zh-TW" altLang="en-US" sz="1200" dirty="0">
                <a:solidFill>
                  <a:schemeClr val="tx1">
                    <a:lumMod val="65000"/>
                    <a:lumOff val="35000"/>
                  </a:schemeClr>
                </a:solidFill>
              </a:rPr>
              <a:t>能夠顯示出是否有效控制大的預測誤差</a:t>
            </a:r>
          </a:p>
        </p:txBody>
      </p:sp>
      <p:sp>
        <p:nvSpPr>
          <p:cNvPr id="22" name="文字方塊 21">
            <a:extLst>
              <a:ext uri="{FF2B5EF4-FFF2-40B4-BE49-F238E27FC236}">
                <a16:creationId xmlns:a16="http://schemas.microsoft.com/office/drawing/2014/main" id="{D47F3FAE-B6AE-3370-8A97-223CD64B9EF0}"/>
              </a:ext>
            </a:extLst>
          </p:cNvPr>
          <p:cNvSpPr txBox="1"/>
          <p:nvPr/>
        </p:nvSpPr>
        <p:spPr>
          <a:xfrm>
            <a:off x="9566852" y="4733230"/>
            <a:ext cx="1723549" cy="461665"/>
          </a:xfrm>
          <a:prstGeom prst="rect">
            <a:avLst/>
          </a:prstGeom>
          <a:noFill/>
        </p:spPr>
        <p:txBody>
          <a:bodyPr wrap="none" rtlCol="0">
            <a:spAutoFit/>
          </a:bodyPr>
          <a:lstStyle/>
          <a:p>
            <a:r>
              <a:rPr lang="zh-TW" altLang="en-US" sz="1200" dirty="0">
                <a:solidFill>
                  <a:schemeClr val="tx1">
                    <a:lumMod val="65000"/>
                    <a:lumOff val="35000"/>
                  </a:schemeClr>
                </a:solidFill>
              </a:rPr>
              <a:t>誤差的變異程度，</a:t>
            </a:r>
            <a:endParaRPr lang="en-US" altLang="zh-TW" sz="1200" dirty="0">
              <a:solidFill>
                <a:schemeClr val="tx1">
                  <a:lumMod val="65000"/>
                  <a:lumOff val="35000"/>
                </a:schemeClr>
              </a:solidFill>
            </a:endParaRPr>
          </a:p>
          <a:p>
            <a:r>
              <a:rPr lang="zh-TW" altLang="en-US" sz="1200" dirty="0">
                <a:solidFill>
                  <a:schemeClr val="tx1">
                    <a:lumMod val="65000"/>
                    <a:lumOff val="35000"/>
                  </a:schemeClr>
                </a:solidFill>
              </a:rPr>
              <a:t>模型對資料擬合的好壞</a:t>
            </a:r>
          </a:p>
        </p:txBody>
      </p:sp>
      <p:sp>
        <p:nvSpPr>
          <p:cNvPr id="17" name="矩形: 圓角 16">
            <a:extLst>
              <a:ext uri="{FF2B5EF4-FFF2-40B4-BE49-F238E27FC236}">
                <a16:creationId xmlns:a16="http://schemas.microsoft.com/office/drawing/2014/main" id="{8E94853B-7BD5-1339-F003-78227A853C3D}"/>
              </a:ext>
            </a:extLst>
          </p:cNvPr>
          <p:cNvSpPr/>
          <p:nvPr/>
        </p:nvSpPr>
        <p:spPr>
          <a:xfrm>
            <a:off x="3984859" y="1457748"/>
            <a:ext cx="7469676" cy="1692000"/>
          </a:xfrm>
          <a:prstGeom prst="roundRect">
            <a:avLst>
              <a:gd name="adj" fmla="val 11723"/>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CB469B98-57F0-1F7B-48D4-9933DA9D2B9E}"/>
              </a:ext>
            </a:extLst>
          </p:cNvPr>
          <p:cNvSpPr/>
          <p:nvPr/>
        </p:nvSpPr>
        <p:spPr>
          <a:xfrm>
            <a:off x="3984859" y="996083"/>
            <a:ext cx="1107996" cy="461665"/>
          </a:xfrm>
          <a:prstGeom prst="rect">
            <a:avLst/>
          </a:prstGeom>
        </p:spPr>
        <p:txBody>
          <a:bodyPr wrap="none">
            <a:spAutoFit/>
          </a:bodyPr>
          <a:lstStyle/>
          <a:p>
            <a:r>
              <a:rPr lang="zh-TW" altLang="en-US" sz="2400" b="1" dirty="0"/>
              <a:t>演算法</a:t>
            </a:r>
          </a:p>
        </p:txBody>
      </p:sp>
      <p:sp>
        <p:nvSpPr>
          <p:cNvPr id="25" name="矩形 24">
            <a:extLst>
              <a:ext uri="{FF2B5EF4-FFF2-40B4-BE49-F238E27FC236}">
                <a16:creationId xmlns:a16="http://schemas.microsoft.com/office/drawing/2014/main" id="{C01C61E7-F9A7-6A10-82EA-6D8D9BD17DDF}"/>
              </a:ext>
            </a:extLst>
          </p:cNvPr>
          <p:cNvSpPr/>
          <p:nvPr/>
        </p:nvSpPr>
        <p:spPr>
          <a:xfrm>
            <a:off x="4019442" y="1511768"/>
            <a:ext cx="1380506" cy="707886"/>
          </a:xfrm>
          <a:prstGeom prst="rect">
            <a:avLst/>
          </a:prstGeom>
        </p:spPr>
        <p:txBody>
          <a:bodyPr wrap="none">
            <a:spAutoFit/>
          </a:bodyPr>
          <a:lstStyle/>
          <a:p>
            <a:r>
              <a:rPr lang="en-US" altLang="zh-TW" sz="2000" b="1" dirty="0">
                <a:solidFill>
                  <a:schemeClr val="accent1">
                    <a:lumMod val="75000"/>
                  </a:schemeClr>
                </a:solidFill>
              </a:rPr>
              <a:t>Gradient </a:t>
            </a:r>
          </a:p>
          <a:p>
            <a:r>
              <a:rPr lang="en-US" altLang="zh-TW" sz="2000" b="1" dirty="0">
                <a:solidFill>
                  <a:schemeClr val="accent1">
                    <a:lumMod val="75000"/>
                  </a:schemeClr>
                </a:solidFill>
              </a:rPr>
              <a:t>Boosting</a:t>
            </a:r>
          </a:p>
        </p:txBody>
      </p:sp>
      <p:sp>
        <p:nvSpPr>
          <p:cNvPr id="26" name="矩形 25">
            <a:extLst>
              <a:ext uri="{FF2B5EF4-FFF2-40B4-BE49-F238E27FC236}">
                <a16:creationId xmlns:a16="http://schemas.microsoft.com/office/drawing/2014/main" id="{E8FF56EA-3521-A09C-C3D5-8282DA3FE186}"/>
              </a:ext>
            </a:extLst>
          </p:cNvPr>
          <p:cNvSpPr/>
          <p:nvPr/>
        </p:nvSpPr>
        <p:spPr>
          <a:xfrm>
            <a:off x="5859036" y="1511768"/>
            <a:ext cx="1596656" cy="707886"/>
          </a:xfrm>
          <a:prstGeom prst="rect">
            <a:avLst/>
          </a:prstGeom>
        </p:spPr>
        <p:txBody>
          <a:bodyPr wrap="none">
            <a:spAutoFit/>
          </a:bodyPr>
          <a:lstStyle/>
          <a:p>
            <a:r>
              <a:rPr lang="en-US" altLang="zh-TW" sz="2000" b="1" dirty="0">
                <a:solidFill>
                  <a:schemeClr val="accent1">
                    <a:lumMod val="75000"/>
                  </a:schemeClr>
                </a:solidFill>
              </a:rPr>
              <a:t>Linear </a:t>
            </a:r>
          </a:p>
          <a:p>
            <a:r>
              <a:rPr lang="en-US" altLang="zh-TW" sz="2000" b="1" dirty="0">
                <a:solidFill>
                  <a:schemeClr val="accent1">
                    <a:lumMod val="75000"/>
                  </a:schemeClr>
                </a:solidFill>
              </a:rPr>
              <a:t>Regression</a:t>
            </a:r>
            <a:endParaRPr lang="zh-TW" altLang="en-US" sz="2000" b="1" dirty="0">
              <a:solidFill>
                <a:schemeClr val="accent1">
                  <a:lumMod val="75000"/>
                </a:schemeClr>
              </a:solidFill>
            </a:endParaRPr>
          </a:p>
        </p:txBody>
      </p:sp>
      <p:sp>
        <p:nvSpPr>
          <p:cNvPr id="27" name="矩形 26">
            <a:extLst>
              <a:ext uri="{FF2B5EF4-FFF2-40B4-BE49-F238E27FC236}">
                <a16:creationId xmlns:a16="http://schemas.microsoft.com/office/drawing/2014/main" id="{81ED7239-A12B-4360-2816-81FDE09E6C8E}"/>
              </a:ext>
            </a:extLst>
          </p:cNvPr>
          <p:cNvSpPr/>
          <p:nvPr/>
        </p:nvSpPr>
        <p:spPr>
          <a:xfrm>
            <a:off x="7686350" y="1511768"/>
            <a:ext cx="1345240" cy="707886"/>
          </a:xfrm>
          <a:prstGeom prst="rect">
            <a:avLst/>
          </a:prstGeom>
        </p:spPr>
        <p:txBody>
          <a:bodyPr wrap="none">
            <a:spAutoFit/>
          </a:bodyPr>
          <a:lstStyle/>
          <a:p>
            <a:r>
              <a:rPr lang="en-US" altLang="zh-TW" sz="2000" b="1" dirty="0">
                <a:solidFill>
                  <a:schemeClr val="accent1">
                    <a:lumMod val="75000"/>
                  </a:schemeClr>
                </a:solidFill>
              </a:rPr>
              <a:t>Random </a:t>
            </a:r>
          </a:p>
          <a:p>
            <a:r>
              <a:rPr lang="en-US" altLang="zh-TW" sz="2000" b="1" dirty="0">
                <a:solidFill>
                  <a:schemeClr val="accent1">
                    <a:lumMod val="75000"/>
                  </a:schemeClr>
                </a:solidFill>
              </a:rPr>
              <a:t>Forest</a:t>
            </a:r>
          </a:p>
        </p:txBody>
      </p:sp>
      <p:pic>
        <p:nvPicPr>
          <p:cNvPr id="41" name="圖片 40">
            <a:extLst>
              <a:ext uri="{FF2B5EF4-FFF2-40B4-BE49-F238E27FC236}">
                <a16:creationId xmlns:a16="http://schemas.microsoft.com/office/drawing/2014/main" id="{3A2F9112-351E-7EED-1B9F-712196CB971E}"/>
              </a:ext>
            </a:extLst>
          </p:cNvPr>
          <p:cNvPicPr>
            <a:picLocks noChangeAspect="1"/>
          </p:cNvPicPr>
          <p:nvPr/>
        </p:nvPicPr>
        <p:blipFill rotWithShape="1">
          <a:blip r:embed="rId5"/>
          <a:srcRect t="15780"/>
          <a:stretch/>
        </p:blipFill>
        <p:spPr>
          <a:xfrm>
            <a:off x="4133424" y="2210622"/>
            <a:ext cx="1692000" cy="804712"/>
          </a:xfrm>
          <a:prstGeom prst="rect">
            <a:avLst/>
          </a:prstGeom>
          <a:effectLst/>
        </p:spPr>
      </p:pic>
      <p:pic>
        <p:nvPicPr>
          <p:cNvPr id="42" name="Picture 6" descr="Linear regression (is the most important algorithm ever)">
            <a:extLst>
              <a:ext uri="{FF2B5EF4-FFF2-40B4-BE49-F238E27FC236}">
                <a16:creationId xmlns:a16="http://schemas.microsoft.com/office/drawing/2014/main" id="{B52F3292-ED51-12BF-4D5F-42B4385D955F}"/>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218" t="12373" r="8247" b="7822"/>
          <a:stretch/>
        </p:blipFill>
        <p:spPr bwMode="auto">
          <a:xfrm>
            <a:off x="5965476" y="2210622"/>
            <a:ext cx="1692000" cy="804712"/>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43" name="圖片 42">
            <a:extLst>
              <a:ext uri="{FF2B5EF4-FFF2-40B4-BE49-F238E27FC236}">
                <a16:creationId xmlns:a16="http://schemas.microsoft.com/office/drawing/2014/main" id="{3435E788-0BDA-831E-DDF3-3FEE01A04123}"/>
              </a:ext>
            </a:extLst>
          </p:cNvPr>
          <p:cNvPicPr>
            <a:picLocks noChangeAspect="1"/>
          </p:cNvPicPr>
          <p:nvPr/>
        </p:nvPicPr>
        <p:blipFill rotWithShape="1">
          <a:blip r:embed="rId7"/>
          <a:srcRect l="345" t="34228" r="668" b="8609"/>
          <a:stretch/>
        </p:blipFill>
        <p:spPr>
          <a:xfrm>
            <a:off x="7797528" y="2210622"/>
            <a:ext cx="1692000" cy="804712"/>
          </a:xfrm>
          <a:prstGeom prst="rect">
            <a:avLst/>
          </a:prstGeom>
          <a:effectLst/>
        </p:spPr>
      </p:pic>
      <p:pic>
        <p:nvPicPr>
          <p:cNvPr id="45" name="圖片 44">
            <a:extLst>
              <a:ext uri="{FF2B5EF4-FFF2-40B4-BE49-F238E27FC236}">
                <a16:creationId xmlns:a16="http://schemas.microsoft.com/office/drawing/2014/main" id="{FADCBA22-C139-4B5F-E172-5062D7768D50}"/>
              </a:ext>
            </a:extLst>
          </p:cNvPr>
          <p:cNvPicPr>
            <a:picLocks noChangeAspect="1"/>
          </p:cNvPicPr>
          <p:nvPr/>
        </p:nvPicPr>
        <p:blipFill>
          <a:blip r:embed="rId8"/>
          <a:stretch>
            <a:fillRect/>
          </a:stretch>
        </p:blipFill>
        <p:spPr>
          <a:xfrm>
            <a:off x="9629581" y="2210622"/>
            <a:ext cx="1692000" cy="804711"/>
          </a:xfrm>
          <a:prstGeom prst="rect">
            <a:avLst/>
          </a:prstGeom>
          <a:effectLst/>
        </p:spPr>
      </p:pic>
      <p:sp>
        <p:nvSpPr>
          <p:cNvPr id="46" name="矩形 45">
            <a:extLst>
              <a:ext uri="{FF2B5EF4-FFF2-40B4-BE49-F238E27FC236}">
                <a16:creationId xmlns:a16="http://schemas.microsoft.com/office/drawing/2014/main" id="{1CBF1A11-6C73-3529-B460-956C497CD66D}"/>
              </a:ext>
            </a:extLst>
          </p:cNvPr>
          <p:cNvSpPr/>
          <p:nvPr/>
        </p:nvSpPr>
        <p:spPr>
          <a:xfrm>
            <a:off x="9528028" y="1665656"/>
            <a:ext cx="785793" cy="400110"/>
          </a:xfrm>
          <a:prstGeom prst="rect">
            <a:avLst/>
          </a:prstGeom>
        </p:spPr>
        <p:txBody>
          <a:bodyPr wrap="none">
            <a:spAutoFit/>
          </a:bodyPr>
          <a:lstStyle/>
          <a:p>
            <a:r>
              <a:rPr lang="en-US" altLang="zh-TW" sz="2000" b="1" dirty="0">
                <a:solidFill>
                  <a:schemeClr val="accent1">
                    <a:lumMod val="75000"/>
                  </a:schemeClr>
                </a:solidFill>
              </a:rPr>
              <a:t>SVM</a:t>
            </a:r>
          </a:p>
        </p:txBody>
      </p:sp>
      <p:cxnSp>
        <p:nvCxnSpPr>
          <p:cNvPr id="56" name="直線接點 55"/>
          <p:cNvCxnSpPr>
            <a:stCxn id="57" idx="4"/>
          </p:cNvCxnSpPr>
          <p:nvPr/>
        </p:nvCxnSpPr>
        <p:spPr>
          <a:xfrm>
            <a:off x="791465" y="2350529"/>
            <a:ext cx="0" cy="23400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流程圖: 接點 56"/>
          <p:cNvSpPr/>
          <p:nvPr/>
        </p:nvSpPr>
        <p:spPr>
          <a:xfrm>
            <a:off x="737465" y="224252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流程圖: 接點 57"/>
          <p:cNvSpPr/>
          <p:nvPr/>
        </p:nvSpPr>
        <p:spPr>
          <a:xfrm>
            <a:off x="737465" y="284728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流程圖: 接點 58"/>
          <p:cNvSpPr/>
          <p:nvPr/>
        </p:nvSpPr>
        <p:spPr>
          <a:xfrm>
            <a:off x="737465" y="345204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流程圖: 接點 59"/>
          <p:cNvSpPr/>
          <p:nvPr/>
        </p:nvSpPr>
        <p:spPr>
          <a:xfrm>
            <a:off x="737465" y="405680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924962" y="2096477"/>
            <a:ext cx="2236510" cy="400110"/>
          </a:xfrm>
          <a:prstGeom prst="rect">
            <a:avLst/>
          </a:prstGeom>
        </p:spPr>
        <p:txBody>
          <a:bodyPr wrap="none">
            <a:spAutoFit/>
          </a:bodyPr>
          <a:lstStyle/>
          <a:p>
            <a:r>
              <a:rPr lang="zh-TW" altLang="en-US" sz="2000" b="1" dirty="0">
                <a:solidFill>
                  <a:schemeClr val="bg1">
                    <a:lumMod val="75000"/>
                  </a:schemeClr>
                </a:solidFill>
              </a:rPr>
              <a:t>初始關鍵因子訂定</a:t>
            </a:r>
          </a:p>
        </p:txBody>
      </p:sp>
      <p:sp>
        <p:nvSpPr>
          <p:cNvPr id="62" name="矩形 61"/>
          <p:cNvSpPr/>
          <p:nvPr/>
        </p:nvSpPr>
        <p:spPr>
          <a:xfrm>
            <a:off x="924962" y="2700228"/>
            <a:ext cx="2236510" cy="400110"/>
          </a:xfrm>
          <a:prstGeom prst="rect">
            <a:avLst/>
          </a:prstGeom>
        </p:spPr>
        <p:txBody>
          <a:bodyPr wrap="none">
            <a:spAutoFit/>
          </a:bodyPr>
          <a:lstStyle/>
          <a:p>
            <a:r>
              <a:rPr lang="zh-TW" altLang="en-US" sz="2000" b="1" dirty="0">
                <a:solidFill>
                  <a:schemeClr val="accent1">
                    <a:lumMod val="75000"/>
                  </a:schemeClr>
                </a:solidFill>
              </a:rPr>
              <a:t>模型選擇、方法論</a:t>
            </a:r>
          </a:p>
        </p:txBody>
      </p:sp>
      <p:sp>
        <p:nvSpPr>
          <p:cNvPr id="63" name="矩形 62"/>
          <p:cNvSpPr/>
          <p:nvPr/>
        </p:nvSpPr>
        <p:spPr>
          <a:xfrm>
            <a:off x="924962" y="3303979"/>
            <a:ext cx="1210588" cy="400110"/>
          </a:xfrm>
          <a:prstGeom prst="rect">
            <a:avLst/>
          </a:prstGeom>
        </p:spPr>
        <p:txBody>
          <a:bodyPr wrap="none">
            <a:spAutoFit/>
          </a:bodyPr>
          <a:lstStyle/>
          <a:p>
            <a:r>
              <a:rPr lang="zh-TW" altLang="en-US" sz="2000" b="1" dirty="0">
                <a:solidFill>
                  <a:schemeClr val="bg1">
                    <a:lumMod val="75000"/>
                  </a:schemeClr>
                </a:solidFill>
              </a:rPr>
              <a:t>模型訓練</a:t>
            </a:r>
          </a:p>
        </p:txBody>
      </p:sp>
      <p:sp>
        <p:nvSpPr>
          <p:cNvPr id="64" name="矩形 63"/>
          <p:cNvSpPr/>
          <p:nvPr/>
        </p:nvSpPr>
        <p:spPr>
          <a:xfrm>
            <a:off x="924962" y="3907730"/>
            <a:ext cx="1210588" cy="400110"/>
          </a:xfrm>
          <a:prstGeom prst="rect">
            <a:avLst/>
          </a:prstGeom>
        </p:spPr>
        <p:txBody>
          <a:bodyPr wrap="none">
            <a:spAutoFit/>
          </a:bodyPr>
          <a:lstStyle/>
          <a:p>
            <a:r>
              <a:rPr lang="zh-TW" altLang="en-US" sz="2000" b="1" dirty="0" smtClean="0">
                <a:solidFill>
                  <a:schemeClr val="bg1">
                    <a:lumMod val="75000"/>
                  </a:schemeClr>
                </a:solidFill>
              </a:rPr>
              <a:t>評估分析</a:t>
            </a:r>
            <a:endParaRPr lang="zh-TW" altLang="en-US" sz="2000" b="1" dirty="0">
              <a:solidFill>
                <a:schemeClr val="bg1">
                  <a:lumMod val="75000"/>
                </a:schemeClr>
              </a:solidFill>
            </a:endParaRPr>
          </a:p>
        </p:txBody>
      </p:sp>
      <p:sp>
        <p:nvSpPr>
          <p:cNvPr id="65" name="圓角矩形 64"/>
          <p:cNvSpPr/>
          <p:nvPr/>
        </p:nvSpPr>
        <p:spPr>
          <a:xfrm>
            <a:off x="469783" y="1937197"/>
            <a:ext cx="2910980" cy="3096000"/>
          </a:xfrm>
          <a:prstGeom prst="roundRect">
            <a:avLst>
              <a:gd name="adj" fmla="val 7439"/>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流程圖: 接點 65"/>
          <p:cNvSpPr/>
          <p:nvPr/>
        </p:nvSpPr>
        <p:spPr>
          <a:xfrm>
            <a:off x="737465" y="4661571"/>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p:nvSpPr>
        <p:spPr>
          <a:xfrm>
            <a:off x="924962" y="4511483"/>
            <a:ext cx="697627" cy="400110"/>
          </a:xfrm>
          <a:prstGeom prst="rect">
            <a:avLst/>
          </a:prstGeom>
        </p:spPr>
        <p:txBody>
          <a:bodyPr wrap="none">
            <a:spAutoFit/>
          </a:bodyPr>
          <a:lstStyle/>
          <a:p>
            <a:r>
              <a:rPr lang="zh-TW" altLang="en-US" sz="2000" b="1" dirty="0" smtClean="0">
                <a:solidFill>
                  <a:schemeClr val="bg1">
                    <a:lumMod val="75000"/>
                  </a:schemeClr>
                </a:solidFill>
              </a:rPr>
              <a:t>驗證</a:t>
            </a:r>
            <a:endParaRPr lang="zh-TW" altLang="en-US" sz="2000" b="1" dirty="0">
              <a:solidFill>
                <a:schemeClr val="bg1">
                  <a:lumMod val="75000"/>
                </a:schemeClr>
              </a:solidFill>
            </a:endParaRPr>
          </a:p>
        </p:txBody>
      </p:sp>
    </p:spTree>
    <p:extLst>
      <p:ext uri="{BB962C8B-B14F-4D97-AF65-F5344CB8AC3E}">
        <p14:creationId xmlns:p14="http://schemas.microsoft.com/office/powerpoint/2010/main" val="2420898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DAB46-C3AF-39C0-A1FF-710AFCAD53D9}"/>
            </a:ext>
          </a:extLst>
        </p:cNvPr>
        <p:cNvGrpSpPr/>
        <p:nvPr/>
      </p:nvGrpSpPr>
      <p:grpSpPr>
        <a:xfrm>
          <a:off x="0" y="0"/>
          <a:ext cx="0" cy="0"/>
          <a:chOff x="0" y="0"/>
          <a:chExt cx="0" cy="0"/>
        </a:xfrm>
      </p:grpSpPr>
      <p:grpSp>
        <p:nvGrpSpPr>
          <p:cNvPr id="2" name="群組 1">
            <a:extLst>
              <a:ext uri="{FF2B5EF4-FFF2-40B4-BE49-F238E27FC236}">
                <a16:creationId xmlns:a16="http://schemas.microsoft.com/office/drawing/2014/main" id="{9C7887DE-BD13-1200-1C90-E7FC0F5D1E35}"/>
              </a:ext>
            </a:extLst>
          </p:cNvPr>
          <p:cNvGrpSpPr/>
          <p:nvPr/>
        </p:nvGrpSpPr>
        <p:grpSpPr>
          <a:xfrm>
            <a:off x="-515783" y="149117"/>
            <a:ext cx="2900442" cy="720000"/>
            <a:chOff x="-515783" y="149117"/>
            <a:chExt cx="2900442" cy="720000"/>
          </a:xfrm>
        </p:grpSpPr>
        <p:sp>
          <p:nvSpPr>
            <p:cNvPr id="3" name="文字方塊 2">
              <a:extLst>
                <a:ext uri="{FF2B5EF4-FFF2-40B4-BE49-F238E27FC236}">
                  <a16:creationId xmlns:a16="http://schemas.microsoft.com/office/drawing/2014/main" id="{78C15D57-24A2-74A2-9344-DC12AF2E59E5}"/>
                </a:ext>
              </a:extLst>
            </p:cNvPr>
            <p:cNvSpPr txBox="1"/>
            <p:nvPr/>
          </p:nvSpPr>
          <p:spPr>
            <a:xfrm>
              <a:off x="353334" y="185951"/>
              <a:ext cx="2031325" cy="646331"/>
            </a:xfrm>
            <a:prstGeom prst="rect">
              <a:avLst/>
            </a:prstGeom>
            <a:noFill/>
          </p:spPr>
          <p:txBody>
            <a:bodyPr wrap="none" rtlCol="0">
              <a:spAutoFit/>
            </a:bodyPr>
            <a:lstStyle/>
            <a:p>
              <a:r>
                <a:rPr lang="zh-TW" altLang="en-US" sz="3600" b="1" dirty="0">
                  <a:solidFill>
                    <a:schemeClr val="accent1">
                      <a:lumMod val="75000"/>
                    </a:schemeClr>
                  </a:solidFill>
                </a:rPr>
                <a:t>模型</a:t>
              </a:r>
              <a:r>
                <a:rPr lang="zh-TW" altLang="en-US" sz="3600" b="1" dirty="0">
                  <a:solidFill>
                    <a:schemeClr val="accent1">
                      <a:lumMod val="60000"/>
                      <a:lumOff val="40000"/>
                    </a:schemeClr>
                  </a:solidFill>
                </a:rPr>
                <a:t>設計</a:t>
              </a:r>
            </a:p>
          </p:txBody>
        </p:sp>
        <p:sp>
          <p:nvSpPr>
            <p:cNvPr id="4" name="圓角矩形 3">
              <a:extLst>
                <a:ext uri="{FF2B5EF4-FFF2-40B4-BE49-F238E27FC236}">
                  <a16:creationId xmlns:a16="http://schemas.microsoft.com/office/drawing/2014/main" id="{1B36954C-8DC2-4E9C-12D1-7D57736D5012}"/>
                </a:ext>
              </a:extLst>
            </p:cNvPr>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a:extLst>
                <a:ext uri="{FF2B5EF4-FFF2-40B4-BE49-F238E27FC236}">
                  <a16:creationId xmlns:a16="http://schemas.microsoft.com/office/drawing/2014/main" id="{61ADED76-335A-E2D1-087C-2E9E65ACD2C2}"/>
                </a:ext>
              </a:extLst>
            </p:cNvPr>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4" name="矩形 53">
            <a:extLst>
              <a:ext uri="{FF2B5EF4-FFF2-40B4-BE49-F238E27FC236}">
                <a16:creationId xmlns:a16="http://schemas.microsoft.com/office/drawing/2014/main" id="{8989B21A-6C34-51E7-BE32-91E32BCDE834}"/>
              </a:ext>
            </a:extLst>
          </p:cNvPr>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sp>
        <p:nvSpPr>
          <p:cNvPr id="23" name="矩形 22">
            <a:extLst>
              <a:ext uri="{FF2B5EF4-FFF2-40B4-BE49-F238E27FC236}">
                <a16:creationId xmlns:a16="http://schemas.microsoft.com/office/drawing/2014/main" id="{65DAD3CE-14C5-2B49-194F-4AFAA6609D45}"/>
              </a:ext>
            </a:extLst>
          </p:cNvPr>
          <p:cNvSpPr/>
          <p:nvPr/>
        </p:nvSpPr>
        <p:spPr>
          <a:xfrm>
            <a:off x="3984859" y="774702"/>
            <a:ext cx="2869696" cy="461665"/>
          </a:xfrm>
          <a:prstGeom prst="rect">
            <a:avLst/>
          </a:prstGeom>
        </p:spPr>
        <p:txBody>
          <a:bodyPr wrap="none">
            <a:spAutoFit/>
          </a:bodyPr>
          <a:lstStyle/>
          <a:p>
            <a:r>
              <a:rPr lang="zh-TW" altLang="en-US" sz="2400" b="1" dirty="0"/>
              <a:t>模型訓練資料 </a:t>
            </a:r>
            <a:r>
              <a:rPr lang="en-US" altLang="zh-TW" sz="2400" b="1" dirty="0"/>
              <a:t>:</a:t>
            </a:r>
            <a:r>
              <a:rPr lang="zh-TW" altLang="en-US" sz="2400" b="1" dirty="0"/>
              <a:t> </a:t>
            </a:r>
            <a:r>
              <a:rPr lang="en-US" altLang="zh-TW" sz="2400" b="1" dirty="0"/>
              <a:t>323</a:t>
            </a:r>
            <a:endParaRPr lang="zh-TW" altLang="en-US" sz="2400" b="1" dirty="0"/>
          </a:p>
        </p:txBody>
      </p:sp>
      <p:graphicFrame>
        <p:nvGraphicFramePr>
          <p:cNvPr id="25" name="表格 24">
            <a:extLst>
              <a:ext uri="{FF2B5EF4-FFF2-40B4-BE49-F238E27FC236}">
                <a16:creationId xmlns:a16="http://schemas.microsoft.com/office/drawing/2014/main" id="{6B77C28D-67B0-149D-CC32-1D8A9225AF73}"/>
              </a:ext>
            </a:extLst>
          </p:cNvPr>
          <p:cNvGraphicFramePr>
            <a:graphicFrameLocks noGrp="1"/>
          </p:cNvGraphicFramePr>
          <p:nvPr>
            <p:extLst>
              <p:ext uri="{D42A27DB-BD31-4B8C-83A1-F6EECF244321}">
                <p14:modId xmlns:p14="http://schemas.microsoft.com/office/powerpoint/2010/main" val="819462743"/>
              </p:ext>
            </p:extLst>
          </p:nvPr>
        </p:nvGraphicFramePr>
        <p:xfrm>
          <a:off x="4094987" y="3198904"/>
          <a:ext cx="7020000" cy="1371600"/>
        </p:xfrm>
        <a:graphic>
          <a:graphicData uri="http://schemas.openxmlformats.org/drawingml/2006/table">
            <a:tbl>
              <a:tblPr firstRow="1" bandRow="1"/>
              <a:tblGrid>
                <a:gridCol w="1858225">
                  <a:extLst>
                    <a:ext uri="{9D8B030D-6E8A-4147-A177-3AD203B41FA5}">
                      <a16:colId xmlns:a16="http://schemas.microsoft.com/office/drawing/2014/main" val="196419361"/>
                    </a:ext>
                  </a:extLst>
                </a:gridCol>
                <a:gridCol w="1238825">
                  <a:extLst>
                    <a:ext uri="{9D8B030D-6E8A-4147-A177-3AD203B41FA5}">
                      <a16:colId xmlns:a16="http://schemas.microsoft.com/office/drawing/2014/main" val="3546471754"/>
                    </a:ext>
                  </a:extLst>
                </a:gridCol>
                <a:gridCol w="1238825">
                  <a:extLst>
                    <a:ext uri="{9D8B030D-6E8A-4147-A177-3AD203B41FA5}">
                      <a16:colId xmlns:a16="http://schemas.microsoft.com/office/drawing/2014/main" val="3436248122"/>
                    </a:ext>
                  </a:extLst>
                </a:gridCol>
                <a:gridCol w="1238825">
                  <a:extLst>
                    <a:ext uri="{9D8B030D-6E8A-4147-A177-3AD203B41FA5}">
                      <a16:colId xmlns:a16="http://schemas.microsoft.com/office/drawing/2014/main" val="2596695375"/>
                    </a:ext>
                  </a:extLst>
                </a:gridCol>
                <a:gridCol w="1445300">
                  <a:extLst>
                    <a:ext uri="{9D8B030D-6E8A-4147-A177-3AD203B41FA5}">
                      <a16:colId xmlns:a16="http://schemas.microsoft.com/office/drawing/2014/main" val="3876172191"/>
                    </a:ext>
                  </a:extLst>
                </a:gridCol>
              </a:tblGrid>
              <a:tr h="266400">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algn="ctr"/>
                      <a:r>
                        <a:rPr lang="en-US" altLang="zh-TW" sz="1200" b="1" dirty="0">
                          <a:solidFill>
                            <a:schemeClr val="bg1"/>
                          </a:solidFill>
                          <a:latin typeface="微軟正黑體" panose="020B0604030504040204" pitchFamily="34" charset="-120"/>
                          <a:ea typeface="微軟正黑體" panose="020B0604030504040204" pitchFamily="34" charset="-120"/>
                        </a:rPr>
                        <a:t>Model</a:t>
                      </a:r>
                      <a:endParaRPr lang="zh-TW" altLang="en-US" sz="1200" b="1" dirty="0">
                        <a:solidFill>
                          <a:schemeClr val="bg1"/>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algn="ctr"/>
                      <a:r>
                        <a:rPr lang="en-US" altLang="zh-TW" sz="1200" b="1" dirty="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rPr>
                        <a:t>MAE</a:t>
                      </a:r>
                      <a:endParaRPr lang="zh-TW" altLang="en-US" sz="1200" b="1" dirty="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effectLst/>
                          <a:latin typeface="+mn-lt"/>
                          <a:ea typeface="+mn-ea"/>
                          <a:cs typeface="+mn-cs"/>
                        </a:rPr>
                        <a:t>R</a:t>
                      </a:r>
                      <a:r>
                        <a:rPr lang="zh-TW" altLang="zh-TW" sz="1200" b="1" kern="1200" dirty="0">
                          <a:solidFill>
                            <a:schemeClr val="bg1"/>
                          </a:solidFill>
                          <a:effectLst/>
                          <a:latin typeface="+mn-lt"/>
                          <a:ea typeface="+mn-ea"/>
                          <a:cs typeface="+mn-cs"/>
                        </a:rPr>
                        <a:t>²</a:t>
                      </a:r>
                      <a:endParaRPr lang="zh-TW" altLang="en-US" sz="1000" b="1" kern="1200" dirty="0">
                        <a:solidFill>
                          <a:schemeClr val="bg1"/>
                        </a:solidFill>
                        <a:latin typeface="+mn-lt"/>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RMSE</a:t>
                      </a:r>
                      <a:endParaRPr lang="zh-TW" altLang="en-US"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模型指標</a:t>
                      </a:r>
                    </a:p>
                  </a:txBody>
                  <a:tcPr anchor="ctr">
                    <a:lnL w="9525" cap="flat" cmpd="sng" algn="ctr">
                      <a:solidFill>
                        <a:sysClr val="window" lastClr="FFFFFF"/>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extLst>
                  <a:ext uri="{0D108BD9-81ED-4DB2-BD59-A6C34878D82A}">
                    <a16:rowId xmlns:a16="http://schemas.microsoft.com/office/drawing/2014/main" val="1067676552"/>
                  </a:ext>
                </a:extLst>
              </a:tr>
              <a:tr h="2664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Gradient Boosting</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21.15</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cs typeface="+mn-cs"/>
                        </a:rPr>
                        <a:t>0.39</a:t>
                      </a:r>
                      <a:endPar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46.68</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MAE &lt;15(um)</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9081840"/>
                  </a:ext>
                </a:extLst>
              </a:tr>
              <a:tr h="2664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chemeClr val="tx1"/>
                          </a:solidFill>
                          <a:effectLst/>
                          <a:latin typeface="微軟正黑體" panose="020B0604030504040204" pitchFamily="34" charset="-120"/>
                          <a:ea typeface="微軟正黑體" panose="020B0604030504040204" pitchFamily="34" charset="-120"/>
                        </a:rPr>
                        <a:t>Lasso Linear</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25.34</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0.05</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36.81</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389875"/>
                  </a:ext>
                </a:extLst>
              </a:tr>
              <a:tr h="2664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lvl="0" algn="l" fontAlgn="ctr"/>
                      <a:r>
                        <a:rPr lang="en-US" altLang="zh-TW" sz="1200" b="0" i="0" u="none" strike="noStrike" dirty="0">
                          <a:solidFill>
                            <a:schemeClr val="tx1"/>
                          </a:solidFill>
                          <a:effectLst/>
                          <a:latin typeface="微軟正黑體" panose="020B0604030504040204" pitchFamily="34" charset="-120"/>
                          <a:ea typeface="微軟正黑體" panose="020B0604030504040204" pitchFamily="34" charset="-120"/>
                        </a:rPr>
                        <a:t>Random Forest</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22.71</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0.01</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35.62</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442154"/>
                  </a:ext>
                </a:extLst>
              </a:tr>
              <a:tr h="2664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chemeClr val="tx1"/>
                          </a:solidFill>
                          <a:effectLst/>
                          <a:latin typeface="微軟正黑體" panose="020B0604030504040204" pitchFamily="34" charset="-120"/>
                          <a:ea typeface="微軟正黑體" panose="020B0604030504040204" pitchFamily="34" charset="-120"/>
                        </a:rPr>
                        <a:t>Support Vector</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27.45</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0.11</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33.84</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0753861"/>
                  </a:ext>
                </a:extLst>
              </a:tr>
            </a:tbl>
          </a:graphicData>
        </a:graphic>
      </p:graphicFrame>
      <p:pic>
        <p:nvPicPr>
          <p:cNvPr id="44" name="圖片 43">
            <a:extLst>
              <a:ext uri="{FF2B5EF4-FFF2-40B4-BE49-F238E27FC236}">
                <a16:creationId xmlns:a16="http://schemas.microsoft.com/office/drawing/2014/main" id="{FFFC34BD-E6DC-CD0C-BF40-5C496B3CCBEF}"/>
              </a:ext>
            </a:extLst>
          </p:cNvPr>
          <p:cNvPicPr>
            <a:picLocks noChangeAspect="1"/>
          </p:cNvPicPr>
          <p:nvPr/>
        </p:nvPicPr>
        <p:blipFill>
          <a:blip r:embed="rId2"/>
          <a:stretch>
            <a:fillRect/>
          </a:stretch>
        </p:blipFill>
        <p:spPr>
          <a:xfrm>
            <a:off x="3984859" y="1509869"/>
            <a:ext cx="7200000" cy="1622857"/>
          </a:xfrm>
          <a:prstGeom prst="rect">
            <a:avLst/>
          </a:prstGeom>
        </p:spPr>
      </p:pic>
      <p:sp>
        <p:nvSpPr>
          <p:cNvPr id="46" name="文字方塊 45">
            <a:extLst>
              <a:ext uri="{FF2B5EF4-FFF2-40B4-BE49-F238E27FC236}">
                <a16:creationId xmlns:a16="http://schemas.microsoft.com/office/drawing/2014/main" id="{FAA2B60D-FDC9-23DF-826F-B1E9C08A0E3A}"/>
              </a:ext>
            </a:extLst>
          </p:cNvPr>
          <p:cNvSpPr txBox="1"/>
          <p:nvPr/>
        </p:nvSpPr>
        <p:spPr>
          <a:xfrm>
            <a:off x="3984859" y="1194285"/>
            <a:ext cx="1679755" cy="307777"/>
          </a:xfrm>
          <a:prstGeom prst="rect">
            <a:avLst/>
          </a:prstGeom>
          <a:noFill/>
        </p:spPr>
        <p:txBody>
          <a:bodyPr wrap="none" rtlCol="0">
            <a:spAutoFit/>
          </a:bodyPr>
          <a:lstStyle/>
          <a:p>
            <a:r>
              <a:rPr lang="en-US" altLang="zh-TW" sz="1400" dirty="0">
                <a:solidFill>
                  <a:schemeClr val="tx1">
                    <a:lumMod val="65000"/>
                    <a:lumOff val="35000"/>
                  </a:schemeClr>
                </a:solidFill>
              </a:rPr>
              <a:t>PKG size </a:t>
            </a:r>
            <a:r>
              <a:rPr lang="zh-TW" altLang="en-US" sz="1400" dirty="0">
                <a:solidFill>
                  <a:schemeClr val="tx1">
                    <a:lumMod val="65000"/>
                    <a:lumOff val="35000"/>
                  </a:schemeClr>
                </a:solidFill>
              </a:rPr>
              <a:t>樣本分布</a:t>
            </a:r>
          </a:p>
        </p:txBody>
      </p:sp>
      <p:pic>
        <p:nvPicPr>
          <p:cNvPr id="47" name="圖片 46">
            <a:extLst>
              <a:ext uri="{FF2B5EF4-FFF2-40B4-BE49-F238E27FC236}">
                <a16:creationId xmlns:a16="http://schemas.microsoft.com/office/drawing/2014/main" id="{781EAD07-A977-504F-2FD0-6DEF118ACF4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4987" y="4909621"/>
            <a:ext cx="2353648" cy="1726071"/>
          </a:xfrm>
          <a:prstGeom prst="rect">
            <a:avLst/>
          </a:prstGeom>
          <a:noFill/>
        </p:spPr>
      </p:pic>
      <p:sp>
        <p:nvSpPr>
          <p:cNvPr id="48" name="文字方塊 47">
            <a:extLst>
              <a:ext uri="{FF2B5EF4-FFF2-40B4-BE49-F238E27FC236}">
                <a16:creationId xmlns:a16="http://schemas.microsoft.com/office/drawing/2014/main" id="{EB8F7BD7-3446-3ADE-0DD9-CD8F541C9C33}"/>
              </a:ext>
            </a:extLst>
          </p:cNvPr>
          <p:cNvSpPr txBox="1"/>
          <p:nvPr/>
        </p:nvSpPr>
        <p:spPr>
          <a:xfrm>
            <a:off x="6448635" y="5265756"/>
            <a:ext cx="3166251" cy="523220"/>
          </a:xfrm>
          <a:prstGeom prst="rect">
            <a:avLst/>
          </a:prstGeom>
          <a:noFill/>
        </p:spPr>
        <p:txBody>
          <a:bodyPr wrap="none" rtlCol="0">
            <a:spAutoFit/>
          </a:bodyPr>
          <a:lstStyle/>
          <a:p>
            <a:pPr marL="285750" indent="-285750">
              <a:buFont typeface="Arial" panose="020B0604020202020204" pitchFamily="34" charset="0"/>
              <a:buChar char="•"/>
            </a:pPr>
            <a:r>
              <a:rPr lang="zh-TW" altLang="en-US" sz="1400" dirty="0"/>
              <a:t>剔除離群值以降低誤差影響</a:t>
            </a:r>
            <a:endParaRPr lang="en-US" altLang="zh-TW" sz="1400" dirty="0"/>
          </a:p>
          <a:p>
            <a:pPr marL="285750" indent="-285750">
              <a:buFont typeface="Arial" panose="020B0604020202020204" pitchFamily="34" charset="0"/>
              <a:buChar char="•"/>
            </a:pPr>
            <a:r>
              <a:rPr lang="zh-TW" altLang="en-US" sz="1400" dirty="0"/>
              <a:t>移除系統中存在缺失值的因子筆數</a:t>
            </a:r>
          </a:p>
        </p:txBody>
      </p:sp>
      <p:cxnSp>
        <p:nvCxnSpPr>
          <p:cNvPr id="50" name="直線單箭頭接點 49">
            <a:extLst>
              <a:ext uri="{FF2B5EF4-FFF2-40B4-BE49-F238E27FC236}">
                <a16:creationId xmlns:a16="http://schemas.microsoft.com/office/drawing/2014/main" id="{BDACF683-EA0A-A7F2-E717-B5A9CCC93F4C}"/>
              </a:ext>
            </a:extLst>
          </p:cNvPr>
          <p:cNvCxnSpPr/>
          <p:nvPr/>
        </p:nvCxnSpPr>
        <p:spPr>
          <a:xfrm>
            <a:off x="6612556" y="6150543"/>
            <a:ext cx="900000" cy="0"/>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4B9889A8-6251-DAC2-82B3-52DB4F50C0ED}"/>
              </a:ext>
            </a:extLst>
          </p:cNvPr>
          <p:cNvSpPr txBox="1"/>
          <p:nvPr/>
        </p:nvSpPr>
        <p:spPr>
          <a:xfrm>
            <a:off x="6612556" y="5835596"/>
            <a:ext cx="902811" cy="307777"/>
          </a:xfrm>
          <a:prstGeom prst="rect">
            <a:avLst/>
          </a:prstGeom>
          <a:noFill/>
        </p:spPr>
        <p:txBody>
          <a:bodyPr wrap="none" rtlCol="0">
            <a:spAutoFit/>
          </a:bodyPr>
          <a:lstStyle/>
          <a:p>
            <a:r>
              <a:rPr lang="zh-TW" altLang="en-US" sz="1400" dirty="0"/>
              <a:t>資料筆數</a:t>
            </a:r>
          </a:p>
        </p:txBody>
      </p:sp>
      <p:sp>
        <p:nvSpPr>
          <p:cNvPr id="52" name="文字方塊 51">
            <a:extLst>
              <a:ext uri="{FF2B5EF4-FFF2-40B4-BE49-F238E27FC236}">
                <a16:creationId xmlns:a16="http://schemas.microsoft.com/office/drawing/2014/main" id="{772106DC-07DE-9D0C-5F3C-7ABB7CA14D34}"/>
              </a:ext>
            </a:extLst>
          </p:cNvPr>
          <p:cNvSpPr txBox="1"/>
          <p:nvPr/>
        </p:nvSpPr>
        <p:spPr>
          <a:xfrm>
            <a:off x="7575234" y="5943318"/>
            <a:ext cx="660758" cy="400110"/>
          </a:xfrm>
          <a:prstGeom prst="rect">
            <a:avLst/>
          </a:prstGeom>
          <a:noFill/>
        </p:spPr>
        <p:txBody>
          <a:bodyPr wrap="none" rtlCol="0">
            <a:spAutoFit/>
          </a:bodyPr>
          <a:lstStyle/>
          <a:p>
            <a:r>
              <a:rPr lang="en-US" altLang="zh-TW" sz="2000" b="1" dirty="0">
                <a:solidFill>
                  <a:schemeClr val="accent1">
                    <a:lumMod val="75000"/>
                  </a:schemeClr>
                </a:solidFill>
              </a:rPr>
              <a:t>293</a:t>
            </a:r>
            <a:endParaRPr lang="zh-TW" altLang="en-US" sz="2000" b="1" dirty="0">
              <a:solidFill>
                <a:schemeClr val="accent1">
                  <a:lumMod val="75000"/>
                </a:schemeClr>
              </a:solidFill>
            </a:endParaRPr>
          </a:p>
        </p:txBody>
      </p:sp>
      <p:cxnSp>
        <p:nvCxnSpPr>
          <p:cNvPr id="53" name="直線接點 52"/>
          <p:cNvCxnSpPr>
            <a:stCxn id="55" idx="4"/>
          </p:cNvCxnSpPr>
          <p:nvPr/>
        </p:nvCxnSpPr>
        <p:spPr>
          <a:xfrm>
            <a:off x="791465" y="2350529"/>
            <a:ext cx="0" cy="23400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流程圖: 接點 54"/>
          <p:cNvSpPr/>
          <p:nvPr/>
        </p:nvSpPr>
        <p:spPr>
          <a:xfrm>
            <a:off x="737465" y="224252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流程圖: 接點 55"/>
          <p:cNvSpPr/>
          <p:nvPr/>
        </p:nvSpPr>
        <p:spPr>
          <a:xfrm>
            <a:off x="737465" y="284728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流程圖: 接點 56"/>
          <p:cNvSpPr/>
          <p:nvPr/>
        </p:nvSpPr>
        <p:spPr>
          <a:xfrm>
            <a:off x="737465" y="345204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流程圖: 接點 57"/>
          <p:cNvSpPr/>
          <p:nvPr/>
        </p:nvSpPr>
        <p:spPr>
          <a:xfrm>
            <a:off x="737465" y="405680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p:nvSpPr>
        <p:spPr>
          <a:xfrm>
            <a:off x="924962" y="2096477"/>
            <a:ext cx="2236510" cy="400110"/>
          </a:xfrm>
          <a:prstGeom prst="rect">
            <a:avLst/>
          </a:prstGeom>
        </p:spPr>
        <p:txBody>
          <a:bodyPr wrap="none">
            <a:spAutoFit/>
          </a:bodyPr>
          <a:lstStyle/>
          <a:p>
            <a:r>
              <a:rPr lang="zh-TW" altLang="en-US" sz="2000" b="1" dirty="0">
                <a:solidFill>
                  <a:schemeClr val="bg1">
                    <a:lumMod val="75000"/>
                  </a:schemeClr>
                </a:solidFill>
              </a:rPr>
              <a:t>初始關鍵因子訂定</a:t>
            </a:r>
          </a:p>
        </p:txBody>
      </p:sp>
      <p:sp>
        <p:nvSpPr>
          <p:cNvPr id="60" name="矩形 59"/>
          <p:cNvSpPr/>
          <p:nvPr/>
        </p:nvSpPr>
        <p:spPr>
          <a:xfrm>
            <a:off x="924962" y="2700228"/>
            <a:ext cx="2236510" cy="400110"/>
          </a:xfrm>
          <a:prstGeom prst="rect">
            <a:avLst/>
          </a:prstGeom>
        </p:spPr>
        <p:txBody>
          <a:bodyPr wrap="none">
            <a:spAutoFit/>
          </a:bodyPr>
          <a:lstStyle/>
          <a:p>
            <a:r>
              <a:rPr lang="zh-TW" altLang="en-US" sz="2000" b="1" dirty="0">
                <a:solidFill>
                  <a:schemeClr val="bg1">
                    <a:lumMod val="75000"/>
                  </a:schemeClr>
                </a:solidFill>
              </a:rPr>
              <a:t>模型選擇</a:t>
            </a:r>
            <a:r>
              <a:rPr lang="zh-TW" altLang="en-US" sz="2000" b="1" dirty="0" smtClean="0">
                <a:solidFill>
                  <a:schemeClr val="bg1">
                    <a:lumMod val="75000"/>
                  </a:schemeClr>
                </a:solidFill>
              </a:rPr>
              <a:t>、方法論</a:t>
            </a:r>
            <a:endParaRPr lang="zh-TW" altLang="en-US" sz="2000" b="1" dirty="0">
              <a:solidFill>
                <a:schemeClr val="bg1">
                  <a:lumMod val="75000"/>
                </a:schemeClr>
              </a:solidFill>
            </a:endParaRPr>
          </a:p>
        </p:txBody>
      </p:sp>
      <p:sp>
        <p:nvSpPr>
          <p:cNvPr id="61" name="矩形 60"/>
          <p:cNvSpPr/>
          <p:nvPr/>
        </p:nvSpPr>
        <p:spPr>
          <a:xfrm>
            <a:off x="924962" y="3303979"/>
            <a:ext cx="1210588" cy="400110"/>
          </a:xfrm>
          <a:prstGeom prst="rect">
            <a:avLst/>
          </a:prstGeom>
        </p:spPr>
        <p:txBody>
          <a:bodyPr wrap="none">
            <a:spAutoFit/>
          </a:bodyPr>
          <a:lstStyle/>
          <a:p>
            <a:r>
              <a:rPr lang="zh-TW" altLang="en-US" sz="2000" b="1" dirty="0">
                <a:solidFill>
                  <a:schemeClr val="accent1">
                    <a:lumMod val="75000"/>
                  </a:schemeClr>
                </a:solidFill>
              </a:rPr>
              <a:t>模型訓練</a:t>
            </a:r>
          </a:p>
        </p:txBody>
      </p:sp>
      <p:sp>
        <p:nvSpPr>
          <p:cNvPr id="62" name="矩形 61"/>
          <p:cNvSpPr/>
          <p:nvPr/>
        </p:nvSpPr>
        <p:spPr>
          <a:xfrm>
            <a:off x="924962" y="3907730"/>
            <a:ext cx="1210588" cy="400110"/>
          </a:xfrm>
          <a:prstGeom prst="rect">
            <a:avLst/>
          </a:prstGeom>
        </p:spPr>
        <p:txBody>
          <a:bodyPr wrap="none">
            <a:spAutoFit/>
          </a:bodyPr>
          <a:lstStyle/>
          <a:p>
            <a:r>
              <a:rPr lang="zh-TW" altLang="en-US" sz="2000" b="1" dirty="0">
                <a:solidFill>
                  <a:schemeClr val="accent1">
                    <a:lumMod val="75000"/>
                  </a:schemeClr>
                </a:solidFill>
              </a:rPr>
              <a:t>評估分析</a:t>
            </a:r>
          </a:p>
        </p:txBody>
      </p:sp>
      <p:sp>
        <p:nvSpPr>
          <p:cNvPr id="63" name="圓角矩形 62"/>
          <p:cNvSpPr/>
          <p:nvPr/>
        </p:nvSpPr>
        <p:spPr>
          <a:xfrm>
            <a:off x="469783" y="1937197"/>
            <a:ext cx="2910980" cy="3096000"/>
          </a:xfrm>
          <a:prstGeom prst="roundRect">
            <a:avLst>
              <a:gd name="adj" fmla="val 7439"/>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流程圖: 接點 63"/>
          <p:cNvSpPr/>
          <p:nvPr/>
        </p:nvSpPr>
        <p:spPr>
          <a:xfrm>
            <a:off x="737465" y="4661571"/>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p:nvSpPr>
        <p:spPr>
          <a:xfrm>
            <a:off x="924962" y="4511483"/>
            <a:ext cx="697627" cy="400110"/>
          </a:xfrm>
          <a:prstGeom prst="rect">
            <a:avLst/>
          </a:prstGeom>
        </p:spPr>
        <p:txBody>
          <a:bodyPr wrap="none">
            <a:spAutoFit/>
          </a:bodyPr>
          <a:lstStyle/>
          <a:p>
            <a:r>
              <a:rPr lang="zh-TW" altLang="en-US" sz="2000" b="1" dirty="0" smtClean="0">
                <a:solidFill>
                  <a:schemeClr val="bg1">
                    <a:lumMod val="75000"/>
                  </a:schemeClr>
                </a:solidFill>
              </a:rPr>
              <a:t>驗證</a:t>
            </a:r>
            <a:endParaRPr lang="zh-TW" altLang="en-US" sz="2000" b="1" dirty="0">
              <a:solidFill>
                <a:schemeClr val="bg1">
                  <a:lumMod val="75000"/>
                </a:schemeClr>
              </a:solidFill>
            </a:endParaRPr>
          </a:p>
        </p:txBody>
      </p:sp>
    </p:spTree>
    <p:extLst>
      <p:ext uri="{BB962C8B-B14F-4D97-AF65-F5344CB8AC3E}">
        <p14:creationId xmlns:p14="http://schemas.microsoft.com/office/powerpoint/2010/main" val="3834866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A698E-D964-1B91-2DBE-AB0A94E7391E}"/>
            </a:ext>
          </a:extLst>
        </p:cNvPr>
        <p:cNvGrpSpPr/>
        <p:nvPr/>
      </p:nvGrpSpPr>
      <p:grpSpPr>
        <a:xfrm>
          <a:off x="0" y="0"/>
          <a:ext cx="0" cy="0"/>
          <a:chOff x="0" y="0"/>
          <a:chExt cx="0" cy="0"/>
        </a:xfrm>
      </p:grpSpPr>
      <p:grpSp>
        <p:nvGrpSpPr>
          <p:cNvPr id="2" name="群組 1">
            <a:extLst>
              <a:ext uri="{FF2B5EF4-FFF2-40B4-BE49-F238E27FC236}">
                <a16:creationId xmlns:a16="http://schemas.microsoft.com/office/drawing/2014/main" id="{AD5E15BD-F2F2-14DE-671D-4D02DFC585C8}"/>
              </a:ext>
            </a:extLst>
          </p:cNvPr>
          <p:cNvGrpSpPr/>
          <p:nvPr/>
        </p:nvGrpSpPr>
        <p:grpSpPr>
          <a:xfrm>
            <a:off x="-515783" y="149117"/>
            <a:ext cx="2900442" cy="720000"/>
            <a:chOff x="-515783" y="149117"/>
            <a:chExt cx="2900442" cy="720000"/>
          </a:xfrm>
        </p:grpSpPr>
        <p:sp>
          <p:nvSpPr>
            <p:cNvPr id="3" name="文字方塊 2">
              <a:extLst>
                <a:ext uri="{FF2B5EF4-FFF2-40B4-BE49-F238E27FC236}">
                  <a16:creationId xmlns:a16="http://schemas.microsoft.com/office/drawing/2014/main" id="{0334BF74-6B45-3F70-9DBC-1AEBE6024E2B}"/>
                </a:ext>
              </a:extLst>
            </p:cNvPr>
            <p:cNvSpPr txBox="1"/>
            <p:nvPr/>
          </p:nvSpPr>
          <p:spPr>
            <a:xfrm>
              <a:off x="353334" y="185951"/>
              <a:ext cx="2031325" cy="646331"/>
            </a:xfrm>
            <a:prstGeom prst="rect">
              <a:avLst/>
            </a:prstGeom>
            <a:noFill/>
          </p:spPr>
          <p:txBody>
            <a:bodyPr wrap="none" rtlCol="0">
              <a:spAutoFit/>
            </a:bodyPr>
            <a:lstStyle/>
            <a:p>
              <a:r>
                <a:rPr lang="zh-TW" altLang="en-US" sz="3600" b="1" dirty="0">
                  <a:solidFill>
                    <a:schemeClr val="accent1">
                      <a:lumMod val="75000"/>
                    </a:schemeClr>
                  </a:solidFill>
                </a:rPr>
                <a:t>模型</a:t>
              </a:r>
              <a:r>
                <a:rPr lang="zh-TW" altLang="en-US" sz="3600" b="1" dirty="0">
                  <a:solidFill>
                    <a:schemeClr val="accent1">
                      <a:lumMod val="60000"/>
                      <a:lumOff val="40000"/>
                    </a:schemeClr>
                  </a:solidFill>
                </a:rPr>
                <a:t>設計</a:t>
              </a:r>
            </a:p>
          </p:txBody>
        </p:sp>
        <p:sp>
          <p:nvSpPr>
            <p:cNvPr id="4" name="圓角矩形 3">
              <a:extLst>
                <a:ext uri="{FF2B5EF4-FFF2-40B4-BE49-F238E27FC236}">
                  <a16:creationId xmlns:a16="http://schemas.microsoft.com/office/drawing/2014/main" id="{EEFF6C12-2758-95A8-D365-B486BDA48E1A}"/>
                </a:ext>
              </a:extLst>
            </p:cNvPr>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a:extLst>
                <a:ext uri="{FF2B5EF4-FFF2-40B4-BE49-F238E27FC236}">
                  <a16:creationId xmlns:a16="http://schemas.microsoft.com/office/drawing/2014/main" id="{D718680D-D9DA-14C4-7F87-92CD2B365C4B}"/>
                </a:ext>
              </a:extLst>
            </p:cNvPr>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4" name="矩形 53">
            <a:extLst>
              <a:ext uri="{FF2B5EF4-FFF2-40B4-BE49-F238E27FC236}">
                <a16:creationId xmlns:a16="http://schemas.microsoft.com/office/drawing/2014/main" id="{02789D12-919A-A607-5A8F-FA2A781916D1}"/>
              </a:ext>
            </a:extLst>
          </p:cNvPr>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sp>
        <p:nvSpPr>
          <p:cNvPr id="23" name="矩形 22">
            <a:extLst>
              <a:ext uri="{FF2B5EF4-FFF2-40B4-BE49-F238E27FC236}">
                <a16:creationId xmlns:a16="http://schemas.microsoft.com/office/drawing/2014/main" id="{E62DDB8F-A6CB-6E1D-0DCB-3E501EE7BCBF}"/>
              </a:ext>
            </a:extLst>
          </p:cNvPr>
          <p:cNvSpPr/>
          <p:nvPr/>
        </p:nvSpPr>
        <p:spPr>
          <a:xfrm>
            <a:off x="3984859" y="774702"/>
            <a:ext cx="2869696" cy="461665"/>
          </a:xfrm>
          <a:prstGeom prst="rect">
            <a:avLst/>
          </a:prstGeom>
        </p:spPr>
        <p:txBody>
          <a:bodyPr wrap="none">
            <a:spAutoFit/>
          </a:bodyPr>
          <a:lstStyle/>
          <a:p>
            <a:r>
              <a:rPr lang="zh-TW" altLang="en-US" sz="2400" b="1" dirty="0"/>
              <a:t>模型訓練資料 </a:t>
            </a:r>
            <a:r>
              <a:rPr lang="en-US" altLang="zh-TW" sz="2400" b="1" dirty="0"/>
              <a:t>:</a:t>
            </a:r>
            <a:r>
              <a:rPr lang="zh-TW" altLang="en-US" sz="2400" b="1" dirty="0"/>
              <a:t> </a:t>
            </a:r>
            <a:r>
              <a:rPr lang="en-US" altLang="zh-TW" sz="2400" b="1" dirty="0"/>
              <a:t>293</a:t>
            </a:r>
            <a:endParaRPr lang="zh-TW" altLang="en-US" sz="2400" b="1" dirty="0"/>
          </a:p>
        </p:txBody>
      </p:sp>
      <p:graphicFrame>
        <p:nvGraphicFramePr>
          <p:cNvPr id="25" name="表格 24">
            <a:extLst>
              <a:ext uri="{FF2B5EF4-FFF2-40B4-BE49-F238E27FC236}">
                <a16:creationId xmlns:a16="http://schemas.microsoft.com/office/drawing/2014/main" id="{C841F37C-E280-2530-BE7A-DD43C969D890}"/>
              </a:ext>
            </a:extLst>
          </p:cNvPr>
          <p:cNvGraphicFramePr>
            <a:graphicFrameLocks noGrp="1"/>
          </p:cNvGraphicFramePr>
          <p:nvPr>
            <p:extLst>
              <p:ext uri="{D42A27DB-BD31-4B8C-83A1-F6EECF244321}">
                <p14:modId xmlns:p14="http://schemas.microsoft.com/office/powerpoint/2010/main" val="1416263373"/>
              </p:ext>
            </p:extLst>
          </p:nvPr>
        </p:nvGraphicFramePr>
        <p:xfrm>
          <a:off x="4094987" y="1509869"/>
          <a:ext cx="7020000" cy="1371600"/>
        </p:xfrm>
        <a:graphic>
          <a:graphicData uri="http://schemas.openxmlformats.org/drawingml/2006/table">
            <a:tbl>
              <a:tblPr firstRow="1" bandRow="1"/>
              <a:tblGrid>
                <a:gridCol w="1858225">
                  <a:extLst>
                    <a:ext uri="{9D8B030D-6E8A-4147-A177-3AD203B41FA5}">
                      <a16:colId xmlns:a16="http://schemas.microsoft.com/office/drawing/2014/main" val="196419361"/>
                    </a:ext>
                  </a:extLst>
                </a:gridCol>
                <a:gridCol w="1238825">
                  <a:extLst>
                    <a:ext uri="{9D8B030D-6E8A-4147-A177-3AD203B41FA5}">
                      <a16:colId xmlns:a16="http://schemas.microsoft.com/office/drawing/2014/main" val="3546471754"/>
                    </a:ext>
                  </a:extLst>
                </a:gridCol>
                <a:gridCol w="1238825">
                  <a:extLst>
                    <a:ext uri="{9D8B030D-6E8A-4147-A177-3AD203B41FA5}">
                      <a16:colId xmlns:a16="http://schemas.microsoft.com/office/drawing/2014/main" val="3436248122"/>
                    </a:ext>
                  </a:extLst>
                </a:gridCol>
                <a:gridCol w="1238825">
                  <a:extLst>
                    <a:ext uri="{9D8B030D-6E8A-4147-A177-3AD203B41FA5}">
                      <a16:colId xmlns:a16="http://schemas.microsoft.com/office/drawing/2014/main" val="2596695375"/>
                    </a:ext>
                  </a:extLst>
                </a:gridCol>
                <a:gridCol w="1445300">
                  <a:extLst>
                    <a:ext uri="{9D8B030D-6E8A-4147-A177-3AD203B41FA5}">
                      <a16:colId xmlns:a16="http://schemas.microsoft.com/office/drawing/2014/main" val="3876172191"/>
                    </a:ext>
                  </a:extLst>
                </a:gridCol>
              </a:tblGrid>
              <a:tr h="266400">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algn="ctr"/>
                      <a:r>
                        <a:rPr lang="en-US" altLang="zh-TW" sz="1200" b="1" dirty="0">
                          <a:solidFill>
                            <a:schemeClr val="bg1"/>
                          </a:solidFill>
                          <a:latin typeface="微軟正黑體" panose="020B0604030504040204" pitchFamily="34" charset="-120"/>
                          <a:ea typeface="微軟正黑體" panose="020B0604030504040204" pitchFamily="34" charset="-120"/>
                        </a:rPr>
                        <a:t>Model</a:t>
                      </a:r>
                      <a:endParaRPr lang="zh-TW" altLang="en-US" sz="1200" b="1" dirty="0">
                        <a:solidFill>
                          <a:schemeClr val="bg1"/>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algn="ctr"/>
                      <a:r>
                        <a:rPr lang="en-US" altLang="zh-TW" sz="1200" b="1" dirty="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rPr>
                        <a:t>MAE</a:t>
                      </a:r>
                      <a:endParaRPr lang="zh-TW" altLang="en-US" sz="1200" b="1" dirty="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effectLst/>
                          <a:latin typeface="+mn-lt"/>
                          <a:ea typeface="+mn-ea"/>
                          <a:cs typeface="+mn-cs"/>
                        </a:rPr>
                        <a:t>R</a:t>
                      </a:r>
                      <a:r>
                        <a:rPr lang="zh-TW" altLang="zh-TW" sz="1200" b="1" kern="1200" dirty="0">
                          <a:solidFill>
                            <a:schemeClr val="bg1"/>
                          </a:solidFill>
                          <a:effectLst/>
                          <a:latin typeface="+mn-lt"/>
                          <a:ea typeface="+mn-ea"/>
                          <a:cs typeface="+mn-cs"/>
                        </a:rPr>
                        <a:t>²</a:t>
                      </a:r>
                      <a:endParaRPr lang="zh-TW" altLang="en-US" sz="1000" b="1" kern="1200" dirty="0">
                        <a:solidFill>
                          <a:schemeClr val="bg1"/>
                        </a:solidFill>
                        <a:latin typeface="+mn-lt"/>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RMSE</a:t>
                      </a:r>
                      <a:endParaRPr lang="zh-TW" altLang="en-US"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模型指標</a:t>
                      </a:r>
                    </a:p>
                  </a:txBody>
                  <a:tcPr anchor="ctr">
                    <a:lnL w="9525" cap="flat" cmpd="sng" algn="ctr">
                      <a:solidFill>
                        <a:sysClr val="window" lastClr="FFFFFF"/>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extLst>
                  <a:ext uri="{0D108BD9-81ED-4DB2-BD59-A6C34878D82A}">
                    <a16:rowId xmlns:a16="http://schemas.microsoft.com/office/drawing/2014/main" val="1067676552"/>
                  </a:ext>
                </a:extLst>
              </a:tr>
              <a:tr h="2664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Gradient Boosting</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26.17</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cs typeface="+mn-cs"/>
                        </a:rPr>
                        <a:t>0.33</a:t>
                      </a:r>
                      <a:endPar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35.24</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MAE &lt;15(um)</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9081840"/>
                  </a:ext>
                </a:extLst>
              </a:tr>
              <a:tr h="2664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chemeClr val="tx1"/>
                          </a:solidFill>
                          <a:effectLst/>
                          <a:latin typeface="微軟正黑體" panose="020B0604030504040204" pitchFamily="34" charset="-120"/>
                          <a:ea typeface="微軟正黑體" panose="020B0604030504040204" pitchFamily="34" charset="-120"/>
                        </a:rPr>
                        <a:t>Lasso Linear</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accent1">
                              <a:lumMod val="75000"/>
                            </a:schemeClr>
                          </a:solidFill>
                          <a:latin typeface="微軟正黑體" panose="020B0604030504040204" pitchFamily="34" charset="-120"/>
                          <a:ea typeface="微軟正黑體" panose="020B0604030504040204" pitchFamily="34" charset="-120"/>
                        </a:rPr>
                        <a:t>22.38</a:t>
                      </a:r>
                      <a:endParaRPr lang="zh-TW" altLang="en-US" sz="1200" b="1" dirty="0">
                        <a:solidFill>
                          <a:schemeClr val="accent1">
                            <a:lumMod val="7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rgbClr val="E6EB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0.45</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31.39</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389875"/>
                  </a:ext>
                </a:extLst>
              </a:tr>
              <a:tr h="2664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lvl="0" algn="l" fontAlgn="ctr"/>
                      <a:r>
                        <a:rPr lang="en-US" altLang="zh-TW" sz="1200" b="0" i="0" u="none" strike="noStrike" dirty="0">
                          <a:solidFill>
                            <a:schemeClr val="tx1"/>
                          </a:solidFill>
                          <a:effectLst/>
                          <a:latin typeface="微軟正黑體" panose="020B0604030504040204" pitchFamily="34" charset="-120"/>
                          <a:ea typeface="微軟正黑體" panose="020B0604030504040204" pitchFamily="34" charset="-120"/>
                        </a:rPr>
                        <a:t>Random Forest</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accent1">
                              <a:lumMod val="75000"/>
                            </a:schemeClr>
                          </a:solidFill>
                          <a:latin typeface="微軟正黑體" panose="020B0604030504040204" pitchFamily="34" charset="-120"/>
                          <a:ea typeface="微軟正黑體" panose="020B0604030504040204" pitchFamily="34" charset="-120"/>
                        </a:rPr>
                        <a:t>21.07</a:t>
                      </a:r>
                      <a:endParaRPr lang="zh-TW" altLang="en-US" sz="1200" b="1" dirty="0">
                        <a:solidFill>
                          <a:schemeClr val="accent1">
                            <a:lumMod val="7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rgbClr val="E6EBF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0.48</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31.03</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442154"/>
                  </a:ext>
                </a:extLst>
              </a:tr>
              <a:tr h="2664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chemeClr val="tx1"/>
                          </a:solidFill>
                          <a:effectLst/>
                          <a:latin typeface="微軟正黑體" panose="020B0604030504040204" pitchFamily="34" charset="-120"/>
                          <a:ea typeface="微軟正黑體" panose="020B0604030504040204" pitchFamily="34" charset="-120"/>
                        </a:rPr>
                        <a:t>Support Vector</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33.44</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0.08</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41.21</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0753861"/>
                  </a:ext>
                </a:extLst>
              </a:tr>
            </a:tbl>
          </a:graphicData>
        </a:graphic>
      </p:graphicFrame>
      <p:sp>
        <p:nvSpPr>
          <p:cNvPr id="48" name="文字方塊 47">
            <a:extLst>
              <a:ext uri="{FF2B5EF4-FFF2-40B4-BE49-F238E27FC236}">
                <a16:creationId xmlns:a16="http://schemas.microsoft.com/office/drawing/2014/main" id="{A2947061-F238-C98C-D2FC-9013C85486EA}"/>
              </a:ext>
            </a:extLst>
          </p:cNvPr>
          <p:cNvSpPr txBox="1"/>
          <p:nvPr/>
        </p:nvSpPr>
        <p:spPr>
          <a:xfrm>
            <a:off x="3990069" y="3368967"/>
            <a:ext cx="4596643" cy="523220"/>
          </a:xfrm>
          <a:prstGeom prst="rect">
            <a:avLst/>
          </a:prstGeom>
          <a:noFill/>
        </p:spPr>
        <p:txBody>
          <a:bodyPr wrap="none" rtlCol="0">
            <a:spAutoFit/>
          </a:bodyPr>
          <a:lstStyle/>
          <a:p>
            <a:pPr marL="285750" indent="-285750">
              <a:buFont typeface="Arial" panose="020B0604020202020204" pitchFamily="34" charset="0"/>
              <a:buChar char="•"/>
            </a:pPr>
            <a:r>
              <a:rPr lang="en-US" altLang="zh-TW" sz="1400" dirty="0"/>
              <a:t>Snap cure Temp / Force</a:t>
            </a:r>
            <a:r>
              <a:rPr lang="zh-TW" altLang="en-US" sz="1400" dirty="0"/>
              <a:t> 從 </a:t>
            </a:r>
            <a:r>
              <a:rPr lang="en-US" altLang="zh-TW" sz="1400" dirty="0"/>
              <a:t>Numeric</a:t>
            </a:r>
            <a:r>
              <a:rPr lang="zh-TW" altLang="en-US" sz="1400" dirty="0"/>
              <a:t> 調整成 </a:t>
            </a:r>
            <a:r>
              <a:rPr lang="en-US" altLang="zh-TW" sz="1400" dirty="0"/>
              <a:t>Class</a:t>
            </a:r>
          </a:p>
          <a:p>
            <a:pPr marL="285750" indent="-285750">
              <a:buFont typeface="Arial" panose="020B0604020202020204" pitchFamily="34" charset="0"/>
              <a:buChar char="•"/>
            </a:pPr>
            <a:r>
              <a:rPr lang="zh-TW" altLang="en-US" sz="1400" dirty="0"/>
              <a:t>並非線性變化，而是具有特定的影響區間</a:t>
            </a:r>
          </a:p>
        </p:txBody>
      </p:sp>
      <p:cxnSp>
        <p:nvCxnSpPr>
          <p:cNvPr id="50" name="直線單箭頭接點 49">
            <a:extLst>
              <a:ext uri="{FF2B5EF4-FFF2-40B4-BE49-F238E27FC236}">
                <a16:creationId xmlns:a16="http://schemas.microsoft.com/office/drawing/2014/main" id="{63F9A072-C5B2-BD59-1E72-C919A4300701}"/>
              </a:ext>
            </a:extLst>
          </p:cNvPr>
          <p:cNvCxnSpPr/>
          <p:nvPr/>
        </p:nvCxnSpPr>
        <p:spPr>
          <a:xfrm>
            <a:off x="4094987" y="6545179"/>
            <a:ext cx="900000" cy="0"/>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B6B3BC86-8C19-398C-E74A-DFDD51824535}"/>
              </a:ext>
            </a:extLst>
          </p:cNvPr>
          <p:cNvSpPr txBox="1"/>
          <p:nvPr/>
        </p:nvSpPr>
        <p:spPr>
          <a:xfrm>
            <a:off x="4094987" y="6230232"/>
            <a:ext cx="902811" cy="307777"/>
          </a:xfrm>
          <a:prstGeom prst="rect">
            <a:avLst/>
          </a:prstGeom>
          <a:noFill/>
        </p:spPr>
        <p:txBody>
          <a:bodyPr wrap="none" rtlCol="0">
            <a:spAutoFit/>
          </a:bodyPr>
          <a:lstStyle/>
          <a:p>
            <a:r>
              <a:rPr lang="zh-TW" altLang="en-US" sz="1400" dirty="0"/>
              <a:t>資料筆數</a:t>
            </a:r>
          </a:p>
        </p:txBody>
      </p:sp>
      <p:sp>
        <p:nvSpPr>
          <p:cNvPr id="52" name="文字方塊 51">
            <a:extLst>
              <a:ext uri="{FF2B5EF4-FFF2-40B4-BE49-F238E27FC236}">
                <a16:creationId xmlns:a16="http://schemas.microsoft.com/office/drawing/2014/main" id="{B72202F1-12D3-C767-8147-78C3183EDC06}"/>
              </a:ext>
            </a:extLst>
          </p:cNvPr>
          <p:cNvSpPr txBox="1"/>
          <p:nvPr/>
        </p:nvSpPr>
        <p:spPr>
          <a:xfrm>
            <a:off x="5057665" y="6337954"/>
            <a:ext cx="660758" cy="400110"/>
          </a:xfrm>
          <a:prstGeom prst="rect">
            <a:avLst/>
          </a:prstGeom>
          <a:noFill/>
        </p:spPr>
        <p:txBody>
          <a:bodyPr wrap="none" rtlCol="0">
            <a:spAutoFit/>
          </a:bodyPr>
          <a:lstStyle/>
          <a:p>
            <a:r>
              <a:rPr lang="en-US" altLang="zh-TW" sz="2000" b="1" dirty="0">
                <a:solidFill>
                  <a:schemeClr val="accent1">
                    <a:lumMod val="75000"/>
                  </a:schemeClr>
                </a:solidFill>
              </a:rPr>
              <a:t>263</a:t>
            </a:r>
            <a:endParaRPr lang="zh-TW" altLang="en-US" sz="2000" b="1" dirty="0">
              <a:solidFill>
                <a:schemeClr val="accent1">
                  <a:lumMod val="75000"/>
                </a:schemeClr>
              </a:solidFill>
            </a:endParaRPr>
          </a:p>
        </p:txBody>
      </p:sp>
      <p:graphicFrame>
        <p:nvGraphicFramePr>
          <p:cNvPr id="6" name="表格 5">
            <a:extLst>
              <a:ext uri="{FF2B5EF4-FFF2-40B4-BE49-F238E27FC236}">
                <a16:creationId xmlns:a16="http://schemas.microsoft.com/office/drawing/2014/main" id="{F77C9F95-879E-E8E2-100E-EEA35F6359DA}"/>
              </a:ext>
            </a:extLst>
          </p:cNvPr>
          <p:cNvGraphicFramePr>
            <a:graphicFrameLocks noGrp="1"/>
          </p:cNvGraphicFramePr>
          <p:nvPr>
            <p:extLst>
              <p:ext uri="{D42A27DB-BD31-4B8C-83A1-F6EECF244321}">
                <p14:modId xmlns:p14="http://schemas.microsoft.com/office/powerpoint/2010/main" val="2713557365"/>
              </p:ext>
            </p:extLst>
          </p:nvPr>
        </p:nvGraphicFramePr>
        <p:xfrm>
          <a:off x="4094987" y="3940317"/>
          <a:ext cx="7020000" cy="2066400"/>
        </p:xfrm>
        <a:graphic>
          <a:graphicData uri="http://schemas.openxmlformats.org/drawingml/2006/table">
            <a:tbl>
              <a:tblPr firstRow="1" bandRow="1">
                <a:tableStyleId>{7DF18680-E054-41AD-8BC1-D1AEF772440D}</a:tableStyleId>
              </a:tblPr>
              <a:tblGrid>
                <a:gridCol w="2202354">
                  <a:extLst>
                    <a:ext uri="{9D8B030D-6E8A-4147-A177-3AD203B41FA5}">
                      <a16:colId xmlns:a16="http://schemas.microsoft.com/office/drawing/2014/main" val="3078883158"/>
                    </a:ext>
                  </a:extLst>
                </a:gridCol>
                <a:gridCol w="2408823">
                  <a:extLst>
                    <a:ext uri="{9D8B030D-6E8A-4147-A177-3AD203B41FA5}">
                      <a16:colId xmlns:a16="http://schemas.microsoft.com/office/drawing/2014/main" val="4014531568"/>
                    </a:ext>
                  </a:extLst>
                </a:gridCol>
                <a:gridCol w="2408823">
                  <a:extLst>
                    <a:ext uri="{9D8B030D-6E8A-4147-A177-3AD203B41FA5}">
                      <a16:colId xmlns:a16="http://schemas.microsoft.com/office/drawing/2014/main" val="769192265"/>
                    </a:ext>
                  </a:extLst>
                </a:gridCol>
              </a:tblGrid>
              <a:tr h="295200">
                <a:tc>
                  <a:txBody>
                    <a:bodyPr/>
                    <a:lstStyle/>
                    <a:p>
                      <a:pPr algn="l"/>
                      <a:r>
                        <a:rPr lang="en-US" altLang="zh-TW" sz="1200" b="1" dirty="0">
                          <a:latin typeface="微軟正黑體" panose="020B0604030504040204" pitchFamily="34" charset="-120"/>
                          <a:ea typeface="微軟正黑體" panose="020B0604030504040204" pitchFamily="34" charset="-120"/>
                        </a:rPr>
                        <a:t>Process Parameters</a:t>
                      </a:r>
                      <a:endParaRPr lang="zh-TW" altLang="en-US" sz="1200" b="1" dirty="0">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l"/>
                      <a:r>
                        <a:rPr lang="zh-TW" altLang="en-US" sz="1200" b="1" dirty="0">
                          <a:latin typeface="微軟正黑體" panose="020B0604030504040204" pitchFamily="34" charset="-120"/>
                          <a:ea typeface="微軟正黑體" panose="020B0604030504040204" pitchFamily="34" charset="-120"/>
                          <a:cs typeface="Microsoft New Tai Lue" panose="020B0502040204020203" pitchFamily="34" charset="0"/>
                        </a:rPr>
                        <a:t>名詞解釋</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Format</a:t>
                      </a:r>
                      <a:endParaRPr lang="zh-TW" altLang="en-US"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12700" cap="flat" cmpd="sng" algn="ctr">
                      <a:solidFill>
                        <a:schemeClr val="bg1"/>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402260988"/>
                  </a:ext>
                </a:extLst>
              </a:tr>
              <a:tr h="295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BM reflow</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rPr>
                        <a:t>焊膏回流焊接</a:t>
                      </a: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Class</a:t>
                      </a:r>
                      <a:endPar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2736379"/>
                  </a:ext>
                </a:extLst>
              </a:tr>
              <a:tr h="295200">
                <a:tc>
                  <a:txBody>
                    <a:bodyPr/>
                    <a:lstStyle/>
                    <a:p>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HS cure Temp.</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rPr>
                        <a:t>散熱片固化溫度</a:t>
                      </a: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Class</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7952010"/>
                  </a:ext>
                </a:extLst>
              </a:tr>
              <a:tr h="295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Snap cure(Y/N)</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rPr>
                        <a:t>是否經熱壓合</a:t>
                      </a: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a:t>
                      </a:r>
                      <a:r>
                        <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rPr>
                        <a:t>快速固化</a:t>
                      </a: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Class</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4063313"/>
                  </a:ext>
                </a:extLst>
              </a:tr>
              <a:tr h="295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a:solidFill>
                            <a:srgbClr val="DC0000"/>
                          </a:solidFill>
                          <a:latin typeface="微軟正黑體" panose="020B0604030504040204" pitchFamily="34" charset="-120"/>
                          <a:ea typeface="微軟正黑體" panose="020B0604030504040204" pitchFamily="34" charset="-120"/>
                        </a:rPr>
                        <a:t>Snap cure Temp.</a:t>
                      </a:r>
                      <a:endParaRPr lang="zh-TW" altLang="en-US" sz="1200" b="0" dirty="0">
                        <a:solidFill>
                          <a:srgbClr val="DC0000"/>
                        </a:solidFill>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DF3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dirty="0">
                          <a:solidFill>
                            <a:srgbClr val="DC0000"/>
                          </a:solidFill>
                          <a:latin typeface="微軟正黑體" panose="020B0604030504040204" pitchFamily="34" charset="-120"/>
                          <a:ea typeface="微軟正黑體" panose="020B0604030504040204" pitchFamily="34" charset="-120"/>
                        </a:rPr>
                        <a:t>熱壓合</a:t>
                      </a:r>
                      <a:r>
                        <a:rPr lang="en-US" altLang="zh-TW" sz="1200" b="0" dirty="0">
                          <a:solidFill>
                            <a:srgbClr val="DC0000"/>
                          </a:solidFill>
                          <a:latin typeface="微軟正黑體" panose="020B0604030504040204" pitchFamily="34" charset="-120"/>
                          <a:ea typeface="微軟正黑體" panose="020B0604030504040204" pitchFamily="34" charset="-120"/>
                        </a:rPr>
                        <a:t>(</a:t>
                      </a:r>
                      <a:r>
                        <a:rPr lang="zh-TW" altLang="en-US" sz="1200" b="0" dirty="0">
                          <a:solidFill>
                            <a:srgbClr val="DC0000"/>
                          </a:solidFill>
                          <a:latin typeface="微軟正黑體" panose="020B0604030504040204" pitchFamily="34" charset="-120"/>
                          <a:ea typeface="微軟正黑體" panose="020B0604030504040204" pitchFamily="34" charset="-120"/>
                        </a:rPr>
                        <a:t>快速固化</a:t>
                      </a:r>
                      <a:r>
                        <a:rPr lang="en-US" altLang="zh-TW" sz="1200" b="0" dirty="0">
                          <a:solidFill>
                            <a:srgbClr val="DC0000"/>
                          </a:solidFill>
                          <a:latin typeface="微軟正黑體" panose="020B0604030504040204" pitchFamily="34" charset="-120"/>
                          <a:ea typeface="微軟正黑體" panose="020B0604030504040204" pitchFamily="34" charset="-120"/>
                        </a:rPr>
                        <a:t>)</a:t>
                      </a:r>
                      <a:r>
                        <a:rPr lang="zh-TW" altLang="en-US" sz="1200" b="0" dirty="0">
                          <a:solidFill>
                            <a:srgbClr val="DC0000"/>
                          </a:solidFill>
                          <a:latin typeface="微軟正黑體" panose="020B0604030504040204" pitchFamily="34" charset="-120"/>
                          <a:ea typeface="微軟正黑體" panose="020B0604030504040204" pitchFamily="34" charset="-120"/>
                        </a:rPr>
                        <a:t>溫度</a:t>
                      </a: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DF3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a:solidFill>
                            <a:srgbClr val="DC0000"/>
                          </a:solidFill>
                          <a:latin typeface="微軟正黑體" panose="020B0604030504040204" pitchFamily="34" charset="-120"/>
                          <a:ea typeface="微軟正黑體" panose="020B0604030504040204" pitchFamily="34" charset="-120"/>
                        </a:rPr>
                        <a:t>Class</a:t>
                      </a:r>
                      <a:endParaRPr lang="zh-TW" altLang="en-US" sz="1200" b="0" dirty="0">
                        <a:solidFill>
                          <a:srgbClr val="DC0000"/>
                        </a:solidFill>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DF3F3"/>
                    </a:solidFill>
                  </a:tcPr>
                </a:tc>
                <a:extLst>
                  <a:ext uri="{0D108BD9-81ED-4DB2-BD59-A6C34878D82A}">
                    <a16:rowId xmlns:a16="http://schemas.microsoft.com/office/drawing/2014/main" val="3708268458"/>
                  </a:ext>
                </a:extLst>
              </a:tr>
              <a:tr h="295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a:solidFill>
                            <a:srgbClr val="DC0000"/>
                          </a:solidFill>
                          <a:latin typeface="微軟正黑體" panose="020B0604030504040204" pitchFamily="34" charset="-120"/>
                          <a:ea typeface="微軟正黑體" panose="020B0604030504040204" pitchFamily="34" charset="-120"/>
                        </a:rPr>
                        <a:t>Snap cure Force</a:t>
                      </a:r>
                      <a:endParaRPr lang="zh-TW" altLang="en-US" sz="1200" b="0" dirty="0">
                        <a:solidFill>
                          <a:srgbClr val="DC0000"/>
                        </a:solidFill>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DF3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dirty="0">
                          <a:solidFill>
                            <a:srgbClr val="DC0000"/>
                          </a:solidFill>
                          <a:latin typeface="微軟正黑體" panose="020B0604030504040204" pitchFamily="34" charset="-120"/>
                          <a:ea typeface="微軟正黑體" panose="020B0604030504040204" pitchFamily="34" charset="-120"/>
                        </a:rPr>
                        <a:t>熱壓合</a:t>
                      </a:r>
                      <a:r>
                        <a:rPr lang="en-US" altLang="zh-TW" sz="1200" b="0" dirty="0">
                          <a:solidFill>
                            <a:srgbClr val="DC0000"/>
                          </a:solidFill>
                          <a:latin typeface="微軟正黑體" panose="020B0604030504040204" pitchFamily="34" charset="-120"/>
                          <a:ea typeface="微軟正黑體" panose="020B0604030504040204" pitchFamily="34" charset="-120"/>
                        </a:rPr>
                        <a:t>(</a:t>
                      </a:r>
                      <a:r>
                        <a:rPr lang="zh-TW" altLang="en-US" sz="1200" b="0" dirty="0">
                          <a:solidFill>
                            <a:srgbClr val="DC0000"/>
                          </a:solidFill>
                          <a:latin typeface="微軟正黑體" panose="020B0604030504040204" pitchFamily="34" charset="-120"/>
                          <a:ea typeface="微軟正黑體" panose="020B0604030504040204" pitchFamily="34" charset="-120"/>
                        </a:rPr>
                        <a:t>快速固化</a:t>
                      </a:r>
                      <a:r>
                        <a:rPr lang="en-US" altLang="zh-TW" sz="1200" b="0" dirty="0">
                          <a:solidFill>
                            <a:srgbClr val="DC0000"/>
                          </a:solidFill>
                          <a:latin typeface="微軟正黑體" panose="020B0604030504040204" pitchFamily="34" charset="-120"/>
                          <a:ea typeface="微軟正黑體" panose="020B0604030504040204" pitchFamily="34" charset="-120"/>
                        </a:rPr>
                        <a:t>)</a:t>
                      </a:r>
                      <a:r>
                        <a:rPr lang="zh-TW" altLang="en-US" sz="1200" b="0" dirty="0">
                          <a:solidFill>
                            <a:srgbClr val="DC0000"/>
                          </a:solidFill>
                          <a:latin typeface="微軟正黑體" panose="020B0604030504040204" pitchFamily="34" charset="-120"/>
                          <a:ea typeface="微軟正黑體" panose="020B0604030504040204" pitchFamily="34" charset="-120"/>
                        </a:rPr>
                        <a:t>力量</a:t>
                      </a: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DF3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a:solidFill>
                            <a:srgbClr val="DC0000"/>
                          </a:solidFill>
                          <a:latin typeface="微軟正黑體" panose="020B0604030504040204" pitchFamily="34" charset="-120"/>
                          <a:ea typeface="微軟正黑體" panose="020B0604030504040204" pitchFamily="34" charset="-120"/>
                        </a:rPr>
                        <a:t>Class</a:t>
                      </a:r>
                      <a:endParaRPr lang="zh-TW" altLang="en-US" sz="1200" b="0" dirty="0">
                        <a:solidFill>
                          <a:srgbClr val="DC0000"/>
                        </a:solidFill>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DF3F3"/>
                    </a:solidFill>
                  </a:tcPr>
                </a:tc>
                <a:extLst>
                  <a:ext uri="{0D108BD9-81ED-4DB2-BD59-A6C34878D82A}">
                    <a16:rowId xmlns:a16="http://schemas.microsoft.com/office/drawing/2014/main" val="4162246111"/>
                  </a:ext>
                </a:extLst>
              </a:tr>
              <a:tr h="295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UF cure Temp.</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rPr>
                        <a:t>底部填充劑固化溫度</a:t>
                      </a: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Class</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3565857"/>
                  </a:ext>
                </a:extLst>
              </a:tr>
            </a:tbl>
          </a:graphicData>
        </a:graphic>
      </p:graphicFrame>
      <p:sp>
        <p:nvSpPr>
          <p:cNvPr id="7" name="文字方塊 6">
            <a:extLst>
              <a:ext uri="{FF2B5EF4-FFF2-40B4-BE49-F238E27FC236}">
                <a16:creationId xmlns:a16="http://schemas.microsoft.com/office/drawing/2014/main" id="{D97AFEEC-0980-CC46-A812-1AA2D8639D00}"/>
              </a:ext>
            </a:extLst>
          </p:cNvPr>
          <p:cNvSpPr txBox="1"/>
          <p:nvPr/>
        </p:nvSpPr>
        <p:spPr>
          <a:xfrm>
            <a:off x="3990069" y="3090408"/>
            <a:ext cx="2581156" cy="307777"/>
          </a:xfrm>
          <a:prstGeom prst="rect">
            <a:avLst/>
          </a:prstGeom>
          <a:noFill/>
        </p:spPr>
        <p:txBody>
          <a:bodyPr wrap="none" rtlCol="0">
            <a:spAutoFit/>
          </a:bodyPr>
          <a:lstStyle/>
          <a:p>
            <a:r>
              <a:rPr lang="zh-TW" altLang="en-US" sz="1400" dirty="0"/>
              <a:t>重要參數溫度做資料型態調整</a:t>
            </a:r>
          </a:p>
        </p:txBody>
      </p:sp>
      <p:cxnSp>
        <p:nvCxnSpPr>
          <p:cNvPr id="63" name="直線接點 62"/>
          <p:cNvCxnSpPr>
            <a:stCxn id="64" idx="4"/>
          </p:cNvCxnSpPr>
          <p:nvPr/>
        </p:nvCxnSpPr>
        <p:spPr>
          <a:xfrm>
            <a:off x="791465" y="2350529"/>
            <a:ext cx="0" cy="23400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流程圖: 接點 63"/>
          <p:cNvSpPr/>
          <p:nvPr/>
        </p:nvSpPr>
        <p:spPr>
          <a:xfrm>
            <a:off x="737465" y="224252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流程圖: 接點 64"/>
          <p:cNvSpPr/>
          <p:nvPr/>
        </p:nvSpPr>
        <p:spPr>
          <a:xfrm>
            <a:off x="737465" y="284728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流程圖: 接點 65"/>
          <p:cNvSpPr/>
          <p:nvPr/>
        </p:nvSpPr>
        <p:spPr>
          <a:xfrm>
            <a:off x="737465" y="345204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流程圖: 接點 66"/>
          <p:cNvSpPr/>
          <p:nvPr/>
        </p:nvSpPr>
        <p:spPr>
          <a:xfrm>
            <a:off x="737465" y="405680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p:nvSpPr>
        <p:spPr>
          <a:xfrm>
            <a:off x="924962" y="2096477"/>
            <a:ext cx="2236510" cy="400110"/>
          </a:xfrm>
          <a:prstGeom prst="rect">
            <a:avLst/>
          </a:prstGeom>
        </p:spPr>
        <p:txBody>
          <a:bodyPr wrap="none">
            <a:spAutoFit/>
          </a:bodyPr>
          <a:lstStyle/>
          <a:p>
            <a:r>
              <a:rPr lang="zh-TW" altLang="en-US" sz="2000" b="1" dirty="0">
                <a:solidFill>
                  <a:schemeClr val="bg1">
                    <a:lumMod val="75000"/>
                  </a:schemeClr>
                </a:solidFill>
              </a:rPr>
              <a:t>初始關鍵因子訂定</a:t>
            </a:r>
          </a:p>
        </p:txBody>
      </p:sp>
      <p:sp>
        <p:nvSpPr>
          <p:cNvPr id="69" name="矩形 68"/>
          <p:cNvSpPr/>
          <p:nvPr/>
        </p:nvSpPr>
        <p:spPr>
          <a:xfrm>
            <a:off x="924962" y="2700228"/>
            <a:ext cx="2236510" cy="400110"/>
          </a:xfrm>
          <a:prstGeom prst="rect">
            <a:avLst/>
          </a:prstGeom>
        </p:spPr>
        <p:txBody>
          <a:bodyPr wrap="none">
            <a:spAutoFit/>
          </a:bodyPr>
          <a:lstStyle/>
          <a:p>
            <a:r>
              <a:rPr lang="zh-TW" altLang="en-US" sz="2000" b="1" dirty="0">
                <a:solidFill>
                  <a:schemeClr val="bg1">
                    <a:lumMod val="75000"/>
                  </a:schemeClr>
                </a:solidFill>
              </a:rPr>
              <a:t>模型選擇</a:t>
            </a:r>
            <a:r>
              <a:rPr lang="zh-TW" altLang="en-US" sz="2000" b="1" dirty="0" smtClean="0">
                <a:solidFill>
                  <a:schemeClr val="bg1">
                    <a:lumMod val="75000"/>
                  </a:schemeClr>
                </a:solidFill>
              </a:rPr>
              <a:t>、方法論</a:t>
            </a:r>
            <a:endParaRPr lang="zh-TW" altLang="en-US" sz="2000" b="1" dirty="0">
              <a:solidFill>
                <a:schemeClr val="bg1">
                  <a:lumMod val="75000"/>
                </a:schemeClr>
              </a:solidFill>
            </a:endParaRPr>
          </a:p>
        </p:txBody>
      </p:sp>
      <p:sp>
        <p:nvSpPr>
          <p:cNvPr id="70" name="矩形 69"/>
          <p:cNvSpPr/>
          <p:nvPr/>
        </p:nvSpPr>
        <p:spPr>
          <a:xfrm>
            <a:off x="924962" y="3303979"/>
            <a:ext cx="1210588" cy="400110"/>
          </a:xfrm>
          <a:prstGeom prst="rect">
            <a:avLst/>
          </a:prstGeom>
        </p:spPr>
        <p:txBody>
          <a:bodyPr wrap="none">
            <a:spAutoFit/>
          </a:bodyPr>
          <a:lstStyle/>
          <a:p>
            <a:r>
              <a:rPr lang="zh-TW" altLang="en-US" sz="2000" b="1" dirty="0">
                <a:solidFill>
                  <a:schemeClr val="accent1">
                    <a:lumMod val="75000"/>
                  </a:schemeClr>
                </a:solidFill>
              </a:rPr>
              <a:t>模型訓練</a:t>
            </a:r>
          </a:p>
        </p:txBody>
      </p:sp>
      <p:sp>
        <p:nvSpPr>
          <p:cNvPr id="71" name="矩形 70"/>
          <p:cNvSpPr/>
          <p:nvPr/>
        </p:nvSpPr>
        <p:spPr>
          <a:xfrm>
            <a:off x="924962" y="3907730"/>
            <a:ext cx="1210588" cy="400110"/>
          </a:xfrm>
          <a:prstGeom prst="rect">
            <a:avLst/>
          </a:prstGeom>
        </p:spPr>
        <p:txBody>
          <a:bodyPr wrap="none">
            <a:spAutoFit/>
          </a:bodyPr>
          <a:lstStyle/>
          <a:p>
            <a:r>
              <a:rPr lang="zh-TW" altLang="en-US" sz="2000" b="1" dirty="0">
                <a:solidFill>
                  <a:schemeClr val="accent1">
                    <a:lumMod val="75000"/>
                  </a:schemeClr>
                </a:solidFill>
              </a:rPr>
              <a:t>評估分析</a:t>
            </a:r>
          </a:p>
        </p:txBody>
      </p:sp>
      <p:sp>
        <p:nvSpPr>
          <p:cNvPr id="72" name="圓角矩形 71"/>
          <p:cNvSpPr/>
          <p:nvPr/>
        </p:nvSpPr>
        <p:spPr>
          <a:xfrm>
            <a:off x="469783" y="1937197"/>
            <a:ext cx="2910980" cy="3096000"/>
          </a:xfrm>
          <a:prstGeom prst="roundRect">
            <a:avLst>
              <a:gd name="adj" fmla="val 7439"/>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流程圖: 接點 72"/>
          <p:cNvSpPr/>
          <p:nvPr/>
        </p:nvSpPr>
        <p:spPr>
          <a:xfrm>
            <a:off x="737465" y="4661571"/>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p:nvSpPr>
        <p:spPr>
          <a:xfrm>
            <a:off x="924962" y="4511483"/>
            <a:ext cx="697627" cy="400110"/>
          </a:xfrm>
          <a:prstGeom prst="rect">
            <a:avLst/>
          </a:prstGeom>
        </p:spPr>
        <p:txBody>
          <a:bodyPr wrap="none">
            <a:spAutoFit/>
          </a:bodyPr>
          <a:lstStyle/>
          <a:p>
            <a:r>
              <a:rPr lang="zh-TW" altLang="en-US" sz="2000" b="1" dirty="0" smtClean="0">
                <a:solidFill>
                  <a:schemeClr val="bg1">
                    <a:lumMod val="75000"/>
                  </a:schemeClr>
                </a:solidFill>
              </a:rPr>
              <a:t>驗證</a:t>
            </a:r>
            <a:endParaRPr lang="zh-TW" altLang="en-US" sz="2000" b="1" dirty="0">
              <a:solidFill>
                <a:schemeClr val="bg1">
                  <a:lumMod val="75000"/>
                </a:schemeClr>
              </a:solidFill>
            </a:endParaRPr>
          </a:p>
        </p:txBody>
      </p:sp>
    </p:spTree>
    <p:extLst>
      <p:ext uri="{BB962C8B-B14F-4D97-AF65-F5344CB8AC3E}">
        <p14:creationId xmlns:p14="http://schemas.microsoft.com/office/powerpoint/2010/main" val="3613683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sp>
        <p:nvSpPr>
          <p:cNvPr id="26" name="圓角矩形 25"/>
          <p:cNvSpPr/>
          <p:nvPr/>
        </p:nvSpPr>
        <p:spPr>
          <a:xfrm rot="2700000">
            <a:off x="9834542" y="1361932"/>
            <a:ext cx="2160000" cy="2160000"/>
          </a:xfrm>
          <a:prstGeom prst="roundRect">
            <a:avLst>
              <a:gd name="adj" fmla="val 11341"/>
            </a:avLst>
          </a:prstGeom>
          <a:blipFill dpi="0" rotWithShape="0">
            <a:blip r:embed="rId2"/>
            <a:srcRect/>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圓角矩形 26"/>
          <p:cNvSpPr/>
          <p:nvPr/>
        </p:nvSpPr>
        <p:spPr>
          <a:xfrm rot="2700000">
            <a:off x="8087466" y="-416037"/>
            <a:ext cx="2160000" cy="216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圓角矩形 27"/>
          <p:cNvSpPr/>
          <p:nvPr/>
        </p:nvSpPr>
        <p:spPr>
          <a:xfrm rot="2700000">
            <a:off x="-423658" y="5052571"/>
            <a:ext cx="2160000" cy="216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圓角矩形 30"/>
          <p:cNvSpPr/>
          <p:nvPr/>
        </p:nvSpPr>
        <p:spPr>
          <a:xfrm rot="2700000">
            <a:off x="11581617" y="3210588"/>
            <a:ext cx="2160000" cy="216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367412" y="1230683"/>
            <a:ext cx="2274533" cy="646331"/>
          </a:xfrm>
          <a:prstGeom prst="rect">
            <a:avLst/>
          </a:prstGeom>
        </p:spPr>
        <p:txBody>
          <a:bodyPr wrap="none">
            <a:spAutoFit/>
          </a:bodyPr>
          <a:lstStyle/>
          <a:p>
            <a:pPr algn="ctr"/>
            <a:r>
              <a:rPr lang="en-US" altLang="zh-TW" sz="3600" b="1" dirty="0"/>
              <a:t>Contents</a:t>
            </a:r>
            <a:endParaRPr lang="zh-TW" altLang="en-US" sz="3600" b="1" dirty="0">
              <a:solidFill>
                <a:schemeClr val="bg1"/>
              </a:solidFill>
            </a:endParaRPr>
          </a:p>
        </p:txBody>
      </p:sp>
      <p:sp>
        <p:nvSpPr>
          <p:cNvPr id="2" name="文字方塊 1"/>
          <p:cNvSpPr txBox="1"/>
          <p:nvPr/>
        </p:nvSpPr>
        <p:spPr>
          <a:xfrm>
            <a:off x="2449211" y="2380058"/>
            <a:ext cx="1641796" cy="523220"/>
          </a:xfrm>
          <a:prstGeom prst="rect">
            <a:avLst/>
          </a:prstGeom>
          <a:noFill/>
        </p:spPr>
        <p:txBody>
          <a:bodyPr wrap="none" rtlCol="0">
            <a:spAutoFit/>
          </a:bodyPr>
          <a:lstStyle/>
          <a:p>
            <a:r>
              <a:rPr lang="en-US" altLang="zh-TW" sz="2800" b="1" dirty="0" smtClean="0">
                <a:solidFill>
                  <a:schemeClr val="accent1">
                    <a:lumMod val="75000"/>
                  </a:schemeClr>
                </a:solidFill>
              </a:rPr>
              <a:t>1. </a:t>
            </a:r>
            <a:r>
              <a:rPr lang="zh-TW" altLang="en-US" sz="2000" b="1" dirty="0" smtClean="0"/>
              <a:t>研究動機</a:t>
            </a:r>
            <a:endParaRPr lang="zh-TW" altLang="en-US" sz="2000" b="1" dirty="0"/>
          </a:p>
        </p:txBody>
      </p:sp>
      <p:sp>
        <p:nvSpPr>
          <p:cNvPr id="9" name="文字方塊 8"/>
          <p:cNvSpPr txBox="1"/>
          <p:nvPr/>
        </p:nvSpPr>
        <p:spPr>
          <a:xfrm>
            <a:off x="5228877" y="2380058"/>
            <a:ext cx="3180679" cy="523220"/>
          </a:xfrm>
          <a:prstGeom prst="rect">
            <a:avLst/>
          </a:prstGeom>
          <a:noFill/>
        </p:spPr>
        <p:txBody>
          <a:bodyPr wrap="none" rtlCol="0">
            <a:spAutoFit/>
          </a:bodyPr>
          <a:lstStyle/>
          <a:p>
            <a:r>
              <a:rPr lang="en-US" altLang="zh-TW" sz="2800" b="1" dirty="0" smtClean="0">
                <a:solidFill>
                  <a:schemeClr val="accent1">
                    <a:lumMod val="75000"/>
                  </a:schemeClr>
                </a:solidFill>
              </a:rPr>
              <a:t>2.</a:t>
            </a:r>
            <a:r>
              <a:rPr lang="zh-TW" altLang="en-US" sz="2800" b="1" dirty="0" smtClean="0">
                <a:solidFill>
                  <a:schemeClr val="accent1">
                    <a:lumMod val="75000"/>
                  </a:schemeClr>
                </a:solidFill>
              </a:rPr>
              <a:t> </a:t>
            </a:r>
            <a:r>
              <a:rPr lang="zh-TW" altLang="en-US" sz="2000" b="1" dirty="0" smtClean="0"/>
              <a:t>製程</a:t>
            </a:r>
            <a:r>
              <a:rPr lang="zh-TW" altLang="en-US" sz="2000" b="1" dirty="0"/>
              <a:t>概述與平面度定義</a:t>
            </a:r>
          </a:p>
        </p:txBody>
      </p:sp>
      <p:sp>
        <p:nvSpPr>
          <p:cNvPr id="10" name="文字方塊 9"/>
          <p:cNvSpPr txBox="1"/>
          <p:nvPr/>
        </p:nvSpPr>
        <p:spPr>
          <a:xfrm>
            <a:off x="2449211" y="3167393"/>
            <a:ext cx="1641796" cy="523220"/>
          </a:xfrm>
          <a:prstGeom prst="rect">
            <a:avLst/>
          </a:prstGeom>
          <a:noFill/>
        </p:spPr>
        <p:txBody>
          <a:bodyPr wrap="none" rtlCol="0">
            <a:spAutoFit/>
          </a:bodyPr>
          <a:lstStyle/>
          <a:p>
            <a:r>
              <a:rPr lang="en-US" altLang="zh-TW" sz="2800" b="1" dirty="0" smtClean="0">
                <a:solidFill>
                  <a:schemeClr val="accent1">
                    <a:lumMod val="75000"/>
                  </a:schemeClr>
                </a:solidFill>
              </a:rPr>
              <a:t>3.</a:t>
            </a:r>
            <a:r>
              <a:rPr lang="zh-TW" altLang="en-US" sz="2800" b="1" dirty="0" smtClean="0">
                <a:solidFill>
                  <a:schemeClr val="accent1">
                    <a:lumMod val="75000"/>
                  </a:schemeClr>
                </a:solidFill>
              </a:rPr>
              <a:t> </a:t>
            </a:r>
            <a:r>
              <a:rPr lang="zh-TW" altLang="en-US" sz="2000" b="1" dirty="0" smtClean="0"/>
              <a:t>研究</a:t>
            </a:r>
            <a:r>
              <a:rPr lang="zh-TW" altLang="en-US" sz="2000" b="1" dirty="0"/>
              <a:t>架構</a:t>
            </a:r>
          </a:p>
        </p:txBody>
      </p:sp>
      <p:sp>
        <p:nvSpPr>
          <p:cNvPr id="11" name="文字方塊 10"/>
          <p:cNvSpPr txBox="1"/>
          <p:nvPr/>
        </p:nvSpPr>
        <p:spPr>
          <a:xfrm>
            <a:off x="5228877" y="3167393"/>
            <a:ext cx="1641796" cy="523220"/>
          </a:xfrm>
          <a:prstGeom prst="rect">
            <a:avLst/>
          </a:prstGeom>
          <a:noFill/>
        </p:spPr>
        <p:txBody>
          <a:bodyPr wrap="none" rtlCol="0">
            <a:spAutoFit/>
          </a:bodyPr>
          <a:lstStyle/>
          <a:p>
            <a:r>
              <a:rPr lang="en-US" altLang="zh-TW" sz="2800" b="1" dirty="0" smtClean="0">
                <a:solidFill>
                  <a:schemeClr val="accent1">
                    <a:lumMod val="75000"/>
                  </a:schemeClr>
                </a:solidFill>
              </a:rPr>
              <a:t>4.</a:t>
            </a:r>
            <a:r>
              <a:rPr lang="zh-TW" altLang="en-US" sz="2800" b="1" dirty="0" smtClean="0">
                <a:solidFill>
                  <a:schemeClr val="accent1">
                    <a:lumMod val="75000"/>
                  </a:schemeClr>
                </a:solidFill>
              </a:rPr>
              <a:t> </a:t>
            </a:r>
            <a:r>
              <a:rPr lang="zh-TW" altLang="en-US" sz="2000" b="1" dirty="0" smtClean="0"/>
              <a:t>基礎</a:t>
            </a:r>
            <a:r>
              <a:rPr lang="zh-TW" altLang="en-US" sz="2000" b="1" dirty="0"/>
              <a:t>理論</a:t>
            </a:r>
          </a:p>
        </p:txBody>
      </p:sp>
      <p:sp>
        <p:nvSpPr>
          <p:cNvPr id="12" name="文字方塊 11"/>
          <p:cNvSpPr txBox="1"/>
          <p:nvPr/>
        </p:nvSpPr>
        <p:spPr>
          <a:xfrm>
            <a:off x="2449211" y="3954728"/>
            <a:ext cx="1641796" cy="523220"/>
          </a:xfrm>
          <a:prstGeom prst="rect">
            <a:avLst/>
          </a:prstGeom>
          <a:noFill/>
        </p:spPr>
        <p:txBody>
          <a:bodyPr wrap="none" rtlCol="0">
            <a:spAutoFit/>
          </a:bodyPr>
          <a:lstStyle/>
          <a:p>
            <a:r>
              <a:rPr lang="en-US" altLang="zh-TW" sz="2800" b="1" dirty="0" smtClean="0">
                <a:solidFill>
                  <a:schemeClr val="accent1">
                    <a:lumMod val="75000"/>
                  </a:schemeClr>
                </a:solidFill>
              </a:rPr>
              <a:t>5.</a:t>
            </a:r>
            <a:r>
              <a:rPr lang="zh-TW" altLang="en-US" sz="2800" b="1" dirty="0" smtClean="0">
                <a:solidFill>
                  <a:schemeClr val="accent1">
                    <a:lumMod val="75000"/>
                  </a:schemeClr>
                </a:solidFill>
              </a:rPr>
              <a:t> </a:t>
            </a:r>
            <a:r>
              <a:rPr lang="zh-TW" altLang="en-US" sz="2000" b="1" dirty="0" smtClean="0"/>
              <a:t>文獻</a:t>
            </a:r>
            <a:r>
              <a:rPr lang="zh-TW" altLang="en-US" sz="2000" b="1" dirty="0"/>
              <a:t>回顧</a:t>
            </a:r>
          </a:p>
        </p:txBody>
      </p:sp>
      <p:sp>
        <p:nvSpPr>
          <p:cNvPr id="13" name="文字方塊 12"/>
          <p:cNvSpPr txBox="1"/>
          <p:nvPr/>
        </p:nvSpPr>
        <p:spPr>
          <a:xfrm>
            <a:off x="5228877" y="3954728"/>
            <a:ext cx="1641796" cy="523220"/>
          </a:xfrm>
          <a:prstGeom prst="rect">
            <a:avLst/>
          </a:prstGeom>
          <a:noFill/>
        </p:spPr>
        <p:txBody>
          <a:bodyPr wrap="none" rtlCol="0">
            <a:spAutoFit/>
          </a:bodyPr>
          <a:lstStyle/>
          <a:p>
            <a:r>
              <a:rPr lang="en-US" altLang="zh-TW" sz="2800" b="1" dirty="0" smtClean="0">
                <a:solidFill>
                  <a:schemeClr val="accent1">
                    <a:lumMod val="75000"/>
                  </a:schemeClr>
                </a:solidFill>
              </a:rPr>
              <a:t>6.</a:t>
            </a:r>
            <a:r>
              <a:rPr lang="zh-TW" altLang="en-US" sz="2800" b="1" dirty="0" smtClean="0">
                <a:solidFill>
                  <a:schemeClr val="accent1">
                    <a:lumMod val="75000"/>
                  </a:schemeClr>
                </a:solidFill>
              </a:rPr>
              <a:t> </a:t>
            </a:r>
            <a:r>
              <a:rPr lang="zh-TW" altLang="en-US" sz="2000" b="1" dirty="0" smtClean="0"/>
              <a:t>模型</a:t>
            </a:r>
            <a:r>
              <a:rPr lang="zh-TW" altLang="en-US" sz="2000" b="1" dirty="0"/>
              <a:t>設計</a:t>
            </a:r>
          </a:p>
        </p:txBody>
      </p:sp>
      <p:sp>
        <p:nvSpPr>
          <p:cNvPr id="14" name="文字方塊 13"/>
          <p:cNvSpPr txBox="1"/>
          <p:nvPr/>
        </p:nvSpPr>
        <p:spPr>
          <a:xfrm>
            <a:off x="2449211" y="4742063"/>
            <a:ext cx="1641796" cy="523220"/>
          </a:xfrm>
          <a:prstGeom prst="rect">
            <a:avLst/>
          </a:prstGeom>
          <a:noFill/>
        </p:spPr>
        <p:txBody>
          <a:bodyPr wrap="none" rtlCol="0">
            <a:spAutoFit/>
          </a:bodyPr>
          <a:lstStyle/>
          <a:p>
            <a:r>
              <a:rPr lang="en-US" altLang="zh-TW" sz="2800" b="1" dirty="0" smtClean="0">
                <a:solidFill>
                  <a:schemeClr val="accent1">
                    <a:lumMod val="75000"/>
                  </a:schemeClr>
                </a:solidFill>
              </a:rPr>
              <a:t>7.</a:t>
            </a:r>
            <a:r>
              <a:rPr lang="zh-TW" altLang="en-US" sz="2800" b="1" dirty="0" smtClean="0">
                <a:solidFill>
                  <a:schemeClr val="accent1">
                    <a:lumMod val="75000"/>
                  </a:schemeClr>
                </a:solidFill>
              </a:rPr>
              <a:t> </a:t>
            </a:r>
            <a:r>
              <a:rPr lang="zh-TW" altLang="en-US" sz="2000" b="1" dirty="0" smtClean="0"/>
              <a:t>實驗</a:t>
            </a:r>
            <a:r>
              <a:rPr lang="zh-TW" altLang="en-US" sz="2000" b="1" dirty="0"/>
              <a:t>結果</a:t>
            </a:r>
          </a:p>
        </p:txBody>
      </p:sp>
      <p:sp>
        <p:nvSpPr>
          <p:cNvPr id="15" name="文字方塊 14"/>
          <p:cNvSpPr txBox="1"/>
          <p:nvPr/>
        </p:nvSpPr>
        <p:spPr>
          <a:xfrm>
            <a:off x="5228877" y="4742063"/>
            <a:ext cx="2411238" cy="523220"/>
          </a:xfrm>
          <a:prstGeom prst="rect">
            <a:avLst/>
          </a:prstGeom>
          <a:noFill/>
        </p:spPr>
        <p:txBody>
          <a:bodyPr wrap="none" rtlCol="0">
            <a:spAutoFit/>
          </a:bodyPr>
          <a:lstStyle/>
          <a:p>
            <a:r>
              <a:rPr lang="en-US" altLang="zh-TW" sz="2800" b="1" dirty="0" smtClean="0">
                <a:solidFill>
                  <a:schemeClr val="accent1">
                    <a:lumMod val="75000"/>
                  </a:schemeClr>
                </a:solidFill>
              </a:rPr>
              <a:t>8.</a:t>
            </a:r>
            <a:r>
              <a:rPr lang="zh-TW" altLang="en-US" sz="2800" b="1" dirty="0" smtClean="0">
                <a:solidFill>
                  <a:schemeClr val="accent1">
                    <a:lumMod val="75000"/>
                  </a:schemeClr>
                </a:solidFill>
              </a:rPr>
              <a:t> </a:t>
            </a:r>
            <a:r>
              <a:rPr lang="zh-TW" altLang="en-US" sz="2000" b="1" dirty="0" smtClean="0"/>
              <a:t>結論</a:t>
            </a:r>
            <a:r>
              <a:rPr lang="zh-TW" altLang="en-US" sz="2000" b="1" dirty="0"/>
              <a:t>與未來展望</a:t>
            </a:r>
          </a:p>
        </p:txBody>
      </p:sp>
    </p:spTree>
    <p:extLst>
      <p:ext uri="{BB962C8B-B14F-4D97-AF65-F5344CB8AC3E}">
        <p14:creationId xmlns:p14="http://schemas.microsoft.com/office/powerpoint/2010/main" val="4253171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E1AB2-AEDA-E83F-E82B-FF3645C75480}"/>
            </a:ext>
          </a:extLst>
        </p:cNvPr>
        <p:cNvGrpSpPr/>
        <p:nvPr/>
      </p:nvGrpSpPr>
      <p:grpSpPr>
        <a:xfrm>
          <a:off x="0" y="0"/>
          <a:ext cx="0" cy="0"/>
          <a:chOff x="0" y="0"/>
          <a:chExt cx="0" cy="0"/>
        </a:xfrm>
      </p:grpSpPr>
      <p:grpSp>
        <p:nvGrpSpPr>
          <p:cNvPr id="2" name="群組 1">
            <a:extLst>
              <a:ext uri="{FF2B5EF4-FFF2-40B4-BE49-F238E27FC236}">
                <a16:creationId xmlns:a16="http://schemas.microsoft.com/office/drawing/2014/main" id="{84AE34CC-D11E-ED64-D004-FDEE6F446DFD}"/>
              </a:ext>
            </a:extLst>
          </p:cNvPr>
          <p:cNvGrpSpPr/>
          <p:nvPr/>
        </p:nvGrpSpPr>
        <p:grpSpPr>
          <a:xfrm>
            <a:off x="-515783" y="149117"/>
            <a:ext cx="2900442" cy="720000"/>
            <a:chOff x="-515783" y="149117"/>
            <a:chExt cx="2900442" cy="720000"/>
          </a:xfrm>
        </p:grpSpPr>
        <p:sp>
          <p:nvSpPr>
            <p:cNvPr id="3" name="文字方塊 2">
              <a:extLst>
                <a:ext uri="{FF2B5EF4-FFF2-40B4-BE49-F238E27FC236}">
                  <a16:creationId xmlns:a16="http://schemas.microsoft.com/office/drawing/2014/main" id="{956AF055-336B-ED00-8378-BEB42582AA99}"/>
                </a:ext>
              </a:extLst>
            </p:cNvPr>
            <p:cNvSpPr txBox="1"/>
            <p:nvPr/>
          </p:nvSpPr>
          <p:spPr>
            <a:xfrm>
              <a:off x="353334" y="185951"/>
              <a:ext cx="2031325" cy="646331"/>
            </a:xfrm>
            <a:prstGeom prst="rect">
              <a:avLst/>
            </a:prstGeom>
            <a:noFill/>
          </p:spPr>
          <p:txBody>
            <a:bodyPr wrap="none" rtlCol="0">
              <a:spAutoFit/>
            </a:bodyPr>
            <a:lstStyle/>
            <a:p>
              <a:r>
                <a:rPr lang="zh-TW" altLang="en-US" sz="3600" b="1" dirty="0">
                  <a:solidFill>
                    <a:schemeClr val="accent1">
                      <a:lumMod val="75000"/>
                    </a:schemeClr>
                  </a:solidFill>
                </a:rPr>
                <a:t>模型</a:t>
              </a:r>
              <a:r>
                <a:rPr lang="zh-TW" altLang="en-US" sz="3600" b="1" dirty="0">
                  <a:solidFill>
                    <a:schemeClr val="accent1">
                      <a:lumMod val="60000"/>
                      <a:lumOff val="40000"/>
                    </a:schemeClr>
                  </a:solidFill>
                </a:rPr>
                <a:t>設計</a:t>
              </a:r>
            </a:p>
          </p:txBody>
        </p:sp>
        <p:sp>
          <p:nvSpPr>
            <p:cNvPr id="4" name="圓角矩形 3">
              <a:extLst>
                <a:ext uri="{FF2B5EF4-FFF2-40B4-BE49-F238E27FC236}">
                  <a16:creationId xmlns:a16="http://schemas.microsoft.com/office/drawing/2014/main" id="{A98FB0E5-B6B9-6740-1BDE-71AE1DCA769A}"/>
                </a:ext>
              </a:extLst>
            </p:cNvPr>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a:extLst>
                <a:ext uri="{FF2B5EF4-FFF2-40B4-BE49-F238E27FC236}">
                  <a16:creationId xmlns:a16="http://schemas.microsoft.com/office/drawing/2014/main" id="{934BAB20-E5EA-9731-0DF2-A756378AAD45}"/>
                </a:ext>
              </a:extLst>
            </p:cNvPr>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4" name="矩形 53">
            <a:extLst>
              <a:ext uri="{FF2B5EF4-FFF2-40B4-BE49-F238E27FC236}">
                <a16:creationId xmlns:a16="http://schemas.microsoft.com/office/drawing/2014/main" id="{4DFF9B77-B590-CC68-4C6B-C1D8CEABBB82}"/>
              </a:ext>
            </a:extLst>
          </p:cNvPr>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sp>
        <p:nvSpPr>
          <p:cNvPr id="23" name="矩形 22">
            <a:extLst>
              <a:ext uri="{FF2B5EF4-FFF2-40B4-BE49-F238E27FC236}">
                <a16:creationId xmlns:a16="http://schemas.microsoft.com/office/drawing/2014/main" id="{6313C5B7-5277-200C-8A15-796039D4E5D8}"/>
              </a:ext>
            </a:extLst>
          </p:cNvPr>
          <p:cNvSpPr/>
          <p:nvPr/>
        </p:nvSpPr>
        <p:spPr>
          <a:xfrm>
            <a:off x="3984859" y="774702"/>
            <a:ext cx="2869696" cy="461665"/>
          </a:xfrm>
          <a:prstGeom prst="rect">
            <a:avLst/>
          </a:prstGeom>
        </p:spPr>
        <p:txBody>
          <a:bodyPr wrap="none">
            <a:spAutoFit/>
          </a:bodyPr>
          <a:lstStyle/>
          <a:p>
            <a:r>
              <a:rPr lang="zh-TW" altLang="en-US" sz="2400" b="1" dirty="0"/>
              <a:t>模型訓練資料 </a:t>
            </a:r>
            <a:r>
              <a:rPr lang="en-US" altLang="zh-TW" sz="2400" b="1" dirty="0"/>
              <a:t>:</a:t>
            </a:r>
            <a:r>
              <a:rPr lang="zh-TW" altLang="en-US" sz="2400" b="1" dirty="0"/>
              <a:t> </a:t>
            </a:r>
            <a:r>
              <a:rPr lang="en-US" altLang="zh-TW" sz="2400" b="1" dirty="0"/>
              <a:t>263</a:t>
            </a:r>
            <a:endParaRPr lang="zh-TW" altLang="en-US" sz="2400" b="1" dirty="0"/>
          </a:p>
        </p:txBody>
      </p:sp>
      <p:graphicFrame>
        <p:nvGraphicFramePr>
          <p:cNvPr id="25" name="表格 24">
            <a:extLst>
              <a:ext uri="{FF2B5EF4-FFF2-40B4-BE49-F238E27FC236}">
                <a16:creationId xmlns:a16="http://schemas.microsoft.com/office/drawing/2014/main" id="{0549680B-303D-1210-739E-9A9A24D0540E}"/>
              </a:ext>
            </a:extLst>
          </p:cNvPr>
          <p:cNvGraphicFramePr>
            <a:graphicFrameLocks noGrp="1"/>
          </p:cNvGraphicFramePr>
          <p:nvPr>
            <p:extLst>
              <p:ext uri="{D42A27DB-BD31-4B8C-83A1-F6EECF244321}">
                <p14:modId xmlns:p14="http://schemas.microsoft.com/office/powerpoint/2010/main" val="872153641"/>
              </p:ext>
            </p:extLst>
          </p:nvPr>
        </p:nvGraphicFramePr>
        <p:xfrm>
          <a:off x="4094987" y="1509869"/>
          <a:ext cx="7020000" cy="1371600"/>
        </p:xfrm>
        <a:graphic>
          <a:graphicData uri="http://schemas.openxmlformats.org/drawingml/2006/table">
            <a:tbl>
              <a:tblPr firstRow="1" bandRow="1"/>
              <a:tblGrid>
                <a:gridCol w="1858225">
                  <a:extLst>
                    <a:ext uri="{9D8B030D-6E8A-4147-A177-3AD203B41FA5}">
                      <a16:colId xmlns:a16="http://schemas.microsoft.com/office/drawing/2014/main" val="196419361"/>
                    </a:ext>
                  </a:extLst>
                </a:gridCol>
                <a:gridCol w="1238825">
                  <a:extLst>
                    <a:ext uri="{9D8B030D-6E8A-4147-A177-3AD203B41FA5}">
                      <a16:colId xmlns:a16="http://schemas.microsoft.com/office/drawing/2014/main" val="3546471754"/>
                    </a:ext>
                  </a:extLst>
                </a:gridCol>
                <a:gridCol w="1238825">
                  <a:extLst>
                    <a:ext uri="{9D8B030D-6E8A-4147-A177-3AD203B41FA5}">
                      <a16:colId xmlns:a16="http://schemas.microsoft.com/office/drawing/2014/main" val="3436248122"/>
                    </a:ext>
                  </a:extLst>
                </a:gridCol>
                <a:gridCol w="1238825">
                  <a:extLst>
                    <a:ext uri="{9D8B030D-6E8A-4147-A177-3AD203B41FA5}">
                      <a16:colId xmlns:a16="http://schemas.microsoft.com/office/drawing/2014/main" val="2596695375"/>
                    </a:ext>
                  </a:extLst>
                </a:gridCol>
                <a:gridCol w="1445300">
                  <a:extLst>
                    <a:ext uri="{9D8B030D-6E8A-4147-A177-3AD203B41FA5}">
                      <a16:colId xmlns:a16="http://schemas.microsoft.com/office/drawing/2014/main" val="3876172191"/>
                    </a:ext>
                  </a:extLst>
                </a:gridCol>
              </a:tblGrid>
              <a:tr h="266400">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algn="ctr"/>
                      <a:r>
                        <a:rPr lang="en-US" altLang="zh-TW" sz="1200" b="1" dirty="0">
                          <a:solidFill>
                            <a:schemeClr val="bg1"/>
                          </a:solidFill>
                          <a:latin typeface="微軟正黑體" panose="020B0604030504040204" pitchFamily="34" charset="-120"/>
                          <a:ea typeface="微軟正黑體" panose="020B0604030504040204" pitchFamily="34" charset="-120"/>
                        </a:rPr>
                        <a:t>Model</a:t>
                      </a:r>
                      <a:endParaRPr lang="zh-TW" altLang="en-US" sz="1200" b="1" dirty="0">
                        <a:solidFill>
                          <a:schemeClr val="bg1"/>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algn="ctr"/>
                      <a:r>
                        <a:rPr lang="en-US" altLang="zh-TW" sz="1200" b="1" dirty="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rPr>
                        <a:t>MAE</a:t>
                      </a:r>
                      <a:endParaRPr lang="zh-TW" altLang="en-US" sz="1200" b="1" dirty="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effectLst/>
                          <a:latin typeface="+mn-lt"/>
                          <a:ea typeface="+mn-ea"/>
                          <a:cs typeface="+mn-cs"/>
                        </a:rPr>
                        <a:t>R</a:t>
                      </a:r>
                      <a:r>
                        <a:rPr lang="zh-TW" altLang="zh-TW" sz="1200" b="1" kern="1200" dirty="0">
                          <a:solidFill>
                            <a:schemeClr val="bg1"/>
                          </a:solidFill>
                          <a:effectLst/>
                          <a:latin typeface="+mn-lt"/>
                          <a:ea typeface="+mn-ea"/>
                          <a:cs typeface="+mn-cs"/>
                        </a:rPr>
                        <a:t>²</a:t>
                      </a:r>
                      <a:endParaRPr lang="zh-TW" altLang="en-US" sz="1000" b="1" kern="1200" dirty="0">
                        <a:solidFill>
                          <a:schemeClr val="bg1"/>
                        </a:solidFill>
                        <a:latin typeface="+mn-lt"/>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RMSE</a:t>
                      </a:r>
                      <a:endParaRPr lang="zh-TW" altLang="en-US"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模型指標</a:t>
                      </a:r>
                    </a:p>
                  </a:txBody>
                  <a:tcPr anchor="ctr">
                    <a:lnL w="9525" cap="flat" cmpd="sng" algn="ctr">
                      <a:solidFill>
                        <a:sysClr val="window" lastClr="FFFFFF"/>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extLst>
                  <a:ext uri="{0D108BD9-81ED-4DB2-BD59-A6C34878D82A}">
                    <a16:rowId xmlns:a16="http://schemas.microsoft.com/office/drawing/2014/main" val="1067676552"/>
                  </a:ext>
                </a:extLst>
              </a:tr>
              <a:tr h="2664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Gradient Boosting</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22.04</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cs typeface="+mn-cs"/>
                        </a:rPr>
                        <a:t>0.44</a:t>
                      </a:r>
                      <a:endPar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25.55</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MAE &lt;15(um)</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9081840"/>
                  </a:ext>
                </a:extLst>
              </a:tr>
              <a:tr h="2664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chemeClr val="tx1"/>
                          </a:solidFill>
                          <a:effectLst/>
                          <a:latin typeface="微軟正黑體" panose="020B0604030504040204" pitchFamily="34" charset="-120"/>
                          <a:ea typeface="微軟正黑體" panose="020B0604030504040204" pitchFamily="34" charset="-120"/>
                        </a:rPr>
                        <a:t>Lasso Linear</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accent1">
                              <a:lumMod val="75000"/>
                            </a:schemeClr>
                          </a:solidFill>
                          <a:latin typeface="微軟正黑體" panose="020B0604030504040204" pitchFamily="34" charset="-120"/>
                          <a:ea typeface="微軟正黑體" panose="020B0604030504040204" pitchFamily="34" charset="-120"/>
                        </a:rPr>
                        <a:t>19.07</a:t>
                      </a:r>
                      <a:endParaRPr lang="zh-TW" altLang="en-US" sz="1200" b="1" dirty="0">
                        <a:solidFill>
                          <a:schemeClr val="accent1">
                            <a:lumMod val="7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rgbClr val="E6EB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0.27</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25.55</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389875"/>
                  </a:ext>
                </a:extLst>
              </a:tr>
              <a:tr h="2664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lvl="0" algn="l" fontAlgn="ctr"/>
                      <a:r>
                        <a:rPr lang="en-US" altLang="zh-TW" sz="1200" b="0" i="0" u="none" strike="noStrike" dirty="0">
                          <a:solidFill>
                            <a:schemeClr val="tx1"/>
                          </a:solidFill>
                          <a:effectLst/>
                          <a:latin typeface="微軟正黑體" panose="020B0604030504040204" pitchFamily="34" charset="-120"/>
                          <a:ea typeface="微軟正黑體" panose="020B0604030504040204" pitchFamily="34" charset="-120"/>
                        </a:rPr>
                        <a:t>Random Forest</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accent1">
                              <a:lumMod val="75000"/>
                            </a:schemeClr>
                          </a:solidFill>
                          <a:latin typeface="微軟正黑體" panose="020B0604030504040204" pitchFamily="34" charset="-120"/>
                          <a:ea typeface="微軟正黑體" panose="020B0604030504040204" pitchFamily="34" charset="-120"/>
                        </a:rPr>
                        <a:t>16.77</a:t>
                      </a:r>
                      <a:endParaRPr lang="zh-TW" altLang="en-US" sz="1200" b="1" dirty="0">
                        <a:solidFill>
                          <a:schemeClr val="accent1">
                            <a:lumMod val="7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rgbClr val="E6EBF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0.44</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22.39</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442154"/>
                  </a:ext>
                </a:extLst>
              </a:tr>
              <a:tr h="2664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chemeClr val="tx1"/>
                          </a:solidFill>
                          <a:effectLst/>
                          <a:latin typeface="微軟正黑體" panose="020B0604030504040204" pitchFamily="34" charset="-120"/>
                          <a:ea typeface="微軟正黑體" panose="020B0604030504040204" pitchFamily="34" charset="-120"/>
                        </a:rPr>
                        <a:t>Support Vector</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25.09</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0.06</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29.14</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0753861"/>
                  </a:ext>
                </a:extLst>
              </a:tr>
            </a:tbl>
          </a:graphicData>
        </a:graphic>
      </p:graphicFrame>
      <p:sp>
        <p:nvSpPr>
          <p:cNvPr id="48" name="文字方塊 47">
            <a:extLst>
              <a:ext uri="{FF2B5EF4-FFF2-40B4-BE49-F238E27FC236}">
                <a16:creationId xmlns:a16="http://schemas.microsoft.com/office/drawing/2014/main" id="{A4FBB556-63E4-4927-B010-FAC0511132A9}"/>
              </a:ext>
            </a:extLst>
          </p:cNvPr>
          <p:cNvSpPr txBox="1"/>
          <p:nvPr/>
        </p:nvSpPr>
        <p:spPr>
          <a:xfrm>
            <a:off x="3990069" y="4745382"/>
            <a:ext cx="4602542" cy="523220"/>
          </a:xfrm>
          <a:prstGeom prst="rect">
            <a:avLst/>
          </a:prstGeom>
          <a:noFill/>
        </p:spPr>
        <p:txBody>
          <a:bodyPr wrap="none" rtlCol="0">
            <a:spAutoFit/>
          </a:bodyPr>
          <a:lstStyle/>
          <a:p>
            <a:pPr marL="285750" indent="-285750">
              <a:buFont typeface="Arial" panose="020B0604020202020204" pitchFamily="34" charset="0"/>
              <a:buChar char="•"/>
            </a:pPr>
            <a:r>
              <a:rPr lang="zh-TW" altLang="en-US" sz="1400" dirty="0"/>
              <a:t>數據呈現偏態分佈，使其偏離大多數樣本的典型水準</a:t>
            </a:r>
            <a:endParaRPr lang="en-US" altLang="zh-TW" sz="1400" dirty="0"/>
          </a:p>
          <a:p>
            <a:pPr marL="285750" indent="-285750">
              <a:buFont typeface="Arial" panose="020B0604020202020204" pitchFamily="34" charset="0"/>
              <a:buChar char="•"/>
            </a:pPr>
            <a:r>
              <a:rPr lang="zh-TW" altLang="en-US" sz="1400" dirty="0"/>
              <a:t>將數據的代表值從平均值改為中位數</a:t>
            </a:r>
          </a:p>
        </p:txBody>
      </p:sp>
      <p:sp>
        <p:nvSpPr>
          <p:cNvPr id="7" name="文字方塊 6">
            <a:extLst>
              <a:ext uri="{FF2B5EF4-FFF2-40B4-BE49-F238E27FC236}">
                <a16:creationId xmlns:a16="http://schemas.microsoft.com/office/drawing/2014/main" id="{97DD2C7E-3CB6-B42A-B63E-E5C682D7067F}"/>
              </a:ext>
            </a:extLst>
          </p:cNvPr>
          <p:cNvSpPr txBox="1"/>
          <p:nvPr/>
        </p:nvSpPr>
        <p:spPr>
          <a:xfrm>
            <a:off x="3990069" y="4466823"/>
            <a:ext cx="1800493" cy="307777"/>
          </a:xfrm>
          <a:prstGeom prst="rect">
            <a:avLst/>
          </a:prstGeom>
          <a:noFill/>
        </p:spPr>
        <p:txBody>
          <a:bodyPr wrap="none" rtlCol="0">
            <a:spAutoFit/>
          </a:bodyPr>
          <a:lstStyle/>
          <a:p>
            <a:r>
              <a:rPr lang="zh-TW" altLang="en-US" sz="1400" dirty="0"/>
              <a:t>提高模型的泛化能力</a:t>
            </a:r>
          </a:p>
        </p:txBody>
      </p:sp>
      <p:graphicFrame>
        <p:nvGraphicFramePr>
          <p:cNvPr id="8" name="表格 7">
            <a:extLst>
              <a:ext uri="{FF2B5EF4-FFF2-40B4-BE49-F238E27FC236}">
                <a16:creationId xmlns:a16="http://schemas.microsoft.com/office/drawing/2014/main" id="{32886E34-1571-E2BC-DE38-30BE63435A3F}"/>
              </a:ext>
            </a:extLst>
          </p:cNvPr>
          <p:cNvGraphicFramePr>
            <a:graphicFrameLocks noGrp="1"/>
          </p:cNvGraphicFramePr>
          <p:nvPr>
            <p:extLst>
              <p:ext uri="{D42A27DB-BD31-4B8C-83A1-F6EECF244321}">
                <p14:modId xmlns:p14="http://schemas.microsoft.com/office/powerpoint/2010/main" val="1844424122"/>
              </p:ext>
            </p:extLst>
          </p:nvPr>
        </p:nvGraphicFramePr>
        <p:xfrm>
          <a:off x="4094986" y="5316732"/>
          <a:ext cx="7020001" cy="590400"/>
        </p:xfrm>
        <a:graphic>
          <a:graphicData uri="http://schemas.openxmlformats.org/drawingml/2006/table">
            <a:tbl>
              <a:tblPr firstRow="1" bandRow="1"/>
              <a:tblGrid>
                <a:gridCol w="2202351">
                  <a:extLst>
                    <a:ext uri="{9D8B030D-6E8A-4147-A177-3AD203B41FA5}">
                      <a16:colId xmlns:a16="http://schemas.microsoft.com/office/drawing/2014/main" val="196419361"/>
                    </a:ext>
                  </a:extLst>
                </a:gridCol>
                <a:gridCol w="2408825">
                  <a:extLst>
                    <a:ext uri="{9D8B030D-6E8A-4147-A177-3AD203B41FA5}">
                      <a16:colId xmlns:a16="http://schemas.microsoft.com/office/drawing/2014/main" val="3546471754"/>
                    </a:ext>
                  </a:extLst>
                </a:gridCol>
                <a:gridCol w="2408825">
                  <a:extLst>
                    <a:ext uri="{9D8B030D-6E8A-4147-A177-3AD203B41FA5}">
                      <a16:colId xmlns:a16="http://schemas.microsoft.com/office/drawing/2014/main" val="3436248122"/>
                    </a:ext>
                  </a:extLst>
                </a:gridCol>
              </a:tblGrid>
              <a:tr h="295200">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algn="l"/>
                      <a:r>
                        <a:rPr lang="en-US" altLang="zh-TW" sz="1200" b="1" dirty="0">
                          <a:solidFill>
                            <a:schemeClr val="bg1"/>
                          </a:solidFill>
                          <a:latin typeface="微軟正黑體" panose="020B0604030504040204" pitchFamily="34" charset="-120"/>
                          <a:ea typeface="微軟正黑體" panose="020B0604030504040204" pitchFamily="34" charset="-120"/>
                        </a:rPr>
                        <a:t>Y</a:t>
                      </a:r>
                      <a:endParaRPr lang="zh-TW" altLang="en-US" sz="1200" b="1" dirty="0">
                        <a:solidFill>
                          <a:schemeClr val="bg1"/>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algn="l"/>
                      <a:r>
                        <a:rPr lang="zh-TW" altLang="en-US" sz="1200" b="1" dirty="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rPr>
                        <a:t>名詞解釋</a:t>
                      </a: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Format</a:t>
                      </a:r>
                      <a:endParaRPr lang="zh-TW" altLang="en-US"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extLst>
                  <a:ext uri="{0D108BD9-81ED-4DB2-BD59-A6C34878D82A}">
                    <a16:rowId xmlns:a16="http://schemas.microsoft.com/office/drawing/2014/main" val="1067676552"/>
                  </a:ext>
                </a:extLst>
              </a:tr>
              <a:tr h="295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kern="1200" dirty="0">
                          <a:solidFill>
                            <a:srgbClr val="DC0000"/>
                          </a:solidFill>
                          <a:latin typeface="微軟正黑體" panose="020B0604030504040204" pitchFamily="34" charset="-120"/>
                          <a:ea typeface="微軟正黑體" panose="020B0604030504040204" pitchFamily="34" charset="-120"/>
                          <a:cs typeface="+mn-cs"/>
                        </a:rPr>
                        <a:t>Coplanarity </a:t>
                      </a:r>
                      <a:r>
                        <a:rPr lang="zh-TW" altLang="en-US" sz="1200" b="0" kern="1200" dirty="0">
                          <a:solidFill>
                            <a:srgbClr val="DC0000"/>
                          </a:solidFill>
                          <a:latin typeface="微軟正黑體" panose="020B0604030504040204" pitchFamily="34" charset="-120"/>
                          <a:ea typeface="微軟正黑體" panose="020B0604030504040204" pitchFamily="34" charset="-120"/>
                          <a:cs typeface="+mn-cs"/>
                        </a:rPr>
                        <a:t>中位數</a:t>
                      </a:r>
                    </a:p>
                  </a:txBody>
                  <a:tcP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rgbClr val="FDF3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kern="1200" dirty="0">
                          <a:solidFill>
                            <a:schemeClr val="tx1">
                              <a:lumMod val="85000"/>
                              <a:lumOff val="15000"/>
                            </a:schemeClr>
                          </a:solidFill>
                          <a:latin typeface="微軟正黑體" panose="020B0604030504040204" pitchFamily="34" charset="-120"/>
                          <a:ea typeface="微軟正黑體" panose="020B0604030504040204" pitchFamily="34" charset="-120"/>
                          <a:cs typeface="+mn-cs"/>
                        </a:rPr>
                        <a:t>平面度</a:t>
                      </a:r>
                    </a:p>
                  </a:txBody>
                  <a:tcP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Numeric</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9081840"/>
                  </a:ext>
                </a:extLst>
              </a:tr>
            </a:tbl>
          </a:graphicData>
        </a:graphic>
      </p:graphicFrame>
      <p:sp>
        <p:nvSpPr>
          <p:cNvPr id="9" name="文字方塊 8">
            <a:extLst>
              <a:ext uri="{FF2B5EF4-FFF2-40B4-BE49-F238E27FC236}">
                <a16:creationId xmlns:a16="http://schemas.microsoft.com/office/drawing/2014/main" id="{C782B9A7-DE8D-6496-3F5C-BF30DE460BCD}"/>
              </a:ext>
            </a:extLst>
          </p:cNvPr>
          <p:cNvSpPr txBox="1"/>
          <p:nvPr/>
        </p:nvSpPr>
        <p:spPr>
          <a:xfrm>
            <a:off x="4289245" y="3003577"/>
            <a:ext cx="1261884" cy="307777"/>
          </a:xfrm>
          <a:prstGeom prst="rect">
            <a:avLst/>
          </a:prstGeom>
          <a:noFill/>
        </p:spPr>
        <p:txBody>
          <a:bodyPr wrap="none" rtlCol="0">
            <a:spAutoFit/>
          </a:bodyPr>
          <a:lstStyle/>
          <a:p>
            <a:r>
              <a:rPr lang="zh-TW" altLang="en-US" sz="1400" dirty="0"/>
              <a:t>取最佳演算法</a:t>
            </a:r>
          </a:p>
        </p:txBody>
      </p:sp>
      <p:graphicFrame>
        <p:nvGraphicFramePr>
          <p:cNvPr id="10" name="表格 9">
            <a:extLst>
              <a:ext uri="{FF2B5EF4-FFF2-40B4-BE49-F238E27FC236}">
                <a16:creationId xmlns:a16="http://schemas.microsoft.com/office/drawing/2014/main" id="{E0520B92-EF50-9CB5-C2B9-83BD612CD599}"/>
              </a:ext>
            </a:extLst>
          </p:cNvPr>
          <p:cNvGraphicFramePr>
            <a:graphicFrameLocks noGrp="1"/>
          </p:cNvGraphicFramePr>
          <p:nvPr>
            <p:extLst>
              <p:ext uri="{D42A27DB-BD31-4B8C-83A1-F6EECF244321}">
                <p14:modId xmlns:p14="http://schemas.microsoft.com/office/powerpoint/2010/main" val="704750716"/>
              </p:ext>
            </p:extLst>
          </p:nvPr>
        </p:nvGraphicFramePr>
        <p:xfrm>
          <a:off x="4094986" y="3427892"/>
          <a:ext cx="7020000" cy="548640"/>
        </p:xfrm>
        <a:graphic>
          <a:graphicData uri="http://schemas.openxmlformats.org/drawingml/2006/table">
            <a:tbl>
              <a:tblPr firstRow="1" bandRow="1"/>
              <a:tblGrid>
                <a:gridCol w="1858225">
                  <a:extLst>
                    <a:ext uri="{9D8B030D-6E8A-4147-A177-3AD203B41FA5}">
                      <a16:colId xmlns:a16="http://schemas.microsoft.com/office/drawing/2014/main" val="196419361"/>
                    </a:ext>
                  </a:extLst>
                </a:gridCol>
                <a:gridCol w="1238825">
                  <a:extLst>
                    <a:ext uri="{9D8B030D-6E8A-4147-A177-3AD203B41FA5}">
                      <a16:colId xmlns:a16="http://schemas.microsoft.com/office/drawing/2014/main" val="3546471754"/>
                    </a:ext>
                  </a:extLst>
                </a:gridCol>
                <a:gridCol w="1238825">
                  <a:extLst>
                    <a:ext uri="{9D8B030D-6E8A-4147-A177-3AD203B41FA5}">
                      <a16:colId xmlns:a16="http://schemas.microsoft.com/office/drawing/2014/main" val="3436248122"/>
                    </a:ext>
                  </a:extLst>
                </a:gridCol>
                <a:gridCol w="1238825">
                  <a:extLst>
                    <a:ext uri="{9D8B030D-6E8A-4147-A177-3AD203B41FA5}">
                      <a16:colId xmlns:a16="http://schemas.microsoft.com/office/drawing/2014/main" val="2596695375"/>
                    </a:ext>
                  </a:extLst>
                </a:gridCol>
                <a:gridCol w="1445300">
                  <a:extLst>
                    <a:ext uri="{9D8B030D-6E8A-4147-A177-3AD203B41FA5}">
                      <a16:colId xmlns:a16="http://schemas.microsoft.com/office/drawing/2014/main" val="3876172191"/>
                    </a:ext>
                  </a:extLst>
                </a:gridCol>
              </a:tblGrid>
              <a:tr h="252000">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algn="ctr"/>
                      <a:r>
                        <a:rPr lang="en-US" altLang="zh-TW" sz="1200" b="1" dirty="0">
                          <a:solidFill>
                            <a:schemeClr val="bg1"/>
                          </a:solidFill>
                          <a:latin typeface="微軟正黑體" panose="020B0604030504040204" pitchFamily="34" charset="-120"/>
                          <a:ea typeface="微軟正黑體" panose="020B0604030504040204" pitchFamily="34" charset="-120"/>
                        </a:rPr>
                        <a:t>Model</a:t>
                      </a:r>
                      <a:endParaRPr lang="zh-TW" altLang="en-US" sz="1200" b="1" dirty="0">
                        <a:solidFill>
                          <a:schemeClr val="bg1"/>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algn="ctr"/>
                      <a:r>
                        <a:rPr lang="en-US" altLang="zh-TW" sz="1200" b="1" dirty="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rPr>
                        <a:t>MAE</a:t>
                      </a:r>
                      <a:endParaRPr lang="zh-TW" altLang="en-US" sz="1200" b="1" dirty="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effectLst/>
                          <a:latin typeface="+mn-lt"/>
                          <a:ea typeface="+mn-ea"/>
                          <a:cs typeface="+mn-cs"/>
                        </a:rPr>
                        <a:t>R</a:t>
                      </a:r>
                      <a:r>
                        <a:rPr lang="zh-TW" altLang="zh-TW" sz="1200" b="1" kern="1200" dirty="0">
                          <a:solidFill>
                            <a:schemeClr val="bg1"/>
                          </a:solidFill>
                          <a:effectLst/>
                          <a:latin typeface="+mn-lt"/>
                          <a:ea typeface="+mn-ea"/>
                          <a:cs typeface="+mn-cs"/>
                        </a:rPr>
                        <a:t>²</a:t>
                      </a:r>
                      <a:endParaRPr lang="zh-TW" altLang="en-US" sz="1000" b="1" kern="1200" dirty="0">
                        <a:solidFill>
                          <a:schemeClr val="bg1"/>
                        </a:solidFill>
                        <a:latin typeface="+mn-lt"/>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RMSE</a:t>
                      </a:r>
                      <a:endParaRPr lang="zh-TW" altLang="en-US"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模型驗證</a:t>
                      </a:r>
                    </a:p>
                  </a:txBody>
                  <a:tcPr anchor="ctr">
                    <a:lnL w="9525" cap="flat" cmpd="sng" algn="ctr">
                      <a:solidFill>
                        <a:sysClr val="window" lastClr="FFFFFF"/>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extLst>
                  <a:ext uri="{0D108BD9-81ED-4DB2-BD59-A6C34878D82A}">
                    <a16:rowId xmlns:a16="http://schemas.microsoft.com/office/drawing/2014/main" val="1067676552"/>
                  </a:ext>
                </a:extLst>
              </a:tr>
              <a:tr h="252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lvl="0" algn="l" fontAlgn="ctr"/>
                      <a:r>
                        <a:rPr lang="en-US" altLang="zh-TW" sz="1200" b="0" i="0" u="none" strike="noStrike" dirty="0">
                          <a:solidFill>
                            <a:schemeClr val="tx1"/>
                          </a:solidFill>
                          <a:effectLst/>
                          <a:latin typeface="微軟正黑體" panose="020B0604030504040204" pitchFamily="34" charset="-120"/>
                          <a:ea typeface="微軟正黑體" panose="020B0604030504040204" pitchFamily="34" charset="-120"/>
                        </a:rPr>
                        <a:t>Random Forest</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solidFill>
                          <a:latin typeface="微軟正黑體" panose="020B0604030504040204" pitchFamily="34" charset="-120"/>
                          <a:ea typeface="微軟正黑體" panose="020B0604030504040204" pitchFamily="34" charset="-120"/>
                        </a:rPr>
                        <a:t>16.77</a:t>
                      </a:r>
                      <a:endParaRPr lang="zh-TW" altLang="en-US" sz="1200" b="0" dirty="0">
                        <a:solidFill>
                          <a:schemeClr val="tx1"/>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0.44</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22.39</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MAE &lt;15(um)</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442154"/>
                  </a:ext>
                </a:extLst>
              </a:tr>
            </a:tbl>
          </a:graphicData>
        </a:graphic>
      </p:graphicFrame>
      <p:cxnSp>
        <p:nvCxnSpPr>
          <p:cNvPr id="12" name="直線單箭頭接點 11">
            <a:extLst>
              <a:ext uri="{FF2B5EF4-FFF2-40B4-BE49-F238E27FC236}">
                <a16:creationId xmlns:a16="http://schemas.microsoft.com/office/drawing/2014/main" id="{68C90549-27D3-F12B-AE16-917090954C14}"/>
              </a:ext>
            </a:extLst>
          </p:cNvPr>
          <p:cNvCxnSpPr/>
          <p:nvPr/>
        </p:nvCxnSpPr>
        <p:spPr>
          <a:xfrm>
            <a:off x="4263992" y="2974451"/>
            <a:ext cx="0" cy="360000"/>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接點 59"/>
          <p:cNvCxnSpPr>
            <a:stCxn id="61" idx="4"/>
          </p:cNvCxnSpPr>
          <p:nvPr/>
        </p:nvCxnSpPr>
        <p:spPr>
          <a:xfrm>
            <a:off x="791465" y="2350529"/>
            <a:ext cx="0" cy="23400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流程圖: 接點 60"/>
          <p:cNvSpPr/>
          <p:nvPr/>
        </p:nvSpPr>
        <p:spPr>
          <a:xfrm>
            <a:off x="737465" y="224252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流程圖: 接點 61"/>
          <p:cNvSpPr/>
          <p:nvPr/>
        </p:nvSpPr>
        <p:spPr>
          <a:xfrm>
            <a:off x="737465" y="284728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流程圖: 接點 62"/>
          <p:cNvSpPr/>
          <p:nvPr/>
        </p:nvSpPr>
        <p:spPr>
          <a:xfrm>
            <a:off x="737465" y="345204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流程圖: 接點 63"/>
          <p:cNvSpPr/>
          <p:nvPr/>
        </p:nvSpPr>
        <p:spPr>
          <a:xfrm>
            <a:off x="737465" y="405680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p:nvSpPr>
        <p:spPr>
          <a:xfrm>
            <a:off x="924962" y="2096477"/>
            <a:ext cx="2236510" cy="400110"/>
          </a:xfrm>
          <a:prstGeom prst="rect">
            <a:avLst/>
          </a:prstGeom>
        </p:spPr>
        <p:txBody>
          <a:bodyPr wrap="none">
            <a:spAutoFit/>
          </a:bodyPr>
          <a:lstStyle/>
          <a:p>
            <a:r>
              <a:rPr lang="zh-TW" altLang="en-US" sz="2000" b="1" dirty="0">
                <a:solidFill>
                  <a:schemeClr val="bg1">
                    <a:lumMod val="75000"/>
                  </a:schemeClr>
                </a:solidFill>
              </a:rPr>
              <a:t>初始關鍵因子訂定</a:t>
            </a:r>
          </a:p>
        </p:txBody>
      </p:sp>
      <p:sp>
        <p:nvSpPr>
          <p:cNvPr id="66" name="矩形 65"/>
          <p:cNvSpPr/>
          <p:nvPr/>
        </p:nvSpPr>
        <p:spPr>
          <a:xfrm>
            <a:off x="924962" y="2700228"/>
            <a:ext cx="2236510" cy="400110"/>
          </a:xfrm>
          <a:prstGeom prst="rect">
            <a:avLst/>
          </a:prstGeom>
        </p:spPr>
        <p:txBody>
          <a:bodyPr wrap="none">
            <a:spAutoFit/>
          </a:bodyPr>
          <a:lstStyle/>
          <a:p>
            <a:r>
              <a:rPr lang="zh-TW" altLang="en-US" sz="2000" b="1" dirty="0">
                <a:solidFill>
                  <a:schemeClr val="bg1">
                    <a:lumMod val="75000"/>
                  </a:schemeClr>
                </a:solidFill>
              </a:rPr>
              <a:t>模型選擇</a:t>
            </a:r>
            <a:r>
              <a:rPr lang="zh-TW" altLang="en-US" sz="2000" b="1" dirty="0" smtClean="0">
                <a:solidFill>
                  <a:schemeClr val="bg1">
                    <a:lumMod val="75000"/>
                  </a:schemeClr>
                </a:solidFill>
              </a:rPr>
              <a:t>、方法論</a:t>
            </a:r>
            <a:endParaRPr lang="zh-TW" altLang="en-US" sz="2000" b="1" dirty="0">
              <a:solidFill>
                <a:schemeClr val="bg1">
                  <a:lumMod val="75000"/>
                </a:schemeClr>
              </a:solidFill>
            </a:endParaRPr>
          </a:p>
        </p:txBody>
      </p:sp>
      <p:sp>
        <p:nvSpPr>
          <p:cNvPr id="67" name="矩形 66"/>
          <p:cNvSpPr/>
          <p:nvPr/>
        </p:nvSpPr>
        <p:spPr>
          <a:xfrm>
            <a:off x="924962" y="3303979"/>
            <a:ext cx="1210588" cy="400110"/>
          </a:xfrm>
          <a:prstGeom prst="rect">
            <a:avLst/>
          </a:prstGeom>
        </p:spPr>
        <p:txBody>
          <a:bodyPr wrap="none">
            <a:spAutoFit/>
          </a:bodyPr>
          <a:lstStyle/>
          <a:p>
            <a:r>
              <a:rPr lang="zh-TW" altLang="en-US" sz="2000" b="1" dirty="0">
                <a:solidFill>
                  <a:schemeClr val="accent1">
                    <a:lumMod val="75000"/>
                  </a:schemeClr>
                </a:solidFill>
              </a:rPr>
              <a:t>模型訓練</a:t>
            </a:r>
          </a:p>
        </p:txBody>
      </p:sp>
      <p:sp>
        <p:nvSpPr>
          <p:cNvPr id="68" name="矩形 67"/>
          <p:cNvSpPr/>
          <p:nvPr/>
        </p:nvSpPr>
        <p:spPr>
          <a:xfrm>
            <a:off x="924962" y="3907730"/>
            <a:ext cx="1210588" cy="400110"/>
          </a:xfrm>
          <a:prstGeom prst="rect">
            <a:avLst/>
          </a:prstGeom>
        </p:spPr>
        <p:txBody>
          <a:bodyPr wrap="none">
            <a:spAutoFit/>
          </a:bodyPr>
          <a:lstStyle/>
          <a:p>
            <a:r>
              <a:rPr lang="zh-TW" altLang="en-US" sz="2000" b="1" dirty="0">
                <a:solidFill>
                  <a:schemeClr val="accent1">
                    <a:lumMod val="75000"/>
                  </a:schemeClr>
                </a:solidFill>
              </a:rPr>
              <a:t>評估分析</a:t>
            </a:r>
          </a:p>
        </p:txBody>
      </p:sp>
      <p:sp>
        <p:nvSpPr>
          <p:cNvPr id="69" name="圓角矩形 68"/>
          <p:cNvSpPr/>
          <p:nvPr/>
        </p:nvSpPr>
        <p:spPr>
          <a:xfrm>
            <a:off x="469783" y="1937197"/>
            <a:ext cx="2910980" cy="3096000"/>
          </a:xfrm>
          <a:prstGeom prst="roundRect">
            <a:avLst>
              <a:gd name="adj" fmla="val 7439"/>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流程圖: 接點 69"/>
          <p:cNvSpPr/>
          <p:nvPr/>
        </p:nvSpPr>
        <p:spPr>
          <a:xfrm>
            <a:off x="737465" y="4661571"/>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矩形 70"/>
          <p:cNvSpPr/>
          <p:nvPr/>
        </p:nvSpPr>
        <p:spPr>
          <a:xfrm>
            <a:off x="924962" y="4511483"/>
            <a:ext cx="697627" cy="400110"/>
          </a:xfrm>
          <a:prstGeom prst="rect">
            <a:avLst/>
          </a:prstGeom>
        </p:spPr>
        <p:txBody>
          <a:bodyPr wrap="none">
            <a:spAutoFit/>
          </a:bodyPr>
          <a:lstStyle/>
          <a:p>
            <a:r>
              <a:rPr lang="zh-TW" altLang="en-US" sz="2000" b="1" dirty="0" smtClean="0">
                <a:solidFill>
                  <a:schemeClr val="bg1">
                    <a:lumMod val="75000"/>
                  </a:schemeClr>
                </a:solidFill>
              </a:rPr>
              <a:t>驗證</a:t>
            </a:r>
            <a:endParaRPr lang="zh-TW" altLang="en-US" sz="2000" b="1" dirty="0">
              <a:solidFill>
                <a:schemeClr val="bg1">
                  <a:lumMod val="75000"/>
                </a:schemeClr>
              </a:solidFill>
            </a:endParaRPr>
          </a:p>
        </p:txBody>
      </p:sp>
    </p:spTree>
    <p:extLst>
      <p:ext uri="{BB962C8B-B14F-4D97-AF65-F5344CB8AC3E}">
        <p14:creationId xmlns:p14="http://schemas.microsoft.com/office/powerpoint/2010/main" val="3087550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43B19-D4D1-A1A2-8849-7ACC6929EDE7}"/>
            </a:ext>
          </a:extLst>
        </p:cNvPr>
        <p:cNvGrpSpPr/>
        <p:nvPr/>
      </p:nvGrpSpPr>
      <p:grpSpPr>
        <a:xfrm>
          <a:off x="0" y="0"/>
          <a:ext cx="0" cy="0"/>
          <a:chOff x="0" y="0"/>
          <a:chExt cx="0" cy="0"/>
        </a:xfrm>
      </p:grpSpPr>
      <p:grpSp>
        <p:nvGrpSpPr>
          <p:cNvPr id="2" name="群組 1">
            <a:extLst>
              <a:ext uri="{FF2B5EF4-FFF2-40B4-BE49-F238E27FC236}">
                <a16:creationId xmlns:a16="http://schemas.microsoft.com/office/drawing/2014/main" id="{5BCADE2C-5F4B-7E79-33B0-C17636475F92}"/>
              </a:ext>
            </a:extLst>
          </p:cNvPr>
          <p:cNvGrpSpPr/>
          <p:nvPr/>
        </p:nvGrpSpPr>
        <p:grpSpPr>
          <a:xfrm>
            <a:off x="-515783" y="149117"/>
            <a:ext cx="2900442" cy="720000"/>
            <a:chOff x="-515783" y="149117"/>
            <a:chExt cx="2900442" cy="720000"/>
          </a:xfrm>
        </p:grpSpPr>
        <p:sp>
          <p:nvSpPr>
            <p:cNvPr id="3" name="文字方塊 2">
              <a:extLst>
                <a:ext uri="{FF2B5EF4-FFF2-40B4-BE49-F238E27FC236}">
                  <a16:creationId xmlns:a16="http://schemas.microsoft.com/office/drawing/2014/main" id="{D21773BC-6DAB-A4F2-88DF-D736CAF17FD3}"/>
                </a:ext>
              </a:extLst>
            </p:cNvPr>
            <p:cNvSpPr txBox="1"/>
            <p:nvPr/>
          </p:nvSpPr>
          <p:spPr>
            <a:xfrm>
              <a:off x="353334" y="185951"/>
              <a:ext cx="2031325" cy="646331"/>
            </a:xfrm>
            <a:prstGeom prst="rect">
              <a:avLst/>
            </a:prstGeom>
            <a:noFill/>
          </p:spPr>
          <p:txBody>
            <a:bodyPr wrap="none" rtlCol="0">
              <a:spAutoFit/>
            </a:bodyPr>
            <a:lstStyle/>
            <a:p>
              <a:r>
                <a:rPr lang="zh-TW" altLang="en-US" sz="3600" b="1" dirty="0">
                  <a:solidFill>
                    <a:schemeClr val="accent1">
                      <a:lumMod val="75000"/>
                    </a:schemeClr>
                  </a:solidFill>
                </a:rPr>
                <a:t>模型</a:t>
              </a:r>
              <a:r>
                <a:rPr lang="zh-TW" altLang="en-US" sz="3600" b="1" dirty="0">
                  <a:solidFill>
                    <a:schemeClr val="accent1">
                      <a:lumMod val="60000"/>
                      <a:lumOff val="40000"/>
                    </a:schemeClr>
                  </a:solidFill>
                </a:rPr>
                <a:t>設計</a:t>
              </a:r>
            </a:p>
          </p:txBody>
        </p:sp>
        <p:sp>
          <p:nvSpPr>
            <p:cNvPr id="4" name="圓角矩形 3">
              <a:extLst>
                <a:ext uri="{FF2B5EF4-FFF2-40B4-BE49-F238E27FC236}">
                  <a16:creationId xmlns:a16="http://schemas.microsoft.com/office/drawing/2014/main" id="{3335D480-4C18-A657-6CE8-F2B8A42A78BD}"/>
                </a:ext>
              </a:extLst>
            </p:cNvPr>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a:extLst>
                <a:ext uri="{FF2B5EF4-FFF2-40B4-BE49-F238E27FC236}">
                  <a16:creationId xmlns:a16="http://schemas.microsoft.com/office/drawing/2014/main" id="{47A4FCF4-6F19-05FE-9D01-B7B91774F7D0}"/>
                </a:ext>
              </a:extLst>
            </p:cNvPr>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4" name="矩形 53">
            <a:extLst>
              <a:ext uri="{FF2B5EF4-FFF2-40B4-BE49-F238E27FC236}">
                <a16:creationId xmlns:a16="http://schemas.microsoft.com/office/drawing/2014/main" id="{89FF5222-2D55-88AA-E9E5-38D4FEB05B73}"/>
              </a:ext>
            </a:extLst>
          </p:cNvPr>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sp>
        <p:nvSpPr>
          <p:cNvPr id="23" name="矩形 22">
            <a:extLst>
              <a:ext uri="{FF2B5EF4-FFF2-40B4-BE49-F238E27FC236}">
                <a16:creationId xmlns:a16="http://schemas.microsoft.com/office/drawing/2014/main" id="{CC98C563-002E-754E-58AF-CC2437667A0A}"/>
              </a:ext>
            </a:extLst>
          </p:cNvPr>
          <p:cNvSpPr/>
          <p:nvPr/>
        </p:nvSpPr>
        <p:spPr>
          <a:xfrm>
            <a:off x="3984859" y="774702"/>
            <a:ext cx="5694188" cy="461665"/>
          </a:xfrm>
          <a:prstGeom prst="rect">
            <a:avLst/>
          </a:prstGeom>
        </p:spPr>
        <p:txBody>
          <a:bodyPr wrap="none">
            <a:spAutoFit/>
          </a:bodyPr>
          <a:lstStyle/>
          <a:p>
            <a:r>
              <a:rPr lang="zh-TW" altLang="en-US" sz="2400" b="1" dirty="0"/>
              <a:t>模型訓練資料 </a:t>
            </a:r>
            <a:r>
              <a:rPr lang="en-US" altLang="zh-TW" sz="2400" b="1" dirty="0"/>
              <a:t>: 210 / </a:t>
            </a:r>
            <a:r>
              <a:rPr lang="zh-TW" altLang="en-US" sz="2400" b="1" dirty="0"/>
              <a:t>模型驗證資料 </a:t>
            </a:r>
            <a:r>
              <a:rPr lang="en-US" altLang="zh-TW" sz="2400" b="1" dirty="0"/>
              <a:t>: 53</a:t>
            </a:r>
            <a:endParaRPr lang="zh-TW" altLang="en-US" sz="2400" b="1" dirty="0"/>
          </a:p>
        </p:txBody>
      </p:sp>
      <p:sp>
        <p:nvSpPr>
          <p:cNvPr id="48" name="文字方塊 47">
            <a:extLst>
              <a:ext uri="{FF2B5EF4-FFF2-40B4-BE49-F238E27FC236}">
                <a16:creationId xmlns:a16="http://schemas.microsoft.com/office/drawing/2014/main" id="{536AB236-6BE9-94A7-09C9-D2552032374D}"/>
              </a:ext>
            </a:extLst>
          </p:cNvPr>
          <p:cNvSpPr txBox="1"/>
          <p:nvPr/>
        </p:nvSpPr>
        <p:spPr>
          <a:xfrm>
            <a:off x="3990069" y="3599974"/>
            <a:ext cx="6612388" cy="523220"/>
          </a:xfrm>
          <a:prstGeom prst="rect">
            <a:avLst/>
          </a:prstGeom>
          <a:noFill/>
        </p:spPr>
        <p:txBody>
          <a:bodyPr wrap="none" rtlCol="0">
            <a:spAutoFit/>
          </a:bodyPr>
          <a:lstStyle/>
          <a:p>
            <a:pPr marL="285750" indent="-285750">
              <a:buFont typeface="Arial" panose="020B0604020202020204" pitchFamily="34" charset="0"/>
              <a:buChar char="•"/>
            </a:pPr>
            <a:r>
              <a:rPr lang="zh-TW" altLang="en-US" sz="1400" dirty="0"/>
              <a:t>估算器數量 </a:t>
            </a:r>
            <a:r>
              <a:rPr lang="en-US" altLang="zh-TW" sz="1400" dirty="0"/>
              <a:t>(</a:t>
            </a:r>
            <a:r>
              <a:rPr lang="en-US" altLang="zh-TW" sz="1400" dirty="0" err="1"/>
              <a:t>n_estimators</a:t>
            </a:r>
            <a:r>
              <a:rPr lang="en-US" altLang="zh-TW" sz="1400" dirty="0"/>
              <a:t>)</a:t>
            </a:r>
            <a:r>
              <a:rPr lang="zh-TW" altLang="en-US" sz="1400" dirty="0"/>
              <a:t>、最大深度 </a:t>
            </a:r>
            <a:r>
              <a:rPr lang="en-US" altLang="zh-TW" sz="1400" dirty="0"/>
              <a:t>(</a:t>
            </a:r>
            <a:r>
              <a:rPr lang="en-US" altLang="zh-TW" sz="1400" dirty="0" err="1"/>
              <a:t>max_depth</a:t>
            </a:r>
            <a:r>
              <a:rPr lang="en-US" altLang="zh-TW" sz="1400" dirty="0"/>
              <a:t>)</a:t>
            </a:r>
            <a:r>
              <a:rPr lang="zh-TW" altLang="en-US" sz="1400" dirty="0"/>
              <a:t>、學習率 </a:t>
            </a:r>
            <a:r>
              <a:rPr lang="en-US" altLang="zh-TW" sz="1400" dirty="0"/>
              <a:t>(</a:t>
            </a:r>
            <a:r>
              <a:rPr lang="en-US" altLang="zh-TW" sz="1400" dirty="0" err="1"/>
              <a:t>learning_rate</a:t>
            </a:r>
            <a:r>
              <a:rPr lang="en-US" altLang="zh-TW" sz="1400" dirty="0"/>
              <a:t>)</a:t>
            </a:r>
          </a:p>
          <a:p>
            <a:pPr marL="285750" indent="-285750">
              <a:buFont typeface="Arial" panose="020B0604020202020204" pitchFamily="34" charset="0"/>
              <a:buChar char="•"/>
            </a:pPr>
            <a:r>
              <a:rPr lang="zh-TW" altLang="en-US" sz="1400" dirty="0"/>
              <a:t>第一組參數能有效降低 </a:t>
            </a:r>
            <a:r>
              <a:rPr lang="en-US" altLang="zh-TW" sz="1400" dirty="0"/>
              <a:t>MAE</a:t>
            </a:r>
            <a:endParaRPr lang="zh-TW" altLang="en-US" sz="1400" dirty="0"/>
          </a:p>
        </p:txBody>
      </p:sp>
      <p:sp>
        <p:nvSpPr>
          <p:cNvPr id="7" name="文字方塊 6">
            <a:extLst>
              <a:ext uri="{FF2B5EF4-FFF2-40B4-BE49-F238E27FC236}">
                <a16:creationId xmlns:a16="http://schemas.microsoft.com/office/drawing/2014/main" id="{60D41E54-8F29-121B-318A-321FB9A2892D}"/>
              </a:ext>
            </a:extLst>
          </p:cNvPr>
          <p:cNvSpPr txBox="1"/>
          <p:nvPr/>
        </p:nvSpPr>
        <p:spPr>
          <a:xfrm>
            <a:off x="3990069" y="3321415"/>
            <a:ext cx="1082348" cy="307777"/>
          </a:xfrm>
          <a:prstGeom prst="rect">
            <a:avLst/>
          </a:prstGeom>
          <a:noFill/>
        </p:spPr>
        <p:txBody>
          <a:bodyPr wrap="none" rtlCol="0">
            <a:spAutoFit/>
          </a:bodyPr>
          <a:lstStyle/>
          <a:p>
            <a:r>
              <a:rPr lang="zh-TW" altLang="en-US" sz="1400" dirty="0"/>
              <a:t>調整超參數</a:t>
            </a:r>
          </a:p>
        </p:txBody>
      </p:sp>
      <p:graphicFrame>
        <p:nvGraphicFramePr>
          <p:cNvPr id="6" name="表格 5">
            <a:extLst>
              <a:ext uri="{FF2B5EF4-FFF2-40B4-BE49-F238E27FC236}">
                <a16:creationId xmlns:a16="http://schemas.microsoft.com/office/drawing/2014/main" id="{7ECBE0AD-261D-00E1-3EA9-A10D4C39C042}"/>
              </a:ext>
            </a:extLst>
          </p:cNvPr>
          <p:cNvGraphicFramePr>
            <a:graphicFrameLocks noGrp="1"/>
          </p:cNvGraphicFramePr>
          <p:nvPr>
            <p:extLst>
              <p:ext uri="{D42A27DB-BD31-4B8C-83A1-F6EECF244321}">
                <p14:modId xmlns:p14="http://schemas.microsoft.com/office/powerpoint/2010/main" val="3281421620"/>
              </p:ext>
            </p:extLst>
          </p:nvPr>
        </p:nvGraphicFramePr>
        <p:xfrm>
          <a:off x="4094986" y="1509869"/>
          <a:ext cx="7020000" cy="548640"/>
        </p:xfrm>
        <a:graphic>
          <a:graphicData uri="http://schemas.openxmlformats.org/drawingml/2006/table">
            <a:tbl>
              <a:tblPr firstRow="1" bandRow="1"/>
              <a:tblGrid>
                <a:gridCol w="1858225">
                  <a:extLst>
                    <a:ext uri="{9D8B030D-6E8A-4147-A177-3AD203B41FA5}">
                      <a16:colId xmlns:a16="http://schemas.microsoft.com/office/drawing/2014/main" val="196419361"/>
                    </a:ext>
                  </a:extLst>
                </a:gridCol>
                <a:gridCol w="1238825">
                  <a:extLst>
                    <a:ext uri="{9D8B030D-6E8A-4147-A177-3AD203B41FA5}">
                      <a16:colId xmlns:a16="http://schemas.microsoft.com/office/drawing/2014/main" val="3546471754"/>
                    </a:ext>
                  </a:extLst>
                </a:gridCol>
                <a:gridCol w="1238825">
                  <a:extLst>
                    <a:ext uri="{9D8B030D-6E8A-4147-A177-3AD203B41FA5}">
                      <a16:colId xmlns:a16="http://schemas.microsoft.com/office/drawing/2014/main" val="3436248122"/>
                    </a:ext>
                  </a:extLst>
                </a:gridCol>
                <a:gridCol w="1238825">
                  <a:extLst>
                    <a:ext uri="{9D8B030D-6E8A-4147-A177-3AD203B41FA5}">
                      <a16:colId xmlns:a16="http://schemas.microsoft.com/office/drawing/2014/main" val="2596695375"/>
                    </a:ext>
                  </a:extLst>
                </a:gridCol>
                <a:gridCol w="1445300">
                  <a:extLst>
                    <a:ext uri="{9D8B030D-6E8A-4147-A177-3AD203B41FA5}">
                      <a16:colId xmlns:a16="http://schemas.microsoft.com/office/drawing/2014/main" val="3876172191"/>
                    </a:ext>
                  </a:extLst>
                </a:gridCol>
              </a:tblGrid>
              <a:tr h="252000">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algn="ctr"/>
                      <a:r>
                        <a:rPr lang="en-US" altLang="zh-TW" sz="1200" b="1" dirty="0">
                          <a:solidFill>
                            <a:schemeClr val="bg1"/>
                          </a:solidFill>
                          <a:latin typeface="微軟正黑體" panose="020B0604030504040204" pitchFamily="34" charset="-120"/>
                          <a:ea typeface="微軟正黑體" panose="020B0604030504040204" pitchFamily="34" charset="-120"/>
                        </a:rPr>
                        <a:t>Model</a:t>
                      </a:r>
                      <a:endParaRPr lang="zh-TW" altLang="en-US" sz="1200" b="1" dirty="0">
                        <a:solidFill>
                          <a:schemeClr val="bg1"/>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algn="ctr"/>
                      <a:r>
                        <a:rPr lang="en-US" altLang="zh-TW" sz="1200" b="1" dirty="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rPr>
                        <a:t>MAE</a:t>
                      </a:r>
                      <a:endParaRPr lang="zh-TW" altLang="en-US" sz="1200" b="1" dirty="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effectLst/>
                          <a:latin typeface="+mn-lt"/>
                          <a:ea typeface="+mn-ea"/>
                          <a:cs typeface="+mn-cs"/>
                        </a:rPr>
                        <a:t>R</a:t>
                      </a:r>
                      <a:r>
                        <a:rPr lang="zh-TW" altLang="zh-TW" sz="1200" b="1" kern="1200" dirty="0">
                          <a:solidFill>
                            <a:schemeClr val="bg1"/>
                          </a:solidFill>
                          <a:effectLst/>
                          <a:latin typeface="+mn-lt"/>
                          <a:ea typeface="+mn-ea"/>
                          <a:cs typeface="+mn-cs"/>
                        </a:rPr>
                        <a:t>²</a:t>
                      </a:r>
                      <a:endParaRPr lang="zh-TW" altLang="en-US" sz="1000" b="1" kern="1200" dirty="0">
                        <a:solidFill>
                          <a:schemeClr val="bg1"/>
                        </a:solidFill>
                        <a:latin typeface="+mn-lt"/>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RMSE</a:t>
                      </a:r>
                      <a:endParaRPr lang="zh-TW" altLang="en-US"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驗證 </a:t>
                      </a:r>
                      <a:r>
                        <a:rPr lang="en-US" altLang="zh-TW"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MAE</a:t>
                      </a:r>
                      <a:endParaRPr lang="zh-TW" altLang="en-US"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extLst>
                  <a:ext uri="{0D108BD9-81ED-4DB2-BD59-A6C34878D82A}">
                    <a16:rowId xmlns:a16="http://schemas.microsoft.com/office/drawing/2014/main" val="1067676552"/>
                  </a:ext>
                </a:extLst>
              </a:tr>
              <a:tr h="252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lvl="0" algn="l" fontAlgn="ctr"/>
                      <a:r>
                        <a:rPr lang="en-US" altLang="zh-TW" sz="1200" b="0" i="0" u="none" strike="noStrike" dirty="0">
                          <a:solidFill>
                            <a:schemeClr val="tx1"/>
                          </a:solidFill>
                          <a:effectLst/>
                          <a:latin typeface="微軟正黑體" panose="020B0604030504040204" pitchFamily="34" charset="-120"/>
                          <a:ea typeface="微軟正黑體" panose="020B0604030504040204" pitchFamily="34" charset="-120"/>
                        </a:rPr>
                        <a:t>Random Forest</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solidFill>
                          <a:latin typeface="微軟正黑體" panose="020B0604030504040204" pitchFamily="34" charset="-120"/>
                          <a:ea typeface="微軟正黑體" panose="020B0604030504040204" pitchFamily="34" charset="-120"/>
                        </a:rPr>
                        <a:t>14.79</a:t>
                      </a:r>
                      <a:endParaRPr lang="zh-TW" altLang="en-US" sz="1200" b="0" dirty="0">
                        <a:solidFill>
                          <a:schemeClr val="tx1"/>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0.77</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20.14</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15.69</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442154"/>
                  </a:ext>
                </a:extLst>
              </a:tr>
            </a:tbl>
          </a:graphicData>
        </a:graphic>
      </p:graphicFrame>
      <p:graphicFrame>
        <p:nvGraphicFramePr>
          <p:cNvPr id="11" name="表格 10">
            <a:extLst>
              <a:ext uri="{FF2B5EF4-FFF2-40B4-BE49-F238E27FC236}">
                <a16:creationId xmlns:a16="http://schemas.microsoft.com/office/drawing/2014/main" id="{D9D5BCB3-E656-7760-E878-37A08D3ACE25}"/>
              </a:ext>
            </a:extLst>
          </p:cNvPr>
          <p:cNvGraphicFramePr>
            <a:graphicFrameLocks noGrp="1"/>
          </p:cNvGraphicFramePr>
          <p:nvPr>
            <p:extLst>
              <p:ext uri="{D42A27DB-BD31-4B8C-83A1-F6EECF244321}">
                <p14:modId xmlns:p14="http://schemas.microsoft.com/office/powerpoint/2010/main" val="3676719808"/>
              </p:ext>
            </p:extLst>
          </p:nvPr>
        </p:nvGraphicFramePr>
        <p:xfrm>
          <a:off x="4094986" y="4171324"/>
          <a:ext cx="7020000" cy="1152000"/>
        </p:xfrm>
        <a:graphic>
          <a:graphicData uri="http://schemas.openxmlformats.org/drawingml/2006/table">
            <a:tbl>
              <a:tblPr firstRow="1" bandRow="1"/>
              <a:tblGrid>
                <a:gridCol w="1404000">
                  <a:extLst>
                    <a:ext uri="{9D8B030D-6E8A-4147-A177-3AD203B41FA5}">
                      <a16:colId xmlns:a16="http://schemas.microsoft.com/office/drawing/2014/main" val="196419361"/>
                    </a:ext>
                  </a:extLst>
                </a:gridCol>
                <a:gridCol w="1404000">
                  <a:extLst>
                    <a:ext uri="{9D8B030D-6E8A-4147-A177-3AD203B41FA5}">
                      <a16:colId xmlns:a16="http://schemas.microsoft.com/office/drawing/2014/main" val="3546471754"/>
                    </a:ext>
                  </a:extLst>
                </a:gridCol>
                <a:gridCol w="1404000">
                  <a:extLst>
                    <a:ext uri="{9D8B030D-6E8A-4147-A177-3AD203B41FA5}">
                      <a16:colId xmlns:a16="http://schemas.microsoft.com/office/drawing/2014/main" val="3436248122"/>
                    </a:ext>
                  </a:extLst>
                </a:gridCol>
                <a:gridCol w="1404000">
                  <a:extLst>
                    <a:ext uri="{9D8B030D-6E8A-4147-A177-3AD203B41FA5}">
                      <a16:colId xmlns:a16="http://schemas.microsoft.com/office/drawing/2014/main" val="2596695375"/>
                    </a:ext>
                  </a:extLst>
                </a:gridCol>
                <a:gridCol w="1404000">
                  <a:extLst>
                    <a:ext uri="{9D8B030D-6E8A-4147-A177-3AD203B41FA5}">
                      <a16:colId xmlns:a16="http://schemas.microsoft.com/office/drawing/2014/main" val="3876172191"/>
                    </a:ext>
                  </a:extLst>
                </a:gridCol>
              </a:tblGrid>
              <a:tr h="288000">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algn="ctr"/>
                      <a:r>
                        <a:rPr lang="en-US" altLang="zh-TW" sz="1200" b="1" dirty="0">
                          <a:solidFill>
                            <a:schemeClr val="bg1"/>
                          </a:solidFill>
                          <a:latin typeface="微軟正黑體" panose="020B0604030504040204" pitchFamily="34" charset="-120"/>
                          <a:ea typeface="微軟正黑體" panose="020B0604030504040204" pitchFamily="34" charset="-120"/>
                        </a:rPr>
                        <a:t>n_estimators</a:t>
                      </a:r>
                      <a:endParaRPr lang="zh-TW" altLang="en-US" sz="1200" b="1" dirty="0">
                        <a:solidFill>
                          <a:schemeClr val="bg1"/>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algn="ctr"/>
                      <a:r>
                        <a:rPr lang="en-US" altLang="zh-TW" sz="1200" b="1" dirty="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rPr>
                        <a:t>max_depth</a:t>
                      </a:r>
                      <a:endParaRPr lang="zh-TW" altLang="en-US" sz="1200" b="1" dirty="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微軟正黑體" panose="020B0604030504040204" pitchFamily="34" charset="-120"/>
                          <a:cs typeface="Microsoft New Tai Lue" panose="020B0502040204020203" pitchFamily="34" charset="0"/>
                        </a:rPr>
                        <a:t>learning_rate</a:t>
                      </a:r>
                      <a:endParaRPr lang="zh-TW" altLang="en-US" sz="1200" b="1" kern="1200" dirty="0">
                        <a:solidFill>
                          <a:schemeClr val="bg1"/>
                        </a:solidFill>
                        <a:latin typeface="+mn-lt"/>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微軟正黑體" panose="020B0604030504040204" pitchFamily="34" charset="-120"/>
                          <a:cs typeface="Microsoft New Tai Lue" panose="020B0502040204020203" pitchFamily="34" charset="0"/>
                        </a:rPr>
                        <a:t>MAE</a:t>
                      </a:r>
                      <a:endParaRPr lang="zh-TW" altLang="en-US" sz="1200" b="1" kern="1200" dirty="0">
                        <a:solidFill>
                          <a:schemeClr val="bg1"/>
                        </a:solidFill>
                        <a:latin typeface="+mn-lt"/>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驗證 </a:t>
                      </a:r>
                      <a:r>
                        <a:rPr lang="en-US" altLang="zh-TW"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MAE</a:t>
                      </a:r>
                      <a:endParaRPr lang="zh-TW" altLang="en-US"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extLst>
                  <a:ext uri="{0D108BD9-81ED-4DB2-BD59-A6C34878D82A}">
                    <a16:rowId xmlns:a16="http://schemas.microsoft.com/office/drawing/2014/main" val="1067676552"/>
                  </a:ext>
                </a:extLst>
              </a:tr>
              <a:tr h="288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lvl="0" algn="ctr" fontAlgn="ctr"/>
                      <a:r>
                        <a:rPr lang="en-US" altLang="zh-TW" sz="1200" b="0" i="0" u="none" strike="noStrike" dirty="0">
                          <a:solidFill>
                            <a:schemeClr val="accent5">
                              <a:lumMod val="75000"/>
                            </a:schemeClr>
                          </a:solidFill>
                          <a:effectLst/>
                          <a:latin typeface="微軟正黑體" panose="020B0604030504040204" pitchFamily="34" charset="-120"/>
                          <a:ea typeface="微軟正黑體" panose="020B0604030504040204" pitchFamily="34" charset="-120"/>
                        </a:rPr>
                        <a:t>100</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rgbClr val="EBF0FA"/>
                    </a:solid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accent5">
                              <a:lumMod val="75000"/>
                            </a:schemeClr>
                          </a:solidFill>
                          <a:latin typeface="微軟正黑體" panose="020B0604030504040204" pitchFamily="34" charset="-120"/>
                          <a:ea typeface="微軟正黑體" panose="020B0604030504040204" pitchFamily="34" charset="-120"/>
                        </a:rPr>
                        <a:t>30</a:t>
                      </a:r>
                      <a:endParaRPr lang="zh-TW" altLang="en-US" sz="1200" b="0" dirty="0">
                        <a:solidFill>
                          <a:schemeClr val="accent5">
                            <a:lumMod val="7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rgbClr val="EBF0FA"/>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0.1</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13.26</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13.06</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442154"/>
                  </a:ext>
                </a:extLst>
              </a:tr>
              <a:tr h="288000">
                <a:tc>
                  <a:txBody>
                    <a:bodyPr/>
                    <a:lstStyle/>
                    <a:p>
                      <a:pPr lvl="0" algn="ctr" fontAlgn="ctr"/>
                      <a:r>
                        <a:rPr lang="en-US" altLang="zh-TW" sz="1200" b="0" i="0" u="none" strike="noStrike" dirty="0">
                          <a:solidFill>
                            <a:schemeClr val="tx1"/>
                          </a:solidFill>
                          <a:effectLst/>
                          <a:latin typeface="微軟正黑體" panose="020B0604030504040204" pitchFamily="34" charset="-120"/>
                          <a:ea typeface="微軟正黑體" panose="020B0604030504040204" pitchFamily="34" charset="-120"/>
                        </a:rPr>
                        <a:t>100</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solidFill>
                          <a:latin typeface="微軟正黑體" panose="020B0604030504040204" pitchFamily="34" charset="-120"/>
                          <a:ea typeface="微軟正黑體" panose="020B0604030504040204" pitchFamily="34" charset="-120"/>
                        </a:rPr>
                        <a:t>20</a:t>
                      </a:r>
                      <a:endParaRPr lang="zh-TW" altLang="en-US" sz="1200" b="0" dirty="0">
                        <a:solidFill>
                          <a:schemeClr val="tx1"/>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0.1</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14.05</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15.34</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2491626"/>
                  </a:ext>
                </a:extLst>
              </a:tr>
              <a:tr h="288000">
                <a:tc>
                  <a:txBody>
                    <a:bodyPr/>
                    <a:lstStyle/>
                    <a:p>
                      <a:pPr lvl="0" algn="ctr" fontAlgn="ctr"/>
                      <a:r>
                        <a:rPr lang="en-US" altLang="zh-TW" sz="1200" b="0" i="0" u="none" strike="noStrike" dirty="0">
                          <a:solidFill>
                            <a:schemeClr val="tx1"/>
                          </a:solidFill>
                          <a:effectLst/>
                          <a:latin typeface="微軟正黑體" panose="020B0604030504040204" pitchFamily="34" charset="-120"/>
                          <a:ea typeface="微軟正黑體" panose="020B0604030504040204" pitchFamily="34" charset="-120"/>
                        </a:rPr>
                        <a:t>200</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solidFill>
                          <a:latin typeface="微軟正黑體" panose="020B0604030504040204" pitchFamily="34" charset="-120"/>
                          <a:ea typeface="微軟正黑體" panose="020B0604030504040204" pitchFamily="34" charset="-120"/>
                        </a:rPr>
                        <a:t>30</a:t>
                      </a:r>
                      <a:endParaRPr lang="zh-TW" altLang="en-US" sz="1200" b="0" dirty="0">
                        <a:solidFill>
                          <a:schemeClr val="tx1"/>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0.1</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14.26</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18.73</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8113290"/>
                  </a:ext>
                </a:extLst>
              </a:tr>
            </a:tbl>
          </a:graphicData>
        </a:graphic>
      </p:graphicFrame>
      <p:sp>
        <p:nvSpPr>
          <p:cNvPr id="13" name="文字方塊 12">
            <a:extLst>
              <a:ext uri="{FF2B5EF4-FFF2-40B4-BE49-F238E27FC236}">
                <a16:creationId xmlns:a16="http://schemas.microsoft.com/office/drawing/2014/main" id="{804EDDD8-B854-4501-5DB4-3329C124B661}"/>
              </a:ext>
            </a:extLst>
          </p:cNvPr>
          <p:cNvSpPr txBox="1"/>
          <p:nvPr/>
        </p:nvSpPr>
        <p:spPr>
          <a:xfrm>
            <a:off x="3990069" y="2315518"/>
            <a:ext cx="2202847" cy="307777"/>
          </a:xfrm>
          <a:prstGeom prst="rect">
            <a:avLst/>
          </a:prstGeom>
          <a:noFill/>
        </p:spPr>
        <p:txBody>
          <a:bodyPr wrap="none" rtlCol="0">
            <a:spAutoFit/>
          </a:bodyPr>
          <a:lstStyle/>
          <a:p>
            <a:r>
              <a:rPr lang="en-US" altLang="zh-TW" sz="1400" dirty="0"/>
              <a:t>Accuracy</a:t>
            </a:r>
            <a:r>
              <a:rPr lang="zh-TW" altLang="en-US" sz="1400" dirty="0"/>
              <a:t> </a:t>
            </a:r>
            <a:r>
              <a:rPr lang="en-US" altLang="zh-TW" sz="1400" dirty="0"/>
              <a:t>(MAE &lt;15um)</a:t>
            </a:r>
            <a:endParaRPr lang="zh-TW" altLang="en-US" sz="1400" dirty="0"/>
          </a:p>
        </p:txBody>
      </p:sp>
      <p:sp>
        <p:nvSpPr>
          <p:cNvPr id="14" name="文字方塊 13">
            <a:extLst>
              <a:ext uri="{FF2B5EF4-FFF2-40B4-BE49-F238E27FC236}">
                <a16:creationId xmlns:a16="http://schemas.microsoft.com/office/drawing/2014/main" id="{9B19D4F6-22F4-526A-C334-B484CFB39DF4}"/>
              </a:ext>
            </a:extLst>
          </p:cNvPr>
          <p:cNvSpPr txBox="1"/>
          <p:nvPr/>
        </p:nvSpPr>
        <p:spPr>
          <a:xfrm>
            <a:off x="3984859" y="2636939"/>
            <a:ext cx="1486304" cy="400110"/>
          </a:xfrm>
          <a:prstGeom prst="rect">
            <a:avLst/>
          </a:prstGeom>
          <a:noFill/>
        </p:spPr>
        <p:txBody>
          <a:bodyPr wrap="none" rtlCol="0">
            <a:spAutoFit/>
          </a:bodyPr>
          <a:lstStyle/>
          <a:p>
            <a:r>
              <a:rPr lang="en-US" altLang="zh-TW" sz="2000" b="1" dirty="0">
                <a:solidFill>
                  <a:schemeClr val="accent1">
                    <a:lumMod val="75000"/>
                  </a:schemeClr>
                </a:solidFill>
              </a:rPr>
              <a:t>57% </a:t>
            </a:r>
            <a:r>
              <a:rPr lang="en-US" altLang="zh-TW" sz="1400" b="1" dirty="0">
                <a:solidFill>
                  <a:schemeClr val="accent1">
                    <a:lumMod val="75000"/>
                  </a:schemeClr>
                </a:solidFill>
              </a:rPr>
              <a:t>(30/53)</a:t>
            </a:r>
            <a:endParaRPr lang="zh-TW" altLang="en-US" sz="2000" b="1" dirty="0">
              <a:solidFill>
                <a:schemeClr val="accent1">
                  <a:lumMod val="75000"/>
                </a:schemeClr>
              </a:solidFill>
            </a:endParaRPr>
          </a:p>
        </p:txBody>
      </p:sp>
      <p:cxnSp>
        <p:nvCxnSpPr>
          <p:cNvPr id="70" name="直線接點 69"/>
          <p:cNvCxnSpPr>
            <a:stCxn id="71" idx="4"/>
          </p:cNvCxnSpPr>
          <p:nvPr/>
        </p:nvCxnSpPr>
        <p:spPr>
          <a:xfrm>
            <a:off x="791465" y="2350529"/>
            <a:ext cx="0" cy="23400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1" name="流程圖: 接點 70"/>
          <p:cNvSpPr/>
          <p:nvPr/>
        </p:nvSpPr>
        <p:spPr>
          <a:xfrm>
            <a:off x="737465" y="224252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流程圖: 接點 71"/>
          <p:cNvSpPr/>
          <p:nvPr/>
        </p:nvSpPr>
        <p:spPr>
          <a:xfrm>
            <a:off x="737465" y="284728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流程圖: 接點 72"/>
          <p:cNvSpPr/>
          <p:nvPr/>
        </p:nvSpPr>
        <p:spPr>
          <a:xfrm>
            <a:off x="737465" y="345204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流程圖: 接點 73"/>
          <p:cNvSpPr/>
          <p:nvPr/>
        </p:nvSpPr>
        <p:spPr>
          <a:xfrm>
            <a:off x="737465" y="405680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p:nvSpPr>
        <p:spPr>
          <a:xfrm>
            <a:off x="924962" y="2096477"/>
            <a:ext cx="2236510" cy="400110"/>
          </a:xfrm>
          <a:prstGeom prst="rect">
            <a:avLst/>
          </a:prstGeom>
        </p:spPr>
        <p:txBody>
          <a:bodyPr wrap="none">
            <a:spAutoFit/>
          </a:bodyPr>
          <a:lstStyle/>
          <a:p>
            <a:r>
              <a:rPr lang="zh-TW" altLang="en-US" sz="2000" b="1" dirty="0">
                <a:solidFill>
                  <a:schemeClr val="bg1">
                    <a:lumMod val="75000"/>
                  </a:schemeClr>
                </a:solidFill>
              </a:rPr>
              <a:t>初始關鍵因子訂定</a:t>
            </a:r>
          </a:p>
        </p:txBody>
      </p:sp>
      <p:sp>
        <p:nvSpPr>
          <p:cNvPr id="76" name="矩形 75"/>
          <p:cNvSpPr/>
          <p:nvPr/>
        </p:nvSpPr>
        <p:spPr>
          <a:xfrm>
            <a:off x="924962" y="2700228"/>
            <a:ext cx="2236510" cy="400110"/>
          </a:xfrm>
          <a:prstGeom prst="rect">
            <a:avLst/>
          </a:prstGeom>
        </p:spPr>
        <p:txBody>
          <a:bodyPr wrap="none">
            <a:spAutoFit/>
          </a:bodyPr>
          <a:lstStyle/>
          <a:p>
            <a:r>
              <a:rPr lang="zh-TW" altLang="en-US" sz="2000" b="1" dirty="0">
                <a:solidFill>
                  <a:schemeClr val="bg1">
                    <a:lumMod val="75000"/>
                  </a:schemeClr>
                </a:solidFill>
              </a:rPr>
              <a:t>模型選擇</a:t>
            </a:r>
            <a:r>
              <a:rPr lang="zh-TW" altLang="en-US" sz="2000" b="1" dirty="0" smtClean="0">
                <a:solidFill>
                  <a:schemeClr val="bg1">
                    <a:lumMod val="75000"/>
                  </a:schemeClr>
                </a:solidFill>
              </a:rPr>
              <a:t>、方法論</a:t>
            </a:r>
            <a:endParaRPr lang="zh-TW" altLang="en-US" sz="2000" b="1" dirty="0">
              <a:solidFill>
                <a:schemeClr val="bg1">
                  <a:lumMod val="75000"/>
                </a:schemeClr>
              </a:solidFill>
            </a:endParaRPr>
          </a:p>
        </p:txBody>
      </p:sp>
      <p:sp>
        <p:nvSpPr>
          <p:cNvPr id="77" name="矩形 76"/>
          <p:cNvSpPr/>
          <p:nvPr/>
        </p:nvSpPr>
        <p:spPr>
          <a:xfrm>
            <a:off x="924962" y="3303979"/>
            <a:ext cx="1210588" cy="400110"/>
          </a:xfrm>
          <a:prstGeom prst="rect">
            <a:avLst/>
          </a:prstGeom>
        </p:spPr>
        <p:txBody>
          <a:bodyPr wrap="none">
            <a:spAutoFit/>
          </a:bodyPr>
          <a:lstStyle/>
          <a:p>
            <a:r>
              <a:rPr lang="zh-TW" altLang="en-US" sz="2000" b="1" dirty="0">
                <a:solidFill>
                  <a:schemeClr val="accent1">
                    <a:lumMod val="75000"/>
                  </a:schemeClr>
                </a:solidFill>
              </a:rPr>
              <a:t>模型訓練</a:t>
            </a:r>
          </a:p>
        </p:txBody>
      </p:sp>
      <p:sp>
        <p:nvSpPr>
          <p:cNvPr id="78" name="矩形 77"/>
          <p:cNvSpPr/>
          <p:nvPr/>
        </p:nvSpPr>
        <p:spPr>
          <a:xfrm>
            <a:off x="924962" y="3907730"/>
            <a:ext cx="1210588" cy="400110"/>
          </a:xfrm>
          <a:prstGeom prst="rect">
            <a:avLst/>
          </a:prstGeom>
        </p:spPr>
        <p:txBody>
          <a:bodyPr wrap="none">
            <a:spAutoFit/>
          </a:bodyPr>
          <a:lstStyle/>
          <a:p>
            <a:r>
              <a:rPr lang="zh-TW" altLang="en-US" sz="2000" b="1" dirty="0">
                <a:solidFill>
                  <a:schemeClr val="accent1">
                    <a:lumMod val="75000"/>
                  </a:schemeClr>
                </a:solidFill>
              </a:rPr>
              <a:t>評估分析</a:t>
            </a:r>
          </a:p>
        </p:txBody>
      </p:sp>
      <p:sp>
        <p:nvSpPr>
          <p:cNvPr id="79" name="圓角矩形 78"/>
          <p:cNvSpPr/>
          <p:nvPr/>
        </p:nvSpPr>
        <p:spPr>
          <a:xfrm>
            <a:off x="469783" y="1937197"/>
            <a:ext cx="2910980" cy="3096000"/>
          </a:xfrm>
          <a:prstGeom prst="roundRect">
            <a:avLst>
              <a:gd name="adj" fmla="val 7439"/>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流程圖: 接點 79"/>
          <p:cNvSpPr/>
          <p:nvPr/>
        </p:nvSpPr>
        <p:spPr>
          <a:xfrm>
            <a:off x="737465" y="4661571"/>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矩形 80"/>
          <p:cNvSpPr/>
          <p:nvPr/>
        </p:nvSpPr>
        <p:spPr>
          <a:xfrm>
            <a:off x="924962" y="4511483"/>
            <a:ext cx="697627" cy="400110"/>
          </a:xfrm>
          <a:prstGeom prst="rect">
            <a:avLst/>
          </a:prstGeom>
        </p:spPr>
        <p:txBody>
          <a:bodyPr wrap="none">
            <a:spAutoFit/>
          </a:bodyPr>
          <a:lstStyle/>
          <a:p>
            <a:r>
              <a:rPr lang="zh-TW" altLang="en-US" sz="2000" b="1" dirty="0" smtClean="0">
                <a:solidFill>
                  <a:schemeClr val="bg1">
                    <a:lumMod val="75000"/>
                  </a:schemeClr>
                </a:solidFill>
              </a:rPr>
              <a:t>驗證</a:t>
            </a:r>
            <a:endParaRPr lang="zh-TW" altLang="en-US" sz="2000" b="1" dirty="0">
              <a:solidFill>
                <a:schemeClr val="bg1">
                  <a:lumMod val="75000"/>
                </a:schemeClr>
              </a:solidFill>
            </a:endParaRPr>
          </a:p>
        </p:txBody>
      </p:sp>
    </p:spTree>
    <p:extLst>
      <p:ext uri="{BB962C8B-B14F-4D97-AF65-F5344CB8AC3E}">
        <p14:creationId xmlns:p14="http://schemas.microsoft.com/office/powerpoint/2010/main" val="2919410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56511-49C1-D1DC-2340-633D7BA19B77}"/>
            </a:ext>
          </a:extLst>
        </p:cNvPr>
        <p:cNvGrpSpPr/>
        <p:nvPr/>
      </p:nvGrpSpPr>
      <p:grpSpPr>
        <a:xfrm>
          <a:off x="0" y="0"/>
          <a:ext cx="0" cy="0"/>
          <a:chOff x="0" y="0"/>
          <a:chExt cx="0" cy="0"/>
        </a:xfrm>
      </p:grpSpPr>
      <p:grpSp>
        <p:nvGrpSpPr>
          <p:cNvPr id="2" name="群組 1">
            <a:extLst>
              <a:ext uri="{FF2B5EF4-FFF2-40B4-BE49-F238E27FC236}">
                <a16:creationId xmlns:a16="http://schemas.microsoft.com/office/drawing/2014/main" id="{EC297E05-A957-65B2-3D2C-49B0ECE7D60B}"/>
              </a:ext>
            </a:extLst>
          </p:cNvPr>
          <p:cNvGrpSpPr/>
          <p:nvPr/>
        </p:nvGrpSpPr>
        <p:grpSpPr>
          <a:xfrm>
            <a:off x="-515783" y="149117"/>
            <a:ext cx="2900442" cy="720000"/>
            <a:chOff x="-515783" y="149117"/>
            <a:chExt cx="2900442" cy="720000"/>
          </a:xfrm>
        </p:grpSpPr>
        <p:sp>
          <p:nvSpPr>
            <p:cNvPr id="3" name="文字方塊 2">
              <a:extLst>
                <a:ext uri="{FF2B5EF4-FFF2-40B4-BE49-F238E27FC236}">
                  <a16:creationId xmlns:a16="http://schemas.microsoft.com/office/drawing/2014/main" id="{53F291DA-8ECD-E23B-34A1-26CC69EF48AC}"/>
                </a:ext>
              </a:extLst>
            </p:cNvPr>
            <p:cNvSpPr txBox="1"/>
            <p:nvPr/>
          </p:nvSpPr>
          <p:spPr>
            <a:xfrm>
              <a:off x="353334" y="185951"/>
              <a:ext cx="2031325" cy="646331"/>
            </a:xfrm>
            <a:prstGeom prst="rect">
              <a:avLst/>
            </a:prstGeom>
            <a:noFill/>
          </p:spPr>
          <p:txBody>
            <a:bodyPr wrap="none" rtlCol="0">
              <a:spAutoFit/>
            </a:bodyPr>
            <a:lstStyle/>
            <a:p>
              <a:r>
                <a:rPr lang="zh-TW" altLang="en-US" sz="3600" b="1" dirty="0">
                  <a:solidFill>
                    <a:schemeClr val="accent1">
                      <a:lumMod val="75000"/>
                    </a:schemeClr>
                  </a:solidFill>
                </a:rPr>
                <a:t>實驗</a:t>
              </a:r>
              <a:r>
                <a:rPr lang="zh-TW" altLang="en-US" sz="3600" b="1" dirty="0">
                  <a:solidFill>
                    <a:schemeClr val="accent1">
                      <a:lumMod val="60000"/>
                      <a:lumOff val="40000"/>
                    </a:schemeClr>
                  </a:solidFill>
                </a:rPr>
                <a:t>結果</a:t>
              </a:r>
            </a:p>
          </p:txBody>
        </p:sp>
        <p:sp>
          <p:nvSpPr>
            <p:cNvPr id="4" name="圓角矩形 3">
              <a:extLst>
                <a:ext uri="{FF2B5EF4-FFF2-40B4-BE49-F238E27FC236}">
                  <a16:creationId xmlns:a16="http://schemas.microsoft.com/office/drawing/2014/main" id="{AF821671-13D3-666D-6978-F9C518173519}"/>
                </a:ext>
              </a:extLst>
            </p:cNvPr>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a:extLst>
                <a:ext uri="{FF2B5EF4-FFF2-40B4-BE49-F238E27FC236}">
                  <a16:creationId xmlns:a16="http://schemas.microsoft.com/office/drawing/2014/main" id="{B3A6FA78-36A2-C01D-9ED6-03A4FAEC2CD3}"/>
                </a:ext>
              </a:extLst>
            </p:cNvPr>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4" name="矩形 53">
            <a:extLst>
              <a:ext uri="{FF2B5EF4-FFF2-40B4-BE49-F238E27FC236}">
                <a16:creationId xmlns:a16="http://schemas.microsoft.com/office/drawing/2014/main" id="{29000304-7C3B-8606-DDD6-9897CC02941E}"/>
              </a:ext>
            </a:extLst>
          </p:cNvPr>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sp>
        <p:nvSpPr>
          <p:cNvPr id="23" name="矩形 22">
            <a:extLst>
              <a:ext uri="{FF2B5EF4-FFF2-40B4-BE49-F238E27FC236}">
                <a16:creationId xmlns:a16="http://schemas.microsoft.com/office/drawing/2014/main" id="{A3090929-5495-9073-AACD-F28220BFAD4F}"/>
              </a:ext>
            </a:extLst>
          </p:cNvPr>
          <p:cNvSpPr/>
          <p:nvPr/>
        </p:nvSpPr>
        <p:spPr>
          <a:xfrm>
            <a:off x="3984859" y="774702"/>
            <a:ext cx="5694188" cy="461665"/>
          </a:xfrm>
          <a:prstGeom prst="rect">
            <a:avLst/>
          </a:prstGeom>
        </p:spPr>
        <p:txBody>
          <a:bodyPr wrap="none">
            <a:spAutoFit/>
          </a:bodyPr>
          <a:lstStyle/>
          <a:p>
            <a:r>
              <a:rPr lang="zh-TW" altLang="en-US" sz="2400" b="1" dirty="0"/>
              <a:t>模型訓練資料 </a:t>
            </a:r>
            <a:r>
              <a:rPr lang="en-US" altLang="zh-TW" sz="2400" b="1" dirty="0"/>
              <a:t>: 210 / </a:t>
            </a:r>
            <a:r>
              <a:rPr lang="zh-TW" altLang="en-US" sz="2400" b="1" dirty="0"/>
              <a:t>模型驗證資料 </a:t>
            </a:r>
            <a:r>
              <a:rPr lang="en-US" altLang="zh-TW" sz="2400" b="1" dirty="0"/>
              <a:t>: 53</a:t>
            </a:r>
            <a:endParaRPr lang="zh-TW" altLang="en-US" sz="2400" b="1" dirty="0"/>
          </a:p>
        </p:txBody>
      </p:sp>
      <p:graphicFrame>
        <p:nvGraphicFramePr>
          <p:cNvPr id="6" name="表格 5">
            <a:extLst>
              <a:ext uri="{FF2B5EF4-FFF2-40B4-BE49-F238E27FC236}">
                <a16:creationId xmlns:a16="http://schemas.microsoft.com/office/drawing/2014/main" id="{150F6D09-271C-DABE-C299-9D07A8EB1925}"/>
              </a:ext>
            </a:extLst>
          </p:cNvPr>
          <p:cNvGraphicFramePr>
            <a:graphicFrameLocks noGrp="1"/>
          </p:cNvGraphicFramePr>
          <p:nvPr>
            <p:extLst>
              <p:ext uri="{D42A27DB-BD31-4B8C-83A1-F6EECF244321}">
                <p14:modId xmlns:p14="http://schemas.microsoft.com/office/powerpoint/2010/main" val="1519356032"/>
              </p:ext>
            </p:extLst>
          </p:nvPr>
        </p:nvGraphicFramePr>
        <p:xfrm>
          <a:off x="4094986" y="1509869"/>
          <a:ext cx="7020000" cy="548640"/>
        </p:xfrm>
        <a:graphic>
          <a:graphicData uri="http://schemas.openxmlformats.org/drawingml/2006/table">
            <a:tbl>
              <a:tblPr firstRow="1" bandRow="1"/>
              <a:tblGrid>
                <a:gridCol w="1540966">
                  <a:extLst>
                    <a:ext uri="{9D8B030D-6E8A-4147-A177-3AD203B41FA5}">
                      <a16:colId xmlns:a16="http://schemas.microsoft.com/office/drawing/2014/main" val="196419361"/>
                    </a:ext>
                  </a:extLst>
                </a:gridCol>
                <a:gridCol w="1027318">
                  <a:extLst>
                    <a:ext uri="{9D8B030D-6E8A-4147-A177-3AD203B41FA5}">
                      <a16:colId xmlns:a16="http://schemas.microsoft.com/office/drawing/2014/main" val="3546471754"/>
                    </a:ext>
                  </a:extLst>
                </a:gridCol>
                <a:gridCol w="1027318">
                  <a:extLst>
                    <a:ext uri="{9D8B030D-6E8A-4147-A177-3AD203B41FA5}">
                      <a16:colId xmlns:a16="http://schemas.microsoft.com/office/drawing/2014/main" val="3436248122"/>
                    </a:ext>
                  </a:extLst>
                </a:gridCol>
                <a:gridCol w="1027318">
                  <a:extLst>
                    <a:ext uri="{9D8B030D-6E8A-4147-A177-3AD203B41FA5}">
                      <a16:colId xmlns:a16="http://schemas.microsoft.com/office/drawing/2014/main" val="2596695375"/>
                    </a:ext>
                  </a:extLst>
                </a:gridCol>
                <a:gridCol w="1198540">
                  <a:extLst>
                    <a:ext uri="{9D8B030D-6E8A-4147-A177-3AD203B41FA5}">
                      <a16:colId xmlns:a16="http://schemas.microsoft.com/office/drawing/2014/main" val="3876172191"/>
                    </a:ext>
                  </a:extLst>
                </a:gridCol>
                <a:gridCol w="1198540">
                  <a:extLst>
                    <a:ext uri="{9D8B030D-6E8A-4147-A177-3AD203B41FA5}">
                      <a16:colId xmlns:a16="http://schemas.microsoft.com/office/drawing/2014/main" val="1351373332"/>
                    </a:ext>
                  </a:extLst>
                </a:gridCol>
              </a:tblGrid>
              <a:tr h="252000">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algn="ctr"/>
                      <a:r>
                        <a:rPr lang="en-US" altLang="zh-TW" sz="1200" b="1" dirty="0">
                          <a:solidFill>
                            <a:schemeClr val="bg1"/>
                          </a:solidFill>
                          <a:latin typeface="微軟正黑體" panose="020B0604030504040204" pitchFamily="34" charset="-120"/>
                          <a:ea typeface="微軟正黑體" panose="020B0604030504040204" pitchFamily="34" charset="-120"/>
                        </a:rPr>
                        <a:t>Model</a:t>
                      </a:r>
                      <a:endParaRPr lang="zh-TW" altLang="en-US" sz="1200" b="1" dirty="0">
                        <a:solidFill>
                          <a:schemeClr val="bg1"/>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algn="ctr"/>
                      <a:r>
                        <a:rPr lang="en-US" altLang="zh-TW" sz="1200" b="1" dirty="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rPr>
                        <a:t>MAE</a:t>
                      </a:r>
                      <a:endParaRPr lang="zh-TW" altLang="en-US" sz="1200" b="1" dirty="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effectLst/>
                          <a:latin typeface="+mn-lt"/>
                          <a:ea typeface="+mn-ea"/>
                          <a:cs typeface="+mn-cs"/>
                        </a:rPr>
                        <a:t>50% Error</a:t>
                      </a:r>
                      <a:endParaRPr lang="zh-TW" altLang="en-US" sz="1000" b="1" kern="1200" dirty="0">
                        <a:solidFill>
                          <a:schemeClr val="bg1"/>
                        </a:solidFill>
                        <a:latin typeface="+mn-lt"/>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effectLst/>
                          <a:latin typeface="+mn-lt"/>
                          <a:ea typeface="+mn-ea"/>
                          <a:cs typeface="+mn-cs"/>
                        </a:rPr>
                        <a:t>80% Error</a:t>
                      </a:r>
                      <a:endParaRPr lang="zh-TW" altLang="en-US" sz="1000" b="1" kern="1200" dirty="0">
                        <a:solidFill>
                          <a:schemeClr val="bg1"/>
                        </a:solidFill>
                        <a:latin typeface="+mn-lt"/>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effectLst/>
                          <a:latin typeface="+mn-lt"/>
                          <a:ea typeface="+mn-ea"/>
                          <a:cs typeface="+mn-cs"/>
                        </a:rPr>
                        <a:t>90% Error</a:t>
                      </a:r>
                      <a:endParaRPr lang="zh-TW" altLang="en-US" sz="1000" b="1" kern="1200" dirty="0">
                        <a:solidFill>
                          <a:schemeClr val="bg1"/>
                        </a:solidFill>
                        <a:latin typeface="+mn-lt"/>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Max Error</a:t>
                      </a:r>
                      <a:endParaRPr lang="zh-TW" altLang="en-US" sz="1200" b="1"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extLst>
                  <a:ext uri="{0D108BD9-81ED-4DB2-BD59-A6C34878D82A}">
                    <a16:rowId xmlns:a16="http://schemas.microsoft.com/office/drawing/2014/main" val="1067676552"/>
                  </a:ext>
                </a:extLst>
              </a:tr>
              <a:tr h="252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lvl="0" algn="l" fontAlgn="ctr"/>
                      <a:r>
                        <a:rPr lang="en-US" altLang="zh-TW" sz="1200" b="0" i="0" u="none" strike="noStrike" dirty="0">
                          <a:solidFill>
                            <a:schemeClr val="tx1"/>
                          </a:solidFill>
                          <a:effectLst/>
                          <a:latin typeface="微軟正黑體" panose="020B0604030504040204" pitchFamily="34" charset="-120"/>
                          <a:ea typeface="微軟正黑體" panose="020B0604030504040204" pitchFamily="34" charset="-120"/>
                        </a:rPr>
                        <a:t>Random Forest</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solidFill>
                          <a:latin typeface="微軟正黑體" panose="020B0604030504040204" pitchFamily="34" charset="-120"/>
                          <a:ea typeface="微軟正黑體" panose="020B0604030504040204" pitchFamily="34" charset="-120"/>
                        </a:rPr>
                        <a:t>13.06</a:t>
                      </a:r>
                      <a:endParaRPr lang="zh-TW" altLang="en-US" sz="1200" b="0" dirty="0">
                        <a:solidFill>
                          <a:schemeClr val="tx1"/>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9.1</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rPr>
                        <a:t>14.94</a:t>
                      </a:r>
                      <a:endParaRPr lang="zh-TW" altLang="en-US" sz="12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19.04</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27.77</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442154"/>
                  </a:ext>
                </a:extLst>
              </a:tr>
            </a:tbl>
          </a:graphicData>
        </a:graphic>
      </p:graphicFrame>
      <p:sp>
        <p:nvSpPr>
          <p:cNvPr id="13" name="文字方塊 12">
            <a:extLst>
              <a:ext uri="{FF2B5EF4-FFF2-40B4-BE49-F238E27FC236}">
                <a16:creationId xmlns:a16="http://schemas.microsoft.com/office/drawing/2014/main" id="{71390C79-E44D-4F28-88E9-7612BE281200}"/>
              </a:ext>
            </a:extLst>
          </p:cNvPr>
          <p:cNvSpPr txBox="1"/>
          <p:nvPr/>
        </p:nvSpPr>
        <p:spPr>
          <a:xfrm>
            <a:off x="3990069" y="2315518"/>
            <a:ext cx="2202847" cy="307777"/>
          </a:xfrm>
          <a:prstGeom prst="rect">
            <a:avLst/>
          </a:prstGeom>
          <a:noFill/>
        </p:spPr>
        <p:txBody>
          <a:bodyPr wrap="none" rtlCol="0">
            <a:spAutoFit/>
          </a:bodyPr>
          <a:lstStyle/>
          <a:p>
            <a:r>
              <a:rPr lang="en-US" altLang="zh-TW" sz="1400" dirty="0"/>
              <a:t>Accuracy</a:t>
            </a:r>
            <a:r>
              <a:rPr lang="zh-TW" altLang="en-US" sz="1400" dirty="0"/>
              <a:t> </a:t>
            </a:r>
            <a:r>
              <a:rPr lang="en-US" altLang="zh-TW" sz="1400" dirty="0"/>
              <a:t>(MAE &lt;15um)</a:t>
            </a:r>
            <a:endParaRPr lang="zh-TW" altLang="en-US" sz="1400" dirty="0"/>
          </a:p>
        </p:txBody>
      </p:sp>
      <p:sp>
        <p:nvSpPr>
          <p:cNvPr id="14" name="文字方塊 13">
            <a:extLst>
              <a:ext uri="{FF2B5EF4-FFF2-40B4-BE49-F238E27FC236}">
                <a16:creationId xmlns:a16="http://schemas.microsoft.com/office/drawing/2014/main" id="{B8F766E1-1BF7-B032-2014-B7D4C6B11AE2}"/>
              </a:ext>
            </a:extLst>
          </p:cNvPr>
          <p:cNvSpPr txBox="1"/>
          <p:nvPr/>
        </p:nvSpPr>
        <p:spPr>
          <a:xfrm>
            <a:off x="3984859" y="2636939"/>
            <a:ext cx="1486304" cy="400110"/>
          </a:xfrm>
          <a:prstGeom prst="rect">
            <a:avLst/>
          </a:prstGeom>
          <a:noFill/>
        </p:spPr>
        <p:txBody>
          <a:bodyPr wrap="none" rtlCol="0">
            <a:spAutoFit/>
          </a:bodyPr>
          <a:lstStyle/>
          <a:p>
            <a:r>
              <a:rPr lang="en-US" altLang="zh-TW" sz="2000" b="1" dirty="0">
                <a:solidFill>
                  <a:schemeClr val="accent1">
                    <a:lumMod val="75000"/>
                  </a:schemeClr>
                </a:solidFill>
              </a:rPr>
              <a:t>71% </a:t>
            </a:r>
            <a:r>
              <a:rPr lang="en-US" altLang="zh-TW" sz="1400" b="1" dirty="0">
                <a:solidFill>
                  <a:schemeClr val="accent1">
                    <a:lumMod val="75000"/>
                  </a:schemeClr>
                </a:solidFill>
              </a:rPr>
              <a:t>(38/53)</a:t>
            </a:r>
            <a:endParaRPr lang="zh-TW" altLang="en-US" sz="2000" b="1" dirty="0">
              <a:solidFill>
                <a:schemeClr val="accent1">
                  <a:lumMod val="75000"/>
                </a:schemeClr>
              </a:solidFill>
            </a:endParaRPr>
          </a:p>
        </p:txBody>
      </p:sp>
      <p:graphicFrame>
        <p:nvGraphicFramePr>
          <p:cNvPr id="9" name="圖表 8">
            <a:extLst>
              <a:ext uri="{FF2B5EF4-FFF2-40B4-BE49-F238E27FC236}">
                <a16:creationId xmlns:a16="http://schemas.microsoft.com/office/drawing/2014/main" id="{CFFC8E0A-3571-EF89-5594-755AA1C33B0E}"/>
              </a:ext>
            </a:extLst>
          </p:cNvPr>
          <p:cNvGraphicFramePr>
            <a:graphicFrameLocks/>
          </p:cNvGraphicFramePr>
          <p:nvPr>
            <p:extLst>
              <p:ext uri="{D42A27DB-BD31-4B8C-83A1-F6EECF244321}">
                <p14:modId xmlns:p14="http://schemas.microsoft.com/office/powerpoint/2010/main" val="2502100234"/>
              </p:ext>
            </p:extLst>
          </p:nvPr>
        </p:nvGraphicFramePr>
        <p:xfrm>
          <a:off x="3984859" y="3685405"/>
          <a:ext cx="7595981" cy="2228174"/>
        </p:xfrm>
        <a:graphic>
          <a:graphicData uri="http://schemas.openxmlformats.org/drawingml/2006/chart">
            <c:chart xmlns:c="http://schemas.openxmlformats.org/drawingml/2006/chart" xmlns:r="http://schemas.openxmlformats.org/officeDocument/2006/relationships" r:id="rId2"/>
          </a:graphicData>
        </a:graphic>
      </p:graphicFrame>
      <p:sp>
        <p:nvSpPr>
          <p:cNvPr id="10" name="矩形 9">
            <a:extLst>
              <a:ext uri="{FF2B5EF4-FFF2-40B4-BE49-F238E27FC236}">
                <a16:creationId xmlns:a16="http://schemas.microsoft.com/office/drawing/2014/main" id="{5F99D668-9B91-0C21-6318-1E9348A6AF32}"/>
              </a:ext>
            </a:extLst>
          </p:cNvPr>
          <p:cNvSpPr/>
          <p:nvPr/>
        </p:nvSpPr>
        <p:spPr>
          <a:xfrm>
            <a:off x="4302241" y="4751367"/>
            <a:ext cx="4140000" cy="914400"/>
          </a:xfrm>
          <a:prstGeom prst="rect">
            <a:avLst/>
          </a:prstGeom>
          <a:noFill/>
          <a:ln w="28575">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微軟正黑體" panose="020B0604030504040204" pitchFamily="34" charset="-120"/>
              <a:ea typeface="微軟正黑體" panose="020B0604030504040204" pitchFamily="34" charset="-120"/>
            </a:endParaRPr>
          </a:p>
        </p:txBody>
      </p:sp>
      <p:sp>
        <p:nvSpPr>
          <p:cNvPr id="12" name="文字方塊 11">
            <a:extLst>
              <a:ext uri="{FF2B5EF4-FFF2-40B4-BE49-F238E27FC236}">
                <a16:creationId xmlns:a16="http://schemas.microsoft.com/office/drawing/2014/main" id="{247082D6-5D98-D65F-1F8D-9F5363C74DEC}"/>
              </a:ext>
            </a:extLst>
          </p:cNvPr>
          <p:cNvSpPr txBox="1"/>
          <p:nvPr/>
        </p:nvSpPr>
        <p:spPr>
          <a:xfrm>
            <a:off x="6295240" y="4295152"/>
            <a:ext cx="2294218" cy="461665"/>
          </a:xfrm>
          <a:prstGeom prst="rect">
            <a:avLst/>
          </a:prstGeom>
          <a:noFill/>
        </p:spPr>
        <p:txBody>
          <a:bodyPr wrap="none" rtlCol="0">
            <a:spAutoFit/>
          </a:bodyPr>
          <a:lstStyle/>
          <a:p>
            <a:r>
              <a:rPr lang="zh-TW" altLang="en-US" sz="1400" b="1" dirty="0">
                <a:solidFill>
                  <a:srgbClr val="DC0000"/>
                </a:solidFill>
              </a:rPr>
              <a:t>符合規格 </a:t>
            </a:r>
            <a:r>
              <a:rPr lang="en-US" altLang="zh-TW" sz="1400" b="1" dirty="0">
                <a:solidFill>
                  <a:srgbClr val="DC0000"/>
                </a:solidFill>
              </a:rPr>
              <a:t>11%</a:t>
            </a:r>
            <a:r>
              <a:rPr lang="zh-TW" altLang="en-US" sz="1400" b="1" dirty="0">
                <a:solidFill>
                  <a:srgbClr val="DC0000"/>
                </a:solidFill>
              </a:rPr>
              <a:t> → </a:t>
            </a:r>
            <a:r>
              <a:rPr lang="en-US" altLang="zh-TW" sz="2400" b="1" dirty="0">
                <a:solidFill>
                  <a:schemeClr val="accent1">
                    <a:lumMod val="75000"/>
                  </a:schemeClr>
                </a:solidFill>
              </a:rPr>
              <a:t>71%</a:t>
            </a:r>
            <a:endParaRPr lang="zh-TW" altLang="en-US" sz="1400" b="1" dirty="0">
              <a:solidFill>
                <a:schemeClr val="accent1">
                  <a:lumMod val="75000"/>
                </a:schemeClr>
              </a:solidFill>
            </a:endParaRPr>
          </a:p>
        </p:txBody>
      </p:sp>
      <p:cxnSp>
        <p:nvCxnSpPr>
          <p:cNvPr id="44" name="直線接點 43"/>
          <p:cNvCxnSpPr>
            <a:stCxn id="45" idx="4"/>
          </p:cNvCxnSpPr>
          <p:nvPr/>
        </p:nvCxnSpPr>
        <p:spPr>
          <a:xfrm>
            <a:off x="791465" y="2350529"/>
            <a:ext cx="0" cy="23400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流程圖: 接點 44"/>
          <p:cNvSpPr/>
          <p:nvPr/>
        </p:nvSpPr>
        <p:spPr>
          <a:xfrm>
            <a:off x="737465" y="224252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流程圖: 接點 45"/>
          <p:cNvSpPr/>
          <p:nvPr/>
        </p:nvSpPr>
        <p:spPr>
          <a:xfrm>
            <a:off x="737465" y="284728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流程圖: 接點 46"/>
          <p:cNvSpPr/>
          <p:nvPr/>
        </p:nvSpPr>
        <p:spPr>
          <a:xfrm>
            <a:off x="737465" y="345204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流程圖: 接點 47"/>
          <p:cNvSpPr/>
          <p:nvPr/>
        </p:nvSpPr>
        <p:spPr>
          <a:xfrm>
            <a:off x="737465" y="405680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p:cNvSpPr/>
          <p:nvPr/>
        </p:nvSpPr>
        <p:spPr>
          <a:xfrm>
            <a:off x="924962" y="2096477"/>
            <a:ext cx="2236510" cy="400110"/>
          </a:xfrm>
          <a:prstGeom prst="rect">
            <a:avLst/>
          </a:prstGeom>
        </p:spPr>
        <p:txBody>
          <a:bodyPr wrap="none">
            <a:spAutoFit/>
          </a:bodyPr>
          <a:lstStyle/>
          <a:p>
            <a:r>
              <a:rPr lang="zh-TW" altLang="en-US" sz="2000" b="1" dirty="0">
                <a:solidFill>
                  <a:schemeClr val="bg1">
                    <a:lumMod val="75000"/>
                  </a:schemeClr>
                </a:solidFill>
              </a:rPr>
              <a:t>初始關鍵因子訂定</a:t>
            </a:r>
          </a:p>
        </p:txBody>
      </p:sp>
      <p:sp>
        <p:nvSpPr>
          <p:cNvPr id="50" name="矩形 49"/>
          <p:cNvSpPr/>
          <p:nvPr/>
        </p:nvSpPr>
        <p:spPr>
          <a:xfrm>
            <a:off x="924962" y="2700228"/>
            <a:ext cx="2236510" cy="400110"/>
          </a:xfrm>
          <a:prstGeom prst="rect">
            <a:avLst/>
          </a:prstGeom>
        </p:spPr>
        <p:txBody>
          <a:bodyPr wrap="none">
            <a:spAutoFit/>
          </a:bodyPr>
          <a:lstStyle/>
          <a:p>
            <a:r>
              <a:rPr lang="zh-TW" altLang="en-US" sz="2000" b="1" dirty="0">
                <a:solidFill>
                  <a:schemeClr val="bg1">
                    <a:lumMod val="75000"/>
                  </a:schemeClr>
                </a:solidFill>
              </a:rPr>
              <a:t>模型選擇</a:t>
            </a:r>
            <a:r>
              <a:rPr lang="zh-TW" altLang="en-US" sz="2000" b="1" dirty="0" smtClean="0">
                <a:solidFill>
                  <a:schemeClr val="bg1">
                    <a:lumMod val="75000"/>
                  </a:schemeClr>
                </a:solidFill>
              </a:rPr>
              <a:t>、方法論</a:t>
            </a:r>
            <a:endParaRPr lang="zh-TW" altLang="en-US" sz="2000" b="1" dirty="0">
              <a:solidFill>
                <a:schemeClr val="bg1">
                  <a:lumMod val="75000"/>
                </a:schemeClr>
              </a:solidFill>
            </a:endParaRPr>
          </a:p>
        </p:txBody>
      </p:sp>
      <p:sp>
        <p:nvSpPr>
          <p:cNvPr id="51" name="矩形 50"/>
          <p:cNvSpPr/>
          <p:nvPr/>
        </p:nvSpPr>
        <p:spPr>
          <a:xfrm>
            <a:off x="924962" y="3303979"/>
            <a:ext cx="1210588" cy="400110"/>
          </a:xfrm>
          <a:prstGeom prst="rect">
            <a:avLst/>
          </a:prstGeom>
        </p:spPr>
        <p:txBody>
          <a:bodyPr wrap="none">
            <a:spAutoFit/>
          </a:bodyPr>
          <a:lstStyle/>
          <a:p>
            <a:r>
              <a:rPr lang="zh-TW" altLang="en-US" sz="2000" b="1" dirty="0">
                <a:solidFill>
                  <a:schemeClr val="bg1">
                    <a:lumMod val="75000"/>
                  </a:schemeClr>
                </a:solidFill>
              </a:rPr>
              <a:t>模型訓練</a:t>
            </a:r>
          </a:p>
        </p:txBody>
      </p:sp>
      <p:sp>
        <p:nvSpPr>
          <p:cNvPr id="52" name="矩形 51"/>
          <p:cNvSpPr/>
          <p:nvPr/>
        </p:nvSpPr>
        <p:spPr>
          <a:xfrm>
            <a:off x="924962" y="3907730"/>
            <a:ext cx="1210588" cy="400110"/>
          </a:xfrm>
          <a:prstGeom prst="rect">
            <a:avLst/>
          </a:prstGeom>
        </p:spPr>
        <p:txBody>
          <a:bodyPr wrap="none">
            <a:spAutoFit/>
          </a:bodyPr>
          <a:lstStyle/>
          <a:p>
            <a:r>
              <a:rPr lang="zh-TW" altLang="en-US" sz="2000" b="1" dirty="0" smtClean="0">
                <a:solidFill>
                  <a:schemeClr val="bg1">
                    <a:lumMod val="75000"/>
                  </a:schemeClr>
                </a:solidFill>
              </a:rPr>
              <a:t>評估分析</a:t>
            </a:r>
            <a:endParaRPr lang="zh-TW" altLang="en-US" sz="2000" b="1" dirty="0">
              <a:solidFill>
                <a:schemeClr val="bg1">
                  <a:lumMod val="75000"/>
                </a:schemeClr>
              </a:solidFill>
            </a:endParaRPr>
          </a:p>
        </p:txBody>
      </p:sp>
      <p:sp>
        <p:nvSpPr>
          <p:cNvPr id="53" name="圓角矩形 52"/>
          <p:cNvSpPr/>
          <p:nvPr/>
        </p:nvSpPr>
        <p:spPr>
          <a:xfrm>
            <a:off x="469783" y="1937197"/>
            <a:ext cx="2910980" cy="3096000"/>
          </a:xfrm>
          <a:prstGeom prst="roundRect">
            <a:avLst>
              <a:gd name="adj" fmla="val 7439"/>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流程圖: 接點 54"/>
          <p:cNvSpPr/>
          <p:nvPr/>
        </p:nvSpPr>
        <p:spPr>
          <a:xfrm>
            <a:off x="737465" y="4661571"/>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p:nvSpPr>
        <p:spPr>
          <a:xfrm>
            <a:off x="924962" y="4511483"/>
            <a:ext cx="697627" cy="400110"/>
          </a:xfrm>
          <a:prstGeom prst="rect">
            <a:avLst/>
          </a:prstGeom>
        </p:spPr>
        <p:txBody>
          <a:bodyPr wrap="none">
            <a:spAutoFit/>
          </a:bodyPr>
          <a:lstStyle/>
          <a:p>
            <a:r>
              <a:rPr lang="zh-TW" altLang="en-US" sz="2000" b="1" dirty="0">
                <a:solidFill>
                  <a:schemeClr val="accent1">
                    <a:lumMod val="75000"/>
                  </a:schemeClr>
                </a:solidFill>
              </a:rPr>
              <a:t>驗證</a:t>
            </a:r>
          </a:p>
        </p:txBody>
      </p:sp>
    </p:spTree>
    <p:extLst>
      <p:ext uri="{BB962C8B-B14F-4D97-AF65-F5344CB8AC3E}">
        <p14:creationId xmlns:p14="http://schemas.microsoft.com/office/powerpoint/2010/main" val="965936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17D0B-DA78-3531-443E-B53D2979E630}"/>
            </a:ext>
          </a:extLst>
        </p:cNvPr>
        <p:cNvGrpSpPr/>
        <p:nvPr/>
      </p:nvGrpSpPr>
      <p:grpSpPr>
        <a:xfrm>
          <a:off x="0" y="0"/>
          <a:ext cx="0" cy="0"/>
          <a:chOff x="0" y="0"/>
          <a:chExt cx="0" cy="0"/>
        </a:xfrm>
      </p:grpSpPr>
      <p:grpSp>
        <p:nvGrpSpPr>
          <p:cNvPr id="2" name="群組 1">
            <a:extLst>
              <a:ext uri="{FF2B5EF4-FFF2-40B4-BE49-F238E27FC236}">
                <a16:creationId xmlns:a16="http://schemas.microsoft.com/office/drawing/2014/main" id="{7C8F22EC-523C-BCF5-65A9-8A9153B9B044}"/>
              </a:ext>
            </a:extLst>
          </p:cNvPr>
          <p:cNvGrpSpPr/>
          <p:nvPr/>
        </p:nvGrpSpPr>
        <p:grpSpPr>
          <a:xfrm>
            <a:off x="-515783" y="149117"/>
            <a:ext cx="2900442" cy="720000"/>
            <a:chOff x="-515783" y="149117"/>
            <a:chExt cx="2900442" cy="720000"/>
          </a:xfrm>
        </p:grpSpPr>
        <p:sp>
          <p:nvSpPr>
            <p:cNvPr id="3" name="文字方塊 2">
              <a:extLst>
                <a:ext uri="{FF2B5EF4-FFF2-40B4-BE49-F238E27FC236}">
                  <a16:creationId xmlns:a16="http://schemas.microsoft.com/office/drawing/2014/main" id="{A0FBEB80-33CC-C8AB-2F38-AC85696B035B}"/>
                </a:ext>
              </a:extLst>
            </p:cNvPr>
            <p:cNvSpPr txBox="1"/>
            <p:nvPr/>
          </p:nvSpPr>
          <p:spPr>
            <a:xfrm>
              <a:off x="353334" y="185951"/>
              <a:ext cx="2031325" cy="646331"/>
            </a:xfrm>
            <a:prstGeom prst="rect">
              <a:avLst/>
            </a:prstGeom>
            <a:noFill/>
          </p:spPr>
          <p:txBody>
            <a:bodyPr wrap="none" rtlCol="0">
              <a:spAutoFit/>
            </a:bodyPr>
            <a:lstStyle/>
            <a:p>
              <a:r>
                <a:rPr lang="zh-TW" altLang="en-US" sz="3600" b="1" dirty="0">
                  <a:solidFill>
                    <a:schemeClr val="accent1">
                      <a:lumMod val="75000"/>
                    </a:schemeClr>
                  </a:solidFill>
                </a:rPr>
                <a:t>實驗</a:t>
              </a:r>
              <a:r>
                <a:rPr lang="zh-TW" altLang="en-US" sz="3600" b="1" dirty="0">
                  <a:solidFill>
                    <a:schemeClr val="accent1">
                      <a:lumMod val="60000"/>
                      <a:lumOff val="40000"/>
                    </a:schemeClr>
                  </a:solidFill>
                </a:rPr>
                <a:t>結果</a:t>
              </a:r>
            </a:p>
          </p:txBody>
        </p:sp>
        <p:sp>
          <p:nvSpPr>
            <p:cNvPr id="4" name="圓角矩形 3">
              <a:extLst>
                <a:ext uri="{FF2B5EF4-FFF2-40B4-BE49-F238E27FC236}">
                  <a16:creationId xmlns:a16="http://schemas.microsoft.com/office/drawing/2014/main" id="{ECABC10C-6A69-3A7A-D41A-E845CA4269BC}"/>
                </a:ext>
              </a:extLst>
            </p:cNvPr>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a:extLst>
                <a:ext uri="{FF2B5EF4-FFF2-40B4-BE49-F238E27FC236}">
                  <a16:creationId xmlns:a16="http://schemas.microsoft.com/office/drawing/2014/main" id="{8896308B-C150-4C34-1BED-CA503E1BE3A7}"/>
                </a:ext>
              </a:extLst>
            </p:cNvPr>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4" name="矩形 53">
            <a:extLst>
              <a:ext uri="{FF2B5EF4-FFF2-40B4-BE49-F238E27FC236}">
                <a16:creationId xmlns:a16="http://schemas.microsoft.com/office/drawing/2014/main" id="{58A5617F-2DE5-DA20-25E5-6A1F0776DAFA}"/>
              </a:ext>
            </a:extLst>
          </p:cNvPr>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sp>
        <p:nvSpPr>
          <p:cNvPr id="23" name="矩形 22">
            <a:extLst>
              <a:ext uri="{FF2B5EF4-FFF2-40B4-BE49-F238E27FC236}">
                <a16:creationId xmlns:a16="http://schemas.microsoft.com/office/drawing/2014/main" id="{C6818B7B-DF67-8D2C-AD28-742697567F93}"/>
              </a:ext>
            </a:extLst>
          </p:cNvPr>
          <p:cNvSpPr/>
          <p:nvPr/>
        </p:nvSpPr>
        <p:spPr>
          <a:xfrm>
            <a:off x="3984859" y="774702"/>
            <a:ext cx="1415772" cy="461665"/>
          </a:xfrm>
          <a:prstGeom prst="rect">
            <a:avLst/>
          </a:prstGeom>
        </p:spPr>
        <p:txBody>
          <a:bodyPr wrap="none">
            <a:spAutoFit/>
          </a:bodyPr>
          <a:lstStyle/>
          <a:p>
            <a:r>
              <a:rPr lang="zh-TW" altLang="en-US" sz="2400" b="1" dirty="0"/>
              <a:t>模型導入</a:t>
            </a:r>
          </a:p>
        </p:txBody>
      </p:sp>
      <p:graphicFrame>
        <p:nvGraphicFramePr>
          <p:cNvPr id="21" name="表格 20"/>
          <p:cNvGraphicFramePr>
            <a:graphicFrameLocks noGrp="1"/>
          </p:cNvGraphicFramePr>
          <p:nvPr>
            <p:extLst>
              <p:ext uri="{D42A27DB-BD31-4B8C-83A1-F6EECF244321}">
                <p14:modId xmlns:p14="http://schemas.microsoft.com/office/powerpoint/2010/main" val="3889557679"/>
              </p:ext>
            </p:extLst>
          </p:nvPr>
        </p:nvGraphicFramePr>
        <p:xfrm>
          <a:off x="4094986" y="1509869"/>
          <a:ext cx="7020000" cy="975360"/>
        </p:xfrm>
        <a:graphic>
          <a:graphicData uri="http://schemas.openxmlformats.org/drawingml/2006/table">
            <a:tbl>
              <a:tblPr firstRow="1" bandRow="1"/>
              <a:tblGrid>
                <a:gridCol w="1404000">
                  <a:extLst>
                    <a:ext uri="{9D8B030D-6E8A-4147-A177-3AD203B41FA5}">
                      <a16:colId xmlns:a16="http://schemas.microsoft.com/office/drawing/2014/main" val="196419361"/>
                    </a:ext>
                  </a:extLst>
                </a:gridCol>
                <a:gridCol w="1404000">
                  <a:extLst>
                    <a:ext uri="{9D8B030D-6E8A-4147-A177-3AD203B41FA5}">
                      <a16:colId xmlns:a16="http://schemas.microsoft.com/office/drawing/2014/main" val="3546471754"/>
                    </a:ext>
                  </a:extLst>
                </a:gridCol>
                <a:gridCol w="1404000">
                  <a:extLst>
                    <a:ext uri="{9D8B030D-6E8A-4147-A177-3AD203B41FA5}">
                      <a16:colId xmlns:a16="http://schemas.microsoft.com/office/drawing/2014/main" val="3436248122"/>
                    </a:ext>
                  </a:extLst>
                </a:gridCol>
                <a:gridCol w="1404000">
                  <a:extLst>
                    <a:ext uri="{9D8B030D-6E8A-4147-A177-3AD203B41FA5}">
                      <a16:colId xmlns:a16="http://schemas.microsoft.com/office/drawing/2014/main" val="2596695375"/>
                    </a:ext>
                  </a:extLst>
                </a:gridCol>
                <a:gridCol w="1404000">
                  <a:extLst>
                    <a:ext uri="{9D8B030D-6E8A-4147-A177-3AD203B41FA5}">
                      <a16:colId xmlns:a16="http://schemas.microsoft.com/office/drawing/2014/main" val="3876172191"/>
                    </a:ext>
                  </a:extLst>
                </a:gridCol>
              </a:tblGrid>
              <a:tr h="216000">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algn="ctr"/>
                      <a:r>
                        <a:rPr lang="en-US" altLang="zh-TW" sz="1000" b="1" dirty="0" smtClean="0">
                          <a:solidFill>
                            <a:schemeClr val="bg1"/>
                          </a:solidFill>
                          <a:latin typeface="微軟正黑體" panose="020B0604030504040204" pitchFamily="34" charset="-120"/>
                          <a:ea typeface="微軟正黑體" panose="020B0604030504040204" pitchFamily="34" charset="-120"/>
                        </a:rPr>
                        <a:t>Device</a:t>
                      </a:r>
                      <a:endParaRPr lang="zh-TW" altLang="en-US" sz="1000" b="1" dirty="0">
                        <a:solidFill>
                          <a:schemeClr val="bg1"/>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algn="ctr"/>
                      <a:r>
                        <a:rPr lang="en-US" altLang="zh-TW" sz="1000" b="1" dirty="0" smtClean="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rPr>
                        <a:t>PKG</a:t>
                      </a:r>
                      <a:r>
                        <a:rPr lang="en-US" altLang="zh-TW" sz="1000" b="1" baseline="0" dirty="0" smtClean="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rPr>
                        <a:t> </a:t>
                      </a:r>
                      <a:r>
                        <a:rPr lang="en-US" altLang="zh-TW" sz="1000" b="1" dirty="0" smtClean="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rPr>
                        <a:t>size (mm)</a:t>
                      </a:r>
                      <a:endParaRPr lang="zh-TW" altLang="en-US" sz="1000" b="1" dirty="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b="1" kern="1200" dirty="0" smtClean="0">
                          <a:solidFill>
                            <a:schemeClr val="bg1"/>
                          </a:solidFill>
                          <a:effectLst/>
                          <a:latin typeface="微軟正黑體" panose="020B0604030504040204" pitchFamily="34" charset="-120"/>
                          <a:ea typeface="微軟正黑體" panose="020B0604030504040204" pitchFamily="34" charset="-120"/>
                          <a:cs typeface="+mn-cs"/>
                        </a:rPr>
                        <a:t>Die</a:t>
                      </a:r>
                      <a:r>
                        <a:rPr lang="en-US" altLang="zh-TW" sz="1000" b="1" kern="1200" baseline="0" dirty="0" smtClean="0">
                          <a:solidFill>
                            <a:schemeClr val="bg1"/>
                          </a:solidFill>
                          <a:effectLst/>
                          <a:latin typeface="微軟正黑體" panose="020B0604030504040204" pitchFamily="34" charset="-120"/>
                          <a:ea typeface="微軟正黑體" panose="020B0604030504040204" pitchFamily="34" charset="-120"/>
                          <a:cs typeface="+mn-cs"/>
                        </a:rPr>
                        <a:t> Size (um)</a:t>
                      </a:r>
                      <a:endParaRPr lang="zh-TW" altLang="en-US" sz="700" b="1" kern="1200" dirty="0" smtClean="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b="1" kern="1200" dirty="0" smtClean="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HS type</a:t>
                      </a:r>
                      <a:endParaRPr lang="zh-TW" altLang="en-US" sz="1000" b="1" kern="1200" dirty="0" smtClean="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b="1" kern="1200" dirty="0" smtClean="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PKG thickness</a:t>
                      </a:r>
                      <a:endParaRPr lang="zh-TW" altLang="en-US" sz="1000" b="1" kern="1200" dirty="0" smtClean="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extLst>
                  <a:ext uri="{0D108BD9-81ED-4DB2-BD59-A6C34878D82A}">
                    <a16:rowId xmlns:a16="http://schemas.microsoft.com/office/drawing/2014/main" val="1067676552"/>
                  </a:ext>
                </a:extLst>
              </a:tr>
              <a:tr h="216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algn="ct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rPr>
                        <a:t>m</a:t>
                      </a:r>
                      <a:endParaRPr lang="zh-TW" altLang="en-US" sz="1000" b="1"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rPr>
                        <a:t>65 x 65</a:t>
                      </a:r>
                      <a:endParaRPr lang="zh-TW" altLang="en-US" sz="1000" b="1"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rPr>
                        <a:t>26488 x 22427</a:t>
                      </a:r>
                      <a:endParaRPr lang="zh-TW" altLang="en-US" sz="1000" b="1"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rPr>
                        <a:t>CAVITY</a:t>
                      </a:r>
                      <a:endParaRPr lang="zh-TW" altLang="en-US" sz="1000" b="1"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3896</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9081840"/>
                  </a:ext>
                </a:extLst>
              </a:tr>
              <a:tr h="216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i="0" u="none" strike="noStrike" dirty="0" smtClean="0">
                          <a:solidFill>
                            <a:schemeClr val="tx1"/>
                          </a:solidFill>
                          <a:effectLst/>
                          <a:latin typeface="微軟正黑體" panose="020B0604030504040204" pitchFamily="34" charset="-120"/>
                          <a:ea typeface="微軟正黑體" panose="020B0604030504040204" pitchFamily="34" charset="-120"/>
                        </a:rPr>
                        <a:t>n</a:t>
                      </a:r>
                      <a:endParaRPr lang="zh-TW" altLang="en-US" sz="1000" b="1"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smtClean="0">
                          <a:solidFill>
                            <a:schemeClr val="tx1">
                              <a:lumMod val="85000"/>
                              <a:lumOff val="15000"/>
                            </a:schemeClr>
                          </a:solidFill>
                          <a:latin typeface="微軟正黑體" panose="020B0604030504040204" pitchFamily="34" charset="-120"/>
                          <a:ea typeface="微軟正黑體" panose="020B0604030504040204" pitchFamily="34" charset="-120"/>
                        </a:rPr>
                        <a:t>37.5 x 37.5</a:t>
                      </a:r>
                      <a:endParaRPr lang="zh-TW" altLang="en-US" sz="1000" b="1"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rPr>
                        <a:t>14857 x 18504</a:t>
                      </a:r>
                      <a:endParaRPr lang="zh-TW" altLang="en-US" sz="1000" b="1"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rPr>
                        <a:t>HAT</a:t>
                      </a:r>
                      <a:endParaRPr lang="zh-TW" altLang="en-US" sz="1000" b="1"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2660</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389875"/>
                  </a:ext>
                </a:extLst>
              </a:tr>
              <a:tr h="216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lvl="0" algn="ctr" fontAlgn="ctr"/>
                      <a:r>
                        <a:rPr lang="en-US" altLang="zh-TW" sz="1000" b="1" i="0" u="none" strike="noStrike" dirty="0" smtClean="0">
                          <a:solidFill>
                            <a:schemeClr val="tx1"/>
                          </a:solidFill>
                          <a:effectLst/>
                          <a:latin typeface="微軟正黑體" panose="020B0604030504040204" pitchFamily="34" charset="-120"/>
                          <a:ea typeface="微軟正黑體" panose="020B0604030504040204" pitchFamily="34" charset="-120"/>
                        </a:rPr>
                        <a:t>o</a:t>
                      </a:r>
                      <a:endParaRPr lang="en-US" altLang="zh-TW" sz="1000" b="1" i="0" u="none" strike="noStrike" dirty="0">
                        <a:solidFill>
                          <a:schemeClr val="tx1"/>
                        </a:solidFill>
                        <a:effectLst/>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rPr>
                        <a:t>31 x 31</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cs typeface="+mn-cs"/>
                        </a:rPr>
                        <a:t>12000 x 10425</a:t>
                      </a:r>
                      <a:endPar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RING</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3140</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442154"/>
                  </a:ext>
                </a:extLst>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1569320909"/>
              </p:ext>
            </p:extLst>
          </p:nvPr>
        </p:nvGraphicFramePr>
        <p:xfrm>
          <a:off x="4094986" y="3211421"/>
          <a:ext cx="7020000" cy="975360"/>
        </p:xfrm>
        <a:graphic>
          <a:graphicData uri="http://schemas.openxmlformats.org/drawingml/2006/table">
            <a:tbl>
              <a:tblPr firstRow="1" bandRow="1"/>
              <a:tblGrid>
                <a:gridCol w="1404000">
                  <a:extLst>
                    <a:ext uri="{9D8B030D-6E8A-4147-A177-3AD203B41FA5}">
                      <a16:colId xmlns:a16="http://schemas.microsoft.com/office/drawing/2014/main" val="196419361"/>
                    </a:ext>
                  </a:extLst>
                </a:gridCol>
                <a:gridCol w="1404000">
                  <a:extLst>
                    <a:ext uri="{9D8B030D-6E8A-4147-A177-3AD203B41FA5}">
                      <a16:colId xmlns:a16="http://schemas.microsoft.com/office/drawing/2014/main" val="3546471754"/>
                    </a:ext>
                  </a:extLst>
                </a:gridCol>
                <a:gridCol w="1404000">
                  <a:extLst>
                    <a:ext uri="{9D8B030D-6E8A-4147-A177-3AD203B41FA5}">
                      <a16:colId xmlns:a16="http://schemas.microsoft.com/office/drawing/2014/main" val="3436248122"/>
                    </a:ext>
                  </a:extLst>
                </a:gridCol>
                <a:gridCol w="1404000">
                  <a:extLst>
                    <a:ext uri="{9D8B030D-6E8A-4147-A177-3AD203B41FA5}">
                      <a16:colId xmlns:a16="http://schemas.microsoft.com/office/drawing/2014/main" val="2596695375"/>
                    </a:ext>
                  </a:extLst>
                </a:gridCol>
                <a:gridCol w="1404000">
                  <a:extLst>
                    <a:ext uri="{9D8B030D-6E8A-4147-A177-3AD203B41FA5}">
                      <a16:colId xmlns:a16="http://schemas.microsoft.com/office/drawing/2014/main" val="3876172191"/>
                    </a:ext>
                  </a:extLst>
                </a:gridCol>
              </a:tblGrid>
              <a:tr h="216000">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algn="ctr"/>
                      <a:r>
                        <a:rPr lang="en-US" altLang="zh-TW" sz="1000" b="1" dirty="0" smtClean="0">
                          <a:solidFill>
                            <a:schemeClr val="bg1"/>
                          </a:solidFill>
                          <a:latin typeface="微軟正黑體" panose="020B0604030504040204" pitchFamily="34" charset="-120"/>
                          <a:ea typeface="微軟正黑體" panose="020B0604030504040204" pitchFamily="34" charset="-120"/>
                        </a:rPr>
                        <a:t>Device</a:t>
                      </a:r>
                      <a:endParaRPr lang="zh-TW" altLang="en-US" sz="1000" b="1" dirty="0">
                        <a:solidFill>
                          <a:schemeClr val="bg1"/>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lvl1pPr marL="0" algn="l" defTabSz="914400" rtl="0" eaLnBrk="1" latinLnBrk="0" hangingPunct="1">
                        <a:defRPr sz="1800" b="1" kern="1200">
                          <a:solidFill>
                            <a:schemeClr val="lt1"/>
                          </a:solidFill>
                          <a:latin typeface="Microsoft YaHei"/>
                          <a:ea typeface="微軟正黑體"/>
                        </a:defRPr>
                      </a:lvl1pPr>
                      <a:lvl2pPr marL="457200" algn="l" defTabSz="914400" rtl="0" eaLnBrk="1" latinLnBrk="0" hangingPunct="1">
                        <a:defRPr sz="1800" b="1" kern="1200">
                          <a:solidFill>
                            <a:schemeClr val="lt1"/>
                          </a:solidFill>
                          <a:latin typeface="Microsoft YaHei"/>
                          <a:ea typeface="微軟正黑體"/>
                        </a:defRPr>
                      </a:lvl2pPr>
                      <a:lvl3pPr marL="914400" algn="l" defTabSz="914400" rtl="0" eaLnBrk="1" latinLnBrk="0" hangingPunct="1">
                        <a:defRPr sz="1800" b="1" kern="1200">
                          <a:solidFill>
                            <a:schemeClr val="lt1"/>
                          </a:solidFill>
                          <a:latin typeface="Microsoft YaHei"/>
                          <a:ea typeface="微軟正黑體"/>
                        </a:defRPr>
                      </a:lvl3pPr>
                      <a:lvl4pPr marL="1371600" algn="l" defTabSz="914400" rtl="0" eaLnBrk="1" latinLnBrk="0" hangingPunct="1">
                        <a:defRPr sz="1800" b="1" kern="1200">
                          <a:solidFill>
                            <a:schemeClr val="lt1"/>
                          </a:solidFill>
                          <a:latin typeface="Microsoft YaHei"/>
                          <a:ea typeface="微軟正黑體"/>
                        </a:defRPr>
                      </a:lvl4pPr>
                      <a:lvl5pPr marL="1828800" algn="l" defTabSz="914400" rtl="0" eaLnBrk="1" latinLnBrk="0" hangingPunct="1">
                        <a:defRPr sz="1800" b="1" kern="1200">
                          <a:solidFill>
                            <a:schemeClr val="lt1"/>
                          </a:solidFill>
                          <a:latin typeface="Microsoft YaHei"/>
                          <a:ea typeface="微軟正黑體"/>
                        </a:defRPr>
                      </a:lvl5pPr>
                      <a:lvl6pPr marL="2286000" algn="l" defTabSz="914400" rtl="0" eaLnBrk="1" latinLnBrk="0" hangingPunct="1">
                        <a:defRPr sz="1800" b="1" kern="1200">
                          <a:solidFill>
                            <a:schemeClr val="lt1"/>
                          </a:solidFill>
                          <a:latin typeface="Microsoft YaHei"/>
                          <a:ea typeface="微軟正黑體"/>
                        </a:defRPr>
                      </a:lvl6pPr>
                      <a:lvl7pPr marL="2743200" algn="l" defTabSz="914400" rtl="0" eaLnBrk="1" latinLnBrk="0" hangingPunct="1">
                        <a:defRPr sz="1800" b="1" kern="1200">
                          <a:solidFill>
                            <a:schemeClr val="lt1"/>
                          </a:solidFill>
                          <a:latin typeface="Microsoft YaHei"/>
                          <a:ea typeface="微軟正黑體"/>
                        </a:defRPr>
                      </a:lvl7pPr>
                      <a:lvl8pPr marL="3200400" algn="l" defTabSz="914400" rtl="0" eaLnBrk="1" latinLnBrk="0" hangingPunct="1">
                        <a:defRPr sz="1800" b="1" kern="1200">
                          <a:solidFill>
                            <a:schemeClr val="lt1"/>
                          </a:solidFill>
                          <a:latin typeface="Microsoft YaHei"/>
                          <a:ea typeface="微軟正黑體"/>
                        </a:defRPr>
                      </a:lvl8pPr>
                      <a:lvl9pPr marL="3657600" algn="l" defTabSz="914400" rtl="0" eaLnBrk="1" latinLnBrk="0" hangingPunct="1">
                        <a:defRPr sz="1800" b="1" kern="1200">
                          <a:solidFill>
                            <a:schemeClr val="lt1"/>
                          </a:solidFill>
                          <a:latin typeface="Microsoft YaHei"/>
                          <a:ea typeface="微軟正黑體"/>
                        </a:defRPr>
                      </a:lvl9pPr>
                    </a:lstStyle>
                    <a:p>
                      <a:pPr algn="ctr"/>
                      <a:r>
                        <a:rPr lang="en-US" altLang="zh-TW" sz="1000" b="1" dirty="0" smtClean="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rPr>
                        <a:t>MAE</a:t>
                      </a:r>
                      <a:endParaRPr lang="zh-TW" altLang="en-US" sz="1000" b="1" dirty="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000" b="1" kern="1200" baseline="0" dirty="0" smtClean="0">
                          <a:solidFill>
                            <a:schemeClr val="bg1"/>
                          </a:solidFill>
                          <a:effectLst/>
                          <a:latin typeface="微軟正黑體" panose="020B0604030504040204" pitchFamily="34" charset="-120"/>
                          <a:ea typeface="微軟正黑體" panose="020B0604030504040204" pitchFamily="34" charset="-120"/>
                          <a:cs typeface="+mn-cs"/>
                        </a:rPr>
                        <a:t>預測值</a:t>
                      </a:r>
                      <a:r>
                        <a:rPr lang="en-US" altLang="zh-TW" sz="1000" b="1" kern="1200" baseline="0" dirty="0" smtClean="0">
                          <a:solidFill>
                            <a:schemeClr val="bg1"/>
                          </a:solidFill>
                          <a:effectLst/>
                          <a:latin typeface="微軟正黑體" panose="020B0604030504040204" pitchFamily="34" charset="-120"/>
                          <a:ea typeface="微軟正黑體" panose="020B0604030504040204" pitchFamily="34" charset="-120"/>
                          <a:cs typeface="+mn-cs"/>
                        </a:rPr>
                        <a:t> (um)</a:t>
                      </a:r>
                      <a:endParaRPr lang="zh-TW" altLang="en-US" sz="700" b="1" kern="1200" dirty="0" smtClean="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000" b="1" kern="1200" dirty="0" smtClean="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實際值 </a:t>
                      </a:r>
                      <a:r>
                        <a:rPr lang="en-US" altLang="zh-TW" sz="1000" b="1" kern="1200" dirty="0" smtClean="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(um)</a:t>
                      </a:r>
                      <a:endParaRPr lang="zh-TW" altLang="en-US" sz="1000" b="1" kern="1200" dirty="0" smtClean="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000" b="1" kern="1200" dirty="0" smtClean="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預測誤差 </a:t>
                      </a:r>
                      <a:r>
                        <a:rPr lang="en-US" altLang="zh-TW" sz="1000" b="1" kern="1200" dirty="0" smtClean="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(um)</a:t>
                      </a:r>
                      <a:endParaRPr lang="zh-TW" altLang="en-US" sz="1000" b="1" kern="1200" dirty="0" smtClean="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endParaRPr>
                    </a:p>
                  </a:txBody>
                  <a:tcPr anchor="ctr">
                    <a:lnL w="9525" cap="flat" cmpd="sng" algn="ctr">
                      <a:solidFill>
                        <a:sysClr val="window" lastClr="FFFFFF"/>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75000"/>
                        <a:lumOff val="25000"/>
                      </a:sysClr>
                    </a:solidFill>
                  </a:tcPr>
                </a:tc>
                <a:extLst>
                  <a:ext uri="{0D108BD9-81ED-4DB2-BD59-A6C34878D82A}">
                    <a16:rowId xmlns:a16="http://schemas.microsoft.com/office/drawing/2014/main" val="1067676552"/>
                  </a:ext>
                </a:extLst>
              </a:tr>
              <a:tr h="216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algn="ct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rPr>
                        <a:t>m</a:t>
                      </a:r>
                      <a:endParaRPr lang="zh-TW" altLang="en-US" sz="1000" b="1"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rPr>
                        <a:t>13.11</a:t>
                      </a:r>
                      <a:endParaRPr lang="zh-TW" altLang="en-US" sz="1000" b="1"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rPr>
                        <a:t>24</a:t>
                      </a:r>
                      <a:endParaRPr lang="zh-TW" altLang="en-US" sz="1000" b="1"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rPr>
                        <a:t>37</a:t>
                      </a:r>
                      <a:endParaRPr lang="zh-TW" altLang="en-US" sz="1000" b="1"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13</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9081840"/>
                  </a:ext>
                </a:extLst>
              </a:tr>
              <a:tr h="216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i="0" u="none" strike="noStrike" dirty="0" smtClean="0">
                          <a:solidFill>
                            <a:schemeClr val="tx1"/>
                          </a:solidFill>
                          <a:effectLst/>
                          <a:latin typeface="微軟正黑體" panose="020B0604030504040204" pitchFamily="34" charset="-120"/>
                          <a:ea typeface="微軟正黑體" panose="020B0604030504040204" pitchFamily="34" charset="-120"/>
                        </a:rPr>
                        <a:t>n</a:t>
                      </a:r>
                      <a:endParaRPr lang="zh-TW" altLang="en-US" sz="1000" b="1"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rPr>
                        <a:t>12.27</a:t>
                      </a:r>
                      <a:endParaRPr lang="zh-TW" altLang="en-US" sz="1000" b="1"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rPr>
                        <a:t>43</a:t>
                      </a:r>
                      <a:endParaRPr lang="zh-TW" altLang="en-US" sz="1000" b="1"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rPr>
                        <a:t>47</a:t>
                      </a:r>
                      <a:endParaRPr lang="zh-TW" altLang="en-US" sz="1000" b="1"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4</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389875"/>
                  </a:ext>
                </a:extLst>
              </a:tr>
              <a:tr h="216000">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lvl="0" algn="ctr" fontAlgn="ctr"/>
                      <a:r>
                        <a:rPr lang="en-US" altLang="zh-TW" sz="1000" b="1" i="0" u="none" strike="noStrike" dirty="0" smtClean="0">
                          <a:solidFill>
                            <a:schemeClr val="tx1"/>
                          </a:solidFill>
                          <a:effectLst/>
                          <a:latin typeface="微軟正黑體" panose="020B0604030504040204" pitchFamily="34" charset="-120"/>
                          <a:ea typeface="微軟正黑體" panose="020B0604030504040204" pitchFamily="34" charset="-120"/>
                        </a:rPr>
                        <a:t>o</a:t>
                      </a:r>
                      <a:endParaRPr lang="en-US" altLang="zh-TW" sz="1000" b="1" i="0" u="none" strike="noStrike" dirty="0">
                        <a:solidFill>
                          <a:schemeClr val="tx1"/>
                        </a:solidFill>
                        <a:effectLst/>
                        <a:latin typeface="微軟正黑體" panose="020B0604030504040204" pitchFamily="34" charset="-120"/>
                        <a:ea typeface="微軟正黑體" panose="020B0604030504040204" pitchFamily="34" charset="-120"/>
                      </a:endParaRP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Microsoft YaHei"/>
                          <a:ea typeface="微軟正黑體"/>
                        </a:defRPr>
                      </a:lvl1pPr>
                      <a:lvl2pPr marL="457200" algn="l" defTabSz="914400" rtl="0" eaLnBrk="1" latinLnBrk="0" hangingPunct="1">
                        <a:defRPr sz="1800" kern="1200">
                          <a:solidFill>
                            <a:schemeClr val="dk1"/>
                          </a:solidFill>
                          <a:latin typeface="Microsoft YaHei"/>
                          <a:ea typeface="微軟正黑體"/>
                        </a:defRPr>
                      </a:lvl2pPr>
                      <a:lvl3pPr marL="914400" algn="l" defTabSz="914400" rtl="0" eaLnBrk="1" latinLnBrk="0" hangingPunct="1">
                        <a:defRPr sz="1800" kern="1200">
                          <a:solidFill>
                            <a:schemeClr val="dk1"/>
                          </a:solidFill>
                          <a:latin typeface="Microsoft YaHei"/>
                          <a:ea typeface="微軟正黑體"/>
                        </a:defRPr>
                      </a:lvl3pPr>
                      <a:lvl4pPr marL="1371600" algn="l" defTabSz="914400" rtl="0" eaLnBrk="1" latinLnBrk="0" hangingPunct="1">
                        <a:defRPr sz="1800" kern="1200">
                          <a:solidFill>
                            <a:schemeClr val="dk1"/>
                          </a:solidFill>
                          <a:latin typeface="Microsoft YaHei"/>
                          <a:ea typeface="微軟正黑體"/>
                        </a:defRPr>
                      </a:lvl4pPr>
                      <a:lvl5pPr marL="1828800" algn="l" defTabSz="914400" rtl="0" eaLnBrk="1" latinLnBrk="0" hangingPunct="1">
                        <a:defRPr sz="1800" kern="1200">
                          <a:solidFill>
                            <a:schemeClr val="dk1"/>
                          </a:solidFill>
                          <a:latin typeface="Microsoft YaHei"/>
                          <a:ea typeface="微軟正黑體"/>
                        </a:defRPr>
                      </a:lvl5pPr>
                      <a:lvl6pPr marL="2286000" algn="l" defTabSz="914400" rtl="0" eaLnBrk="1" latinLnBrk="0" hangingPunct="1">
                        <a:defRPr sz="1800" kern="1200">
                          <a:solidFill>
                            <a:schemeClr val="dk1"/>
                          </a:solidFill>
                          <a:latin typeface="Microsoft YaHei"/>
                          <a:ea typeface="微軟正黑體"/>
                        </a:defRPr>
                      </a:lvl6pPr>
                      <a:lvl7pPr marL="2743200" algn="l" defTabSz="914400" rtl="0" eaLnBrk="1" latinLnBrk="0" hangingPunct="1">
                        <a:defRPr sz="1800" kern="1200">
                          <a:solidFill>
                            <a:schemeClr val="dk1"/>
                          </a:solidFill>
                          <a:latin typeface="Microsoft YaHei"/>
                          <a:ea typeface="微軟正黑體"/>
                        </a:defRPr>
                      </a:lvl7pPr>
                      <a:lvl8pPr marL="3200400" algn="l" defTabSz="914400" rtl="0" eaLnBrk="1" latinLnBrk="0" hangingPunct="1">
                        <a:defRPr sz="1800" kern="1200">
                          <a:solidFill>
                            <a:schemeClr val="dk1"/>
                          </a:solidFill>
                          <a:latin typeface="Microsoft YaHei"/>
                          <a:ea typeface="微軟正黑體"/>
                        </a:defRPr>
                      </a:lvl8pPr>
                      <a:lvl9pPr marL="3657600" algn="l" defTabSz="914400" rtl="0" eaLnBrk="1" latinLnBrk="0" hangingPunct="1">
                        <a:defRPr sz="1800" kern="1200">
                          <a:solidFill>
                            <a:schemeClr val="dk1"/>
                          </a:solidFill>
                          <a:latin typeface="Microsoft YaHei"/>
                          <a:ea typeface="微軟正黑體"/>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rPr>
                        <a:t>12.68</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97</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106</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3</a:t>
                      </a:r>
                    </a:p>
                  </a:txBody>
                  <a:tcPr anchor="ctr">
                    <a:lnL w="9525" cap="flat" cmpd="sng" algn="ctr">
                      <a:solidFill>
                        <a:sysClr val="windowText" lastClr="000000">
                          <a:lumMod val="75000"/>
                          <a:lumOff val="25000"/>
                        </a:sysClr>
                      </a:solidFill>
                      <a:prstDash val="solid"/>
                      <a:round/>
                      <a:headEnd type="none" w="med" len="med"/>
                      <a:tailEnd type="none" w="med" len="med"/>
                    </a:lnL>
                    <a:lnR w="9525" cap="flat" cmpd="sng" algn="ctr">
                      <a:solidFill>
                        <a:sysClr val="windowText" lastClr="000000">
                          <a:lumMod val="75000"/>
                          <a:lumOff val="25000"/>
                        </a:sysClr>
                      </a:solidFill>
                      <a:prstDash val="solid"/>
                      <a:round/>
                      <a:headEnd type="none" w="med" len="med"/>
                      <a:tailEnd type="none" w="med" len="med"/>
                    </a:lnR>
                    <a:lnT w="9525" cap="flat" cmpd="sng" algn="ctr">
                      <a:solidFill>
                        <a:sysClr val="windowText" lastClr="000000">
                          <a:lumMod val="75000"/>
                          <a:lumOff val="25000"/>
                        </a:sysClr>
                      </a:solidFill>
                      <a:prstDash val="solid"/>
                      <a:round/>
                      <a:headEnd type="none" w="med" len="med"/>
                      <a:tailEnd type="none" w="med" len="med"/>
                    </a:lnT>
                    <a:lnB w="9525" cap="flat" cmpd="sng" algn="ctr">
                      <a:solidFill>
                        <a:sysClr val="windowText" lastClr="000000">
                          <a:lumMod val="75000"/>
                          <a:lumOff val="2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442154"/>
                  </a:ext>
                </a:extLst>
              </a:tr>
            </a:tbl>
          </a:graphicData>
        </a:graphic>
      </p:graphicFrame>
      <p:sp>
        <p:nvSpPr>
          <p:cNvPr id="24" name="文字方塊 23">
            <a:extLst>
              <a:ext uri="{FF2B5EF4-FFF2-40B4-BE49-F238E27FC236}">
                <a16:creationId xmlns:a16="http://schemas.microsoft.com/office/drawing/2014/main" id="{FAA2B60D-FDC9-23DF-826F-B1E9C08A0E3A}"/>
              </a:ext>
            </a:extLst>
          </p:cNvPr>
          <p:cNvSpPr txBox="1"/>
          <p:nvPr/>
        </p:nvSpPr>
        <p:spPr>
          <a:xfrm>
            <a:off x="3984859" y="1194285"/>
            <a:ext cx="1980029" cy="307777"/>
          </a:xfrm>
          <a:prstGeom prst="rect">
            <a:avLst/>
          </a:prstGeom>
          <a:noFill/>
        </p:spPr>
        <p:txBody>
          <a:bodyPr wrap="none" rtlCol="0">
            <a:spAutoFit/>
          </a:bodyPr>
          <a:lstStyle/>
          <a:p>
            <a:r>
              <a:rPr lang="zh-TW" altLang="en-US" sz="1400" dirty="0" smtClean="0">
                <a:solidFill>
                  <a:schemeClr val="tx1">
                    <a:lumMod val="65000"/>
                    <a:lumOff val="35000"/>
                  </a:schemeClr>
                </a:solidFill>
              </a:rPr>
              <a:t>不同產品結構進行測試</a:t>
            </a:r>
            <a:endParaRPr lang="zh-TW" altLang="en-US" sz="1400" dirty="0">
              <a:solidFill>
                <a:schemeClr val="tx1">
                  <a:lumMod val="65000"/>
                  <a:lumOff val="35000"/>
                </a:schemeClr>
              </a:solidFill>
            </a:endParaRPr>
          </a:p>
        </p:txBody>
      </p:sp>
      <p:sp>
        <p:nvSpPr>
          <p:cNvPr id="25" name="文字方塊 24">
            <a:extLst>
              <a:ext uri="{FF2B5EF4-FFF2-40B4-BE49-F238E27FC236}">
                <a16:creationId xmlns:a16="http://schemas.microsoft.com/office/drawing/2014/main" id="{536AB236-6BE9-94A7-09C9-D2552032374D}"/>
              </a:ext>
            </a:extLst>
          </p:cNvPr>
          <p:cNvSpPr txBox="1"/>
          <p:nvPr/>
        </p:nvSpPr>
        <p:spPr>
          <a:xfrm>
            <a:off x="3990069" y="4584431"/>
            <a:ext cx="5386411" cy="523220"/>
          </a:xfrm>
          <a:prstGeom prst="rect">
            <a:avLst/>
          </a:prstGeom>
          <a:noFill/>
        </p:spPr>
        <p:txBody>
          <a:bodyPr wrap="none" rtlCol="0">
            <a:spAutoFit/>
          </a:bodyPr>
          <a:lstStyle/>
          <a:p>
            <a:pPr marL="285750" indent="-285750">
              <a:buFont typeface="Arial" panose="020B0604020202020204" pitchFamily="34" charset="0"/>
              <a:buChar char="•"/>
            </a:pPr>
            <a:r>
              <a:rPr lang="zh-TW" altLang="en-US" sz="1400" dirty="0"/>
              <a:t>預測誤差控制</a:t>
            </a:r>
            <a:r>
              <a:rPr lang="zh-TW" altLang="en-US" sz="1400" dirty="0" smtClean="0"/>
              <a:t>在 </a:t>
            </a:r>
            <a:r>
              <a:rPr lang="en-US" altLang="zh-TW" sz="1400" dirty="0" smtClean="0"/>
              <a:t>2~5 </a:t>
            </a:r>
            <a:r>
              <a:rPr lang="en-US" altLang="zh-TW" sz="1400" dirty="0" err="1" smtClean="0"/>
              <a:t>μm</a:t>
            </a:r>
            <a:r>
              <a:rPr lang="zh-TW" altLang="en-US" sz="1400" dirty="0" smtClean="0"/>
              <a:t> 之間，具備</a:t>
            </a:r>
            <a:r>
              <a:rPr lang="zh-TW" altLang="en-US" sz="1400" dirty="0"/>
              <a:t>極高的穩定性與泛化</a:t>
            </a:r>
            <a:r>
              <a:rPr lang="zh-TW" altLang="en-US" sz="1400" dirty="0" smtClean="0"/>
              <a:t>能力</a:t>
            </a:r>
            <a:endParaRPr lang="en-US" altLang="zh-TW" sz="1400" dirty="0"/>
          </a:p>
          <a:p>
            <a:pPr marL="285750" indent="-285750">
              <a:buFont typeface="Arial" panose="020B0604020202020204" pitchFamily="34" charset="0"/>
              <a:buChar char="•"/>
            </a:pPr>
            <a:r>
              <a:rPr lang="zh-TW" altLang="en-US" sz="1400" dirty="0"/>
              <a:t>機器學習模型大幅提升預測精度</a:t>
            </a:r>
          </a:p>
        </p:txBody>
      </p:sp>
      <p:sp>
        <p:nvSpPr>
          <p:cNvPr id="26" name="文字方塊 25">
            <a:extLst>
              <a:ext uri="{FF2B5EF4-FFF2-40B4-BE49-F238E27FC236}">
                <a16:creationId xmlns:a16="http://schemas.microsoft.com/office/drawing/2014/main" id="{60D41E54-8F29-121B-318A-321FB9A2892D}"/>
              </a:ext>
            </a:extLst>
          </p:cNvPr>
          <p:cNvSpPr txBox="1"/>
          <p:nvPr/>
        </p:nvSpPr>
        <p:spPr>
          <a:xfrm>
            <a:off x="3990069" y="4305872"/>
            <a:ext cx="2577950" cy="307777"/>
          </a:xfrm>
          <a:prstGeom prst="rect">
            <a:avLst/>
          </a:prstGeom>
          <a:noFill/>
        </p:spPr>
        <p:txBody>
          <a:bodyPr wrap="none" rtlCol="0">
            <a:spAutoFit/>
          </a:bodyPr>
          <a:lstStyle/>
          <a:p>
            <a:r>
              <a:rPr lang="zh-TW" altLang="en-US" sz="1400" dirty="0" smtClean="0"/>
              <a:t>客戶要求最大</a:t>
            </a:r>
            <a:r>
              <a:rPr lang="zh-TW" altLang="en-US" sz="1400" dirty="0"/>
              <a:t>允收</a:t>
            </a:r>
            <a:r>
              <a:rPr lang="zh-TW" altLang="en-US" sz="1400" dirty="0" smtClean="0"/>
              <a:t>誤差 </a:t>
            </a:r>
            <a:r>
              <a:rPr lang="en-US" altLang="zh-TW" sz="1400" dirty="0" smtClean="0"/>
              <a:t>15μm</a:t>
            </a:r>
            <a:r>
              <a:rPr lang="zh-TW" altLang="en-US" sz="1400" dirty="0" smtClean="0"/>
              <a:t> </a:t>
            </a:r>
            <a:endParaRPr lang="zh-TW" altLang="en-US" sz="1400" dirty="0"/>
          </a:p>
        </p:txBody>
      </p:sp>
      <p:sp>
        <p:nvSpPr>
          <p:cNvPr id="34" name="文字方塊 33">
            <a:extLst>
              <a:ext uri="{FF2B5EF4-FFF2-40B4-BE49-F238E27FC236}">
                <a16:creationId xmlns:a16="http://schemas.microsoft.com/office/drawing/2014/main" id="{C782B9A7-DE8D-6496-3F5C-BF30DE460BCD}"/>
              </a:ext>
            </a:extLst>
          </p:cNvPr>
          <p:cNvSpPr txBox="1"/>
          <p:nvPr/>
        </p:nvSpPr>
        <p:spPr>
          <a:xfrm>
            <a:off x="4289245" y="2717419"/>
            <a:ext cx="543739" cy="307777"/>
          </a:xfrm>
          <a:prstGeom prst="rect">
            <a:avLst/>
          </a:prstGeom>
          <a:noFill/>
        </p:spPr>
        <p:txBody>
          <a:bodyPr wrap="none" rtlCol="0">
            <a:spAutoFit/>
          </a:bodyPr>
          <a:lstStyle/>
          <a:p>
            <a:r>
              <a:rPr lang="zh-TW" altLang="en-US" sz="1400" dirty="0" smtClean="0"/>
              <a:t>結果</a:t>
            </a:r>
            <a:endParaRPr lang="zh-TW" altLang="en-US" sz="1400" dirty="0"/>
          </a:p>
        </p:txBody>
      </p:sp>
      <p:cxnSp>
        <p:nvCxnSpPr>
          <p:cNvPr id="39" name="直線單箭頭接點 38">
            <a:extLst>
              <a:ext uri="{FF2B5EF4-FFF2-40B4-BE49-F238E27FC236}">
                <a16:creationId xmlns:a16="http://schemas.microsoft.com/office/drawing/2014/main" id="{68C90549-27D3-F12B-AE16-917090954C14}"/>
              </a:ext>
            </a:extLst>
          </p:cNvPr>
          <p:cNvCxnSpPr/>
          <p:nvPr/>
        </p:nvCxnSpPr>
        <p:spPr>
          <a:xfrm>
            <a:off x="4263992" y="2688293"/>
            <a:ext cx="0" cy="360000"/>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接點 50"/>
          <p:cNvCxnSpPr>
            <a:stCxn id="52" idx="4"/>
          </p:cNvCxnSpPr>
          <p:nvPr/>
        </p:nvCxnSpPr>
        <p:spPr>
          <a:xfrm>
            <a:off x="791465" y="2350529"/>
            <a:ext cx="0" cy="23400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流程圖: 接點 51"/>
          <p:cNvSpPr/>
          <p:nvPr/>
        </p:nvSpPr>
        <p:spPr>
          <a:xfrm>
            <a:off x="737465" y="224252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流程圖: 接點 52"/>
          <p:cNvSpPr/>
          <p:nvPr/>
        </p:nvSpPr>
        <p:spPr>
          <a:xfrm>
            <a:off x="737465" y="284728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流程圖: 接點 54"/>
          <p:cNvSpPr/>
          <p:nvPr/>
        </p:nvSpPr>
        <p:spPr>
          <a:xfrm>
            <a:off x="737465" y="345204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流程圖: 接點 55"/>
          <p:cNvSpPr/>
          <p:nvPr/>
        </p:nvSpPr>
        <p:spPr>
          <a:xfrm>
            <a:off x="737465" y="4056809"/>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p:cNvSpPr/>
          <p:nvPr/>
        </p:nvSpPr>
        <p:spPr>
          <a:xfrm>
            <a:off x="924962" y="2096477"/>
            <a:ext cx="2236510" cy="400110"/>
          </a:xfrm>
          <a:prstGeom prst="rect">
            <a:avLst/>
          </a:prstGeom>
        </p:spPr>
        <p:txBody>
          <a:bodyPr wrap="none">
            <a:spAutoFit/>
          </a:bodyPr>
          <a:lstStyle/>
          <a:p>
            <a:r>
              <a:rPr lang="zh-TW" altLang="en-US" sz="2000" b="1" dirty="0">
                <a:solidFill>
                  <a:schemeClr val="bg1">
                    <a:lumMod val="75000"/>
                  </a:schemeClr>
                </a:solidFill>
              </a:rPr>
              <a:t>初始關鍵因子訂定</a:t>
            </a:r>
          </a:p>
        </p:txBody>
      </p:sp>
      <p:sp>
        <p:nvSpPr>
          <p:cNvPr id="58" name="矩形 57"/>
          <p:cNvSpPr/>
          <p:nvPr/>
        </p:nvSpPr>
        <p:spPr>
          <a:xfrm>
            <a:off x="924962" y="2700228"/>
            <a:ext cx="2236510" cy="400110"/>
          </a:xfrm>
          <a:prstGeom prst="rect">
            <a:avLst/>
          </a:prstGeom>
        </p:spPr>
        <p:txBody>
          <a:bodyPr wrap="none">
            <a:spAutoFit/>
          </a:bodyPr>
          <a:lstStyle/>
          <a:p>
            <a:r>
              <a:rPr lang="zh-TW" altLang="en-US" sz="2000" b="1" dirty="0">
                <a:solidFill>
                  <a:schemeClr val="bg1">
                    <a:lumMod val="75000"/>
                  </a:schemeClr>
                </a:solidFill>
              </a:rPr>
              <a:t>模型選擇</a:t>
            </a:r>
            <a:r>
              <a:rPr lang="zh-TW" altLang="en-US" sz="2000" b="1" dirty="0" smtClean="0">
                <a:solidFill>
                  <a:schemeClr val="bg1">
                    <a:lumMod val="75000"/>
                  </a:schemeClr>
                </a:solidFill>
              </a:rPr>
              <a:t>、方法論</a:t>
            </a:r>
            <a:endParaRPr lang="zh-TW" altLang="en-US" sz="2000" b="1" dirty="0">
              <a:solidFill>
                <a:schemeClr val="bg1">
                  <a:lumMod val="75000"/>
                </a:schemeClr>
              </a:solidFill>
            </a:endParaRPr>
          </a:p>
        </p:txBody>
      </p:sp>
      <p:sp>
        <p:nvSpPr>
          <p:cNvPr id="59" name="矩形 58"/>
          <p:cNvSpPr/>
          <p:nvPr/>
        </p:nvSpPr>
        <p:spPr>
          <a:xfrm>
            <a:off x="924962" y="3303979"/>
            <a:ext cx="1210588" cy="400110"/>
          </a:xfrm>
          <a:prstGeom prst="rect">
            <a:avLst/>
          </a:prstGeom>
        </p:spPr>
        <p:txBody>
          <a:bodyPr wrap="none">
            <a:spAutoFit/>
          </a:bodyPr>
          <a:lstStyle/>
          <a:p>
            <a:r>
              <a:rPr lang="zh-TW" altLang="en-US" sz="2000" b="1" dirty="0">
                <a:solidFill>
                  <a:schemeClr val="bg1">
                    <a:lumMod val="75000"/>
                  </a:schemeClr>
                </a:solidFill>
              </a:rPr>
              <a:t>模型訓練</a:t>
            </a:r>
          </a:p>
        </p:txBody>
      </p:sp>
      <p:sp>
        <p:nvSpPr>
          <p:cNvPr id="60" name="矩形 59"/>
          <p:cNvSpPr/>
          <p:nvPr/>
        </p:nvSpPr>
        <p:spPr>
          <a:xfrm>
            <a:off x="924962" y="3907730"/>
            <a:ext cx="1210588" cy="400110"/>
          </a:xfrm>
          <a:prstGeom prst="rect">
            <a:avLst/>
          </a:prstGeom>
        </p:spPr>
        <p:txBody>
          <a:bodyPr wrap="none">
            <a:spAutoFit/>
          </a:bodyPr>
          <a:lstStyle/>
          <a:p>
            <a:r>
              <a:rPr lang="zh-TW" altLang="en-US" sz="2000" b="1" dirty="0" smtClean="0">
                <a:solidFill>
                  <a:schemeClr val="bg1">
                    <a:lumMod val="75000"/>
                  </a:schemeClr>
                </a:solidFill>
              </a:rPr>
              <a:t>評估分析</a:t>
            </a:r>
            <a:endParaRPr lang="zh-TW" altLang="en-US" sz="2000" b="1" dirty="0">
              <a:solidFill>
                <a:schemeClr val="bg1">
                  <a:lumMod val="75000"/>
                </a:schemeClr>
              </a:solidFill>
            </a:endParaRPr>
          </a:p>
        </p:txBody>
      </p:sp>
      <p:sp>
        <p:nvSpPr>
          <p:cNvPr id="61" name="圓角矩形 60"/>
          <p:cNvSpPr/>
          <p:nvPr/>
        </p:nvSpPr>
        <p:spPr>
          <a:xfrm>
            <a:off x="469783" y="1937197"/>
            <a:ext cx="2910980" cy="3096000"/>
          </a:xfrm>
          <a:prstGeom prst="roundRect">
            <a:avLst>
              <a:gd name="adj" fmla="val 7439"/>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流程圖: 接點 61"/>
          <p:cNvSpPr/>
          <p:nvPr/>
        </p:nvSpPr>
        <p:spPr>
          <a:xfrm>
            <a:off x="737465" y="4661571"/>
            <a:ext cx="108000" cy="108000"/>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924962" y="4511483"/>
            <a:ext cx="697627" cy="400110"/>
          </a:xfrm>
          <a:prstGeom prst="rect">
            <a:avLst/>
          </a:prstGeom>
        </p:spPr>
        <p:txBody>
          <a:bodyPr wrap="none">
            <a:spAutoFit/>
          </a:bodyPr>
          <a:lstStyle/>
          <a:p>
            <a:r>
              <a:rPr lang="zh-TW" altLang="en-US" sz="2000" b="1" dirty="0">
                <a:solidFill>
                  <a:schemeClr val="accent1">
                    <a:lumMod val="75000"/>
                  </a:schemeClr>
                </a:solidFill>
              </a:rPr>
              <a:t>驗證</a:t>
            </a:r>
          </a:p>
        </p:txBody>
      </p:sp>
    </p:spTree>
    <p:extLst>
      <p:ext uri="{BB962C8B-B14F-4D97-AF65-F5344CB8AC3E}">
        <p14:creationId xmlns:p14="http://schemas.microsoft.com/office/powerpoint/2010/main" val="3988129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C2FC4-804A-5687-C9DE-FD7BC43DC384}"/>
            </a:ext>
          </a:extLst>
        </p:cNvPr>
        <p:cNvGrpSpPr/>
        <p:nvPr/>
      </p:nvGrpSpPr>
      <p:grpSpPr>
        <a:xfrm>
          <a:off x="0" y="0"/>
          <a:ext cx="0" cy="0"/>
          <a:chOff x="0" y="0"/>
          <a:chExt cx="0" cy="0"/>
        </a:xfrm>
      </p:grpSpPr>
      <p:grpSp>
        <p:nvGrpSpPr>
          <p:cNvPr id="2" name="群組 1">
            <a:extLst>
              <a:ext uri="{FF2B5EF4-FFF2-40B4-BE49-F238E27FC236}">
                <a16:creationId xmlns:a16="http://schemas.microsoft.com/office/drawing/2014/main" id="{8D30B1FF-C9F7-840C-FAD9-335C95FD97B3}"/>
              </a:ext>
            </a:extLst>
          </p:cNvPr>
          <p:cNvGrpSpPr/>
          <p:nvPr/>
        </p:nvGrpSpPr>
        <p:grpSpPr>
          <a:xfrm>
            <a:off x="-515783" y="149117"/>
            <a:ext cx="4285437" cy="720000"/>
            <a:chOff x="-515783" y="149117"/>
            <a:chExt cx="4285437" cy="720000"/>
          </a:xfrm>
        </p:grpSpPr>
        <p:sp>
          <p:nvSpPr>
            <p:cNvPr id="3" name="文字方塊 2">
              <a:extLst>
                <a:ext uri="{FF2B5EF4-FFF2-40B4-BE49-F238E27FC236}">
                  <a16:creationId xmlns:a16="http://schemas.microsoft.com/office/drawing/2014/main" id="{788E2483-8ECA-05F4-6A63-932D1BD67C54}"/>
                </a:ext>
              </a:extLst>
            </p:cNvPr>
            <p:cNvSpPr txBox="1"/>
            <p:nvPr/>
          </p:nvSpPr>
          <p:spPr>
            <a:xfrm>
              <a:off x="353334" y="185951"/>
              <a:ext cx="3416320" cy="646331"/>
            </a:xfrm>
            <a:prstGeom prst="rect">
              <a:avLst/>
            </a:prstGeom>
            <a:noFill/>
          </p:spPr>
          <p:txBody>
            <a:bodyPr wrap="none" rtlCol="0">
              <a:spAutoFit/>
            </a:bodyPr>
            <a:lstStyle/>
            <a:p>
              <a:r>
                <a:rPr lang="zh-TW" altLang="en-US" sz="3600" b="1" dirty="0">
                  <a:solidFill>
                    <a:schemeClr val="accent1">
                      <a:lumMod val="75000"/>
                    </a:schemeClr>
                  </a:solidFill>
                </a:rPr>
                <a:t>結論</a:t>
              </a:r>
              <a:r>
                <a:rPr lang="zh-TW" altLang="en-US" sz="3600" b="1" dirty="0">
                  <a:solidFill>
                    <a:schemeClr val="accent1">
                      <a:lumMod val="60000"/>
                      <a:lumOff val="40000"/>
                    </a:schemeClr>
                  </a:solidFill>
                </a:rPr>
                <a:t>與未來展望</a:t>
              </a:r>
            </a:p>
          </p:txBody>
        </p:sp>
        <p:sp>
          <p:nvSpPr>
            <p:cNvPr id="4" name="圓角矩形 3">
              <a:extLst>
                <a:ext uri="{FF2B5EF4-FFF2-40B4-BE49-F238E27FC236}">
                  <a16:creationId xmlns:a16="http://schemas.microsoft.com/office/drawing/2014/main" id="{59074269-6198-D1C5-E9DA-DE2DF08F95E9}"/>
                </a:ext>
              </a:extLst>
            </p:cNvPr>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a:extLst>
                <a:ext uri="{FF2B5EF4-FFF2-40B4-BE49-F238E27FC236}">
                  <a16:creationId xmlns:a16="http://schemas.microsoft.com/office/drawing/2014/main" id="{C4120B25-70E5-6AC5-0ECF-A1EF9B5800DC}"/>
                </a:ext>
              </a:extLst>
            </p:cNvPr>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4" name="矩形 53">
            <a:extLst>
              <a:ext uri="{FF2B5EF4-FFF2-40B4-BE49-F238E27FC236}">
                <a16:creationId xmlns:a16="http://schemas.microsoft.com/office/drawing/2014/main" id="{C85C59D5-5120-7E27-E64C-A08CA2EEB06C}"/>
              </a:ext>
            </a:extLst>
          </p:cNvPr>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sp>
        <p:nvSpPr>
          <p:cNvPr id="23" name="矩形 22">
            <a:extLst>
              <a:ext uri="{FF2B5EF4-FFF2-40B4-BE49-F238E27FC236}">
                <a16:creationId xmlns:a16="http://schemas.microsoft.com/office/drawing/2014/main" id="{2390A0DB-493D-9790-A70C-4B1DC00AEBBF}"/>
              </a:ext>
            </a:extLst>
          </p:cNvPr>
          <p:cNvSpPr/>
          <p:nvPr/>
        </p:nvSpPr>
        <p:spPr>
          <a:xfrm>
            <a:off x="353334" y="2331544"/>
            <a:ext cx="2339102" cy="461665"/>
          </a:xfrm>
          <a:prstGeom prst="rect">
            <a:avLst/>
          </a:prstGeom>
        </p:spPr>
        <p:txBody>
          <a:bodyPr wrap="none">
            <a:spAutoFit/>
          </a:bodyPr>
          <a:lstStyle/>
          <a:p>
            <a:r>
              <a:rPr lang="zh-TW" altLang="en-US" sz="2400" b="1" dirty="0"/>
              <a:t>模型特性與表現</a:t>
            </a:r>
          </a:p>
        </p:txBody>
      </p:sp>
      <p:sp>
        <p:nvSpPr>
          <p:cNvPr id="13" name="文字方塊 12">
            <a:extLst>
              <a:ext uri="{FF2B5EF4-FFF2-40B4-BE49-F238E27FC236}">
                <a16:creationId xmlns:a16="http://schemas.microsoft.com/office/drawing/2014/main" id="{06E3FF61-C195-0BAC-763C-22A4F214FA01}"/>
              </a:ext>
            </a:extLst>
          </p:cNvPr>
          <p:cNvSpPr txBox="1"/>
          <p:nvPr/>
        </p:nvSpPr>
        <p:spPr>
          <a:xfrm>
            <a:off x="353334" y="1018233"/>
            <a:ext cx="11136382" cy="954107"/>
          </a:xfrm>
          <a:prstGeom prst="rect">
            <a:avLst/>
          </a:prstGeom>
          <a:noFill/>
        </p:spPr>
        <p:txBody>
          <a:bodyPr wrap="none" rtlCol="0">
            <a:spAutoFit/>
          </a:bodyPr>
          <a:lstStyle/>
          <a:p>
            <a:r>
              <a:rPr lang="zh-TW" altLang="en-US" sz="1400" dirty="0"/>
              <a:t>本研究聚焦於半導體製程中關鍵品質指標，平面度的預測問題，並透過機器學習技術的導入，探討其對預測準確性與製程優化的提升潛力。</a:t>
            </a:r>
            <a:endParaRPr lang="en-US" altLang="zh-TW" sz="1400" dirty="0"/>
          </a:p>
          <a:p>
            <a:r>
              <a:rPr lang="zh-TW" altLang="en-US" sz="1400" dirty="0"/>
              <a:t>隨著製程結構的高度複雜化與產品設計的不斷創新，傳統依賴人工經驗與實驗設計 </a:t>
            </a:r>
            <a:r>
              <a:rPr lang="en-US" altLang="zh-TW" sz="1400" dirty="0"/>
              <a:t>(DoE) </a:t>
            </a:r>
            <a:r>
              <a:rPr lang="zh-TW" altLang="en-US" sz="1400" dirty="0"/>
              <a:t>方法已難以有效掌握多維參數間的非線性關聯性。</a:t>
            </a:r>
            <a:endParaRPr lang="en-US" altLang="zh-TW" sz="1400" dirty="0"/>
          </a:p>
          <a:p>
            <a:r>
              <a:rPr lang="zh-TW" altLang="en-US" sz="1400" dirty="0"/>
              <a:t>儘管 </a:t>
            </a:r>
            <a:r>
              <a:rPr lang="en-US" altLang="zh-TW" sz="1400" dirty="0"/>
              <a:t>DoE</a:t>
            </a:r>
            <a:r>
              <a:rPr lang="zh-TW" altLang="en-US" sz="1400" dirty="0"/>
              <a:t> 能提供初步變因篩選與參數設計的指引，但在時間成本、實驗複雜度及彈性適應性方面仍具明顯侷限。</a:t>
            </a:r>
            <a:endParaRPr lang="en-US" altLang="zh-TW" sz="1400" dirty="0"/>
          </a:p>
          <a:p>
            <a:r>
              <a:rPr lang="zh-TW" altLang="en-US" sz="1400" dirty="0"/>
              <a:t>因此，本研究將機器學習視為一種更具擴展性與效率的預測手段，進行模型導入與比較分析。</a:t>
            </a:r>
          </a:p>
        </p:txBody>
      </p:sp>
      <p:sp>
        <p:nvSpPr>
          <p:cNvPr id="9" name="文字方塊 8">
            <a:extLst>
              <a:ext uri="{FF2B5EF4-FFF2-40B4-BE49-F238E27FC236}">
                <a16:creationId xmlns:a16="http://schemas.microsoft.com/office/drawing/2014/main" id="{C588734F-587B-2351-8BE7-D1B7863C2039}"/>
              </a:ext>
            </a:extLst>
          </p:cNvPr>
          <p:cNvSpPr txBox="1"/>
          <p:nvPr/>
        </p:nvSpPr>
        <p:spPr>
          <a:xfrm>
            <a:off x="353335" y="2805069"/>
            <a:ext cx="11136382" cy="1096519"/>
          </a:xfrm>
          <a:prstGeom prst="rect">
            <a:avLst/>
          </a:prstGeom>
          <a:noFill/>
        </p:spPr>
        <p:txBody>
          <a:bodyPr wrap="square" rtlCol="0">
            <a:spAutoFit/>
          </a:bodyPr>
          <a:lstStyle/>
          <a:p>
            <a:pPr marL="285750" indent="-285750">
              <a:lnSpc>
                <a:spcPts val="2000"/>
              </a:lnSpc>
              <a:buFont typeface="Arial" panose="020B0604020202020204" pitchFamily="34" charset="0"/>
              <a:buChar char="•"/>
            </a:pPr>
            <a:r>
              <a:rPr lang="zh-TW" altLang="en-US" sz="1400" b="1" dirty="0"/>
              <a:t>傳統線性迴歸模型雖具解釋力，但對於變數之間的非線性關係掌握不足，整體預測效能不如集成式學習模型，難以應用於高複雜度製程條件下的平面度預測。</a:t>
            </a:r>
          </a:p>
          <a:p>
            <a:pPr marL="285750" indent="-285750">
              <a:lnSpc>
                <a:spcPts val="2000"/>
              </a:lnSpc>
              <a:buFont typeface="Arial" panose="020B0604020202020204" pitchFamily="34" charset="0"/>
              <a:buChar char="•"/>
            </a:pPr>
            <a:r>
              <a:rPr lang="zh-TW" altLang="en-US" sz="1400" b="1" dirty="0"/>
              <a:t>在本研究比較的四種模型中，以</a:t>
            </a:r>
            <a:r>
              <a:rPr lang="en-US" altLang="zh-TW" sz="1400" b="1" dirty="0"/>
              <a:t>Random Forest</a:t>
            </a:r>
            <a:r>
              <a:rPr lang="zh-TW" altLang="en-US" sz="1400" b="1" dirty="0"/>
              <a:t>表現最佳，能在有限資料下維持穩定的預測精度，並準確識別影響平面度的主要參數。</a:t>
            </a:r>
          </a:p>
          <a:p>
            <a:pPr marL="285750" indent="-285750">
              <a:lnSpc>
                <a:spcPts val="2000"/>
              </a:lnSpc>
              <a:buFont typeface="Arial" panose="020B0604020202020204" pitchFamily="34" charset="0"/>
              <a:buChar char="•"/>
            </a:pPr>
            <a:r>
              <a:rPr lang="zh-TW" altLang="en-US" sz="1400" b="1" dirty="0"/>
              <a:t>透過因子與目標的調整，使模型提高其泛化能力，本研究中顯示準確率有效提高，並在實際導入結果驗證其可行性。</a:t>
            </a:r>
          </a:p>
        </p:txBody>
      </p:sp>
      <p:sp>
        <p:nvSpPr>
          <p:cNvPr id="10" name="矩形 9">
            <a:extLst>
              <a:ext uri="{FF2B5EF4-FFF2-40B4-BE49-F238E27FC236}">
                <a16:creationId xmlns:a16="http://schemas.microsoft.com/office/drawing/2014/main" id="{756E5266-6135-E86D-C0D6-AE3CCDD89AF1}"/>
              </a:ext>
            </a:extLst>
          </p:cNvPr>
          <p:cNvSpPr/>
          <p:nvPr/>
        </p:nvSpPr>
        <p:spPr>
          <a:xfrm>
            <a:off x="353334" y="4253003"/>
            <a:ext cx="1415772" cy="461665"/>
          </a:xfrm>
          <a:prstGeom prst="rect">
            <a:avLst/>
          </a:prstGeom>
        </p:spPr>
        <p:txBody>
          <a:bodyPr wrap="none">
            <a:spAutoFit/>
          </a:bodyPr>
          <a:lstStyle/>
          <a:p>
            <a:r>
              <a:rPr lang="zh-TW" altLang="en-US" sz="2400" b="1" dirty="0"/>
              <a:t>研究成果</a:t>
            </a:r>
          </a:p>
        </p:txBody>
      </p:sp>
      <p:sp>
        <p:nvSpPr>
          <p:cNvPr id="11" name="文字方塊 10">
            <a:extLst>
              <a:ext uri="{FF2B5EF4-FFF2-40B4-BE49-F238E27FC236}">
                <a16:creationId xmlns:a16="http://schemas.microsoft.com/office/drawing/2014/main" id="{9D337960-3F0F-16FA-7E1D-63BB8A4DCBE6}"/>
              </a:ext>
            </a:extLst>
          </p:cNvPr>
          <p:cNvSpPr txBox="1"/>
          <p:nvPr/>
        </p:nvSpPr>
        <p:spPr>
          <a:xfrm>
            <a:off x="353335" y="4726528"/>
            <a:ext cx="11136382" cy="1352999"/>
          </a:xfrm>
          <a:prstGeom prst="rect">
            <a:avLst/>
          </a:prstGeom>
          <a:noFill/>
        </p:spPr>
        <p:txBody>
          <a:bodyPr wrap="square" rtlCol="0">
            <a:spAutoFit/>
          </a:bodyPr>
          <a:lstStyle/>
          <a:p>
            <a:pPr marL="285750" indent="-285750">
              <a:lnSpc>
                <a:spcPts val="2000"/>
              </a:lnSpc>
              <a:buFont typeface="Arial" panose="020B0604020202020204" pitchFamily="34" charset="0"/>
              <a:buChar char="•"/>
            </a:pPr>
            <a:r>
              <a:rPr lang="zh-TW" altLang="en-US" sz="1400" b="1" dirty="0"/>
              <a:t>集成式演算法在預測準確率、殘差控制、模型穩定性表現均優於其他方法。</a:t>
            </a:r>
          </a:p>
          <a:p>
            <a:pPr marL="285750" indent="-285750">
              <a:lnSpc>
                <a:spcPts val="2000"/>
              </a:lnSpc>
              <a:buFont typeface="Arial" panose="020B0604020202020204" pitchFamily="34" charset="0"/>
              <a:buChar char="•"/>
            </a:pPr>
            <a:r>
              <a:rPr lang="zh-TW" altLang="en-US" sz="1400" b="1" dirty="0"/>
              <a:t>特徵重要性分析結果顯示，材料性質、製程條件，如溫度、壓力與結構參數是關鍵影響因子，有助於後續製程調整與新產品導入的設計參考。</a:t>
            </a:r>
          </a:p>
          <a:p>
            <a:pPr marL="285750" indent="-285750">
              <a:lnSpc>
                <a:spcPts val="2000"/>
              </a:lnSpc>
              <a:buFont typeface="Arial" panose="020B0604020202020204" pitchFamily="34" charset="0"/>
              <a:buChar char="•"/>
            </a:pPr>
            <a:r>
              <a:rPr lang="zh-TW" altLang="en-US" sz="1400" b="1" dirty="0"/>
              <a:t>證實 </a:t>
            </a:r>
            <a:r>
              <a:rPr lang="en-US" altLang="zh-TW" sz="1400" b="1" dirty="0"/>
              <a:t>Gradient Boosting </a:t>
            </a:r>
            <a:r>
              <a:rPr lang="zh-TW" altLang="en-US" sz="1400" b="1" dirty="0"/>
              <a:t>與 </a:t>
            </a:r>
            <a:r>
              <a:rPr lang="en-US" altLang="zh-TW" sz="1400" b="1" dirty="0"/>
              <a:t>Random Forest </a:t>
            </a:r>
            <a:r>
              <a:rPr lang="zh-TW" altLang="en-US" sz="1400" b="1" dirty="0"/>
              <a:t>具優異預測能力與穩定性，並能在中等樣本規模下取得良好表現，顯著優於傳統</a:t>
            </a:r>
            <a:r>
              <a:rPr lang="en-US" altLang="zh-TW" sz="1400" b="1" dirty="0"/>
              <a:t> DoE </a:t>
            </a:r>
            <a:r>
              <a:rPr lang="zh-TW" altLang="en-US" sz="1400" b="1" dirty="0"/>
              <a:t>方法，可提供未來做預測模型的適用性。</a:t>
            </a:r>
          </a:p>
        </p:txBody>
      </p:sp>
    </p:spTree>
    <p:extLst>
      <p:ext uri="{BB962C8B-B14F-4D97-AF65-F5344CB8AC3E}">
        <p14:creationId xmlns:p14="http://schemas.microsoft.com/office/powerpoint/2010/main" val="1191953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2BD99-DED0-7835-2C48-CE23D15FC44F}"/>
            </a:ext>
          </a:extLst>
        </p:cNvPr>
        <p:cNvGrpSpPr/>
        <p:nvPr/>
      </p:nvGrpSpPr>
      <p:grpSpPr>
        <a:xfrm>
          <a:off x="0" y="0"/>
          <a:ext cx="0" cy="0"/>
          <a:chOff x="0" y="0"/>
          <a:chExt cx="0" cy="0"/>
        </a:xfrm>
      </p:grpSpPr>
      <p:grpSp>
        <p:nvGrpSpPr>
          <p:cNvPr id="2" name="群組 1">
            <a:extLst>
              <a:ext uri="{FF2B5EF4-FFF2-40B4-BE49-F238E27FC236}">
                <a16:creationId xmlns:a16="http://schemas.microsoft.com/office/drawing/2014/main" id="{5DB5EFE8-DE13-3B76-7568-A98BEDB254BA}"/>
              </a:ext>
            </a:extLst>
          </p:cNvPr>
          <p:cNvGrpSpPr/>
          <p:nvPr/>
        </p:nvGrpSpPr>
        <p:grpSpPr>
          <a:xfrm>
            <a:off x="-515783" y="149117"/>
            <a:ext cx="4285437" cy="720000"/>
            <a:chOff x="-515783" y="149117"/>
            <a:chExt cx="4285437" cy="720000"/>
          </a:xfrm>
        </p:grpSpPr>
        <p:sp>
          <p:nvSpPr>
            <p:cNvPr id="3" name="文字方塊 2">
              <a:extLst>
                <a:ext uri="{FF2B5EF4-FFF2-40B4-BE49-F238E27FC236}">
                  <a16:creationId xmlns:a16="http://schemas.microsoft.com/office/drawing/2014/main" id="{592FF389-A2C2-4928-1FA5-DBFA89929DBE}"/>
                </a:ext>
              </a:extLst>
            </p:cNvPr>
            <p:cNvSpPr txBox="1"/>
            <p:nvPr/>
          </p:nvSpPr>
          <p:spPr>
            <a:xfrm>
              <a:off x="353334" y="185951"/>
              <a:ext cx="3416320" cy="646331"/>
            </a:xfrm>
            <a:prstGeom prst="rect">
              <a:avLst/>
            </a:prstGeom>
            <a:noFill/>
          </p:spPr>
          <p:txBody>
            <a:bodyPr wrap="none" rtlCol="0">
              <a:spAutoFit/>
            </a:bodyPr>
            <a:lstStyle/>
            <a:p>
              <a:r>
                <a:rPr lang="zh-TW" altLang="en-US" sz="3600" b="1" dirty="0">
                  <a:solidFill>
                    <a:schemeClr val="accent1">
                      <a:lumMod val="75000"/>
                    </a:schemeClr>
                  </a:solidFill>
                </a:rPr>
                <a:t>結論</a:t>
              </a:r>
              <a:r>
                <a:rPr lang="zh-TW" altLang="en-US" sz="3600" b="1" dirty="0">
                  <a:solidFill>
                    <a:schemeClr val="accent1">
                      <a:lumMod val="60000"/>
                      <a:lumOff val="40000"/>
                    </a:schemeClr>
                  </a:solidFill>
                </a:rPr>
                <a:t>與未來展望</a:t>
              </a:r>
            </a:p>
          </p:txBody>
        </p:sp>
        <p:sp>
          <p:nvSpPr>
            <p:cNvPr id="4" name="圓角矩形 3">
              <a:extLst>
                <a:ext uri="{FF2B5EF4-FFF2-40B4-BE49-F238E27FC236}">
                  <a16:creationId xmlns:a16="http://schemas.microsoft.com/office/drawing/2014/main" id="{7B8F69FD-DA7C-838B-6259-B5C3B190B1C5}"/>
                </a:ext>
              </a:extLst>
            </p:cNvPr>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a:extLst>
                <a:ext uri="{FF2B5EF4-FFF2-40B4-BE49-F238E27FC236}">
                  <a16:creationId xmlns:a16="http://schemas.microsoft.com/office/drawing/2014/main" id="{63A806AD-9A25-4614-B292-A8BC81DBB49B}"/>
                </a:ext>
              </a:extLst>
            </p:cNvPr>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4" name="矩形 53">
            <a:extLst>
              <a:ext uri="{FF2B5EF4-FFF2-40B4-BE49-F238E27FC236}">
                <a16:creationId xmlns:a16="http://schemas.microsoft.com/office/drawing/2014/main" id="{936ED0DA-BD2F-826F-6FC5-CB323E2B345F}"/>
              </a:ext>
            </a:extLst>
          </p:cNvPr>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sp>
        <p:nvSpPr>
          <p:cNvPr id="23" name="矩形 22">
            <a:extLst>
              <a:ext uri="{FF2B5EF4-FFF2-40B4-BE49-F238E27FC236}">
                <a16:creationId xmlns:a16="http://schemas.microsoft.com/office/drawing/2014/main" id="{D9068651-9819-F668-DC48-E11297657A80}"/>
              </a:ext>
            </a:extLst>
          </p:cNvPr>
          <p:cNvSpPr/>
          <p:nvPr/>
        </p:nvSpPr>
        <p:spPr>
          <a:xfrm>
            <a:off x="353334" y="1018232"/>
            <a:ext cx="2031325" cy="461665"/>
          </a:xfrm>
          <a:prstGeom prst="rect">
            <a:avLst/>
          </a:prstGeom>
        </p:spPr>
        <p:txBody>
          <a:bodyPr wrap="none">
            <a:spAutoFit/>
          </a:bodyPr>
          <a:lstStyle/>
          <a:p>
            <a:r>
              <a:rPr lang="zh-TW" altLang="en-US" sz="2400" b="1" dirty="0"/>
              <a:t>未來研究方向</a:t>
            </a:r>
          </a:p>
        </p:txBody>
      </p:sp>
      <p:sp>
        <p:nvSpPr>
          <p:cNvPr id="9" name="文字方塊 8">
            <a:extLst>
              <a:ext uri="{FF2B5EF4-FFF2-40B4-BE49-F238E27FC236}">
                <a16:creationId xmlns:a16="http://schemas.microsoft.com/office/drawing/2014/main" id="{DD0666E0-A906-9E1F-BC99-3D04BBAEAFC7}"/>
              </a:ext>
            </a:extLst>
          </p:cNvPr>
          <p:cNvSpPr txBox="1"/>
          <p:nvPr/>
        </p:nvSpPr>
        <p:spPr>
          <a:xfrm>
            <a:off x="353335" y="1491757"/>
            <a:ext cx="11136382" cy="1096519"/>
          </a:xfrm>
          <a:prstGeom prst="rect">
            <a:avLst/>
          </a:prstGeom>
          <a:noFill/>
        </p:spPr>
        <p:txBody>
          <a:bodyPr wrap="square" rtlCol="0">
            <a:spAutoFit/>
          </a:bodyPr>
          <a:lstStyle/>
          <a:p>
            <a:pPr marL="285750" indent="-285750">
              <a:lnSpc>
                <a:spcPts val="2000"/>
              </a:lnSpc>
              <a:buFont typeface="Arial" panose="020B0604020202020204" pitchFamily="34" charset="0"/>
              <a:buChar char="•"/>
            </a:pPr>
            <a:r>
              <a:rPr lang="zh-TW" altLang="en-US" sz="1400" b="1" dirty="0"/>
              <a:t>建模品質受限於輸入數據的完整性與一致性，後續強化資料前處理作業，如異常值排除、缺值補齊，以確保模型穩定性。</a:t>
            </a:r>
          </a:p>
          <a:p>
            <a:pPr marL="285750" indent="-285750">
              <a:lnSpc>
                <a:spcPts val="2000"/>
              </a:lnSpc>
              <a:buFont typeface="Arial" panose="020B0604020202020204" pitchFamily="34" charset="0"/>
              <a:buChar char="•"/>
            </a:pPr>
            <a:r>
              <a:rPr lang="zh-TW" altLang="en-US" sz="1400" b="1" dirty="0"/>
              <a:t>整合製程知識圖譜，將製程知識與機器學習模型結合，提高模型可解釋性與決策透明度。</a:t>
            </a:r>
          </a:p>
          <a:p>
            <a:pPr marL="285750" indent="-285750">
              <a:lnSpc>
                <a:spcPts val="2000"/>
              </a:lnSpc>
              <a:buFont typeface="Arial" panose="020B0604020202020204" pitchFamily="34" charset="0"/>
              <a:buChar char="•"/>
            </a:pPr>
            <a:r>
              <a:rPr lang="zh-TW" altLang="en-US" sz="1400" b="1" dirty="0"/>
              <a:t>評估模型實際部署效益，針對模型在實際產線導入後的預測效能、運行成本與維護需求進行迭代優化。</a:t>
            </a:r>
          </a:p>
          <a:p>
            <a:pPr marL="285750" indent="-285750">
              <a:lnSpc>
                <a:spcPts val="2000"/>
              </a:lnSpc>
              <a:buFont typeface="Arial" panose="020B0604020202020204" pitchFamily="34" charset="0"/>
              <a:buChar char="•"/>
            </a:pPr>
            <a:r>
              <a:rPr lang="zh-TW" altLang="en-US" sz="1400" b="1" dirty="0"/>
              <a:t>引入不同製程站點資料以擴大模型適用範圍，</a:t>
            </a:r>
            <a:r>
              <a:rPr lang="en-US" altLang="zh-TW" sz="1400" b="1" dirty="0"/>
              <a:t>AI</a:t>
            </a:r>
            <a:r>
              <a:rPr lang="zh-TW" altLang="en-US" sz="1400" b="1" dirty="0"/>
              <a:t>在不同預測因子下提升準確率的可行性。</a:t>
            </a:r>
          </a:p>
        </p:txBody>
      </p:sp>
    </p:spTree>
    <p:extLst>
      <p:ext uri="{BB962C8B-B14F-4D97-AF65-F5344CB8AC3E}">
        <p14:creationId xmlns:p14="http://schemas.microsoft.com/office/powerpoint/2010/main" val="1778302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681C1-A5CA-B00A-5D89-E8AE91690F68}"/>
            </a:ext>
          </a:extLst>
        </p:cNvPr>
        <p:cNvGrpSpPr/>
        <p:nvPr/>
      </p:nvGrpSpPr>
      <p:grpSpPr>
        <a:xfrm>
          <a:off x="0" y="0"/>
          <a:ext cx="0" cy="0"/>
          <a:chOff x="0" y="0"/>
          <a:chExt cx="0" cy="0"/>
        </a:xfrm>
      </p:grpSpPr>
      <p:sp>
        <p:nvSpPr>
          <p:cNvPr id="4" name="矩形 3">
            <a:extLst>
              <a:ext uri="{FF2B5EF4-FFF2-40B4-BE49-F238E27FC236}">
                <a16:creationId xmlns:a16="http://schemas.microsoft.com/office/drawing/2014/main" id="{D0463E76-5059-B6CD-B677-836CFEC34D18}"/>
              </a:ext>
            </a:extLst>
          </p:cNvPr>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sp>
        <p:nvSpPr>
          <p:cNvPr id="26" name="圓角矩形 25">
            <a:extLst>
              <a:ext uri="{FF2B5EF4-FFF2-40B4-BE49-F238E27FC236}">
                <a16:creationId xmlns:a16="http://schemas.microsoft.com/office/drawing/2014/main" id="{6A7C7CFD-B342-1D61-7684-386020E87371}"/>
              </a:ext>
            </a:extLst>
          </p:cNvPr>
          <p:cNvSpPr/>
          <p:nvPr/>
        </p:nvSpPr>
        <p:spPr>
          <a:xfrm rot="2700000">
            <a:off x="9549405" y="565519"/>
            <a:ext cx="2160000" cy="2160000"/>
          </a:xfrm>
          <a:prstGeom prst="roundRect">
            <a:avLst>
              <a:gd name="adj" fmla="val 11341"/>
            </a:avLst>
          </a:prstGeom>
          <a:blipFill dpi="0" rotWithShape="0">
            <a:blip r:embed="rId2"/>
            <a:srcRect/>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圓角矩形 26">
            <a:extLst>
              <a:ext uri="{FF2B5EF4-FFF2-40B4-BE49-F238E27FC236}">
                <a16:creationId xmlns:a16="http://schemas.microsoft.com/office/drawing/2014/main" id="{662116D6-B197-8DCE-BAC2-F4386B432307}"/>
              </a:ext>
            </a:extLst>
          </p:cNvPr>
          <p:cNvSpPr/>
          <p:nvPr/>
        </p:nvSpPr>
        <p:spPr>
          <a:xfrm rot="2700000">
            <a:off x="7232059" y="-622515"/>
            <a:ext cx="2160000" cy="216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圓角矩形 27">
            <a:extLst>
              <a:ext uri="{FF2B5EF4-FFF2-40B4-BE49-F238E27FC236}">
                <a16:creationId xmlns:a16="http://schemas.microsoft.com/office/drawing/2014/main" id="{D2E6706E-59B5-BA89-FC6A-55ED762C67EF}"/>
              </a:ext>
            </a:extLst>
          </p:cNvPr>
          <p:cNvSpPr/>
          <p:nvPr/>
        </p:nvSpPr>
        <p:spPr>
          <a:xfrm rot="2700000">
            <a:off x="7805941" y="2337186"/>
            <a:ext cx="2160000" cy="216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圓角矩形 30">
            <a:extLst>
              <a:ext uri="{FF2B5EF4-FFF2-40B4-BE49-F238E27FC236}">
                <a16:creationId xmlns:a16="http://schemas.microsoft.com/office/drawing/2014/main" id="{D07B97B4-EF1B-11EA-72B1-2340A7941FE6}"/>
              </a:ext>
            </a:extLst>
          </p:cNvPr>
          <p:cNvSpPr/>
          <p:nvPr/>
        </p:nvSpPr>
        <p:spPr>
          <a:xfrm rot="2700000">
            <a:off x="10223579" y="3525220"/>
            <a:ext cx="2160000" cy="216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78CB5A80-0C2C-DF08-8988-846DB702D23E}"/>
              </a:ext>
            </a:extLst>
          </p:cNvPr>
          <p:cNvSpPr/>
          <p:nvPr/>
        </p:nvSpPr>
        <p:spPr>
          <a:xfrm>
            <a:off x="3894515" y="3088980"/>
            <a:ext cx="2608406" cy="646331"/>
          </a:xfrm>
          <a:prstGeom prst="rect">
            <a:avLst/>
          </a:prstGeom>
        </p:spPr>
        <p:txBody>
          <a:bodyPr wrap="none">
            <a:spAutoFit/>
          </a:bodyPr>
          <a:lstStyle/>
          <a:p>
            <a:pPr algn="ctr"/>
            <a:r>
              <a:rPr lang="en-US" altLang="zh-TW" sz="3600" b="1" dirty="0"/>
              <a:t>Thank You</a:t>
            </a:r>
            <a:endParaRPr lang="zh-TW" altLang="en-US" sz="3600" b="1" dirty="0">
              <a:solidFill>
                <a:schemeClr val="bg1"/>
              </a:solidFill>
            </a:endParaRPr>
          </a:p>
        </p:txBody>
      </p:sp>
    </p:spTree>
    <p:extLst>
      <p:ext uri="{BB962C8B-B14F-4D97-AF65-F5344CB8AC3E}">
        <p14:creationId xmlns:p14="http://schemas.microsoft.com/office/powerpoint/2010/main" val="2574429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sp>
        <p:nvSpPr>
          <p:cNvPr id="8" name="矩形 7"/>
          <p:cNvSpPr/>
          <p:nvPr/>
        </p:nvSpPr>
        <p:spPr>
          <a:xfrm>
            <a:off x="353333" y="832282"/>
            <a:ext cx="10896304" cy="605294"/>
          </a:xfrm>
          <a:prstGeom prst="rect">
            <a:avLst/>
          </a:prstGeom>
        </p:spPr>
        <p:txBody>
          <a:bodyPr wrap="square">
            <a:spAutoFit/>
          </a:bodyPr>
          <a:lstStyle/>
          <a:p>
            <a:pPr>
              <a:lnSpc>
                <a:spcPts val="2000"/>
              </a:lnSpc>
            </a:pPr>
            <a:r>
              <a:rPr lang="zh-TW" altLang="en-US" sz="1400" b="1" dirty="0">
                <a:solidFill>
                  <a:schemeClr val="tx1">
                    <a:lumMod val="75000"/>
                    <a:lumOff val="25000"/>
                  </a:schemeClr>
                </a:solidFill>
              </a:rPr>
              <a:t>廠內產品在後段封裝過程中，晶片與基板不同材料之間的 </a:t>
            </a:r>
            <a:r>
              <a:rPr lang="en-US" altLang="zh-TW" sz="1400" b="1" dirty="0">
                <a:solidFill>
                  <a:schemeClr val="tx1">
                    <a:lumMod val="75000"/>
                    <a:lumOff val="25000"/>
                  </a:schemeClr>
                </a:solidFill>
              </a:rPr>
              <a:t>CTE Mismatch</a:t>
            </a:r>
            <a:r>
              <a:rPr lang="zh-TW" altLang="en-US" sz="1400" b="1" dirty="0">
                <a:solidFill>
                  <a:schemeClr val="tx1">
                    <a:lumMod val="75000"/>
                    <a:lumOff val="25000"/>
                  </a:schemeClr>
                </a:solidFill>
              </a:rPr>
              <a:t>、參數組合的差異，加上含膠的限制，</a:t>
            </a:r>
            <a:endParaRPr lang="en-US" altLang="zh-TW" sz="1400" b="1" dirty="0">
              <a:solidFill>
                <a:schemeClr val="tx1">
                  <a:lumMod val="75000"/>
                  <a:lumOff val="25000"/>
                </a:schemeClr>
              </a:solidFill>
            </a:endParaRPr>
          </a:p>
          <a:p>
            <a:pPr>
              <a:lnSpc>
                <a:spcPts val="2000"/>
              </a:lnSpc>
            </a:pPr>
            <a:r>
              <a:rPr lang="zh-TW" altLang="en-US" sz="1400" b="1" dirty="0">
                <a:solidFill>
                  <a:schemeClr val="tx1">
                    <a:lumMod val="75000"/>
                    <a:lumOff val="25000"/>
                  </a:schemeClr>
                </a:solidFill>
              </a:rPr>
              <a:t>為了釋放溫度所產生的內部應力，常藉由形狀改變來釋放這些內力，導致產品 </a:t>
            </a:r>
            <a:r>
              <a:rPr lang="en-US" altLang="zh-TW" sz="1400" b="1" dirty="0">
                <a:solidFill>
                  <a:schemeClr val="tx1">
                    <a:lumMod val="75000"/>
                    <a:lumOff val="25000"/>
                  </a:schemeClr>
                </a:solidFill>
              </a:rPr>
              <a:t>Coplanarity fail</a:t>
            </a:r>
            <a:r>
              <a:rPr lang="zh-TW" altLang="en-US" sz="1400" b="1" dirty="0">
                <a:solidFill>
                  <a:schemeClr val="tx1">
                    <a:lumMod val="75000"/>
                    <a:lumOff val="25000"/>
                  </a:schemeClr>
                </a:solidFill>
              </a:rPr>
              <a:t>，進而影響後續上板成功率、出貨時間。</a:t>
            </a:r>
          </a:p>
        </p:txBody>
      </p:sp>
      <p:pic>
        <p:nvPicPr>
          <p:cNvPr id="9" name="圖片 8">
            <a:extLst>
              <a:ext uri="{FF2B5EF4-FFF2-40B4-BE49-F238E27FC236}">
                <a16:creationId xmlns:a16="http://schemas.microsoft.com/office/drawing/2014/main" id="{72E64FAF-37D8-4C7E-A90C-043B8D0D8D6C}"/>
              </a:ext>
            </a:extLst>
          </p:cNvPr>
          <p:cNvPicPr>
            <a:picLocks noChangeAspect="1"/>
          </p:cNvPicPr>
          <p:nvPr/>
        </p:nvPicPr>
        <p:blipFill rotWithShape="1">
          <a:blip r:embed="rId3"/>
          <a:srcRect b="15812"/>
          <a:stretch/>
        </p:blipFill>
        <p:spPr>
          <a:xfrm>
            <a:off x="3751058" y="1868802"/>
            <a:ext cx="1672277" cy="662011"/>
          </a:xfrm>
          <a:prstGeom prst="rect">
            <a:avLst/>
          </a:prstGeom>
        </p:spPr>
      </p:pic>
      <p:sp>
        <p:nvSpPr>
          <p:cNvPr id="10" name="文字方塊 9">
            <a:extLst>
              <a:ext uri="{FF2B5EF4-FFF2-40B4-BE49-F238E27FC236}">
                <a16:creationId xmlns:a16="http://schemas.microsoft.com/office/drawing/2014/main" id="{92B4DA10-9DC2-4DA8-A221-C0A3C0C03D86}"/>
              </a:ext>
            </a:extLst>
          </p:cNvPr>
          <p:cNvSpPr txBox="1"/>
          <p:nvPr/>
        </p:nvSpPr>
        <p:spPr>
          <a:xfrm>
            <a:off x="4082089" y="2553003"/>
            <a:ext cx="1010213" cy="523220"/>
          </a:xfrm>
          <a:prstGeom prst="rect">
            <a:avLst/>
          </a:prstGeom>
          <a:noFill/>
        </p:spPr>
        <p:txBody>
          <a:bodyPr wrap="none" rtlCol="0">
            <a:spAutoFit/>
          </a:bodyPr>
          <a:lstStyle/>
          <a:p>
            <a:pPr algn="ctr"/>
            <a:r>
              <a:rPr lang="en-US" altLang="zh-TW" sz="1400" b="1" dirty="0">
                <a:latin typeface="微軟正黑體" panose="020B0604030504040204" pitchFamily="34" charset="-120"/>
                <a:ea typeface="微軟正黑體" panose="020B0604030504040204" pitchFamily="34" charset="-120"/>
              </a:rPr>
              <a:t>Heat Sink</a:t>
            </a:r>
          </a:p>
          <a:p>
            <a:pPr algn="ctr"/>
            <a:r>
              <a:rPr lang="zh-TW" altLang="en-US" sz="1400" b="1" dirty="0">
                <a:latin typeface="微軟正黑體" panose="020B0604030504040204" pitchFamily="34" charset="-120"/>
                <a:ea typeface="微軟正黑體" panose="020B0604030504040204" pitchFamily="34" charset="-120"/>
              </a:rPr>
              <a:t>散熱片</a:t>
            </a:r>
            <a:endParaRPr lang="en-US" altLang="zh-TW" sz="1400" b="1" dirty="0">
              <a:latin typeface="微軟正黑體" panose="020B0604030504040204" pitchFamily="34" charset="-120"/>
              <a:ea typeface="微軟正黑體" panose="020B0604030504040204" pitchFamily="34" charset="-120"/>
            </a:endParaRPr>
          </a:p>
        </p:txBody>
      </p:sp>
      <p:grpSp>
        <p:nvGrpSpPr>
          <p:cNvPr id="11" name="群組 10">
            <a:extLst>
              <a:ext uri="{FF2B5EF4-FFF2-40B4-BE49-F238E27FC236}">
                <a16:creationId xmlns:a16="http://schemas.microsoft.com/office/drawing/2014/main" id="{24EE17AB-C834-4577-AC6D-B74A19B264D1}"/>
              </a:ext>
            </a:extLst>
          </p:cNvPr>
          <p:cNvGrpSpPr/>
          <p:nvPr/>
        </p:nvGrpSpPr>
        <p:grpSpPr>
          <a:xfrm>
            <a:off x="1267954" y="2046833"/>
            <a:ext cx="1739384" cy="507648"/>
            <a:chOff x="1567612" y="3362650"/>
            <a:chExt cx="1319480" cy="265575"/>
          </a:xfrm>
        </p:grpSpPr>
        <p:grpSp>
          <p:nvGrpSpPr>
            <p:cNvPr id="12" name="群組 11">
              <a:extLst>
                <a:ext uri="{FF2B5EF4-FFF2-40B4-BE49-F238E27FC236}">
                  <a16:creationId xmlns:a16="http://schemas.microsoft.com/office/drawing/2014/main" id="{46E044CC-4C69-4033-BE91-C07F23530C5A}"/>
                </a:ext>
              </a:extLst>
            </p:cNvPr>
            <p:cNvGrpSpPr/>
            <p:nvPr/>
          </p:nvGrpSpPr>
          <p:grpSpPr>
            <a:xfrm>
              <a:off x="1625857" y="3362650"/>
              <a:ext cx="1212429" cy="220821"/>
              <a:chOff x="1600200" y="4388407"/>
              <a:chExt cx="1452563" cy="264556"/>
            </a:xfrm>
          </p:grpSpPr>
          <p:sp>
            <p:nvSpPr>
              <p:cNvPr id="14" name="手繪多邊形: 圖案 26">
                <a:extLst>
                  <a:ext uri="{FF2B5EF4-FFF2-40B4-BE49-F238E27FC236}">
                    <a16:creationId xmlns:a16="http://schemas.microsoft.com/office/drawing/2014/main" id="{038A13A4-D04C-4C97-87F8-4B1E10E90CBA}"/>
                  </a:ext>
                </a:extLst>
              </p:cNvPr>
              <p:cNvSpPr/>
              <p:nvPr/>
            </p:nvSpPr>
            <p:spPr>
              <a:xfrm>
                <a:off x="1600200" y="4456769"/>
                <a:ext cx="1452563" cy="196194"/>
              </a:xfrm>
              <a:custGeom>
                <a:avLst/>
                <a:gdLst>
                  <a:gd name="connsiteX0" fmla="*/ 0 w 1452563"/>
                  <a:gd name="connsiteY0" fmla="*/ 148569 h 196194"/>
                  <a:gd name="connsiteX1" fmla="*/ 0 w 1452563"/>
                  <a:gd name="connsiteY1" fmla="*/ 148569 h 196194"/>
                  <a:gd name="connsiteX2" fmla="*/ 47625 w 1452563"/>
                  <a:gd name="connsiteY2" fmla="*/ 129519 h 196194"/>
                  <a:gd name="connsiteX3" fmla="*/ 76200 w 1452563"/>
                  <a:gd name="connsiteY3" fmla="*/ 91419 h 196194"/>
                  <a:gd name="connsiteX4" fmla="*/ 85725 w 1452563"/>
                  <a:gd name="connsiteY4" fmla="*/ 67606 h 196194"/>
                  <a:gd name="connsiteX5" fmla="*/ 90488 w 1452563"/>
                  <a:gd name="connsiteY5" fmla="*/ 39031 h 196194"/>
                  <a:gd name="connsiteX6" fmla="*/ 95250 w 1452563"/>
                  <a:gd name="connsiteY6" fmla="*/ 19981 h 196194"/>
                  <a:gd name="connsiteX7" fmla="*/ 114300 w 1452563"/>
                  <a:gd name="connsiteY7" fmla="*/ 15219 h 196194"/>
                  <a:gd name="connsiteX8" fmla="*/ 333375 w 1452563"/>
                  <a:gd name="connsiteY8" fmla="*/ 10456 h 196194"/>
                  <a:gd name="connsiteX9" fmla="*/ 1004888 w 1452563"/>
                  <a:gd name="connsiteY9" fmla="*/ 5694 h 196194"/>
                  <a:gd name="connsiteX10" fmla="*/ 1323975 w 1452563"/>
                  <a:gd name="connsiteY10" fmla="*/ 5694 h 196194"/>
                  <a:gd name="connsiteX11" fmla="*/ 1333500 w 1452563"/>
                  <a:gd name="connsiteY11" fmla="*/ 24744 h 196194"/>
                  <a:gd name="connsiteX12" fmla="*/ 1347788 w 1452563"/>
                  <a:gd name="connsiteY12" fmla="*/ 48556 h 196194"/>
                  <a:gd name="connsiteX13" fmla="*/ 1366838 w 1452563"/>
                  <a:gd name="connsiteY13" fmla="*/ 86656 h 196194"/>
                  <a:gd name="connsiteX14" fmla="*/ 1395413 w 1452563"/>
                  <a:gd name="connsiteY14" fmla="*/ 119994 h 196194"/>
                  <a:gd name="connsiteX15" fmla="*/ 1404938 w 1452563"/>
                  <a:gd name="connsiteY15" fmla="*/ 134281 h 196194"/>
                  <a:gd name="connsiteX16" fmla="*/ 1419225 w 1452563"/>
                  <a:gd name="connsiteY16" fmla="*/ 139044 h 196194"/>
                  <a:gd name="connsiteX17" fmla="*/ 1452563 w 1452563"/>
                  <a:gd name="connsiteY17" fmla="*/ 162856 h 196194"/>
                  <a:gd name="connsiteX18" fmla="*/ 1419225 w 1452563"/>
                  <a:gd name="connsiteY18" fmla="*/ 181906 h 196194"/>
                  <a:gd name="connsiteX19" fmla="*/ 1395413 w 1452563"/>
                  <a:gd name="connsiteY19" fmla="*/ 186669 h 196194"/>
                  <a:gd name="connsiteX20" fmla="*/ 962025 w 1452563"/>
                  <a:gd name="connsiteY20" fmla="*/ 191431 h 196194"/>
                  <a:gd name="connsiteX21" fmla="*/ 690563 w 1452563"/>
                  <a:gd name="connsiteY21" fmla="*/ 196194 h 196194"/>
                  <a:gd name="connsiteX22" fmla="*/ 242888 w 1452563"/>
                  <a:gd name="connsiteY22" fmla="*/ 191431 h 196194"/>
                  <a:gd name="connsiteX23" fmla="*/ 157163 w 1452563"/>
                  <a:gd name="connsiteY23" fmla="*/ 181906 h 196194"/>
                  <a:gd name="connsiteX24" fmla="*/ 0 w 1452563"/>
                  <a:gd name="connsiteY24" fmla="*/ 148569 h 19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52563" h="196194">
                    <a:moveTo>
                      <a:pt x="0" y="148569"/>
                    </a:moveTo>
                    <a:lnTo>
                      <a:pt x="0" y="148569"/>
                    </a:lnTo>
                    <a:cubicBezTo>
                      <a:pt x="15875" y="142219"/>
                      <a:pt x="32780" y="138002"/>
                      <a:pt x="47625" y="129519"/>
                    </a:cubicBezTo>
                    <a:cubicBezTo>
                      <a:pt x="62998" y="120734"/>
                      <a:pt x="69534" y="106417"/>
                      <a:pt x="76200" y="91419"/>
                    </a:cubicBezTo>
                    <a:cubicBezTo>
                      <a:pt x="79672" y="83607"/>
                      <a:pt x="82550" y="75544"/>
                      <a:pt x="85725" y="67606"/>
                    </a:cubicBezTo>
                    <a:cubicBezTo>
                      <a:pt x="87313" y="58081"/>
                      <a:pt x="88594" y="48500"/>
                      <a:pt x="90488" y="39031"/>
                    </a:cubicBezTo>
                    <a:cubicBezTo>
                      <a:pt x="91772" y="32613"/>
                      <a:pt x="90622" y="24609"/>
                      <a:pt x="95250" y="19981"/>
                    </a:cubicBezTo>
                    <a:cubicBezTo>
                      <a:pt x="99878" y="15353"/>
                      <a:pt x="107760" y="15481"/>
                      <a:pt x="114300" y="15219"/>
                    </a:cubicBezTo>
                    <a:cubicBezTo>
                      <a:pt x="187284" y="12300"/>
                      <a:pt x="260337" y="11237"/>
                      <a:pt x="333375" y="10456"/>
                    </a:cubicBezTo>
                    <a:lnTo>
                      <a:pt x="1004888" y="5694"/>
                    </a:lnTo>
                    <a:cubicBezTo>
                      <a:pt x="1099147" y="2327"/>
                      <a:pt x="1234387" y="-5232"/>
                      <a:pt x="1323975" y="5694"/>
                    </a:cubicBezTo>
                    <a:cubicBezTo>
                      <a:pt x="1331022" y="6553"/>
                      <a:pt x="1330052" y="18538"/>
                      <a:pt x="1333500" y="24744"/>
                    </a:cubicBezTo>
                    <a:cubicBezTo>
                      <a:pt x="1337996" y="32836"/>
                      <a:pt x="1343399" y="40406"/>
                      <a:pt x="1347788" y="48556"/>
                    </a:cubicBezTo>
                    <a:cubicBezTo>
                      <a:pt x="1354520" y="61058"/>
                      <a:pt x="1358962" y="74842"/>
                      <a:pt x="1366838" y="86656"/>
                    </a:cubicBezTo>
                    <a:cubicBezTo>
                      <a:pt x="1388703" y="119455"/>
                      <a:pt x="1360770" y="79578"/>
                      <a:pt x="1395413" y="119994"/>
                    </a:cubicBezTo>
                    <a:cubicBezTo>
                      <a:pt x="1399138" y="124340"/>
                      <a:pt x="1400469" y="130705"/>
                      <a:pt x="1404938" y="134281"/>
                    </a:cubicBezTo>
                    <a:cubicBezTo>
                      <a:pt x="1408858" y="137417"/>
                      <a:pt x="1414735" y="136799"/>
                      <a:pt x="1419225" y="139044"/>
                    </a:cubicBezTo>
                    <a:cubicBezTo>
                      <a:pt x="1426190" y="142527"/>
                      <a:pt x="1448247" y="159619"/>
                      <a:pt x="1452563" y="162856"/>
                    </a:cubicBezTo>
                    <a:cubicBezTo>
                      <a:pt x="1441450" y="169206"/>
                      <a:pt x="1431039" y="176983"/>
                      <a:pt x="1419225" y="181906"/>
                    </a:cubicBezTo>
                    <a:cubicBezTo>
                      <a:pt x="1411753" y="185019"/>
                      <a:pt x="1403506" y="186500"/>
                      <a:pt x="1395413" y="186669"/>
                    </a:cubicBezTo>
                    <a:lnTo>
                      <a:pt x="962025" y="191431"/>
                    </a:lnTo>
                    <a:lnTo>
                      <a:pt x="690563" y="196194"/>
                    </a:lnTo>
                    <a:lnTo>
                      <a:pt x="242888" y="191431"/>
                    </a:lnTo>
                    <a:cubicBezTo>
                      <a:pt x="-65825" y="185494"/>
                      <a:pt x="410329" y="188569"/>
                      <a:pt x="157163" y="181906"/>
                    </a:cubicBezTo>
                    <a:cubicBezTo>
                      <a:pt x="109554" y="180653"/>
                      <a:pt x="26194" y="154125"/>
                      <a:pt x="0" y="14856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E170AA7F-9B19-41D6-8151-B92F0EB63809}"/>
                  </a:ext>
                </a:extLst>
              </p:cNvPr>
              <p:cNvSpPr/>
              <p:nvPr/>
            </p:nvSpPr>
            <p:spPr>
              <a:xfrm>
                <a:off x="1676181" y="4388407"/>
                <a:ext cx="1266825" cy="82063"/>
              </a:xfrm>
              <a:prstGeom prst="rect">
                <a:avLst/>
              </a:prstGeom>
              <a:solidFill>
                <a:srgbClr val="D04D00"/>
              </a:solidFill>
              <a:ln>
                <a:solidFill>
                  <a:srgbClr val="D04D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dirty="0"/>
              </a:p>
            </p:txBody>
          </p:sp>
          <p:sp>
            <p:nvSpPr>
              <p:cNvPr id="16" name="橢圓 15">
                <a:extLst>
                  <a:ext uri="{FF2B5EF4-FFF2-40B4-BE49-F238E27FC236}">
                    <a16:creationId xmlns:a16="http://schemas.microsoft.com/office/drawing/2014/main" id="{D76EEC2C-E132-45BF-AF73-51720A854449}"/>
                  </a:ext>
                </a:extLst>
              </p:cNvPr>
              <p:cNvSpPr/>
              <p:nvPr/>
            </p:nvSpPr>
            <p:spPr>
              <a:xfrm>
                <a:off x="1947879" y="4494260"/>
                <a:ext cx="90488" cy="90000"/>
              </a:xfrm>
              <a:prstGeom prst="ellipse">
                <a:avLst/>
              </a:prstGeom>
              <a:solidFill>
                <a:srgbClr val="F3FCFF"/>
              </a:solidFill>
              <a:ln>
                <a:solidFill>
                  <a:srgbClr val="F3F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96B38C3E-D089-4723-A4B1-60DDD72AA497}"/>
                  </a:ext>
                </a:extLst>
              </p:cNvPr>
              <p:cNvSpPr/>
              <p:nvPr/>
            </p:nvSpPr>
            <p:spPr>
              <a:xfrm>
                <a:off x="2583674" y="4490441"/>
                <a:ext cx="90488" cy="90000"/>
              </a:xfrm>
              <a:prstGeom prst="ellipse">
                <a:avLst/>
              </a:prstGeom>
              <a:solidFill>
                <a:srgbClr val="F3FCFF"/>
              </a:solidFill>
              <a:ln>
                <a:solidFill>
                  <a:srgbClr val="F3F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id="{9397195E-D4CE-48FA-A7B5-051865223F5D}"/>
                  </a:ext>
                </a:extLst>
              </p:cNvPr>
              <p:cNvSpPr/>
              <p:nvPr/>
            </p:nvSpPr>
            <p:spPr>
              <a:xfrm>
                <a:off x="2361890" y="4492671"/>
                <a:ext cx="90488" cy="90000"/>
              </a:xfrm>
              <a:prstGeom prst="ellipse">
                <a:avLst/>
              </a:prstGeom>
              <a:solidFill>
                <a:srgbClr val="F3FCFF"/>
              </a:solidFill>
              <a:ln>
                <a:solidFill>
                  <a:srgbClr val="F3F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a:extLst>
                  <a:ext uri="{FF2B5EF4-FFF2-40B4-BE49-F238E27FC236}">
                    <a16:creationId xmlns:a16="http://schemas.microsoft.com/office/drawing/2014/main" id="{D5C6A90C-7974-4908-BD14-A271586C2083}"/>
                  </a:ext>
                </a:extLst>
              </p:cNvPr>
              <p:cNvSpPr/>
              <p:nvPr/>
            </p:nvSpPr>
            <p:spPr>
              <a:xfrm>
                <a:off x="2156994" y="4492671"/>
                <a:ext cx="90488" cy="90000"/>
              </a:xfrm>
              <a:prstGeom prst="ellipse">
                <a:avLst/>
              </a:prstGeom>
              <a:solidFill>
                <a:srgbClr val="F3FCFF"/>
              </a:solidFill>
              <a:ln>
                <a:solidFill>
                  <a:srgbClr val="F3F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a:extLst>
                  <a:ext uri="{FF2B5EF4-FFF2-40B4-BE49-F238E27FC236}">
                    <a16:creationId xmlns:a16="http://schemas.microsoft.com/office/drawing/2014/main" id="{5EC0FE27-2526-4EC2-8F53-D47E3333370A}"/>
                  </a:ext>
                </a:extLst>
              </p:cNvPr>
              <p:cNvSpPr/>
              <p:nvPr/>
            </p:nvSpPr>
            <p:spPr>
              <a:xfrm>
                <a:off x="2814548" y="4487757"/>
                <a:ext cx="90488" cy="90000"/>
              </a:xfrm>
              <a:prstGeom prst="ellipse">
                <a:avLst/>
              </a:prstGeom>
              <a:solidFill>
                <a:srgbClr val="F3FCFF"/>
              </a:solidFill>
              <a:ln>
                <a:solidFill>
                  <a:srgbClr val="F3F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a:extLst>
                  <a:ext uri="{FF2B5EF4-FFF2-40B4-BE49-F238E27FC236}">
                    <a16:creationId xmlns:a16="http://schemas.microsoft.com/office/drawing/2014/main" id="{89D67AEF-8F84-4807-8949-ADC8F46DB1F8}"/>
                  </a:ext>
                </a:extLst>
              </p:cNvPr>
              <p:cNvSpPr/>
              <p:nvPr/>
            </p:nvSpPr>
            <p:spPr>
              <a:xfrm>
                <a:off x="1749579" y="4494260"/>
                <a:ext cx="90488" cy="90000"/>
              </a:xfrm>
              <a:prstGeom prst="ellipse">
                <a:avLst/>
              </a:prstGeom>
              <a:solidFill>
                <a:srgbClr val="F3FCFF"/>
              </a:solidFill>
              <a:ln>
                <a:solidFill>
                  <a:srgbClr val="F3F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13" name="圖片 12">
              <a:extLst>
                <a:ext uri="{FF2B5EF4-FFF2-40B4-BE49-F238E27FC236}">
                  <a16:creationId xmlns:a16="http://schemas.microsoft.com/office/drawing/2014/main" id="{3AFEB87C-771C-4483-8ED0-F7E97D666DDA}"/>
                </a:ext>
              </a:extLst>
            </p:cNvPr>
            <p:cNvPicPr>
              <a:picLocks noChangeAspect="1"/>
            </p:cNvPicPr>
            <p:nvPr/>
          </p:nvPicPr>
          <p:blipFill rotWithShape="1">
            <a:blip r:embed="rId4"/>
            <a:srcRect t="14304"/>
            <a:stretch/>
          </p:blipFill>
          <p:spPr>
            <a:xfrm>
              <a:off x="1567612" y="3528085"/>
              <a:ext cx="1319480" cy="100140"/>
            </a:xfrm>
            <a:prstGeom prst="rect">
              <a:avLst/>
            </a:prstGeom>
          </p:spPr>
        </p:pic>
      </p:grpSp>
      <p:sp>
        <p:nvSpPr>
          <p:cNvPr id="22" name="文字方塊 21">
            <a:extLst>
              <a:ext uri="{FF2B5EF4-FFF2-40B4-BE49-F238E27FC236}">
                <a16:creationId xmlns:a16="http://schemas.microsoft.com/office/drawing/2014/main" id="{21E33AB9-539B-43B2-A0D4-A63930F6F88C}"/>
              </a:ext>
            </a:extLst>
          </p:cNvPr>
          <p:cNvSpPr txBox="1"/>
          <p:nvPr/>
        </p:nvSpPr>
        <p:spPr>
          <a:xfrm>
            <a:off x="1655220" y="2553003"/>
            <a:ext cx="940130" cy="523220"/>
          </a:xfrm>
          <a:prstGeom prst="rect">
            <a:avLst/>
          </a:prstGeom>
          <a:noFill/>
        </p:spPr>
        <p:txBody>
          <a:bodyPr wrap="none" rtlCol="0">
            <a:spAutoFit/>
          </a:bodyPr>
          <a:lstStyle/>
          <a:p>
            <a:pPr algn="ctr"/>
            <a:r>
              <a:rPr lang="en-US" altLang="zh-TW" sz="1400" b="1" dirty="0">
                <a:latin typeface="微軟正黑體" panose="020B0604030504040204" pitchFamily="34" charset="-120"/>
                <a:ea typeface="微軟正黑體" panose="020B0604030504040204" pitchFamily="34" charset="-120"/>
              </a:rPr>
              <a:t>Underfill</a:t>
            </a:r>
          </a:p>
          <a:p>
            <a:pPr algn="ctr"/>
            <a:r>
              <a:rPr lang="zh-TW" altLang="en-US" sz="1400" b="1" dirty="0">
                <a:latin typeface="微軟正黑體" panose="020B0604030504040204" pitchFamily="34" charset="-120"/>
                <a:ea typeface="微軟正黑體" panose="020B0604030504040204" pitchFamily="34" charset="-120"/>
              </a:rPr>
              <a:t>填膠</a:t>
            </a:r>
            <a:endParaRPr lang="en-US" altLang="zh-TW" sz="1400" b="1" dirty="0">
              <a:latin typeface="微軟正黑體" panose="020B0604030504040204" pitchFamily="34" charset="-120"/>
              <a:ea typeface="微軟正黑體" panose="020B0604030504040204" pitchFamily="34" charset="-120"/>
            </a:endParaRPr>
          </a:p>
        </p:txBody>
      </p:sp>
      <p:sp>
        <p:nvSpPr>
          <p:cNvPr id="24" name="文字方塊 23">
            <a:extLst>
              <a:ext uri="{FF2B5EF4-FFF2-40B4-BE49-F238E27FC236}">
                <a16:creationId xmlns:a16="http://schemas.microsoft.com/office/drawing/2014/main" id="{5804CAFA-BA9F-4809-ABAE-56D52E6556EC}"/>
              </a:ext>
            </a:extLst>
          </p:cNvPr>
          <p:cNvSpPr txBox="1"/>
          <p:nvPr/>
        </p:nvSpPr>
        <p:spPr>
          <a:xfrm>
            <a:off x="8960230" y="2553003"/>
            <a:ext cx="1345405" cy="523220"/>
          </a:xfrm>
          <a:prstGeom prst="rect">
            <a:avLst/>
          </a:prstGeom>
          <a:noFill/>
        </p:spPr>
        <p:txBody>
          <a:bodyPr wrap="square" rtlCol="0">
            <a:spAutoFit/>
          </a:bodyPr>
          <a:lstStyle/>
          <a:p>
            <a:pPr algn="ctr"/>
            <a:r>
              <a:rPr lang="en-US" altLang="zh-TW" sz="1400" b="1" dirty="0">
                <a:latin typeface="微軟正黑體" panose="020B0604030504040204" pitchFamily="34" charset="-120"/>
                <a:ea typeface="微軟正黑體" panose="020B0604030504040204" pitchFamily="34" charset="-120"/>
              </a:rPr>
              <a:t>Coplanarity</a:t>
            </a:r>
          </a:p>
          <a:p>
            <a:pPr algn="ctr"/>
            <a:r>
              <a:rPr lang="zh-TW" altLang="en-US" sz="1400" b="1" dirty="0">
                <a:latin typeface="微軟正黑體" panose="020B0604030504040204" pitchFamily="34" charset="-120"/>
                <a:ea typeface="微軟正黑體" panose="020B0604030504040204" pitchFamily="34" charset="-120"/>
              </a:rPr>
              <a:t>平面度不良</a:t>
            </a:r>
          </a:p>
        </p:txBody>
      </p:sp>
      <p:sp>
        <p:nvSpPr>
          <p:cNvPr id="25" name="文字方塊 24">
            <a:extLst>
              <a:ext uri="{FF2B5EF4-FFF2-40B4-BE49-F238E27FC236}">
                <a16:creationId xmlns:a16="http://schemas.microsoft.com/office/drawing/2014/main" id="{7D5981E8-0B7D-416D-B241-E30BCCBA0473}"/>
              </a:ext>
            </a:extLst>
          </p:cNvPr>
          <p:cNvSpPr txBox="1"/>
          <p:nvPr/>
        </p:nvSpPr>
        <p:spPr>
          <a:xfrm>
            <a:off x="8074241" y="2138643"/>
            <a:ext cx="602532" cy="276999"/>
          </a:xfrm>
          <a:prstGeom prst="rect">
            <a:avLst/>
          </a:prstGeom>
          <a:noFill/>
        </p:spPr>
        <p:txBody>
          <a:bodyPr wrap="square">
            <a:spAutoFit/>
          </a:bodyPr>
          <a:lstStyle>
            <a:defPPr>
              <a:defRPr lang="zh-TW"/>
            </a:defPPr>
            <a:lvl1pPr algn="ctr">
              <a:defRPr sz="1200" b="1">
                <a:latin typeface="微軟正黑體" panose="020B0604030504040204" pitchFamily="34" charset="-120"/>
                <a:ea typeface="微軟正黑體" panose="020B0604030504040204" pitchFamily="34" charset="-120"/>
              </a:defRPr>
            </a:lvl1pPr>
          </a:lstStyle>
          <a:p>
            <a:pPr algn="l"/>
            <a:r>
              <a:rPr lang="en-US" altLang="zh-TW" dirty="0"/>
              <a:t>ICOS</a:t>
            </a:r>
            <a:endParaRPr lang="zh-TW" altLang="en-US" dirty="0"/>
          </a:p>
        </p:txBody>
      </p:sp>
      <p:pic>
        <p:nvPicPr>
          <p:cNvPr id="26" name="圖片 25">
            <a:extLst>
              <a:ext uri="{FF2B5EF4-FFF2-40B4-BE49-F238E27FC236}">
                <a16:creationId xmlns:a16="http://schemas.microsoft.com/office/drawing/2014/main" id="{CB62B41D-2B28-44BD-9F63-79307E3B2D94}"/>
              </a:ext>
            </a:extLst>
          </p:cNvPr>
          <p:cNvPicPr>
            <a:picLocks noChangeAspect="1"/>
          </p:cNvPicPr>
          <p:nvPr/>
        </p:nvPicPr>
        <p:blipFill>
          <a:blip r:embed="rId3"/>
          <a:stretch>
            <a:fillRect/>
          </a:stretch>
        </p:blipFill>
        <p:spPr>
          <a:xfrm>
            <a:off x="6352159" y="1855779"/>
            <a:ext cx="1580913" cy="708504"/>
          </a:xfrm>
          <a:prstGeom prst="rect">
            <a:avLst/>
          </a:prstGeom>
        </p:spPr>
      </p:pic>
      <p:sp>
        <p:nvSpPr>
          <p:cNvPr id="27" name="文字方塊 26">
            <a:extLst>
              <a:ext uri="{FF2B5EF4-FFF2-40B4-BE49-F238E27FC236}">
                <a16:creationId xmlns:a16="http://schemas.microsoft.com/office/drawing/2014/main" id="{F2562A49-358A-47C8-B800-28B186CAFD48}"/>
              </a:ext>
            </a:extLst>
          </p:cNvPr>
          <p:cNvSpPr txBox="1"/>
          <p:nvPr/>
        </p:nvSpPr>
        <p:spPr>
          <a:xfrm>
            <a:off x="6576594" y="2553003"/>
            <a:ext cx="1132041" cy="523220"/>
          </a:xfrm>
          <a:prstGeom prst="rect">
            <a:avLst/>
          </a:prstGeom>
          <a:noFill/>
        </p:spPr>
        <p:txBody>
          <a:bodyPr wrap="none" rtlCol="0">
            <a:spAutoFit/>
          </a:bodyPr>
          <a:lstStyle/>
          <a:p>
            <a:pPr algn="ctr"/>
            <a:r>
              <a:rPr lang="en-US" altLang="zh-TW" sz="1400" b="1" dirty="0">
                <a:latin typeface="微軟正黑體" panose="020B0604030504040204" pitchFamily="34" charset="-120"/>
                <a:ea typeface="微軟正黑體" panose="020B0604030504040204" pitchFamily="34" charset="-120"/>
              </a:rPr>
              <a:t>Ball Mount</a:t>
            </a:r>
          </a:p>
          <a:p>
            <a:pPr algn="ctr"/>
            <a:r>
              <a:rPr lang="zh-TW" altLang="en-US" sz="1400" b="1" dirty="0">
                <a:latin typeface="微軟正黑體" panose="020B0604030504040204" pitchFamily="34" charset="-120"/>
                <a:ea typeface="微軟正黑體" panose="020B0604030504040204" pitchFamily="34" charset="-120"/>
              </a:rPr>
              <a:t>植球</a:t>
            </a:r>
            <a:endParaRPr lang="en-US" altLang="zh-TW" sz="1400" b="1" dirty="0">
              <a:latin typeface="微軟正黑體" panose="020B0604030504040204" pitchFamily="34" charset="-120"/>
              <a:ea typeface="微軟正黑體" panose="020B0604030504040204" pitchFamily="34" charset="-120"/>
            </a:endParaRPr>
          </a:p>
        </p:txBody>
      </p:sp>
      <p:cxnSp>
        <p:nvCxnSpPr>
          <p:cNvPr id="28" name="直線單箭頭接點 27">
            <a:extLst>
              <a:ext uri="{FF2B5EF4-FFF2-40B4-BE49-F238E27FC236}">
                <a16:creationId xmlns:a16="http://schemas.microsoft.com/office/drawing/2014/main" id="{2BD3469A-CC8D-4BDA-8AF2-8DAA6B88FDE7}"/>
              </a:ext>
            </a:extLst>
          </p:cNvPr>
          <p:cNvCxnSpPr>
            <a:cxnSpLocks/>
          </p:cNvCxnSpPr>
          <p:nvPr/>
        </p:nvCxnSpPr>
        <p:spPr>
          <a:xfrm>
            <a:off x="5724692" y="2458772"/>
            <a:ext cx="396000" cy="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2BD3469A-CC8D-4BDA-8AF2-8DAA6B88FDE7}"/>
              </a:ext>
            </a:extLst>
          </p:cNvPr>
          <p:cNvCxnSpPr>
            <a:cxnSpLocks/>
          </p:cNvCxnSpPr>
          <p:nvPr/>
        </p:nvCxnSpPr>
        <p:spPr>
          <a:xfrm>
            <a:off x="3196453" y="2458772"/>
            <a:ext cx="396000" cy="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2BD3469A-CC8D-4BDA-8AF2-8DAA6B88FDE7}"/>
              </a:ext>
            </a:extLst>
          </p:cNvPr>
          <p:cNvCxnSpPr>
            <a:cxnSpLocks/>
          </p:cNvCxnSpPr>
          <p:nvPr/>
        </p:nvCxnSpPr>
        <p:spPr>
          <a:xfrm>
            <a:off x="8177507" y="2458772"/>
            <a:ext cx="396000" cy="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5" name="群組 44"/>
          <p:cNvGrpSpPr/>
          <p:nvPr/>
        </p:nvGrpSpPr>
        <p:grpSpPr>
          <a:xfrm>
            <a:off x="-515783" y="149117"/>
            <a:ext cx="2900442" cy="720000"/>
            <a:chOff x="-515783" y="149117"/>
            <a:chExt cx="2900442" cy="720000"/>
          </a:xfrm>
        </p:grpSpPr>
        <p:sp>
          <p:nvSpPr>
            <p:cNvPr id="2" name="文字方塊 1"/>
            <p:cNvSpPr txBox="1"/>
            <p:nvPr/>
          </p:nvSpPr>
          <p:spPr>
            <a:xfrm>
              <a:off x="353334" y="185951"/>
              <a:ext cx="2031325" cy="646331"/>
            </a:xfrm>
            <a:prstGeom prst="rect">
              <a:avLst/>
            </a:prstGeom>
            <a:noFill/>
          </p:spPr>
          <p:txBody>
            <a:bodyPr wrap="none" rtlCol="0">
              <a:spAutoFit/>
            </a:bodyPr>
            <a:lstStyle/>
            <a:p>
              <a:r>
                <a:rPr lang="zh-TW" altLang="en-US" sz="3600" b="1" dirty="0">
                  <a:solidFill>
                    <a:schemeClr val="accent1">
                      <a:lumMod val="60000"/>
                      <a:lumOff val="40000"/>
                    </a:schemeClr>
                  </a:solidFill>
                </a:rPr>
                <a:t>研究</a:t>
              </a:r>
              <a:r>
                <a:rPr lang="zh-TW" altLang="en-US" sz="3600" b="1" dirty="0">
                  <a:solidFill>
                    <a:schemeClr val="accent1">
                      <a:lumMod val="75000"/>
                    </a:schemeClr>
                  </a:solidFill>
                </a:rPr>
                <a:t>動機</a:t>
              </a:r>
            </a:p>
          </p:txBody>
        </p:sp>
        <p:sp>
          <p:nvSpPr>
            <p:cNvPr id="7" name="圓角矩形 6"/>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接點 33"/>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aphicFrame>
        <p:nvGraphicFramePr>
          <p:cNvPr id="37" name="圖表 36"/>
          <p:cNvGraphicFramePr/>
          <p:nvPr>
            <p:extLst>
              <p:ext uri="{D42A27DB-BD31-4B8C-83A1-F6EECF244321}">
                <p14:modId xmlns:p14="http://schemas.microsoft.com/office/powerpoint/2010/main" val="3492319464"/>
              </p:ext>
            </p:extLst>
          </p:nvPr>
        </p:nvGraphicFramePr>
        <p:xfrm>
          <a:off x="424999" y="4155262"/>
          <a:ext cx="3361280" cy="245584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8" name="圖表 37"/>
          <p:cNvGraphicFramePr/>
          <p:nvPr>
            <p:extLst>
              <p:ext uri="{D42A27DB-BD31-4B8C-83A1-F6EECF244321}">
                <p14:modId xmlns:p14="http://schemas.microsoft.com/office/powerpoint/2010/main" val="3876595388"/>
              </p:ext>
            </p:extLst>
          </p:nvPr>
        </p:nvGraphicFramePr>
        <p:xfrm>
          <a:off x="3244058" y="4396693"/>
          <a:ext cx="2876634" cy="1911828"/>
        </p:xfrm>
        <a:graphic>
          <a:graphicData uri="http://schemas.openxmlformats.org/drawingml/2006/chart">
            <c:chart xmlns:c="http://schemas.openxmlformats.org/drawingml/2006/chart" xmlns:r="http://schemas.openxmlformats.org/officeDocument/2006/relationships" r:id="rId6"/>
          </a:graphicData>
        </a:graphic>
      </p:graphicFrame>
      <p:sp>
        <p:nvSpPr>
          <p:cNvPr id="39" name="矩形 38"/>
          <p:cNvSpPr/>
          <p:nvPr/>
        </p:nvSpPr>
        <p:spPr>
          <a:xfrm>
            <a:off x="353332" y="3895824"/>
            <a:ext cx="3908275" cy="348813"/>
          </a:xfrm>
          <a:prstGeom prst="rect">
            <a:avLst/>
          </a:prstGeom>
        </p:spPr>
        <p:txBody>
          <a:bodyPr wrap="square">
            <a:spAutoFit/>
          </a:bodyPr>
          <a:lstStyle/>
          <a:p>
            <a:pPr>
              <a:lnSpc>
                <a:spcPts val="2000"/>
              </a:lnSpc>
            </a:pPr>
            <a:r>
              <a:rPr lang="zh-TW" altLang="en-US" sz="1400" b="1" dirty="0">
                <a:solidFill>
                  <a:schemeClr val="tx1">
                    <a:lumMod val="75000"/>
                    <a:lumOff val="25000"/>
                  </a:schemeClr>
                </a:solidFill>
              </a:rPr>
              <a:t>進而 </a:t>
            </a:r>
            <a:r>
              <a:rPr lang="zh-TW" altLang="en-US" sz="3600" b="1" dirty="0">
                <a:solidFill>
                  <a:schemeClr val="accent1">
                    <a:lumMod val="75000"/>
                  </a:schemeClr>
                </a:solidFill>
              </a:rPr>
              <a:t>影響</a:t>
            </a:r>
            <a:r>
              <a:rPr lang="zh-TW" altLang="en-US" sz="1400" b="1" dirty="0">
                <a:solidFill>
                  <a:schemeClr val="tx1">
                    <a:lumMod val="75000"/>
                    <a:lumOff val="25000"/>
                  </a:schemeClr>
                </a:solidFill>
              </a:rPr>
              <a:t> 後續上板成功率、出貨時間。</a:t>
            </a:r>
          </a:p>
        </p:txBody>
      </p:sp>
      <p:sp>
        <p:nvSpPr>
          <p:cNvPr id="40" name="矩形 39"/>
          <p:cNvSpPr/>
          <p:nvPr/>
        </p:nvSpPr>
        <p:spPr>
          <a:xfrm>
            <a:off x="6858234" y="3895824"/>
            <a:ext cx="4517238" cy="348813"/>
          </a:xfrm>
          <a:prstGeom prst="rect">
            <a:avLst/>
          </a:prstGeom>
        </p:spPr>
        <p:txBody>
          <a:bodyPr wrap="square">
            <a:spAutoFit/>
          </a:bodyPr>
          <a:lstStyle/>
          <a:p>
            <a:pPr>
              <a:lnSpc>
                <a:spcPts val="2000"/>
              </a:lnSpc>
            </a:pPr>
            <a:r>
              <a:rPr lang="zh-TW" altLang="en-US" sz="1400" b="1" dirty="0">
                <a:solidFill>
                  <a:schemeClr val="tx1">
                    <a:lumMod val="75000"/>
                    <a:lumOff val="25000"/>
                  </a:schemeClr>
                </a:solidFill>
              </a:rPr>
              <a:t>符合 </a:t>
            </a:r>
            <a:r>
              <a:rPr lang="zh-TW" altLang="en-US" sz="3600" b="1" dirty="0">
                <a:solidFill>
                  <a:schemeClr val="accent1">
                    <a:lumMod val="75000"/>
                  </a:schemeClr>
                </a:solidFill>
              </a:rPr>
              <a:t>預測準確率</a:t>
            </a:r>
            <a:r>
              <a:rPr lang="zh-TW" altLang="en-US" sz="1400" b="1" dirty="0">
                <a:solidFill>
                  <a:schemeClr val="tx1">
                    <a:lumMod val="75000"/>
                    <a:lumOff val="25000"/>
                  </a:schemeClr>
                </a:solidFill>
              </a:rPr>
              <a:t> 僅 </a:t>
            </a:r>
            <a:r>
              <a:rPr lang="en-US" altLang="zh-TW" sz="1400" b="1" dirty="0">
                <a:solidFill>
                  <a:schemeClr val="tx1">
                    <a:lumMod val="75000"/>
                    <a:lumOff val="25000"/>
                  </a:schemeClr>
                </a:solidFill>
              </a:rPr>
              <a:t>11%</a:t>
            </a:r>
            <a:endParaRPr lang="zh-TW" altLang="en-US" sz="1400" b="1" dirty="0">
              <a:solidFill>
                <a:schemeClr val="tx1">
                  <a:lumMod val="75000"/>
                  <a:lumOff val="25000"/>
                </a:schemeClr>
              </a:solidFill>
            </a:endParaRPr>
          </a:p>
        </p:txBody>
      </p:sp>
      <p:graphicFrame>
        <p:nvGraphicFramePr>
          <p:cNvPr id="42" name="圖表 41">
            <a:extLst>
              <a:ext uri="{FF2B5EF4-FFF2-40B4-BE49-F238E27FC236}">
                <a16:creationId xmlns:a16="http://schemas.microsoft.com/office/drawing/2014/main" id="{07CA66A3-FA29-44F0-BC66-DE5896BB8331}"/>
              </a:ext>
            </a:extLst>
          </p:cNvPr>
          <p:cNvGraphicFramePr>
            <a:graphicFrameLocks/>
          </p:cNvGraphicFramePr>
          <p:nvPr>
            <p:extLst>
              <p:ext uri="{D42A27DB-BD31-4B8C-83A1-F6EECF244321}">
                <p14:modId xmlns:p14="http://schemas.microsoft.com/office/powerpoint/2010/main" val="739015369"/>
              </p:ext>
            </p:extLst>
          </p:nvPr>
        </p:nvGraphicFramePr>
        <p:xfrm>
          <a:off x="6858234" y="4481548"/>
          <a:ext cx="4735352" cy="1988353"/>
        </p:xfrm>
        <a:graphic>
          <a:graphicData uri="http://schemas.openxmlformats.org/drawingml/2006/chart">
            <c:chart xmlns:c="http://schemas.openxmlformats.org/drawingml/2006/chart" xmlns:r="http://schemas.openxmlformats.org/officeDocument/2006/relationships" r:id="rId7"/>
          </a:graphicData>
        </a:graphic>
      </p:graphicFrame>
      <p:sp>
        <p:nvSpPr>
          <p:cNvPr id="43" name="矩形 42">
            <a:extLst>
              <a:ext uri="{FF2B5EF4-FFF2-40B4-BE49-F238E27FC236}">
                <a16:creationId xmlns:a16="http://schemas.microsoft.com/office/drawing/2014/main" id="{9A95D768-F7B0-4138-A281-85EE67DE16F8}"/>
              </a:ext>
            </a:extLst>
          </p:cNvPr>
          <p:cNvSpPr/>
          <p:nvPr/>
        </p:nvSpPr>
        <p:spPr>
          <a:xfrm>
            <a:off x="7173730" y="5722440"/>
            <a:ext cx="2674946" cy="511940"/>
          </a:xfrm>
          <a:prstGeom prst="rect">
            <a:avLst/>
          </a:prstGeom>
          <a:noFill/>
          <a:ln w="28575">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微軟正黑體" panose="020B0604030504040204" pitchFamily="34" charset="-120"/>
              <a:ea typeface="微軟正黑體" panose="020B0604030504040204" pitchFamily="34" charset="-120"/>
            </a:endParaRPr>
          </a:p>
        </p:txBody>
      </p:sp>
      <p:sp>
        <p:nvSpPr>
          <p:cNvPr id="44" name="矩形 43"/>
          <p:cNvSpPr/>
          <p:nvPr/>
        </p:nvSpPr>
        <p:spPr>
          <a:xfrm>
            <a:off x="9142020" y="5439830"/>
            <a:ext cx="835485" cy="307777"/>
          </a:xfrm>
          <a:prstGeom prst="rect">
            <a:avLst/>
          </a:prstGeom>
        </p:spPr>
        <p:txBody>
          <a:bodyPr wrap="none">
            <a:spAutoFit/>
          </a:bodyPr>
          <a:lstStyle/>
          <a:p>
            <a:r>
              <a:rPr lang="en-US" altLang="zh-TW" sz="1400" b="1" dirty="0">
                <a:solidFill>
                  <a:schemeClr val="accent1">
                    <a:lumMod val="75000"/>
                  </a:schemeClr>
                </a:solidFill>
              </a:rPr>
              <a:t>&lt;15um</a:t>
            </a:r>
            <a:endParaRPr lang="zh-TW" altLang="en-US" sz="1400" dirty="0">
              <a:solidFill>
                <a:schemeClr val="accent1">
                  <a:lumMod val="75000"/>
                </a:schemeClr>
              </a:solidFill>
            </a:endParaRPr>
          </a:p>
        </p:txBody>
      </p:sp>
      <p:pic>
        <p:nvPicPr>
          <p:cNvPr id="46" name="圖片 45"/>
          <p:cNvPicPr>
            <a:picLocks noChangeAspect="1"/>
          </p:cNvPicPr>
          <p:nvPr/>
        </p:nvPicPr>
        <p:blipFill rotWithShape="1">
          <a:blip r:embed="rId8"/>
          <a:srcRect l="16407" t="17573" b="7451"/>
          <a:stretch/>
        </p:blipFill>
        <p:spPr>
          <a:xfrm>
            <a:off x="8768156" y="1663512"/>
            <a:ext cx="1725576" cy="897573"/>
          </a:xfrm>
          <a:prstGeom prst="rect">
            <a:avLst/>
          </a:prstGeom>
        </p:spPr>
      </p:pic>
    </p:spTree>
    <p:extLst>
      <p:ext uri="{BB962C8B-B14F-4D97-AF65-F5344CB8AC3E}">
        <p14:creationId xmlns:p14="http://schemas.microsoft.com/office/powerpoint/2010/main" val="366275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515783" y="149117"/>
            <a:ext cx="5670431" cy="720000"/>
            <a:chOff x="-515783" y="149117"/>
            <a:chExt cx="5670431" cy="720000"/>
          </a:xfrm>
        </p:grpSpPr>
        <p:sp>
          <p:nvSpPr>
            <p:cNvPr id="3" name="文字方塊 2"/>
            <p:cNvSpPr txBox="1"/>
            <p:nvPr/>
          </p:nvSpPr>
          <p:spPr>
            <a:xfrm>
              <a:off x="353334" y="185951"/>
              <a:ext cx="4801314" cy="646331"/>
            </a:xfrm>
            <a:prstGeom prst="rect">
              <a:avLst/>
            </a:prstGeom>
            <a:noFill/>
          </p:spPr>
          <p:txBody>
            <a:bodyPr wrap="none" rtlCol="0">
              <a:spAutoFit/>
            </a:bodyPr>
            <a:lstStyle/>
            <a:p>
              <a:r>
                <a:rPr lang="zh-TW" altLang="en-US" sz="3600" b="1" dirty="0">
                  <a:solidFill>
                    <a:schemeClr val="accent1">
                      <a:lumMod val="75000"/>
                    </a:schemeClr>
                  </a:solidFill>
                </a:rPr>
                <a:t>製程</a:t>
              </a:r>
              <a:r>
                <a:rPr lang="zh-TW" altLang="en-US" sz="3600" b="1" dirty="0">
                  <a:solidFill>
                    <a:schemeClr val="accent1">
                      <a:lumMod val="60000"/>
                      <a:lumOff val="40000"/>
                    </a:schemeClr>
                  </a:solidFill>
                </a:rPr>
                <a:t>概述與</a:t>
              </a:r>
              <a:r>
                <a:rPr lang="zh-TW" altLang="en-US" sz="3600" b="1" dirty="0">
                  <a:solidFill>
                    <a:schemeClr val="accent1">
                      <a:lumMod val="75000"/>
                    </a:schemeClr>
                  </a:solidFill>
                </a:rPr>
                <a:t>平面度</a:t>
              </a:r>
              <a:r>
                <a:rPr lang="zh-TW" altLang="en-US" sz="3600" b="1" dirty="0">
                  <a:solidFill>
                    <a:schemeClr val="accent1">
                      <a:lumMod val="60000"/>
                      <a:lumOff val="40000"/>
                    </a:schemeClr>
                  </a:solidFill>
                </a:rPr>
                <a:t>定義</a:t>
              </a:r>
            </a:p>
          </p:txBody>
        </p:sp>
        <p:sp>
          <p:nvSpPr>
            <p:cNvPr id="4" name="圓角矩形 3"/>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流程圖: 程序 43"/>
          <p:cNvSpPr/>
          <p:nvPr/>
        </p:nvSpPr>
        <p:spPr>
          <a:xfrm>
            <a:off x="530942" y="2202426"/>
            <a:ext cx="914400" cy="4208206"/>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流程圖: 程序 44"/>
          <p:cNvSpPr/>
          <p:nvPr/>
        </p:nvSpPr>
        <p:spPr>
          <a:xfrm>
            <a:off x="1563330" y="3392130"/>
            <a:ext cx="914400" cy="3018502"/>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流程圖: 程序 45"/>
          <p:cNvSpPr/>
          <p:nvPr/>
        </p:nvSpPr>
        <p:spPr>
          <a:xfrm>
            <a:off x="2595718" y="4601497"/>
            <a:ext cx="914400" cy="1809134"/>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流程圖: 程序 48"/>
          <p:cNvSpPr/>
          <p:nvPr/>
        </p:nvSpPr>
        <p:spPr>
          <a:xfrm rot="19181398">
            <a:off x="2016514" y="1276217"/>
            <a:ext cx="914400" cy="499721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p:nvSpPr>
        <p:spPr>
          <a:xfrm>
            <a:off x="2243549" y="3518229"/>
            <a:ext cx="1261885" cy="523220"/>
          </a:xfrm>
          <a:prstGeom prst="rect">
            <a:avLst/>
          </a:prstGeom>
        </p:spPr>
        <p:txBody>
          <a:bodyPr wrap="none">
            <a:spAutoFit/>
          </a:bodyPr>
          <a:lstStyle/>
          <a:p>
            <a:pPr algn="ctr"/>
            <a:r>
              <a:rPr lang="zh-TW" altLang="en-US" sz="2800" b="1" dirty="0"/>
              <a:t>中後段</a:t>
            </a:r>
          </a:p>
        </p:txBody>
      </p:sp>
      <p:sp>
        <p:nvSpPr>
          <p:cNvPr id="54" name="矩形 53"/>
          <p:cNvSpPr/>
          <p:nvPr/>
        </p:nvSpPr>
        <p:spPr>
          <a:xfrm>
            <a:off x="2008340" y="1675353"/>
            <a:ext cx="2236510" cy="338554"/>
          </a:xfrm>
          <a:prstGeom prst="rect">
            <a:avLst/>
          </a:prstGeom>
        </p:spPr>
        <p:txBody>
          <a:bodyPr wrap="none">
            <a:spAutoFit/>
          </a:bodyPr>
          <a:lstStyle/>
          <a:p>
            <a:r>
              <a:rPr lang="zh-TW" altLang="en-US" sz="1600" dirty="0"/>
              <a:t>晶圓表面製作元件結構</a:t>
            </a:r>
          </a:p>
        </p:txBody>
      </p:sp>
      <p:sp>
        <p:nvSpPr>
          <p:cNvPr id="55" name="矩形 54"/>
          <p:cNvSpPr/>
          <p:nvPr/>
        </p:nvSpPr>
        <p:spPr>
          <a:xfrm>
            <a:off x="3306613" y="2948017"/>
            <a:ext cx="2646878" cy="338554"/>
          </a:xfrm>
          <a:prstGeom prst="rect">
            <a:avLst/>
          </a:prstGeom>
        </p:spPr>
        <p:txBody>
          <a:bodyPr wrap="none">
            <a:spAutoFit/>
          </a:bodyPr>
          <a:lstStyle/>
          <a:p>
            <a:r>
              <a:rPr lang="zh-TW" altLang="en-US" sz="1600" dirty="0"/>
              <a:t>金屬互連與訊號通路的建立</a:t>
            </a:r>
          </a:p>
        </p:txBody>
      </p:sp>
      <p:sp>
        <p:nvSpPr>
          <p:cNvPr id="56" name="矩形 55"/>
          <p:cNvSpPr/>
          <p:nvPr/>
        </p:nvSpPr>
        <p:spPr>
          <a:xfrm>
            <a:off x="4737324" y="4209748"/>
            <a:ext cx="1620957" cy="338554"/>
          </a:xfrm>
          <a:prstGeom prst="rect">
            <a:avLst/>
          </a:prstGeom>
        </p:spPr>
        <p:txBody>
          <a:bodyPr wrap="none">
            <a:spAutoFit/>
          </a:bodyPr>
          <a:lstStyle/>
          <a:p>
            <a:r>
              <a:rPr lang="zh-TW" altLang="en-US" sz="1600" dirty="0"/>
              <a:t>電性連接與保護</a:t>
            </a:r>
          </a:p>
        </p:txBody>
      </p:sp>
      <p:sp>
        <p:nvSpPr>
          <p:cNvPr id="57" name="矩形 56"/>
          <p:cNvSpPr/>
          <p:nvPr/>
        </p:nvSpPr>
        <p:spPr>
          <a:xfrm>
            <a:off x="2135239" y="2058997"/>
            <a:ext cx="832279" cy="738664"/>
          </a:xfrm>
          <a:prstGeom prst="rect">
            <a:avLst/>
          </a:prstGeom>
        </p:spPr>
        <p:txBody>
          <a:bodyPr wrap="none">
            <a:spAutoFit/>
          </a:bodyPr>
          <a:lstStyle/>
          <a:p>
            <a:pPr marL="285750" indent="-285750">
              <a:buFont typeface="Arial" panose="020B0604020202020204" pitchFamily="34" charset="0"/>
              <a:buChar char="•"/>
            </a:pPr>
            <a:r>
              <a:rPr lang="zh-TW" altLang="en-US" sz="1400" b="1" dirty="0"/>
              <a:t>氧化</a:t>
            </a:r>
            <a:endParaRPr lang="en-US" altLang="zh-TW" sz="1400" b="1" dirty="0"/>
          </a:p>
          <a:p>
            <a:pPr marL="285750" indent="-285750">
              <a:buFont typeface="Arial" panose="020B0604020202020204" pitchFamily="34" charset="0"/>
              <a:buChar char="•"/>
            </a:pPr>
            <a:r>
              <a:rPr lang="zh-TW" altLang="en-US" sz="1400" b="1" dirty="0"/>
              <a:t>光刻</a:t>
            </a:r>
            <a:endParaRPr lang="en-US" altLang="zh-TW" sz="1400" b="1" dirty="0"/>
          </a:p>
          <a:p>
            <a:pPr marL="285750" indent="-285750">
              <a:buFont typeface="Arial" panose="020B0604020202020204" pitchFamily="34" charset="0"/>
              <a:buChar char="•"/>
            </a:pPr>
            <a:r>
              <a:rPr lang="zh-TW" altLang="en-US" sz="1400" b="1" dirty="0"/>
              <a:t>蝕刻</a:t>
            </a:r>
            <a:endParaRPr lang="en-US" altLang="zh-TW" sz="1400" b="1" dirty="0"/>
          </a:p>
        </p:txBody>
      </p:sp>
      <p:sp>
        <p:nvSpPr>
          <p:cNvPr id="58" name="矩形 57"/>
          <p:cNvSpPr/>
          <p:nvPr/>
        </p:nvSpPr>
        <p:spPr>
          <a:xfrm>
            <a:off x="2977350" y="2166719"/>
            <a:ext cx="1191352" cy="523220"/>
          </a:xfrm>
          <a:prstGeom prst="rect">
            <a:avLst/>
          </a:prstGeom>
        </p:spPr>
        <p:txBody>
          <a:bodyPr wrap="none">
            <a:spAutoFit/>
          </a:bodyPr>
          <a:lstStyle/>
          <a:p>
            <a:pPr marL="285750" indent="-285750">
              <a:buFont typeface="Arial" panose="020B0604020202020204" pitchFamily="34" charset="0"/>
              <a:buChar char="•"/>
            </a:pPr>
            <a:r>
              <a:rPr lang="zh-TW" altLang="en-US" sz="1400" b="1" dirty="0"/>
              <a:t>薄膜沉積</a:t>
            </a:r>
            <a:endParaRPr lang="en-US" altLang="zh-TW" sz="1400" b="1" dirty="0"/>
          </a:p>
          <a:p>
            <a:pPr marL="285750" indent="-285750">
              <a:buFont typeface="Arial" panose="020B0604020202020204" pitchFamily="34" charset="0"/>
              <a:buChar char="•"/>
            </a:pPr>
            <a:r>
              <a:rPr lang="zh-TW" altLang="en-US" sz="1400" b="1" dirty="0"/>
              <a:t>離子植入</a:t>
            </a:r>
          </a:p>
        </p:txBody>
      </p:sp>
      <p:sp>
        <p:nvSpPr>
          <p:cNvPr id="59" name="矩形 58"/>
          <p:cNvSpPr/>
          <p:nvPr/>
        </p:nvSpPr>
        <p:spPr>
          <a:xfrm>
            <a:off x="3544409" y="3315808"/>
            <a:ext cx="832279" cy="738664"/>
          </a:xfrm>
          <a:prstGeom prst="rect">
            <a:avLst/>
          </a:prstGeom>
        </p:spPr>
        <p:txBody>
          <a:bodyPr wrap="none">
            <a:spAutoFit/>
          </a:bodyPr>
          <a:lstStyle/>
          <a:p>
            <a:pPr marL="285750" indent="-285750">
              <a:buFont typeface="Arial" panose="020B0604020202020204" pitchFamily="34" charset="0"/>
              <a:buChar char="•"/>
            </a:pPr>
            <a:r>
              <a:rPr lang="zh-TW" altLang="en-US" sz="1400" b="1" dirty="0"/>
              <a:t>沉積</a:t>
            </a:r>
            <a:endParaRPr lang="en-US" altLang="zh-TW" sz="1400" b="1" dirty="0"/>
          </a:p>
          <a:p>
            <a:pPr marL="285750" indent="-285750">
              <a:buFont typeface="Arial" panose="020B0604020202020204" pitchFamily="34" charset="0"/>
              <a:buChar char="•"/>
            </a:pPr>
            <a:r>
              <a:rPr lang="zh-TW" altLang="en-US" sz="1400" b="1" dirty="0"/>
              <a:t>蝕刻</a:t>
            </a:r>
            <a:endParaRPr lang="en-US" altLang="zh-TW" sz="1400" b="1" dirty="0"/>
          </a:p>
          <a:p>
            <a:pPr marL="285750" indent="-285750">
              <a:buFont typeface="Arial" panose="020B0604020202020204" pitchFamily="34" charset="0"/>
              <a:buChar char="•"/>
            </a:pPr>
            <a:r>
              <a:rPr lang="zh-TW" altLang="en-US" sz="1400" b="1" dirty="0"/>
              <a:t>填充</a:t>
            </a:r>
          </a:p>
        </p:txBody>
      </p:sp>
      <p:sp>
        <p:nvSpPr>
          <p:cNvPr id="60" name="矩形 59"/>
          <p:cNvSpPr/>
          <p:nvPr/>
        </p:nvSpPr>
        <p:spPr>
          <a:xfrm>
            <a:off x="4473788" y="3312312"/>
            <a:ext cx="1370888" cy="738664"/>
          </a:xfrm>
          <a:prstGeom prst="rect">
            <a:avLst/>
          </a:prstGeom>
        </p:spPr>
        <p:txBody>
          <a:bodyPr wrap="none">
            <a:spAutoFit/>
          </a:bodyPr>
          <a:lstStyle/>
          <a:p>
            <a:pPr marL="285750" indent="-285750">
              <a:buFont typeface="Arial" panose="020B0604020202020204" pitchFamily="34" charset="0"/>
              <a:buChar char="•"/>
            </a:pPr>
            <a:r>
              <a:rPr lang="zh-TW" altLang="en-US" sz="1400" b="1" dirty="0"/>
              <a:t>研磨</a:t>
            </a:r>
            <a:endParaRPr lang="en-US" altLang="zh-TW" sz="1400" b="1" dirty="0"/>
          </a:p>
          <a:p>
            <a:pPr marL="285750" indent="-285750">
              <a:buFont typeface="Arial" panose="020B0604020202020204" pitchFamily="34" charset="0"/>
              <a:buChar char="•"/>
            </a:pPr>
            <a:r>
              <a:rPr lang="zh-TW" altLang="en-US" sz="1400" b="1" dirty="0"/>
              <a:t>再分佈層</a:t>
            </a:r>
            <a:endParaRPr lang="en-US" altLang="zh-TW" sz="1400" b="1" dirty="0"/>
          </a:p>
          <a:p>
            <a:pPr marL="285750" indent="-285750">
              <a:buFont typeface="Arial" panose="020B0604020202020204" pitchFamily="34" charset="0"/>
              <a:buChar char="•"/>
            </a:pPr>
            <a:r>
              <a:rPr lang="zh-TW" altLang="en-US" sz="1400" b="1" dirty="0"/>
              <a:t>保護層覆蓋</a:t>
            </a:r>
          </a:p>
        </p:txBody>
      </p:sp>
      <p:sp>
        <p:nvSpPr>
          <p:cNvPr id="61" name="矩形 60"/>
          <p:cNvSpPr/>
          <p:nvPr/>
        </p:nvSpPr>
        <p:spPr>
          <a:xfrm>
            <a:off x="1198552" y="2244017"/>
            <a:ext cx="902811" cy="523220"/>
          </a:xfrm>
          <a:prstGeom prst="rect">
            <a:avLst/>
          </a:prstGeom>
        </p:spPr>
        <p:txBody>
          <a:bodyPr wrap="none">
            <a:spAutoFit/>
          </a:bodyPr>
          <a:lstStyle/>
          <a:p>
            <a:pPr algn="ctr"/>
            <a:r>
              <a:rPr lang="zh-TW" altLang="en-US" sz="2800" b="1" dirty="0"/>
              <a:t>前段</a:t>
            </a:r>
          </a:p>
        </p:txBody>
      </p:sp>
      <p:sp>
        <p:nvSpPr>
          <p:cNvPr id="62" name="矩形 61"/>
          <p:cNvSpPr/>
          <p:nvPr/>
        </p:nvSpPr>
        <p:spPr>
          <a:xfrm>
            <a:off x="3349295" y="4784318"/>
            <a:ext cx="902811" cy="523220"/>
          </a:xfrm>
          <a:prstGeom prst="rect">
            <a:avLst/>
          </a:prstGeom>
        </p:spPr>
        <p:txBody>
          <a:bodyPr wrap="none">
            <a:spAutoFit/>
          </a:bodyPr>
          <a:lstStyle/>
          <a:p>
            <a:pPr algn="ctr"/>
            <a:r>
              <a:rPr lang="zh-TW" altLang="en-US" sz="2800" b="1" dirty="0"/>
              <a:t>測試</a:t>
            </a:r>
          </a:p>
        </p:txBody>
      </p:sp>
      <p:cxnSp>
        <p:nvCxnSpPr>
          <p:cNvPr id="63" name="直線接點 62"/>
          <p:cNvCxnSpPr/>
          <p:nvPr/>
        </p:nvCxnSpPr>
        <p:spPr>
          <a:xfrm flipV="1">
            <a:off x="708262" y="1998312"/>
            <a:ext cx="808493" cy="62870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a:off x="1516754" y="1998312"/>
            <a:ext cx="2628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a:off x="2576054" y="3258128"/>
            <a:ext cx="327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p:nvPr/>
        </p:nvCxnSpPr>
        <p:spPr>
          <a:xfrm>
            <a:off x="3681801" y="4530792"/>
            <a:ext cx="2594399"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flipV="1">
            <a:off x="1767561" y="3254479"/>
            <a:ext cx="808493" cy="62870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flipV="1">
            <a:off x="2866613" y="4530792"/>
            <a:ext cx="808493" cy="62870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spTree>
    <p:extLst>
      <p:ext uri="{BB962C8B-B14F-4D97-AF65-F5344CB8AC3E}">
        <p14:creationId xmlns:p14="http://schemas.microsoft.com/office/powerpoint/2010/main" val="1401837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流程圖: 程序 44"/>
          <p:cNvSpPr/>
          <p:nvPr/>
        </p:nvSpPr>
        <p:spPr>
          <a:xfrm>
            <a:off x="530942" y="3392130"/>
            <a:ext cx="914400" cy="3018502"/>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流程圖: 程序 48"/>
          <p:cNvSpPr/>
          <p:nvPr/>
        </p:nvSpPr>
        <p:spPr>
          <a:xfrm rot="19181398">
            <a:off x="891878" y="2503674"/>
            <a:ext cx="914400" cy="232482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p:nvSpPr>
        <p:spPr>
          <a:xfrm>
            <a:off x="1211161" y="3518229"/>
            <a:ext cx="1261885" cy="523220"/>
          </a:xfrm>
          <a:prstGeom prst="rect">
            <a:avLst/>
          </a:prstGeom>
        </p:spPr>
        <p:txBody>
          <a:bodyPr wrap="none">
            <a:spAutoFit/>
          </a:bodyPr>
          <a:lstStyle/>
          <a:p>
            <a:pPr algn="ctr"/>
            <a:r>
              <a:rPr lang="zh-TW" altLang="en-US" sz="2800" b="1" dirty="0"/>
              <a:t>中後段</a:t>
            </a:r>
          </a:p>
        </p:txBody>
      </p:sp>
      <p:sp>
        <p:nvSpPr>
          <p:cNvPr id="55" name="矩形 54"/>
          <p:cNvSpPr/>
          <p:nvPr/>
        </p:nvSpPr>
        <p:spPr>
          <a:xfrm>
            <a:off x="2274225" y="2948017"/>
            <a:ext cx="2646878" cy="338554"/>
          </a:xfrm>
          <a:prstGeom prst="rect">
            <a:avLst/>
          </a:prstGeom>
        </p:spPr>
        <p:txBody>
          <a:bodyPr wrap="none">
            <a:spAutoFit/>
          </a:bodyPr>
          <a:lstStyle/>
          <a:p>
            <a:r>
              <a:rPr lang="zh-TW" altLang="en-US" sz="1600" dirty="0"/>
              <a:t>金屬互連與訊號通路的建立</a:t>
            </a:r>
          </a:p>
        </p:txBody>
      </p:sp>
      <p:sp>
        <p:nvSpPr>
          <p:cNvPr id="59" name="矩形 58"/>
          <p:cNvSpPr/>
          <p:nvPr/>
        </p:nvSpPr>
        <p:spPr>
          <a:xfrm>
            <a:off x="2512021" y="3315808"/>
            <a:ext cx="832279" cy="738664"/>
          </a:xfrm>
          <a:prstGeom prst="rect">
            <a:avLst/>
          </a:prstGeom>
        </p:spPr>
        <p:txBody>
          <a:bodyPr wrap="none">
            <a:spAutoFit/>
          </a:bodyPr>
          <a:lstStyle/>
          <a:p>
            <a:pPr marL="285750" indent="-285750">
              <a:buFont typeface="Arial" panose="020B0604020202020204" pitchFamily="34" charset="0"/>
              <a:buChar char="•"/>
            </a:pPr>
            <a:r>
              <a:rPr lang="zh-TW" altLang="en-US" sz="1400" b="1" dirty="0"/>
              <a:t>沉積</a:t>
            </a:r>
            <a:endParaRPr lang="en-US" altLang="zh-TW" sz="1400" b="1" dirty="0"/>
          </a:p>
          <a:p>
            <a:pPr marL="285750" indent="-285750">
              <a:buFont typeface="Arial" panose="020B0604020202020204" pitchFamily="34" charset="0"/>
              <a:buChar char="•"/>
            </a:pPr>
            <a:r>
              <a:rPr lang="zh-TW" altLang="en-US" sz="1400" b="1" dirty="0"/>
              <a:t>蝕刻</a:t>
            </a:r>
            <a:endParaRPr lang="en-US" altLang="zh-TW" sz="1400" b="1" dirty="0"/>
          </a:p>
          <a:p>
            <a:pPr marL="285750" indent="-285750">
              <a:buFont typeface="Arial" panose="020B0604020202020204" pitchFamily="34" charset="0"/>
              <a:buChar char="•"/>
            </a:pPr>
            <a:r>
              <a:rPr lang="zh-TW" altLang="en-US" sz="1400" b="1" dirty="0"/>
              <a:t>填充</a:t>
            </a:r>
          </a:p>
        </p:txBody>
      </p:sp>
      <p:sp>
        <p:nvSpPr>
          <p:cNvPr id="60" name="矩形 59"/>
          <p:cNvSpPr/>
          <p:nvPr/>
        </p:nvSpPr>
        <p:spPr>
          <a:xfrm>
            <a:off x="3441400" y="3312312"/>
            <a:ext cx="1370888" cy="738664"/>
          </a:xfrm>
          <a:prstGeom prst="rect">
            <a:avLst/>
          </a:prstGeom>
        </p:spPr>
        <p:txBody>
          <a:bodyPr wrap="none">
            <a:spAutoFit/>
          </a:bodyPr>
          <a:lstStyle/>
          <a:p>
            <a:pPr marL="285750" indent="-285750">
              <a:buFont typeface="Arial" panose="020B0604020202020204" pitchFamily="34" charset="0"/>
              <a:buChar char="•"/>
            </a:pPr>
            <a:r>
              <a:rPr lang="zh-TW" altLang="en-US" sz="1400" b="1" dirty="0"/>
              <a:t>研磨</a:t>
            </a:r>
            <a:endParaRPr lang="en-US" altLang="zh-TW" sz="1400" b="1" dirty="0"/>
          </a:p>
          <a:p>
            <a:pPr marL="285750" indent="-285750">
              <a:buFont typeface="Arial" panose="020B0604020202020204" pitchFamily="34" charset="0"/>
              <a:buChar char="•"/>
            </a:pPr>
            <a:r>
              <a:rPr lang="zh-TW" altLang="en-US" sz="1400" b="1" dirty="0"/>
              <a:t>再分佈層</a:t>
            </a:r>
            <a:endParaRPr lang="en-US" altLang="zh-TW" sz="1400" b="1" dirty="0"/>
          </a:p>
          <a:p>
            <a:pPr marL="285750" indent="-285750">
              <a:buFont typeface="Arial" panose="020B0604020202020204" pitchFamily="34" charset="0"/>
              <a:buChar char="•"/>
            </a:pPr>
            <a:r>
              <a:rPr lang="zh-TW" altLang="en-US" sz="1400" b="1" dirty="0"/>
              <a:t>保護層覆蓋</a:t>
            </a:r>
          </a:p>
        </p:txBody>
      </p:sp>
      <p:cxnSp>
        <p:nvCxnSpPr>
          <p:cNvPr id="66" name="直線接點 65"/>
          <p:cNvCxnSpPr/>
          <p:nvPr/>
        </p:nvCxnSpPr>
        <p:spPr>
          <a:xfrm>
            <a:off x="1543666" y="3258128"/>
            <a:ext cx="327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flipV="1">
            <a:off x="735173" y="3254479"/>
            <a:ext cx="808493" cy="62870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pic>
        <p:nvPicPr>
          <p:cNvPr id="27" name="Picture 3"/>
          <p:cNvPicPr>
            <a:picLocks noChangeAspect="1" noChangeArrowheads="1"/>
          </p:cNvPicPr>
          <p:nvPr/>
        </p:nvPicPr>
        <p:blipFill>
          <a:blip r:embed="rId3">
            <a:extLst>
              <a:ext uri="{28A0092B-C50C-407E-A947-70E740481C1C}">
                <a14:useLocalDpi xmlns:a14="http://schemas.microsoft.com/office/drawing/2010/main" val="0"/>
              </a:ext>
            </a:extLst>
          </a:blip>
          <a:srcRect l="708" r="6015"/>
          <a:stretch>
            <a:fillRect/>
          </a:stretch>
        </p:blipFill>
        <p:spPr bwMode="auto">
          <a:xfrm>
            <a:off x="5434009" y="2250645"/>
            <a:ext cx="5488278" cy="283755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6" name="流程圖: 接點 5"/>
          <p:cNvSpPr/>
          <p:nvPr/>
        </p:nvSpPr>
        <p:spPr>
          <a:xfrm>
            <a:off x="6004076" y="2660017"/>
            <a:ext cx="288000" cy="288000"/>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流程圖: 接點 36"/>
          <p:cNvSpPr/>
          <p:nvPr/>
        </p:nvSpPr>
        <p:spPr>
          <a:xfrm>
            <a:off x="6602928" y="3207855"/>
            <a:ext cx="288000" cy="288000"/>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流程圖: 接點 37"/>
          <p:cNvSpPr/>
          <p:nvPr/>
        </p:nvSpPr>
        <p:spPr>
          <a:xfrm>
            <a:off x="7195168" y="3175060"/>
            <a:ext cx="288000" cy="288000"/>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流程圖: 接點 38"/>
          <p:cNvSpPr/>
          <p:nvPr/>
        </p:nvSpPr>
        <p:spPr>
          <a:xfrm>
            <a:off x="7797051" y="3533877"/>
            <a:ext cx="288000" cy="288000"/>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流程圖: 接點 39"/>
          <p:cNvSpPr/>
          <p:nvPr/>
        </p:nvSpPr>
        <p:spPr>
          <a:xfrm>
            <a:off x="8378966" y="3302380"/>
            <a:ext cx="288000" cy="288000"/>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流程圖: 接點 40"/>
          <p:cNvSpPr/>
          <p:nvPr/>
        </p:nvSpPr>
        <p:spPr>
          <a:xfrm>
            <a:off x="8980852" y="3418130"/>
            <a:ext cx="288000" cy="288000"/>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流程圖: 接點 41"/>
          <p:cNvSpPr/>
          <p:nvPr/>
        </p:nvSpPr>
        <p:spPr>
          <a:xfrm>
            <a:off x="9571164" y="3001440"/>
            <a:ext cx="288000" cy="288000"/>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流程圖: 接點 42"/>
          <p:cNvSpPr/>
          <p:nvPr/>
        </p:nvSpPr>
        <p:spPr>
          <a:xfrm>
            <a:off x="10164660" y="2989866"/>
            <a:ext cx="288000" cy="288000"/>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4" name="群組 23"/>
          <p:cNvGrpSpPr/>
          <p:nvPr/>
        </p:nvGrpSpPr>
        <p:grpSpPr>
          <a:xfrm>
            <a:off x="-515783" y="149117"/>
            <a:ext cx="5670431" cy="720000"/>
            <a:chOff x="-515783" y="149117"/>
            <a:chExt cx="5670431" cy="720000"/>
          </a:xfrm>
        </p:grpSpPr>
        <p:sp>
          <p:nvSpPr>
            <p:cNvPr id="25" name="文字方塊 24"/>
            <p:cNvSpPr txBox="1"/>
            <p:nvPr/>
          </p:nvSpPr>
          <p:spPr>
            <a:xfrm>
              <a:off x="353334" y="185951"/>
              <a:ext cx="4801314" cy="646331"/>
            </a:xfrm>
            <a:prstGeom prst="rect">
              <a:avLst/>
            </a:prstGeom>
            <a:noFill/>
          </p:spPr>
          <p:txBody>
            <a:bodyPr wrap="none" rtlCol="0">
              <a:spAutoFit/>
            </a:bodyPr>
            <a:lstStyle/>
            <a:p>
              <a:r>
                <a:rPr lang="zh-TW" altLang="en-US" sz="3600" b="1" dirty="0">
                  <a:solidFill>
                    <a:schemeClr val="accent1">
                      <a:lumMod val="75000"/>
                    </a:schemeClr>
                  </a:solidFill>
                </a:rPr>
                <a:t>製程</a:t>
              </a:r>
              <a:r>
                <a:rPr lang="zh-TW" altLang="en-US" sz="3600" b="1" dirty="0">
                  <a:solidFill>
                    <a:schemeClr val="accent1">
                      <a:lumMod val="60000"/>
                      <a:lumOff val="40000"/>
                    </a:schemeClr>
                  </a:solidFill>
                </a:rPr>
                <a:t>概述與</a:t>
              </a:r>
              <a:r>
                <a:rPr lang="zh-TW" altLang="en-US" sz="3600" b="1" dirty="0">
                  <a:solidFill>
                    <a:schemeClr val="accent1">
                      <a:lumMod val="75000"/>
                    </a:schemeClr>
                  </a:solidFill>
                </a:rPr>
                <a:t>平面度</a:t>
              </a:r>
              <a:r>
                <a:rPr lang="zh-TW" altLang="en-US" sz="3600" b="1" dirty="0">
                  <a:solidFill>
                    <a:schemeClr val="accent1">
                      <a:lumMod val="60000"/>
                      <a:lumOff val="40000"/>
                    </a:schemeClr>
                  </a:solidFill>
                </a:rPr>
                <a:t>定義</a:t>
              </a:r>
            </a:p>
          </p:txBody>
        </p:sp>
        <p:sp>
          <p:nvSpPr>
            <p:cNvPr id="26" name="圓角矩形 25"/>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4566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流程圖: 程序 44"/>
          <p:cNvSpPr/>
          <p:nvPr/>
        </p:nvSpPr>
        <p:spPr>
          <a:xfrm>
            <a:off x="530942" y="3392130"/>
            <a:ext cx="914400" cy="3018502"/>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流程圖: 程序 48"/>
          <p:cNvSpPr/>
          <p:nvPr/>
        </p:nvSpPr>
        <p:spPr>
          <a:xfrm rot="19181398">
            <a:off x="891878" y="2503674"/>
            <a:ext cx="914400" cy="232482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p:nvSpPr>
        <p:spPr>
          <a:xfrm>
            <a:off x="1211161" y="3518229"/>
            <a:ext cx="1261885" cy="523220"/>
          </a:xfrm>
          <a:prstGeom prst="rect">
            <a:avLst/>
          </a:prstGeom>
        </p:spPr>
        <p:txBody>
          <a:bodyPr wrap="none">
            <a:spAutoFit/>
          </a:bodyPr>
          <a:lstStyle/>
          <a:p>
            <a:pPr algn="ctr"/>
            <a:r>
              <a:rPr lang="zh-TW" altLang="en-US" sz="2800" b="1" dirty="0"/>
              <a:t>中後段</a:t>
            </a:r>
          </a:p>
        </p:txBody>
      </p:sp>
      <p:sp>
        <p:nvSpPr>
          <p:cNvPr id="55" name="矩形 54"/>
          <p:cNvSpPr/>
          <p:nvPr/>
        </p:nvSpPr>
        <p:spPr>
          <a:xfrm>
            <a:off x="2274225" y="2948017"/>
            <a:ext cx="2646878" cy="338554"/>
          </a:xfrm>
          <a:prstGeom prst="rect">
            <a:avLst/>
          </a:prstGeom>
        </p:spPr>
        <p:txBody>
          <a:bodyPr wrap="none">
            <a:spAutoFit/>
          </a:bodyPr>
          <a:lstStyle/>
          <a:p>
            <a:r>
              <a:rPr lang="zh-TW" altLang="en-US" sz="1600" dirty="0"/>
              <a:t>金屬互連與訊號通路的建立</a:t>
            </a:r>
          </a:p>
        </p:txBody>
      </p:sp>
      <p:sp>
        <p:nvSpPr>
          <p:cNvPr id="59" name="矩形 58"/>
          <p:cNvSpPr/>
          <p:nvPr/>
        </p:nvSpPr>
        <p:spPr>
          <a:xfrm>
            <a:off x="2512021" y="3315808"/>
            <a:ext cx="832279" cy="738664"/>
          </a:xfrm>
          <a:prstGeom prst="rect">
            <a:avLst/>
          </a:prstGeom>
        </p:spPr>
        <p:txBody>
          <a:bodyPr wrap="none">
            <a:spAutoFit/>
          </a:bodyPr>
          <a:lstStyle/>
          <a:p>
            <a:pPr marL="285750" indent="-285750">
              <a:buFont typeface="Arial" panose="020B0604020202020204" pitchFamily="34" charset="0"/>
              <a:buChar char="•"/>
            </a:pPr>
            <a:r>
              <a:rPr lang="zh-TW" altLang="en-US" sz="1400" b="1" dirty="0"/>
              <a:t>沉積</a:t>
            </a:r>
            <a:endParaRPr lang="en-US" altLang="zh-TW" sz="1400" b="1" dirty="0"/>
          </a:p>
          <a:p>
            <a:pPr marL="285750" indent="-285750">
              <a:buFont typeface="Arial" panose="020B0604020202020204" pitchFamily="34" charset="0"/>
              <a:buChar char="•"/>
            </a:pPr>
            <a:r>
              <a:rPr lang="zh-TW" altLang="en-US" sz="1400" b="1" dirty="0"/>
              <a:t>蝕刻</a:t>
            </a:r>
            <a:endParaRPr lang="en-US" altLang="zh-TW" sz="1400" b="1" dirty="0"/>
          </a:p>
          <a:p>
            <a:pPr marL="285750" indent="-285750">
              <a:buFont typeface="Arial" panose="020B0604020202020204" pitchFamily="34" charset="0"/>
              <a:buChar char="•"/>
            </a:pPr>
            <a:r>
              <a:rPr lang="zh-TW" altLang="en-US" sz="1400" b="1" dirty="0"/>
              <a:t>填充</a:t>
            </a:r>
          </a:p>
        </p:txBody>
      </p:sp>
      <p:sp>
        <p:nvSpPr>
          <p:cNvPr id="60" name="矩形 59"/>
          <p:cNvSpPr/>
          <p:nvPr/>
        </p:nvSpPr>
        <p:spPr>
          <a:xfrm>
            <a:off x="3441400" y="3312312"/>
            <a:ext cx="1370888" cy="738664"/>
          </a:xfrm>
          <a:prstGeom prst="rect">
            <a:avLst/>
          </a:prstGeom>
        </p:spPr>
        <p:txBody>
          <a:bodyPr wrap="none">
            <a:spAutoFit/>
          </a:bodyPr>
          <a:lstStyle/>
          <a:p>
            <a:pPr marL="285750" indent="-285750">
              <a:buFont typeface="Arial" panose="020B0604020202020204" pitchFamily="34" charset="0"/>
              <a:buChar char="•"/>
            </a:pPr>
            <a:r>
              <a:rPr lang="zh-TW" altLang="en-US" sz="1400" b="1" dirty="0"/>
              <a:t>研磨</a:t>
            </a:r>
            <a:endParaRPr lang="en-US" altLang="zh-TW" sz="1400" b="1" dirty="0"/>
          </a:p>
          <a:p>
            <a:pPr marL="285750" indent="-285750">
              <a:buFont typeface="Arial" panose="020B0604020202020204" pitchFamily="34" charset="0"/>
              <a:buChar char="•"/>
            </a:pPr>
            <a:r>
              <a:rPr lang="zh-TW" altLang="en-US" sz="1400" b="1" dirty="0"/>
              <a:t>再分佈層</a:t>
            </a:r>
            <a:endParaRPr lang="en-US" altLang="zh-TW" sz="1400" b="1" dirty="0"/>
          </a:p>
          <a:p>
            <a:pPr marL="285750" indent="-285750">
              <a:buFont typeface="Arial" panose="020B0604020202020204" pitchFamily="34" charset="0"/>
              <a:buChar char="•"/>
            </a:pPr>
            <a:r>
              <a:rPr lang="zh-TW" altLang="en-US" sz="1400" b="1" dirty="0"/>
              <a:t>保護層覆蓋</a:t>
            </a:r>
          </a:p>
        </p:txBody>
      </p:sp>
      <p:cxnSp>
        <p:nvCxnSpPr>
          <p:cNvPr id="66" name="直線接點 65"/>
          <p:cNvCxnSpPr/>
          <p:nvPr/>
        </p:nvCxnSpPr>
        <p:spPr>
          <a:xfrm>
            <a:off x="1543666" y="3258128"/>
            <a:ext cx="327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flipV="1">
            <a:off x="735173" y="3254479"/>
            <a:ext cx="808493" cy="62870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pic>
        <p:nvPicPr>
          <p:cNvPr id="27" name="Picture 3"/>
          <p:cNvPicPr>
            <a:picLocks noChangeAspect="1" noChangeArrowheads="1"/>
          </p:cNvPicPr>
          <p:nvPr/>
        </p:nvPicPr>
        <p:blipFill>
          <a:blip r:embed="rId3">
            <a:extLst>
              <a:ext uri="{28A0092B-C50C-407E-A947-70E740481C1C}">
                <a14:useLocalDpi xmlns:a14="http://schemas.microsoft.com/office/drawing/2010/main" val="0"/>
              </a:ext>
            </a:extLst>
          </a:blip>
          <a:srcRect l="708" r="6015"/>
          <a:stretch>
            <a:fillRect/>
          </a:stretch>
        </p:blipFill>
        <p:spPr bwMode="auto">
          <a:xfrm>
            <a:off x="5434009" y="2250645"/>
            <a:ext cx="5488278" cy="283755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cxnSp>
        <p:nvCxnSpPr>
          <p:cNvPr id="24" name="直線接點 22"/>
          <p:cNvCxnSpPr>
            <a:cxnSpLocks noChangeShapeType="1"/>
          </p:cNvCxnSpPr>
          <p:nvPr/>
        </p:nvCxnSpPr>
        <p:spPr bwMode="auto">
          <a:xfrm>
            <a:off x="5811355" y="3231329"/>
            <a:ext cx="5076000" cy="0"/>
          </a:xfrm>
          <a:prstGeom prst="line">
            <a:avLst/>
          </a:prstGeom>
          <a:noFill/>
          <a:ln w="28575" algn="ctr">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文字方塊 24"/>
          <p:cNvSpPr txBox="1"/>
          <p:nvPr/>
        </p:nvSpPr>
        <p:spPr>
          <a:xfrm>
            <a:off x="9868217" y="3222027"/>
            <a:ext cx="1125629" cy="307777"/>
          </a:xfrm>
          <a:prstGeom prst="rect">
            <a:avLst/>
          </a:prstGeom>
          <a:noFill/>
        </p:spPr>
        <p:txBody>
          <a:bodyPr wrap="none" rtlCol="0">
            <a:spAutoFit/>
          </a:bodyPr>
          <a:lstStyle/>
          <a:p>
            <a:r>
              <a:rPr lang="en-US" altLang="zh-TW" sz="1400" b="1" dirty="0">
                <a:solidFill>
                  <a:srgbClr val="FF0000"/>
                </a:solidFill>
              </a:rPr>
              <a:t>LMS</a:t>
            </a:r>
            <a:r>
              <a:rPr lang="zh-TW" altLang="en-US" sz="1400" b="1" dirty="0">
                <a:solidFill>
                  <a:srgbClr val="FF0000"/>
                </a:solidFill>
              </a:rPr>
              <a:t> </a:t>
            </a:r>
            <a:r>
              <a:rPr lang="en-US" altLang="zh-TW" sz="1400" b="1" dirty="0">
                <a:solidFill>
                  <a:srgbClr val="FF0000"/>
                </a:solidFill>
              </a:rPr>
              <a:t>plane</a:t>
            </a:r>
            <a:endParaRPr lang="zh-TW" altLang="en-US" sz="1400" b="1" dirty="0">
              <a:solidFill>
                <a:srgbClr val="FF0000"/>
              </a:solidFill>
            </a:endParaRPr>
          </a:p>
        </p:txBody>
      </p:sp>
      <p:sp>
        <p:nvSpPr>
          <p:cNvPr id="28" name="文字方塊 27"/>
          <p:cNvSpPr txBox="1"/>
          <p:nvPr/>
        </p:nvSpPr>
        <p:spPr>
          <a:xfrm>
            <a:off x="9673163" y="3668202"/>
            <a:ext cx="1320683" cy="307777"/>
          </a:xfrm>
          <a:prstGeom prst="rect">
            <a:avLst/>
          </a:prstGeom>
          <a:noFill/>
        </p:spPr>
        <p:txBody>
          <a:bodyPr wrap="none" rtlCol="0">
            <a:spAutoFit/>
          </a:bodyPr>
          <a:lstStyle/>
          <a:p>
            <a:r>
              <a:rPr lang="en-US" altLang="zh-TW" sz="1400" b="1" dirty="0">
                <a:solidFill>
                  <a:srgbClr val="0000FF"/>
                </a:solidFill>
              </a:rPr>
              <a:t>Global</a:t>
            </a:r>
            <a:r>
              <a:rPr lang="zh-TW" altLang="en-US" sz="1400" b="1" dirty="0">
                <a:solidFill>
                  <a:srgbClr val="0000FF"/>
                </a:solidFill>
              </a:rPr>
              <a:t> </a:t>
            </a:r>
            <a:r>
              <a:rPr lang="en-US" altLang="zh-TW" sz="1400" b="1" dirty="0">
                <a:solidFill>
                  <a:srgbClr val="0000FF"/>
                </a:solidFill>
              </a:rPr>
              <a:t>plane</a:t>
            </a:r>
            <a:endParaRPr lang="zh-TW" altLang="en-US" sz="1400" b="1" dirty="0">
              <a:solidFill>
                <a:srgbClr val="0000FF"/>
              </a:solidFill>
            </a:endParaRPr>
          </a:p>
        </p:txBody>
      </p:sp>
      <p:cxnSp>
        <p:nvCxnSpPr>
          <p:cNvPr id="33" name="直線接點 22"/>
          <p:cNvCxnSpPr>
            <a:cxnSpLocks noChangeShapeType="1"/>
          </p:cNvCxnSpPr>
          <p:nvPr/>
        </p:nvCxnSpPr>
        <p:spPr bwMode="auto">
          <a:xfrm>
            <a:off x="5811355" y="3682741"/>
            <a:ext cx="5076000" cy="0"/>
          </a:xfrm>
          <a:prstGeom prst="line">
            <a:avLst/>
          </a:prstGeom>
          <a:noFill/>
          <a:ln w="28575" algn="ctr">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 name="群組 19"/>
          <p:cNvGrpSpPr/>
          <p:nvPr/>
        </p:nvGrpSpPr>
        <p:grpSpPr>
          <a:xfrm>
            <a:off x="-515783" y="149117"/>
            <a:ext cx="5670431" cy="720000"/>
            <a:chOff x="-515783" y="149117"/>
            <a:chExt cx="5670431" cy="720000"/>
          </a:xfrm>
        </p:grpSpPr>
        <p:sp>
          <p:nvSpPr>
            <p:cNvPr id="21" name="文字方塊 20"/>
            <p:cNvSpPr txBox="1"/>
            <p:nvPr/>
          </p:nvSpPr>
          <p:spPr>
            <a:xfrm>
              <a:off x="353334" y="185951"/>
              <a:ext cx="4801314" cy="646331"/>
            </a:xfrm>
            <a:prstGeom prst="rect">
              <a:avLst/>
            </a:prstGeom>
            <a:noFill/>
          </p:spPr>
          <p:txBody>
            <a:bodyPr wrap="none" rtlCol="0">
              <a:spAutoFit/>
            </a:bodyPr>
            <a:lstStyle/>
            <a:p>
              <a:r>
                <a:rPr lang="zh-TW" altLang="en-US" sz="3600" b="1" dirty="0">
                  <a:solidFill>
                    <a:schemeClr val="accent1">
                      <a:lumMod val="75000"/>
                    </a:schemeClr>
                  </a:solidFill>
                </a:rPr>
                <a:t>製程</a:t>
              </a:r>
              <a:r>
                <a:rPr lang="zh-TW" altLang="en-US" sz="3600" b="1" dirty="0">
                  <a:solidFill>
                    <a:schemeClr val="accent1">
                      <a:lumMod val="60000"/>
                      <a:lumOff val="40000"/>
                    </a:schemeClr>
                  </a:solidFill>
                </a:rPr>
                <a:t>概述與</a:t>
              </a:r>
              <a:r>
                <a:rPr lang="zh-TW" altLang="en-US" sz="3600" b="1" dirty="0">
                  <a:solidFill>
                    <a:schemeClr val="accent1">
                      <a:lumMod val="75000"/>
                    </a:schemeClr>
                  </a:solidFill>
                </a:rPr>
                <a:t>平面度</a:t>
              </a:r>
              <a:r>
                <a:rPr lang="zh-TW" altLang="en-US" sz="3600" b="1" dirty="0">
                  <a:solidFill>
                    <a:schemeClr val="accent1">
                      <a:lumMod val="60000"/>
                      <a:lumOff val="40000"/>
                    </a:schemeClr>
                  </a:solidFill>
                </a:rPr>
                <a:t>定義</a:t>
              </a:r>
            </a:p>
          </p:txBody>
        </p:sp>
        <p:sp>
          <p:nvSpPr>
            <p:cNvPr id="22" name="圓角矩形 21"/>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3" name="直線接點 22"/>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1416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流程圖: 程序 44"/>
          <p:cNvSpPr/>
          <p:nvPr/>
        </p:nvSpPr>
        <p:spPr>
          <a:xfrm>
            <a:off x="530942" y="3392130"/>
            <a:ext cx="914400" cy="3018502"/>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流程圖: 程序 48"/>
          <p:cNvSpPr/>
          <p:nvPr/>
        </p:nvSpPr>
        <p:spPr>
          <a:xfrm rot="19181398">
            <a:off x="891878" y="2503674"/>
            <a:ext cx="914400" cy="232482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p:nvSpPr>
        <p:spPr>
          <a:xfrm>
            <a:off x="1211161" y="3518229"/>
            <a:ext cx="1261885" cy="523220"/>
          </a:xfrm>
          <a:prstGeom prst="rect">
            <a:avLst/>
          </a:prstGeom>
        </p:spPr>
        <p:txBody>
          <a:bodyPr wrap="none">
            <a:spAutoFit/>
          </a:bodyPr>
          <a:lstStyle/>
          <a:p>
            <a:pPr algn="ctr"/>
            <a:r>
              <a:rPr lang="zh-TW" altLang="en-US" sz="2800" b="1" dirty="0"/>
              <a:t>中後段</a:t>
            </a:r>
          </a:p>
        </p:txBody>
      </p:sp>
      <p:sp>
        <p:nvSpPr>
          <p:cNvPr id="55" name="矩形 54"/>
          <p:cNvSpPr/>
          <p:nvPr/>
        </p:nvSpPr>
        <p:spPr>
          <a:xfrm>
            <a:off x="2274225" y="2948017"/>
            <a:ext cx="2646878" cy="338554"/>
          </a:xfrm>
          <a:prstGeom prst="rect">
            <a:avLst/>
          </a:prstGeom>
        </p:spPr>
        <p:txBody>
          <a:bodyPr wrap="none">
            <a:spAutoFit/>
          </a:bodyPr>
          <a:lstStyle/>
          <a:p>
            <a:r>
              <a:rPr lang="zh-TW" altLang="en-US" sz="1600" dirty="0"/>
              <a:t>金屬互連與訊號通路的建立</a:t>
            </a:r>
          </a:p>
        </p:txBody>
      </p:sp>
      <p:sp>
        <p:nvSpPr>
          <p:cNvPr id="59" name="矩形 58"/>
          <p:cNvSpPr/>
          <p:nvPr/>
        </p:nvSpPr>
        <p:spPr>
          <a:xfrm>
            <a:off x="2512021" y="3315808"/>
            <a:ext cx="832279" cy="738664"/>
          </a:xfrm>
          <a:prstGeom prst="rect">
            <a:avLst/>
          </a:prstGeom>
        </p:spPr>
        <p:txBody>
          <a:bodyPr wrap="none">
            <a:spAutoFit/>
          </a:bodyPr>
          <a:lstStyle/>
          <a:p>
            <a:pPr marL="285750" indent="-285750">
              <a:buFont typeface="Arial" panose="020B0604020202020204" pitchFamily="34" charset="0"/>
              <a:buChar char="•"/>
            </a:pPr>
            <a:r>
              <a:rPr lang="zh-TW" altLang="en-US" sz="1400" b="1" dirty="0"/>
              <a:t>沉積</a:t>
            </a:r>
            <a:endParaRPr lang="en-US" altLang="zh-TW" sz="1400" b="1" dirty="0"/>
          </a:p>
          <a:p>
            <a:pPr marL="285750" indent="-285750">
              <a:buFont typeface="Arial" panose="020B0604020202020204" pitchFamily="34" charset="0"/>
              <a:buChar char="•"/>
            </a:pPr>
            <a:r>
              <a:rPr lang="zh-TW" altLang="en-US" sz="1400" b="1" dirty="0"/>
              <a:t>蝕刻</a:t>
            </a:r>
            <a:endParaRPr lang="en-US" altLang="zh-TW" sz="1400" b="1" dirty="0"/>
          </a:p>
          <a:p>
            <a:pPr marL="285750" indent="-285750">
              <a:buFont typeface="Arial" panose="020B0604020202020204" pitchFamily="34" charset="0"/>
              <a:buChar char="•"/>
            </a:pPr>
            <a:r>
              <a:rPr lang="zh-TW" altLang="en-US" sz="1400" b="1" dirty="0"/>
              <a:t>填充</a:t>
            </a:r>
          </a:p>
        </p:txBody>
      </p:sp>
      <p:sp>
        <p:nvSpPr>
          <p:cNvPr id="60" name="矩形 59"/>
          <p:cNvSpPr/>
          <p:nvPr/>
        </p:nvSpPr>
        <p:spPr>
          <a:xfrm>
            <a:off x="3441400" y="3312312"/>
            <a:ext cx="1370888" cy="738664"/>
          </a:xfrm>
          <a:prstGeom prst="rect">
            <a:avLst/>
          </a:prstGeom>
        </p:spPr>
        <p:txBody>
          <a:bodyPr wrap="none">
            <a:spAutoFit/>
          </a:bodyPr>
          <a:lstStyle/>
          <a:p>
            <a:pPr marL="285750" indent="-285750">
              <a:buFont typeface="Arial" panose="020B0604020202020204" pitchFamily="34" charset="0"/>
              <a:buChar char="•"/>
            </a:pPr>
            <a:r>
              <a:rPr lang="zh-TW" altLang="en-US" sz="1400" b="1" dirty="0"/>
              <a:t>研磨</a:t>
            </a:r>
            <a:endParaRPr lang="en-US" altLang="zh-TW" sz="1400" b="1" dirty="0"/>
          </a:p>
          <a:p>
            <a:pPr marL="285750" indent="-285750">
              <a:buFont typeface="Arial" panose="020B0604020202020204" pitchFamily="34" charset="0"/>
              <a:buChar char="•"/>
            </a:pPr>
            <a:r>
              <a:rPr lang="zh-TW" altLang="en-US" sz="1400" b="1" dirty="0"/>
              <a:t>再分佈層</a:t>
            </a:r>
            <a:endParaRPr lang="en-US" altLang="zh-TW" sz="1400" b="1" dirty="0"/>
          </a:p>
          <a:p>
            <a:pPr marL="285750" indent="-285750">
              <a:buFont typeface="Arial" panose="020B0604020202020204" pitchFamily="34" charset="0"/>
              <a:buChar char="•"/>
            </a:pPr>
            <a:r>
              <a:rPr lang="zh-TW" altLang="en-US" sz="1400" b="1" dirty="0"/>
              <a:t>保護層覆蓋</a:t>
            </a:r>
          </a:p>
        </p:txBody>
      </p:sp>
      <p:cxnSp>
        <p:nvCxnSpPr>
          <p:cNvPr id="66" name="直線接點 65"/>
          <p:cNvCxnSpPr/>
          <p:nvPr/>
        </p:nvCxnSpPr>
        <p:spPr>
          <a:xfrm>
            <a:off x="1543666" y="3258128"/>
            <a:ext cx="327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flipV="1">
            <a:off x="735173" y="3254479"/>
            <a:ext cx="808493" cy="62870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pic>
        <p:nvPicPr>
          <p:cNvPr id="27" name="Picture 3"/>
          <p:cNvPicPr>
            <a:picLocks noChangeAspect="1" noChangeArrowheads="1"/>
          </p:cNvPicPr>
          <p:nvPr/>
        </p:nvPicPr>
        <p:blipFill>
          <a:blip r:embed="rId3">
            <a:extLst>
              <a:ext uri="{28A0092B-C50C-407E-A947-70E740481C1C}">
                <a14:useLocalDpi xmlns:a14="http://schemas.microsoft.com/office/drawing/2010/main" val="0"/>
              </a:ext>
            </a:extLst>
          </a:blip>
          <a:srcRect l="708" r="6015"/>
          <a:stretch>
            <a:fillRect/>
          </a:stretch>
        </p:blipFill>
        <p:spPr bwMode="auto">
          <a:xfrm>
            <a:off x="5434009" y="2250645"/>
            <a:ext cx="5488278" cy="283755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cxnSp>
        <p:nvCxnSpPr>
          <p:cNvPr id="24" name="直線接點 22"/>
          <p:cNvCxnSpPr>
            <a:cxnSpLocks noChangeShapeType="1"/>
          </p:cNvCxnSpPr>
          <p:nvPr/>
        </p:nvCxnSpPr>
        <p:spPr bwMode="auto">
          <a:xfrm>
            <a:off x="5811355" y="3231329"/>
            <a:ext cx="5076000" cy="0"/>
          </a:xfrm>
          <a:prstGeom prst="line">
            <a:avLst/>
          </a:prstGeom>
          <a:noFill/>
          <a:ln w="28575" algn="ctr">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文字方塊 24"/>
          <p:cNvSpPr txBox="1"/>
          <p:nvPr/>
        </p:nvSpPr>
        <p:spPr>
          <a:xfrm>
            <a:off x="9868217" y="3222027"/>
            <a:ext cx="1125629" cy="307777"/>
          </a:xfrm>
          <a:prstGeom prst="rect">
            <a:avLst/>
          </a:prstGeom>
          <a:noFill/>
        </p:spPr>
        <p:txBody>
          <a:bodyPr wrap="none" rtlCol="0">
            <a:spAutoFit/>
          </a:bodyPr>
          <a:lstStyle/>
          <a:p>
            <a:r>
              <a:rPr lang="en-US" altLang="zh-TW" sz="1400" b="1" dirty="0">
                <a:solidFill>
                  <a:srgbClr val="FF0000"/>
                </a:solidFill>
              </a:rPr>
              <a:t>LMS</a:t>
            </a:r>
            <a:r>
              <a:rPr lang="zh-TW" altLang="en-US" sz="1400" b="1" dirty="0">
                <a:solidFill>
                  <a:srgbClr val="FF0000"/>
                </a:solidFill>
              </a:rPr>
              <a:t> </a:t>
            </a:r>
            <a:r>
              <a:rPr lang="en-US" altLang="zh-TW" sz="1400" b="1" dirty="0">
                <a:solidFill>
                  <a:srgbClr val="FF0000"/>
                </a:solidFill>
              </a:rPr>
              <a:t>plane</a:t>
            </a:r>
            <a:endParaRPr lang="zh-TW" altLang="en-US" sz="1400" b="1" dirty="0">
              <a:solidFill>
                <a:srgbClr val="FF0000"/>
              </a:solidFill>
            </a:endParaRPr>
          </a:p>
        </p:txBody>
      </p:sp>
      <p:sp>
        <p:nvSpPr>
          <p:cNvPr id="28" name="文字方塊 27"/>
          <p:cNvSpPr txBox="1"/>
          <p:nvPr/>
        </p:nvSpPr>
        <p:spPr>
          <a:xfrm>
            <a:off x="9673163" y="3668202"/>
            <a:ext cx="1320683" cy="307777"/>
          </a:xfrm>
          <a:prstGeom prst="rect">
            <a:avLst/>
          </a:prstGeom>
          <a:noFill/>
        </p:spPr>
        <p:txBody>
          <a:bodyPr wrap="none" rtlCol="0">
            <a:spAutoFit/>
          </a:bodyPr>
          <a:lstStyle/>
          <a:p>
            <a:r>
              <a:rPr lang="en-US" altLang="zh-TW" sz="1400" b="1" dirty="0">
                <a:solidFill>
                  <a:srgbClr val="0000FF"/>
                </a:solidFill>
              </a:rPr>
              <a:t>Global</a:t>
            </a:r>
            <a:r>
              <a:rPr lang="zh-TW" altLang="en-US" sz="1400" b="1" dirty="0">
                <a:solidFill>
                  <a:srgbClr val="0000FF"/>
                </a:solidFill>
              </a:rPr>
              <a:t> </a:t>
            </a:r>
            <a:r>
              <a:rPr lang="en-US" altLang="zh-TW" sz="1400" b="1" dirty="0">
                <a:solidFill>
                  <a:srgbClr val="0000FF"/>
                </a:solidFill>
              </a:rPr>
              <a:t>plane</a:t>
            </a:r>
            <a:endParaRPr lang="zh-TW" altLang="en-US" sz="1400" b="1" dirty="0">
              <a:solidFill>
                <a:srgbClr val="0000FF"/>
              </a:solidFill>
            </a:endParaRPr>
          </a:p>
        </p:txBody>
      </p:sp>
      <p:cxnSp>
        <p:nvCxnSpPr>
          <p:cNvPr id="33" name="直線接點 22"/>
          <p:cNvCxnSpPr>
            <a:cxnSpLocks noChangeShapeType="1"/>
          </p:cNvCxnSpPr>
          <p:nvPr/>
        </p:nvCxnSpPr>
        <p:spPr bwMode="auto">
          <a:xfrm>
            <a:off x="5811355" y="3682741"/>
            <a:ext cx="5076000" cy="0"/>
          </a:xfrm>
          <a:prstGeom prst="line">
            <a:avLst/>
          </a:prstGeom>
          <a:noFill/>
          <a:ln w="28575" algn="ctr">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文字方塊 20"/>
          <p:cNvSpPr txBox="1"/>
          <p:nvPr/>
        </p:nvSpPr>
        <p:spPr>
          <a:xfrm>
            <a:off x="5801937" y="2446691"/>
            <a:ext cx="1266180" cy="307777"/>
          </a:xfrm>
          <a:prstGeom prst="rect">
            <a:avLst/>
          </a:prstGeom>
          <a:noFill/>
        </p:spPr>
        <p:txBody>
          <a:bodyPr wrap="none" rtlCol="0">
            <a:spAutoFit/>
          </a:bodyPr>
          <a:lstStyle/>
          <a:p>
            <a:r>
              <a:rPr lang="en-US" altLang="zh-TW" sz="1400" b="1" dirty="0">
                <a:solidFill>
                  <a:srgbClr val="00B050"/>
                </a:solidFill>
              </a:rPr>
              <a:t>Highest ball</a:t>
            </a:r>
            <a:endParaRPr lang="zh-TW" altLang="en-US" sz="1400" b="1" dirty="0">
              <a:solidFill>
                <a:srgbClr val="00B050"/>
              </a:solidFill>
            </a:endParaRPr>
          </a:p>
        </p:txBody>
      </p:sp>
      <p:sp>
        <p:nvSpPr>
          <p:cNvPr id="22" name="文字方塊 21"/>
          <p:cNvSpPr txBox="1"/>
          <p:nvPr/>
        </p:nvSpPr>
        <p:spPr>
          <a:xfrm>
            <a:off x="7339642" y="3682741"/>
            <a:ext cx="1199559" cy="307777"/>
          </a:xfrm>
          <a:prstGeom prst="rect">
            <a:avLst/>
          </a:prstGeom>
          <a:noFill/>
        </p:spPr>
        <p:txBody>
          <a:bodyPr wrap="none" rtlCol="0">
            <a:spAutoFit/>
          </a:bodyPr>
          <a:lstStyle/>
          <a:p>
            <a:r>
              <a:rPr lang="en-US" altLang="zh-TW" sz="1400" b="1" dirty="0">
                <a:solidFill>
                  <a:srgbClr val="00B050"/>
                </a:solidFill>
              </a:rPr>
              <a:t>Lowest ball</a:t>
            </a:r>
            <a:endParaRPr lang="zh-TW" altLang="en-US" sz="1400" b="1" dirty="0">
              <a:solidFill>
                <a:srgbClr val="00B050"/>
              </a:solidFill>
            </a:endParaRPr>
          </a:p>
        </p:txBody>
      </p:sp>
      <p:cxnSp>
        <p:nvCxnSpPr>
          <p:cNvPr id="23" name="直線接點 22"/>
          <p:cNvCxnSpPr/>
          <p:nvPr/>
        </p:nvCxnSpPr>
        <p:spPr>
          <a:xfrm>
            <a:off x="5747540" y="2865294"/>
            <a:ext cx="0" cy="73800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26" name="群組 25"/>
          <p:cNvGrpSpPr/>
          <p:nvPr/>
        </p:nvGrpSpPr>
        <p:grpSpPr>
          <a:xfrm>
            <a:off x="-515783" y="149117"/>
            <a:ext cx="5670431" cy="720000"/>
            <a:chOff x="-515783" y="149117"/>
            <a:chExt cx="5670431" cy="720000"/>
          </a:xfrm>
        </p:grpSpPr>
        <p:sp>
          <p:nvSpPr>
            <p:cNvPr id="29" name="文字方塊 28"/>
            <p:cNvSpPr txBox="1"/>
            <p:nvPr/>
          </p:nvSpPr>
          <p:spPr>
            <a:xfrm>
              <a:off x="353334" y="185951"/>
              <a:ext cx="4801314" cy="646331"/>
            </a:xfrm>
            <a:prstGeom prst="rect">
              <a:avLst/>
            </a:prstGeom>
            <a:noFill/>
          </p:spPr>
          <p:txBody>
            <a:bodyPr wrap="none" rtlCol="0">
              <a:spAutoFit/>
            </a:bodyPr>
            <a:lstStyle/>
            <a:p>
              <a:r>
                <a:rPr lang="zh-TW" altLang="en-US" sz="3600" b="1" dirty="0">
                  <a:solidFill>
                    <a:schemeClr val="accent1">
                      <a:lumMod val="75000"/>
                    </a:schemeClr>
                  </a:solidFill>
                </a:rPr>
                <a:t>製程</a:t>
              </a:r>
              <a:r>
                <a:rPr lang="zh-TW" altLang="en-US" sz="3600" b="1" dirty="0">
                  <a:solidFill>
                    <a:schemeClr val="accent1">
                      <a:lumMod val="60000"/>
                      <a:lumOff val="40000"/>
                    </a:schemeClr>
                  </a:solidFill>
                </a:rPr>
                <a:t>概述與</a:t>
              </a:r>
              <a:r>
                <a:rPr lang="zh-TW" altLang="en-US" sz="3600" b="1" dirty="0">
                  <a:solidFill>
                    <a:schemeClr val="accent1">
                      <a:lumMod val="75000"/>
                    </a:schemeClr>
                  </a:solidFill>
                </a:rPr>
                <a:t>平面度</a:t>
              </a:r>
              <a:r>
                <a:rPr lang="zh-TW" altLang="en-US" sz="3600" b="1" dirty="0">
                  <a:solidFill>
                    <a:schemeClr val="accent1">
                      <a:lumMod val="60000"/>
                      <a:lumOff val="40000"/>
                    </a:schemeClr>
                  </a:solidFill>
                </a:rPr>
                <a:t>定義</a:t>
              </a:r>
            </a:p>
          </p:txBody>
        </p:sp>
        <p:sp>
          <p:nvSpPr>
            <p:cNvPr id="30" name="圓角矩形 29"/>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接點 30"/>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2492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圓角矩形 5"/>
          <p:cNvSpPr/>
          <p:nvPr/>
        </p:nvSpPr>
        <p:spPr>
          <a:xfrm>
            <a:off x="5550225" y="1018235"/>
            <a:ext cx="5884692" cy="3032742"/>
          </a:xfrm>
          <a:prstGeom prst="roundRect">
            <a:avLst>
              <a:gd name="adj" fmla="val 4733"/>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圓角矩形 26"/>
          <p:cNvSpPr/>
          <p:nvPr/>
        </p:nvSpPr>
        <p:spPr>
          <a:xfrm>
            <a:off x="5550225" y="4503174"/>
            <a:ext cx="5884692" cy="2098398"/>
          </a:xfrm>
          <a:prstGeom prst="roundRect">
            <a:avLst>
              <a:gd name="adj" fmla="val 4733"/>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5975028" y="1592342"/>
            <a:ext cx="2304000" cy="276999"/>
          </a:xfrm>
          <a:prstGeom prst="rect">
            <a:avLst/>
          </a:prstGeom>
          <a:noFill/>
          <a:ln w="19050">
            <a:solidFill>
              <a:schemeClr val="tx1">
                <a:lumMod val="75000"/>
                <a:lumOff val="25000"/>
              </a:schemeClr>
            </a:solidFill>
          </a:ln>
        </p:spPr>
        <p:txBody>
          <a:bodyPr wrap="none" rtlCol="0">
            <a:spAutoFit/>
          </a:bodyPr>
          <a:lstStyle/>
          <a:p>
            <a:pPr algn="ctr"/>
            <a:r>
              <a:rPr lang="en-US" altLang="zh-TW" sz="1200" dirty="0"/>
              <a:t>CTE mismatch of materials</a:t>
            </a:r>
            <a:endParaRPr lang="zh-TW" altLang="en-US" sz="1200" dirty="0"/>
          </a:p>
        </p:txBody>
      </p:sp>
      <p:sp>
        <p:nvSpPr>
          <p:cNvPr id="31" name="文字方塊 30"/>
          <p:cNvSpPr txBox="1"/>
          <p:nvPr/>
        </p:nvSpPr>
        <p:spPr>
          <a:xfrm>
            <a:off x="5975028" y="1936305"/>
            <a:ext cx="2304000" cy="276999"/>
          </a:xfrm>
          <a:prstGeom prst="rect">
            <a:avLst/>
          </a:prstGeom>
          <a:noFill/>
          <a:ln w="19050">
            <a:solidFill>
              <a:schemeClr val="tx1">
                <a:lumMod val="75000"/>
                <a:lumOff val="25000"/>
              </a:schemeClr>
            </a:solidFill>
          </a:ln>
        </p:spPr>
        <p:txBody>
          <a:bodyPr wrap="none" rtlCol="0">
            <a:spAutoFit/>
          </a:bodyPr>
          <a:lstStyle/>
          <a:p>
            <a:pPr algn="ctr"/>
            <a:r>
              <a:rPr lang="en-US" altLang="zh-TW" sz="1200" dirty="0"/>
              <a:t>Uneven stress distribution</a:t>
            </a:r>
            <a:endParaRPr lang="zh-TW" altLang="en-US" sz="1200" dirty="0"/>
          </a:p>
        </p:txBody>
      </p:sp>
      <p:sp>
        <p:nvSpPr>
          <p:cNvPr id="32" name="文字方塊 31"/>
          <p:cNvSpPr txBox="1"/>
          <p:nvPr/>
        </p:nvSpPr>
        <p:spPr>
          <a:xfrm>
            <a:off x="5975028" y="2281430"/>
            <a:ext cx="2304000" cy="276999"/>
          </a:xfrm>
          <a:prstGeom prst="rect">
            <a:avLst/>
          </a:prstGeom>
          <a:noFill/>
          <a:ln w="19050">
            <a:solidFill>
              <a:schemeClr val="tx1">
                <a:lumMod val="75000"/>
                <a:lumOff val="25000"/>
              </a:schemeClr>
            </a:solidFill>
          </a:ln>
        </p:spPr>
        <p:txBody>
          <a:bodyPr wrap="none" rtlCol="0">
            <a:spAutoFit/>
          </a:bodyPr>
          <a:lstStyle/>
          <a:p>
            <a:pPr algn="ctr"/>
            <a:r>
              <a:rPr lang="en-US" altLang="zh-TW" sz="1200" dirty="0"/>
              <a:t>Variations pressure</a:t>
            </a:r>
            <a:endParaRPr lang="zh-TW" altLang="en-US" sz="1200" dirty="0"/>
          </a:p>
        </p:txBody>
      </p:sp>
      <p:sp>
        <p:nvSpPr>
          <p:cNvPr id="33" name="文字方塊 32"/>
          <p:cNvSpPr txBox="1"/>
          <p:nvPr/>
        </p:nvSpPr>
        <p:spPr>
          <a:xfrm>
            <a:off x="5975028" y="2857014"/>
            <a:ext cx="2304000" cy="276999"/>
          </a:xfrm>
          <a:prstGeom prst="rect">
            <a:avLst/>
          </a:prstGeom>
          <a:noFill/>
          <a:ln w="19050">
            <a:solidFill>
              <a:schemeClr val="tx1">
                <a:lumMod val="75000"/>
                <a:lumOff val="25000"/>
              </a:schemeClr>
            </a:solidFill>
          </a:ln>
        </p:spPr>
        <p:txBody>
          <a:bodyPr wrap="none" rtlCol="0">
            <a:spAutoFit/>
          </a:bodyPr>
          <a:lstStyle/>
          <a:p>
            <a:pPr algn="ctr"/>
            <a:r>
              <a:rPr lang="en-US" altLang="zh-TW" sz="1200" dirty="0"/>
              <a:t>Non-uniform layer thickness</a:t>
            </a:r>
            <a:endParaRPr lang="zh-TW" altLang="en-US" sz="1200" dirty="0"/>
          </a:p>
        </p:txBody>
      </p:sp>
      <p:sp>
        <p:nvSpPr>
          <p:cNvPr id="34" name="文字方塊 33"/>
          <p:cNvSpPr txBox="1"/>
          <p:nvPr/>
        </p:nvSpPr>
        <p:spPr>
          <a:xfrm>
            <a:off x="5975028" y="3202139"/>
            <a:ext cx="2304000" cy="276999"/>
          </a:xfrm>
          <a:prstGeom prst="rect">
            <a:avLst/>
          </a:prstGeom>
          <a:noFill/>
          <a:ln w="19050">
            <a:solidFill>
              <a:schemeClr val="tx1">
                <a:lumMod val="75000"/>
                <a:lumOff val="25000"/>
              </a:schemeClr>
            </a:solidFill>
          </a:ln>
        </p:spPr>
        <p:txBody>
          <a:bodyPr wrap="square" rtlCol="0">
            <a:spAutoFit/>
          </a:bodyPr>
          <a:lstStyle/>
          <a:p>
            <a:pPr algn="ctr"/>
            <a:r>
              <a:rPr lang="en-US" altLang="zh-TW" sz="1200" dirty="0"/>
              <a:t>Imbalanced etching depth</a:t>
            </a:r>
            <a:endParaRPr lang="zh-TW" altLang="en-US" sz="1200" dirty="0"/>
          </a:p>
        </p:txBody>
      </p:sp>
      <p:cxnSp>
        <p:nvCxnSpPr>
          <p:cNvPr id="11" name="直線單箭頭接點 10"/>
          <p:cNvCxnSpPr>
            <a:stCxn id="32" idx="2"/>
            <a:endCxn id="33" idx="0"/>
          </p:cNvCxnSpPr>
          <p:nvPr/>
        </p:nvCxnSpPr>
        <p:spPr>
          <a:xfrm>
            <a:off x="7127028" y="2558429"/>
            <a:ext cx="0" cy="298585"/>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8943108" y="1592342"/>
            <a:ext cx="2052000" cy="276999"/>
          </a:xfrm>
          <a:prstGeom prst="rect">
            <a:avLst/>
          </a:prstGeom>
          <a:noFill/>
          <a:ln w="19050">
            <a:solidFill>
              <a:schemeClr val="tx1">
                <a:lumMod val="75000"/>
                <a:lumOff val="25000"/>
              </a:schemeClr>
            </a:solidFill>
          </a:ln>
        </p:spPr>
        <p:txBody>
          <a:bodyPr wrap="none" rtlCol="0">
            <a:spAutoFit/>
          </a:bodyPr>
          <a:lstStyle/>
          <a:p>
            <a:pPr algn="ctr"/>
            <a:r>
              <a:rPr lang="en-US" altLang="zh-TW" sz="1200" dirty="0"/>
              <a:t>Cold solder joints</a:t>
            </a:r>
            <a:endParaRPr lang="zh-TW" altLang="en-US" sz="1200" dirty="0"/>
          </a:p>
        </p:txBody>
      </p:sp>
      <p:sp>
        <p:nvSpPr>
          <p:cNvPr id="39" name="文字方塊 38"/>
          <p:cNvSpPr txBox="1"/>
          <p:nvPr/>
        </p:nvSpPr>
        <p:spPr>
          <a:xfrm>
            <a:off x="8943108" y="1936305"/>
            <a:ext cx="2052000" cy="276999"/>
          </a:xfrm>
          <a:prstGeom prst="rect">
            <a:avLst/>
          </a:prstGeom>
          <a:noFill/>
          <a:ln w="19050">
            <a:solidFill>
              <a:schemeClr val="tx1">
                <a:lumMod val="75000"/>
                <a:lumOff val="25000"/>
              </a:schemeClr>
            </a:solidFill>
          </a:ln>
        </p:spPr>
        <p:txBody>
          <a:bodyPr wrap="none" rtlCol="0">
            <a:spAutoFit/>
          </a:bodyPr>
          <a:lstStyle/>
          <a:p>
            <a:pPr algn="ctr"/>
            <a:r>
              <a:rPr lang="en-US" altLang="zh-TW" sz="1200" dirty="0"/>
              <a:t>False joints</a:t>
            </a:r>
            <a:endParaRPr lang="zh-TW" altLang="en-US" sz="1200" dirty="0"/>
          </a:p>
        </p:txBody>
      </p:sp>
      <p:sp>
        <p:nvSpPr>
          <p:cNvPr id="40" name="文字方塊 39"/>
          <p:cNvSpPr txBox="1"/>
          <p:nvPr/>
        </p:nvSpPr>
        <p:spPr>
          <a:xfrm>
            <a:off x="8943108" y="2281430"/>
            <a:ext cx="2052000" cy="276999"/>
          </a:xfrm>
          <a:prstGeom prst="rect">
            <a:avLst/>
          </a:prstGeom>
          <a:noFill/>
          <a:ln w="19050">
            <a:solidFill>
              <a:schemeClr val="tx1">
                <a:lumMod val="75000"/>
                <a:lumOff val="25000"/>
              </a:schemeClr>
            </a:solidFill>
          </a:ln>
        </p:spPr>
        <p:txBody>
          <a:bodyPr wrap="none" rtlCol="0">
            <a:spAutoFit/>
          </a:bodyPr>
          <a:lstStyle/>
          <a:p>
            <a:pPr algn="ctr"/>
            <a:r>
              <a:rPr lang="en-US" altLang="zh-TW" sz="1200" dirty="0"/>
              <a:t>Electrical open circuits</a:t>
            </a:r>
            <a:endParaRPr lang="zh-TW" altLang="en-US" sz="1200" dirty="0"/>
          </a:p>
        </p:txBody>
      </p:sp>
      <p:cxnSp>
        <p:nvCxnSpPr>
          <p:cNvPr id="14" name="肘形接點 13"/>
          <p:cNvCxnSpPr>
            <a:stCxn id="34" idx="2"/>
            <a:endCxn id="38" idx="0"/>
          </p:cNvCxnSpPr>
          <p:nvPr/>
        </p:nvCxnSpPr>
        <p:spPr>
          <a:xfrm rot="5400000" flipH="1" flipV="1">
            <a:off x="7604670" y="1114700"/>
            <a:ext cx="1886796" cy="2842080"/>
          </a:xfrm>
          <a:prstGeom prst="bentConnector5">
            <a:avLst>
              <a:gd name="adj1" fmla="val -12116"/>
              <a:gd name="adj2" fmla="val 52217"/>
              <a:gd name="adj3" fmla="val 112116"/>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098718" y="3708284"/>
            <a:ext cx="1571264" cy="261610"/>
          </a:xfrm>
          <a:prstGeom prst="rect">
            <a:avLst/>
          </a:prstGeom>
        </p:spPr>
        <p:txBody>
          <a:bodyPr wrap="none">
            <a:spAutoFit/>
          </a:bodyPr>
          <a:lstStyle/>
          <a:p>
            <a:r>
              <a:rPr lang="en-US" altLang="zh-TW" sz="1100" b="1" dirty="0">
                <a:solidFill>
                  <a:schemeClr val="accent6">
                    <a:lumMod val="75000"/>
                  </a:schemeClr>
                </a:solidFill>
              </a:rPr>
              <a:t>poor solder contact</a:t>
            </a:r>
            <a:endParaRPr lang="zh-TW" altLang="en-US" sz="1100" b="1" dirty="0">
              <a:solidFill>
                <a:schemeClr val="accent6">
                  <a:lumMod val="75000"/>
                </a:schemeClr>
              </a:solidFill>
            </a:endParaRPr>
          </a:p>
        </p:txBody>
      </p:sp>
      <p:sp>
        <p:nvSpPr>
          <p:cNvPr id="51" name="文字方塊 50"/>
          <p:cNvSpPr txBox="1"/>
          <p:nvPr/>
        </p:nvSpPr>
        <p:spPr>
          <a:xfrm>
            <a:off x="8943108" y="2857014"/>
            <a:ext cx="2052000" cy="276999"/>
          </a:xfrm>
          <a:prstGeom prst="rect">
            <a:avLst/>
          </a:prstGeom>
          <a:solidFill>
            <a:schemeClr val="accent6">
              <a:lumMod val="75000"/>
            </a:schemeClr>
          </a:solidFill>
          <a:ln w="19050">
            <a:solidFill>
              <a:schemeClr val="accent6">
                <a:lumMod val="75000"/>
              </a:schemeClr>
            </a:solidFill>
          </a:ln>
        </p:spPr>
        <p:txBody>
          <a:bodyPr wrap="none" rtlCol="0">
            <a:spAutoFit/>
          </a:bodyPr>
          <a:lstStyle/>
          <a:p>
            <a:pPr algn="ctr"/>
            <a:r>
              <a:rPr lang="en-US" altLang="zh-TW" sz="1200" dirty="0">
                <a:solidFill>
                  <a:schemeClr val="bg1"/>
                </a:solidFill>
                <a:effectLst>
                  <a:outerShdw blurRad="38100" dist="38100" dir="2700000" algn="tl">
                    <a:srgbClr val="000000">
                      <a:alpha val="43137"/>
                    </a:srgbClr>
                  </a:outerShdw>
                </a:effectLst>
              </a:rPr>
              <a:t>Soldering failures</a:t>
            </a:r>
            <a:endParaRPr lang="zh-TW" altLang="en-US" sz="1200" dirty="0">
              <a:solidFill>
                <a:schemeClr val="bg1"/>
              </a:solidFill>
              <a:effectLst>
                <a:outerShdw blurRad="38100" dist="38100" dir="2700000" algn="tl">
                  <a:srgbClr val="000000">
                    <a:alpha val="43137"/>
                  </a:srgbClr>
                </a:outerShdw>
              </a:effectLst>
            </a:endParaRPr>
          </a:p>
        </p:txBody>
      </p:sp>
      <p:sp>
        <p:nvSpPr>
          <p:cNvPr id="52" name="文字方塊 51"/>
          <p:cNvSpPr txBox="1"/>
          <p:nvPr/>
        </p:nvSpPr>
        <p:spPr>
          <a:xfrm>
            <a:off x="8943108" y="3202139"/>
            <a:ext cx="2052000" cy="276999"/>
          </a:xfrm>
          <a:prstGeom prst="rect">
            <a:avLst/>
          </a:prstGeom>
          <a:solidFill>
            <a:schemeClr val="accent6">
              <a:lumMod val="75000"/>
            </a:schemeClr>
          </a:solidFill>
          <a:ln w="19050">
            <a:solidFill>
              <a:schemeClr val="accent6">
                <a:lumMod val="75000"/>
              </a:schemeClr>
            </a:solidFill>
          </a:ln>
        </p:spPr>
        <p:txBody>
          <a:bodyPr wrap="square" rtlCol="0">
            <a:spAutoFit/>
          </a:bodyPr>
          <a:lstStyle/>
          <a:p>
            <a:pPr algn="ctr"/>
            <a:r>
              <a:rPr lang="en-US" altLang="zh-TW" sz="1200" dirty="0">
                <a:solidFill>
                  <a:schemeClr val="bg1"/>
                </a:solidFill>
                <a:effectLst>
                  <a:outerShdw blurRad="38100" dist="38100" dir="2700000" algn="tl">
                    <a:srgbClr val="000000">
                      <a:alpha val="43137"/>
                    </a:srgbClr>
                  </a:outerShdw>
                </a:effectLst>
              </a:rPr>
              <a:t>Product returns</a:t>
            </a:r>
            <a:endParaRPr lang="zh-TW" altLang="en-US" sz="1200" dirty="0">
              <a:solidFill>
                <a:schemeClr val="bg1"/>
              </a:solidFill>
              <a:effectLst>
                <a:outerShdw blurRad="38100" dist="38100" dir="2700000" algn="tl">
                  <a:srgbClr val="000000">
                    <a:alpha val="43137"/>
                  </a:srgbClr>
                </a:outerShdw>
              </a:effectLst>
            </a:endParaRPr>
          </a:p>
        </p:txBody>
      </p:sp>
      <p:cxnSp>
        <p:nvCxnSpPr>
          <p:cNvPr id="25" name="直線單箭頭接點 24"/>
          <p:cNvCxnSpPr>
            <a:stCxn id="40" idx="2"/>
            <a:endCxn id="51" idx="0"/>
          </p:cNvCxnSpPr>
          <p:nvPr/>
        </p:nvCxnSpPr>
        <p:spPr>
          <a:xfrm>
            <a:off x="9969108" y="2558429"/>
            <a:ext cx="0" cy="298585"/>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5293067" y="725939"/>
            <a:ext cx="1252266" cy="523220"/>
          </a:xfrm>
          <a:prstGeom prst="rect">
            <a:avLst/>
          </a:prstGeom>
        </p:spPr>
        <p:txBody>
          <a:bodyPr wrap="none">
            <a:spAutoFit/>
          </a:bodyPr>
          <a:lstStyle/>
          <a:p>
            <a:r>
              <a:rPr lang="en-US" altLang="zh-TW" sz="2800" b="1" dirty="0">
                <a:solidFill>
                  <a:schemeClr val="accent1">
                    <a:lumMod val="75000"/>
                  </a:schemeClr>
                </a:solidFill>
              </a:rPr>
              <a:t>Cause</a:t>
            </a:r>
            <a:endParaRPr lang="zh-TW" altLang="en-US" sz="2800" b="1" dirty="0">
              <a:solidFill>
                <a:schemeClr val="accent1">
                  <a:lumMod val="75000"/>
                </a:schemeClr>
              </a:solidFill>
            </a:endParaRPr>
          </a:p>
        </p:txBody>
      </p:sp>
      <p:sp>
        <p:nvSpPr>
          <p:cNvPr id="67" name="矩形 66"/>
          <p:cNvSpPr/>
          <p:nvPr/>
        </p:nvSpPr>
        <p:spPr>
          <a:xfrm>
            <a:off x="5293067" y="4217078"/>
            <a:ext cx="3557256" cy="523220"/>
          </a:xfrm>
          <a:prstGeom prst="rect">
            <a:avLst/>
          </a:prstGeom>
        </p:spPr>
        <p:txBody>
          <a:bodyPr wrap="none">
            <a:spAutoFit/>
          </a:bodyPr>
          <a:lstStyle/>
          <a:p>
            <a:r>
              <a:rPr lang="en-US" altLang="zh-TW" sz="2800" b="1" dirty="0">
                <a:solidFill>
                  <a:schemeClr val="accent1">
                    <a:lumMod val="75000"/>
                  </a:schemeClr>
                </a:solidFill>
              </a:rPr>
              <a:t>Prediction method</a:t>
            </a:r>
            <a:endParaRPr lang="zh-TW" altLang="en-US" sz="2800" b="1" dirty="0">
              <a:solidFill>
                <a:schemeClr val="accent1">
                  <a:lumMod val="75000"/>
                </a:schemeClr>
              </a:solidFill>
            </a:endParaRPr>
          </a:p>
        </p:txBody>
      </p:sp>
      <p:sp>
        <p:nvSpPr>
          <p:cNvPr id="36" name="矩形 35"/>
          <p:cNvSpPr/>
          <p:nvPr/>
        </p:nvSpPr>
        <p:spPr>
          <a:xfrm>
            <a:off x="5565286" y="4729863"/>
            <a:ext cx="3066865" cy="338554"/>
          </a:xfrm>
          <a:prstGeom prst="rect">
            <a:avLst/>
          </a:prstGeom>
        </p:spPr>
        <p:txBody>
          <a:bodyPr wrap="none">
            <a:spAutoFit/>
          </a:bodyPr>
          <a:lstStyle/>
          <a:p>
            <a:r>
              <a:rPr lang="zh-TW" altLang="en-US" sz="1600" dirty="0"/>
              <a:t>產品結構 </a:t>
            </a:r>
            <a:r>
              <a:rPr lang="en-US" altLang="zh-TW" sz="1600" dirty="0"/>
              <a:t>/</a:t>
            </a:r>
            <a:r>
              <a:rPr lang="zh-TW" altLang="en-US" sz="1600" dirty="0"/>
              <a:t> 材料特徵 </a:t>
            </a:r>
            <a:r>
              <a:rPr lang="en-US" altLang="zh-TW" sz="1600" dirty="0"/>
              <a:t>/</a:t>
            </a:r>
            <a:r>
              <a:rPr lang="zh-TW" altLang="en-US" sz="1600" dirty="0"/>
              <a:t> 參數設定</a:t>
            </a:r>
          </a:p>
        </p:txBody>
      </p:sp>
      <p:sp>
        <p:nvSpPr>
          <p:cNvPr id="37" name="文字方塊 36"/>
          <p:cNvSpPr txBox="1"/>
          <p:nvPr/>
        </p:nvSpPr>
        <p:spPr>
          <a:xfrm>
            <a:off x="6151362" y="5295106"/>
            <a:ext cx="2052000" cy="276999"/>
          </a:xfrm>
          <a:prstGeom prst="rect">
            <a:avLst/>
          </a:prstGeom>
          <a:solidFill>
            <a:schemeClr val="accent6">
              <a:lumMod val="75000"/>
            </a:schemeClr>
          </a:solidFill>
          <a:ln w="19050">
            <a:solidFill>
              <a:schemeClr val="accent6">
                <a:lumMod val="75000"/>
              </a:schemeClr>
            </a:solidFill>
          </a:ln>
        </p:spPr>
        <p:txBody>
          <a:bodyPr wrap="none" rtlCol="0">
            <a:spAutoFit/>
          </a:bodyPr>
          <a:lstStyle/>
          <a:p>
            <a:pPr algn="ctr"/>
            <a:r>
              <a:rPr lang="zh-TW" altLang="en-US" sz="1200" dirty="0">
                <a:solidFill>
                  <a:schemeClr val="bg1"/>
                </a:solidFill>
                <a:effectLst>
                  <a:outerShdw blurRad="38100" dist="38100" dir="2700000" algn="tl">
                    <a:srgbClr val="000000">
                      <a:alpha val="43137"/>
                    </a:srgbClr>
                  </a:outerShdw>
                </a:effectLst>
              </a:rPr>
              <a:t>人工經驗</a:t>
            </a:r>
          </a:p>
        </p:txBody>
      </p:sp>
      <p:sp>
        <p:nvSpPr>
          <p:cNvPr id="41" name="文字方塊 40"/>
          <p:cNvSpPr txBox="1"/>
          <p:nvPr/>
        </p:nvSpPr>
        <p:spPr>
          <a:xfrm>
            <a:off x="8574151" y="5295106"/>
            <a:ext cx="2052000" cy="276999"/>
          </a:xfrm>
          <a:prstGeom prst="rect">
            <a:avLst/>
          </a:prstGeom>
          <a:solidFill>
            <a:schemeClr val="accent6">
              <a:lumMod val="75000"/>
            </a:schemeClr>
          </a:solidFill>
          <a:ln w="19050">
            <a:solidFill>
              <a:schemeClr val="accent6">
                <a:lumMod val="75000"/>
              </a:schemeClr>
            </a:solidFill>
          </a:ln>
        </p:spPr>
        <p:txBody>
          <a:bodyPr wrap="none" rtlCol="0">
            <a:spAutoFit/>
          </a:bodyPr>
          <a:lstStyle/>
          <a:p>
            <a:pPr algn="ctr"/>
            <a:r>
              <a:rPr lang="en-US" altLang="zh-TW" sz="1200" dirty="0">
                <a:solidFill>
                  <a:schemeClr val="bg1"/>
                </a:solidFill>
                <a:effectLst>
                  <a:outerShdw blurRad="38100" dist="38100" dir="2700000" algn="tl">
                    <a:srgbClr val="000000">
                      <a:alpha val="43137"/>
                    </a:srgbClr>
                  </a:outerShdw>
                </a:effectLst>
              </a:rPr>
              <a:t>LAB</a:t>
            </a:r>
            <a:r>
              <a:rPr lang="zh-TW" altLang="en-US" sz="1200" dirty="0">
                <a:solidFill>
                  <a:schemeClr val="bg1"/>
                </a:solidFill>
                <a:effectLst>
                  <a:outerShdw blurRad="38100" dist="38100" dir="2700000" algn="tl">
                    <a:srgbClr val="000000">
                      <a:alpha val="43137"/>
                    </a:srgbClr>
                  </a:outerShdw>
                </a:effectLst>
              </a:rPr>
              <a:t> 預測</a:t>
            </a:r>
          </a:p>
        </p:txBody>
      </p:sp>
      <p:sp>
        <p:nvSpPr>
          <p:cNvPr id="42" name="文字方塊 41"/>
          <p:cNvSpPr txBox="1"/>
          <p:nvPr/>
        </p:nvSpPr>
        <p:spPr>
          <a:xfrm>
            <a:off x="8574151" y="5881629"/>
            <a:ext cx="2052000" cy="276999"/>
          </a:xfrm>
          <a:prstGeom prst="rect">
            <a:avLst/>
          </a:prstGeom>
          <a:solidFill>
            <a:schemeClr val="accent6">
              <a:lumMod val="75000"/>
            </a:schemeClr>
          </a:solidFill>
          <a:ln w="19050">
            <a:solidFill>
              <a:schemeClr val="accent6">
                <a:lumMod val="75000"/>
              </a:schemeClr>
            </a:solidFill>
          </a:ln>
        </p:spPr>
        <p:txBody>
          <a:bodyPr wrap="none" rtlCol="0">
            <a:spAutoFit/>
          </a:bodyPr>
          <a:lstStyle/>
          <a:p>
            <a:pPr algn="ctr"/>
            <a:r>
              <a:rPr lang="zh-TW" altLang="en-US" sz="1200" dirty="0">
                <a:solidFill>
                  <a:schemeClr val="bg1"/>
                </a:solidFill>
                <a:effectLst>
                  <a:outerShdw blurRad="38100" dist="38100" dir="2700000" algn="tl">
                    <a:srgbClr val="000000">
                      <a:alpha val="43137"/>
                    </a:srgbClr>
                  </a:outerShdw>
                </a:effectLst>
              </a:rPr>
              <a:t>關鍵因子數據</a:t>
            </a:r>
          </a:p>
        </p:txBody>
      </p:sp>
      <p:sp>
        <p:nvSpPr>
          <p:cNvPr id="43" name="文字方塊 42"/>
          <p:cNvSpPr txBox="1"/>
          <p:nvPr/>
        </p:nvSpPr>
        <p:spPr>
          <a:xfrm>
            <a:off x="6151362" y="5881629"/>
            <a:ext cx="2052000" cy="276999"/>
          </a:xfrm>
          <a:prstGeom prst="rect">
            <a:avLst/>
          </a:prstGeom>
          <a:solidFill>
            <a:schemeClr val="accent6">
              <a:lumMod val="75000"/>
            </a:schemeClr>
          </a:solidFill>
          <a:ln w="19050">
            <a:solidFill>
              <a:schemeClr val="accent6">
                <a:lumMod val="75000"/>
              </a:schemeClr>
            </a:solidFill>
          </a:ln>
        </p:spPr>
        <p:txBody>
          <a:bodyPr wrap="none" rtlCol="0">
            <a:spAutoFit/>
          </a:bodyPr>
          <a:lstStyle/>
          <a:p>
            <a:pPr algn="ctr"/>
            <a:r>
              <a:rPr lang="en-US" altLang="zh-TW" sz="1200" dirty="0">
                <a:solidFill>
                  <a:schemeClr val="bg1"/>
                </a:solidFill>
                <a:effectLst>
                  <a:outerShdw blurRad="38100" dist="38100" dir="2700000" algn="tl">
                    <a:srgbClr val="000000">
                      <a:alpha val="43137"/>
                    </a:srgbClr>
                  </a:outerShdw>
                </a:effectLst>
              </a:rPr>
              <a:t>DoE </a:t>
            </a:r>
            <a:r>
              <a:rPr lang="zh-TW" altLang="en-US" sz="1200" dirty="0">
                <a:solidFill>
                  <a:schemeClr val="bg1"/>
                </a:solidFill>
                <a:effectLst>
                  <a:outerShdw blurRad="38100" dist="38100" dir="2700000" algn="tl">
                    <a:srgbClr val="000000">
                      <a:alpha val="43137"/>
                    </a:srgbClr>
                  </a:outerShdw>
                </a:effectLst>
              </a:rPr>
              <a:t>實驗結果</a:t>
            </a:r>
          </a:p>
        </p:txBody>
      </p:sp>
      <p:cxnSp>
        <p:nvCxnSpPr>
          <p:cNvPr id="8" name="直線單箭頭接點 7"/>
          <p:cNvCxnSpPr>
            <a:stCxn id="37" idx="3"/>
            <a:endCxn id="41" idx="1"/>
          </p:cNvCxnSpPr>
          <p:nvPr/>
        </p:nvCxnSpPr>
        <p:spPr>
          <a:xfrm>
            <a:off x="8203362" y="5433606"/>
            <a:ext cx="370789"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接點 11"/>
          <p:cNvCxnSpPr>
            <a:stCxn id="41" idx="3"/>
            <a:endCxn id="42" idx="3"/>
          </p:cNvCxnSpPr>
          <p:nvPr/>
        </p:nvCxnSpPr>
        <p:spPr>
          <a:xfrm>
            <a:off x="10626151" y="5433606"/>
            <a:ext cx="12700" cy="586523"/>
          </a:xfrm>
          <a:prstGeom prst="bentConnector3">
            <a:avLst>
              <a:gd name="adj1" fmla="val 2130276"/>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42" idx="1"/>
            <a:endCxn id="43" idx="3"/>
          </p:cNvCxnSpPr>
          <p:nvPr/>
        </p:nvCxnSpPr>
        <p:spPr>
          <a:xfrm flipH="1">
            <a:off x="8203362" y="6020129"/>
            <a:ext cx="370789"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流程圖: 程序 43"/>
          <p:cNvSpPr/>
          <p:nvPr/>
        </p:nvSpPr>
        <p:spPr>
          <a:xfrm>
            <a:off x="530942" y="3392130"/>
            <a:ext cx="914400" cy="3018502"/>
          </a:xfrm>
          <a:prstGeom prst="flowChartProcess">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流程圖: 程序 45"/>
          <p:cNvSpPr/>
          <p:nvPr/>
        </p:nvSpPr>
        <p:spPr>
          <a:xfrm rot="19181398">
            <a:off x="891878" y="2503674"/>
            <a:ext cx="914400" cy="232482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46"/>
          <p:cNvSpPr/>
          <p:nvPr/>
        </p:nvSpPr>
        <p:spPr>
          <a:xfrm>
            <a:off x="1211161" y="3518229"/>
            <a:ext cx="1261885" cy="523220"/>
          </a:xfrm>
          <a:prstGeom prst="rect">
            <a:avLst/>
          </a:prstGeom>
        </p:spPr>
        <p:txBody>
          <a:bodyPr wrap="none">
            <a:spAutoFit/>
          </a:bodyPr>
          <a:lstStyle/>
          <a:p>
            <a:pPr algn="ctr"/>
            <a:r>
              <a:rPr lang="zh-TW" altLang="en-US" sz="2800" b="1" dirty="0"/>
              <a:t>中後段</a:t>
            </a:r>
          </a:p>
        </p:txBody>
      </p:sp>
      <p:sp>
        <p:nvSpPr>
          <p:cNvPr id="48" name="矩形 47"/>
          <p:cNvSpPr/>
          <p:nvPr/>
        </p:nvSpPr>
        <p:spPr>
          <a:xfrm>
            <a:off x="2274225" y="2948017"/>
            <a:ext cx="2646878" cy="338554"/>
          </a:xfrm>
          <a:prstGeom prst="rect">
            <a:avLst/>
          </a:prstGeom>
        </p:spPr>
        <p:txBody>
          <a:bodyPr wrap="none">
            <a:spAutoFit/>
          </a:bodyPr>
          <a:lstStyle/>
          <a:p>
            <a:r>
              <a:rPr lang="zh-TW" altLang="en-US" sz="1600" dirty="0"/>
              <a:t>金屬互連與訊號通路的建立</a:t>
            </a:r>
          </a:p>
        </p:txBody>
      </p:sp>
      <p:sp>
        <p:nvSpPr>
          <p:cNvPr id="50" name="矩形 49"/>
          <p:cNvSpPr/>
          <p:nvPr/>
        </p:nvSpPr>
        <p:spPr>
          <a:xfrm>
            <a:off x="2512021" y="3315808"/>
            <a:ext cx="832279" cy="738664"/>
          </a:xfrm>
          <a:prstGeom prst="rect">
            <a:avLst/>
          </a:prstGeom>
        </p:spPr>
        <p:txBody>
          <a:bodyPr wrap="none">
            <a:spAutoFit/>
          </a:bodyPr>
          <a:lstStyle/>
          <a:p>
            <a:pPr marL="285750" indent="-285750">
              <a:buFont typeface="Arial" panose="020B0604020202020204" pitchFamily="34" charset="0"/>
              <a:buChar char="•"/>
            </a:pPr>
            <a:r>
              <a:rPr lang="zh-TW" altLang="en-US" sz="1400" b="1" dirty="0"/>
              <a:t>沉積</a:t>
            </a:r>
            <a:endParaRPr lang="en-US" altLang="zh-TW" sz="1400" b="1" dirty="0"/>
          </a:p>
          <a:p>
            <a:pPr marL="285750" indent="-285750">
              <a:buFont typeface="Arial" panose="020B0604020202020204" pitchFamily="34" charset="0"/>
              <a:buChar char="•"/>
            </a:pPr>
            <a:r>
              <a:rPr lang="zh-TW" altLang="en-US" sz="1400" b="1" dirty="0"/>
              <a:t>蝕刻</a:t>
            </a:r>
            <a:endParaRPr lang="en-US" altLang="zh-TW" sz="1400" b="1" dirty="0"/>
          </a:p>
          <a:p>
            <a:pPr marL="285750" indent="-285750">
              <a:buFont typeface="Arial" panose="020B0604020202020204" pitchFamily="34" charset="0"/>
              <a:buChar char="•"/>
            </a:pPr>
            <a:r>
              <a:rPr lang="zh-TW" altLang="en-US" sz="1400" b="1" dirty="0"/>
              <a:t>填充</a:t>
            </a:r>
          </a:p>
        </p:txBody>
      </p:sp>
      <p:sp>
        <p:nvSpPr>
          <p:cNvPr id="54" name="矩形 53"/>
          <p:cNvSpPr/>
          <p:nvPr/>
        </p:nvSpPr>
        <p:spPr>
          <a:xfrm>
            <a:off x="3441400" y="3312312"/>
            <a:ext cx="1370888" cy="738664"/>
          </a:xfrm>
          <a:prstGeom prst="rect">
            <a:avLst/>
          </a:prstGeom>
        </p:spPr>
        <p:txBody>
          <a:bodyPr wrap="none">
            <a:spAutoFit/>
          </a:bodyPr>
          <a:lstStyle/>
          <a:p>
            <a:pPr marL="285750" indent="-285750">
              <a:buFont typeface="Arial" panose="020B0604020202020204" pitchFamily="34" charset="0"/>
              <a:buChar char="•"/>
            </a:pPr>
            <a:r>
              <a:rPr lang="zh-TW" altLang="en-US" sz="1400" b="1" dirty="0"/>
              <a:t>研磨</a:t>
            </a:r>
            <a:endParaRPr lang="en-US" altLang="zh-TW" sz="1400" b="1" dirty="0"/>
          </a:p>
          <a:p>
            <a:pPr marL="285750" indent="-285750">
              <a:buFont typeface="Arial" panose="020B0604020202020204" pitchFamily="34" charset="0"/>
              <a:buChar char="•"/>
            </a:pPr>
            <a:r>
              <a:rPr lang="zh-TW" altLang="en-US" sz="1400" b="1" dirty="0"/>
              <a:t>再分佈層</a:t>
            </a:r>
            <a:endParaRPr lang="en-US" altLang="zh-TW" sz="1400" b="1" dirty="0"/>
          </a:p>
          <a:p>
            <a:pPr marL="285750" indent="-285750">
              <a:buFont typeface="Arial" panose="020B0604020202020204" pitchFamily="34" charset="0"/>
              <a:buChar char="•"/>
            </a:pPr>
            <a:r>
              <a:rPr lang="zh-TW" altLang="en-US" sz="1400" b="1" dirty="0"/>
              <a:t>保護層覆蓋</a:t>
            </a:r>
          </a:p>
        </p:txBody>
      </p:sp>
      <p:cxnSp>
        <p:nvCxnSpPr>
          <p:cNvPr id="56" name="直線接點 55"/>
          <p:cNvCxnSpPr/>
          <p:nvPr/>
        </p:nvCxnSpPr>
        <p:spPr>
          <a:xfrm>
            <a:off x="1543666" y="3258128"/>
            <a:ext cx="3276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V="1">
            <a:off x="735173" y="3254479"/>
            <a:ext cx="808493" cy="62870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5" name="群組 44"/>
          <p:cNvGrpSpPr/>
          <p:nvPr/>
        </p:nvGrpSpPr>
        <p:grpSpPr>
          <a:xfrm>
            <a:off x="-515783" y="149117"/>
            <a:ext cx="5670431" cy="720000"/>
            <a:chOff x="-515783" y="149117"/>
            <a:chExt cx="5670431" cy="720000"/>
          </a:xfrm>
        </p:grpSpPr>
        <p:sp>
          <p:nvSpPr>
            <p:cNvPr id="49" name="文字方塊 48"/>
            <p:cNvSpPr txBox="1"/>
            <p:nvPr/>
          </p:nvSpPr>
          <p:spPr>
            <a:xfrm>
              <a:off x="353334" y="185951"/>
              <a:ext cx="4801314" cy="646331"/>
            </a:xfrm>
            <a:prstGeom prst="rect">
              <a:avLst/>
            </a:prstGeom>
            <a:noFill/>
          </p:spPr>
          <p:txBody>
            <a:bodyPr wrap="none" rtlCol="0">
              <a:spAutoFit/>
            </a:bodyPr>
            <a:lstStyle/>
            <a:p>
              <a:r>
                <a:rPr lang="zh-TW" altLang="en-US" sz="3600" b="1" dirty="0">
                  <a:solidFill>
                    <a:schemeClr val="accent1">
                      <a:lumMod val="75000"/>
                    </a:schemeClr>
                  </a:solidFill>
                </a:rPr>
                <a:t>製程</a:t>
              </a:r>
              <a:r>
                <a:rPr lang="zh-TW" altLang="en-US" sz="3600" b="1" dirty="0">
                  <a:solidFill>
                    <a:schemeClr val="accent1">
                      <a:lumMod val="60000"/>
                      <a:lumOff val="40000"/>
                    </a:schemeClr>
                  </a:solidFill>
                </a:rPr>
                <a:t>概述與</a:t>
              </a:r>
              <a:r>
                <a:rPr lang="zh-TW" altLang="en-US" sz="3600" b="1" dirty="0">
                  <a:solidFill>
                    <a:schemeClr val="accent1">
                      <a:lumMod val="75000"/>
                    </a:schemeClr>
                  </a:solidFill>
                </a:rPr>
                <a:t>平面度</a:t>
              </a:r>
              <a:r>
                <a:rPr lang="zh-TW" altLang="en-US" sz="3600" b="1" dirty="0">
                  <a:solidFill>
                    <a:schemeClr val="accent1">
                      <a:lumMod val="60000"/>
                      <a:lumOff val="40000"/>
                    </a:schemeClr>
                  </a:solidFill>
                </a:rPr>
                <a:t>定義</a:t>
              </a:r>
            </a:p>
          </p:txBody>
        </p:sp>
        <p:sp>
          <p:nvSpPr>
            <p:cNvPr id="53" name="圓角矩形 52"/>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5" name="直線接點 54"/>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5180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 name="圓角矩形 101"/>
          <p:cNvSpPr/>
          <p:nvPr/>
        </p:nvSpPr>
        <p:spPr>
          <a:xfrm>
            <a:off x="5550225" y="1013916"/>
            <a:ext cx="5884692" cy="5396715"/>
          </a:xfrm>
          <a:prstGeom prst="roundRect">
            <a:avLst>
              <a:gd name="adj" fmla="val 4733"/>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矩形 102"/>
          <p:cNvSpPr/>
          <p:nvPr/>
        </p:nvSpPr>
        <p:spPr>
          <a:xfrm>
            <a:off x="5293067" y="727821"/>
            <a:ext cx="3557256" cy="523220"/>
          </a:xfrm>
          <a:prstGeom prst="rect">
            <a:avLst/>
          </a:prstGeom>
        </p:spPr>
        <p:txBody>
          <a:bodyPr wrap="none">
            <a:spAutoFit/>
          </a:bodyPr>
          <a:lstStyle/>
          <a:p>
            <a:r>
              <a:rPr lang="en-US" altLang="zh-TW" sz="2800" b="1" dirty="0">
                <a:solidFill>
                  <a:schemeClr val="accent1">
                    <a:lumMod val="75000"/>
                  </a:schemeClr>
                </a:solidFill>
              </a:rPr>
              <a:t>Prediction method</a:t>
            </a:r>
            <a:endParaRPr lang="zh-TW" altLang="en-US" sz="2800" b="1" dirty="0">
              <a:solidFill>
                <a:schemeClr val="accent1">
                  <a:lumMod val="75000"/>
                </a:schemeClr>
              </a:solidFill>
            </a:endParaRPr>
          </a:p>
        </p:txBody>
      </p:sp>
      <p:sp>
        <p:nvSpPr>
          <p:cNvPr id="104" name="矩形 103"/>
          <p:cNvSpPr/>
          <p:nvPr/>
        </p:nvSpPr>
        <p:spPr>
          <a:xfrm>
            <a:off x="5565286" y="1240606"/>
            <a:ext cx="3066865" cy="338554"/>
          </a:xfrm>
          <a:prstGeom prst="rect">
            <a:avLst/>
          </a:prstGeom>
        </p:spPr>
        <p:txBody>
          <a:bodyPr wrap="none">
            <a:spAutoFit/>
          </a:bodyPr>
          <a:lstStyle/>
          <a:p>
            <a:r>
              <a:rPr lang="zh-TW" altLang="en-US" sz="1600" dirty="0"/>
              <a:t>產品結構 </a:t>
            </a:r>
            <a:r>
              <a:rPr lang="en-US" altLang="zh-TW" sz="1600" dirty="0"/>
              <a:t>/</a:t>
            </a:r>
            <a:r>
              <a:rPr lang="zh-TW" altLang="en-US" sz="1600" dirty="0"/>
              <a:t> 材料特徵 </a:t>
            </a:r>
            <a:r>
              <a:rPr lang="en-US" altLang="zh-TW" sz="1600" dirty="0"/>
              <a:t>/</a:t>
            </a:r>
            <a:r>
              <a:rPr lang="zh-TW" altLang="en-US" sz="1600" dirty="0"/>
              <a:t> 參數設定</a:t>
            </a:r>
          </a:p>
        </p:txBody>
      </p:sp>
      <p:sp>
        <p:nvSpPr>
          <p:cNvPr id="105" name="文字方塊 104"/>
          <p:cNvSpPr txBox="1"/>
          <p:nvPr/>
        </p:nvSpPr>
        <p:spPr>
          <a:xfrm>
            <a:off x="6151362" y="1805849"/>
            <a:ext cx="2052000" cy="276999"/>
          </a:xfrm>
          <a:prstGeom prst="rect">
            <a:avLst/>
          </a:prstGeom>
          <a:solidFill>
            <a:schemeClr val="accent6">
              <a:lumMod val="75000"/>
            </a:schemeClr>
          </a:solidFill>
          <a:ln w="19050">
            <a:solidFill>
              <a:schemeClr val="accent6">
                <a:lumMod val="75000"/>
              </a:schemeClr>
            </a:solidFill>
          </a:ln>
        </p:spPr>
        <p:txBody>
          <a:bodyPr wrap="none" rtlCol="0">
            <a:spAutoFit/>
          </a:bodyPr>
          <a:lstStyle/>
          <a:p>
            <a:pPr algn="ctr"/>
            <a:r>
              <a:rPr lang="zh-TW" altLang="en-US" sz="1200" dirty="0">
                <a:solidFill>
                  <a:schemeClr val="bg1"/>
                </a:solidFill>
                <a:effectLst>
                  <a:outerShdw blurRad="38100" dist="38100" dir="2700000" algn="tl">
                    <a:srgbClr val="000000">
                      <a:alpha val="43137"/>
                    </a:srgbClr>
                  </a:outerShdw>
                </a:effectLst>
              </a:rPr>
              <a:t>人工經驗</a:t>
            </a:r>
          </a:p>
        </p:txBody>
      </p:sp>
      <p:sp>
        <p:nvSpPr>
          <p:cNvPr id="106" name="文字方塊 105"/>
          <p:cNvSpPr txBox="1"/>
          <p:nvPr/>
        </p:nvSpPr>
        <p:spPr>
          <a:xfrm>
            <a:off x="8574151" y="1805849"/>
            <a:ext cx="2052000" cy="276999"/>
          </a:xfrm>
          <a:prstGeom prst="rect">
            <a:avLst/>
          </a:prstGeom>
          <a:solidFill>
            <a:schemeClr val="accent6">
              <a:lumMod val="75000"/>
            </a:schemeClr>
          </a:solidFill>
          <a:ln w="19050">
            <a:solidFill>
              <a:schemeClr val="accent6">
                <a:lumMod val="75000"/>
              </a:schemeClr>
            </a:solidFill>
          </a:ln>
        </p:spPr>
        <p:txBody>
          <a:bodyPr wrap="none" rtlCol="0">
            <a:spAutoFit/>
          </a:bodyPr>
          <a:lstStyle/>
          <a:p>
            <a:pPr algn="ctr"/>
            <a:r>
              <a:rPr lang="en-US" altLang="zh-TW" sz="1200" dirty="0">
                <a:solidFill>
                  <a:schemeClr val="bg1"/>
                </a:solidFill>
                <a:effectLst>
                  <a:outerShdw blurRad="38100" dist="38100" dir="2700000" algn="tl">
                    <a:srgbClr val="000000">
                      <a:alpha val="43137"/>
                    </a:srgbClr>
                  </a:outerShdw>
                </a:effectLst>
              </a:rPr>
              <a:t>LAB</a:t>
            </a:r>
            <a:r>
              <a:rPr lang="zh-TW" altLang="en-US" sz="1200" dirty="0">
                <a:solidFill>
                  <a:schemeClr val="bg1"/>
                </a:solidFill>
                <a:effectLst>
                  <a:outerShdw blurRad="38100" dist="38100" dir="2700000" algn="tl">
                    <a:srgbClr val="000000">
                      <a:alpha val="43137"/>
                    </a:srgbClr>
                  </a:outerShdw>
                </a:effectLst>
              </a:rPr>
              <a:t> 預測</a:t>
            </a:r>
          </a:p>
        </p:txBody>
      </p:sp>
      <p:sp>
        <p:nvSpPr>
          <p:cNvPr id="107" name="文字方塊 106"/>
          <p:cNvSpPr txBox="1"/>
          <p:nvPr/>
        </p:nvSpPr>
        <p:spPr>
          <a:xfrm>
            <a:off x="8574151" y="2392372"/>
            <a:ext cx="2052000" cy="276999"/>
          </a:xfrm>
          <a:prstGeom prst="rect">
            <a:avLst/>
          </a:prstGeom>
          <a:solidFill>
            <a:schemeClr val="accent6">
              <a:lumMod val="75000"/>
            </a:schemeClr>
          </a:solidFill>
          <a:ln w="19050">
            <a:solidFill>
              <a:schemeClr val="accent6">
                <a:lumMod val="75000"/>
              </a:schemeClr>
            </a:solidFill>
          </a:ln>
        </p:spPr>
        <p:txBody>
          <a:bodyPr wrap="none" rtlCol="0">
            <a:spAutoFit/>
          </a:bodyPr>
          <a:lstStyle/>
          <a:p>
            <a:pPr algn="ctr"/>
            <a:r>
              <a:rPr lang="zh-TW" altLang="en-US" sz="1200" dirty="0">
                <a:solidFill>
                  <a:schemeClr val="bg1"/>
                </a:solidFill>
                <a:effectLst>
                  <a:outerShdw blurRad="38100" dist="38100" dir="2700000" algn="tl">
                    <a:srgbClr val="000000">
                      <a:alpha val="43137"/>
                    </a:srgbClr>
                  </a:outerShdw>
                </a:effectLst>
              </a:rPr>
              <a:t>關鍵因子數據</a:t>
            </a:r>
          </a:p>
        </p:txBody>
      </p:sp>
      <p:sp>
        <p:nvSpPr>
          <p:cNvPr id="108" name="文字方塊 107"/>
          <p:cNvSpPr txBox="1"/>
          <p:nvPr/>
        </p:nvSpPr>
        <p:spPr>
          <a:xfrm>
            <a:off x="6151362" y="2392372"/>
            <a:ext cx="2052000" cy="276999"/>
          </a:xfrm>
          <a:prstGeom prst="rect">
            <a:avLst/>
          </a:prstGeom>
          <a:solidFill>
            <a:schemeClr val="accent6">
              <a:lumMod val="75000"/>
            </a:schemeClr>
          </a:solidFill>
          <a:ln w="19050">
            <a:solidFill>
              <a:schemeClr val="accent6">
                <a:lumMod val="75000"/>
              </a:schemeClr>
            </a:solidFill>
          </a:ln>
        </p:spPr>
        <p:txBody>
          <a:bodyPr wrap="none" rtlCol="0">
            <a:spAutoFit/>
          </a:bodyPr>
          <a:lstStyle/>
          <a:p>
            <a:pPr algn="ctr"/>
            <a:r>
              <a:rPr lang="en-US" altLang="zh-TW" sz="1200" dirty="0">
                <a:solidFill>
                  <a:schemeClr val="bg1"/>
                </a:solidFill>
                <a:effectLst>
                  <a:outerShdw blurRad="38100" dist="38100" dir="2700000" algn="tl">
                    <a:srgbClr val="000000">
                      <a:alpha val="43137"/>
                    </a:srgbClr>
                  </a:outerShdw>
                </a:effectLst>
              </a:rPr>
              <a:t>DoE </a:t>
            </a:r>
            <a:r>
              <a:rPr lang="zh-TW" altLang="en-US" sz="1200" dirty="0">
                <a:solidFill>
                  <a:schemeClr val="bg1"/>
                </a:solidFill>
                <a:effectLst>
                  <a:outerShdw blurRad="38100" dist="38100" dir="2700000" algn="tl">
                    <a:srgbClr val="000000">
                      <a:alpha val="43137"/>
                    </a:srgbClr>
                  </a:outerShdw>
                </a:effectLst>
              </a:rPr>
              <a:t>實驗結果</a:t>
            </a:r>
          </a:p>
        </p:txBody>
      </p:sp>
      <p:cxnSp>
        <p:nvCxnSpPr>
          <p:cNvPr id="109" name="直線單箭頭接點 108"/>
          <p:cNvCxnSpPr>
            <a:stCxn id="105" idx="3"/>
            <a:endCxn id="106" idx="1"/>
          </p:cNvCxnSpPr>
          <p:nvPr/>
        </p:nvCxnSpPr>
        <p:spPr>
          <a:xfrm>
            <a:off x="8203362" y="1944349"/>
            <a:ext cx="370789"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肘形接點 109"/>
          <p:cNvCxnSpPr>
            <a:stCxn id="106" idx="3"/>
            <a:endCxn id="107" idx="3"/>
          </p:cNvCxnSpPr>
          <p:nvPr/>
        </p:nvCxnSpPr>
        <p:spPr>
          <a:xfrm>
            <a:off x="10626151" y="1944349"/>
            <a:ext cx="12700" cy="586523"/>
          </a:xfrm>
          <a:prstGeom prst="bentConnector3">
            <a:avLst>
              <a:gd name="adj1" fmla="val 1800000"/>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a:stCxn id="107" idx="1"/>
            <a:endCxn id="108" idx="3"/>
          </p:cNvCxnSpPr>
          <p:nvPr/>
        </p:nvCxnSpPr>
        <p:spPr>
          <a:xfrm flipH="1">
            <a:off x="8203362" y="2530872"/>
            <a:ext cx="370789"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9043332" y="6308521"/>
            <a:ext cx="2206305" cy="32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1">
                  <a:lumMod val="75000"/>
                </a:schemeClr>
              </a:solidFill>
            </a:endParaRPr>
          </a:p>
        </p:txBody>
      </p:sp>
      <p:pic>
        <p:nvPicPr>
          <p:cNvPr id="68" name="圖片 67"/>
          <p:cNvPicPr>
            <a:picLocks noChangeAspect="1"/>
          </p:cNvPicPr>
          <p:nvPr/>
        </p:nvPicPr>
        <p:blipFill>
          <a:blip r:embed="rId2"/>
          <a:stretch>
            <a:fillRect/>
          </a:stretch>
        </p:blipFill>
        <p:spPr>
          <a:xfrm>
            <a:off x="7069117" y="3778674"/>
            <a:ext cx="952500" cy="952500"/>
          </a:xfrm>
          <a:prstGeom prst="rect">
            <a:avLst/>
          </a:prstGeom>
        </p:spPr>
      </p:pic>
      <p:sp>
        <p:nvSpPr>
          <p:cNvPr id="66" name="矩形 65"/>
          <p:cNvSpPr/>
          <p:nvPr/>
        </p:nvSpPr>
        <p:spPr>
          <a:xfrm>
            <a:off x="5293067" y="3993314"/>
            <a:ext cx="2636491" cy="523220"/>
          </a:xfrm>
          <a:prstGeom prst="rect">
            <a:avLst/>
          </a:prstGeom>
        </p:spPr>
        <p:txBody>
          <a:bodyPr wrap="none">
            <a:spAutoFit/>
          </a:bodyPr>
          <a:lstStyle/>
          <a:p>
            <a:r>
              <a:rPr lang="en-US" altLang="zh-TW" sz="2800" b="1" dirty="0">
                <a:solidFill>
                  <a:schemeClr val="accent1">
                    <a:lumMod val="75000"/>
                  </a:schemeClr>
                </a:solidFill>
              </a:rPr>
              <a:t>Improve in AI</a:t>
            </a:r>
            <a:endParaRPr lang="zh-TW" altLang="en-US" sz="2800" b="1" dirty="0">
              <a:solidFill>
                <a:schemeClr val="accent1">
                  <a:lumMod val="75000"/>
                </a:schemeClr>
              </a:solidFill>
            </a:endParaRPr>
          </a:p>
        </p:txBody>
      </p:sp>
      <p:sp>
        <p:nvSpPr>
          <p:cNvPr id="69" name="文字方塊 68"/>
          <p:cNvSpPr txBox="1"/>
          <p:nvPr/>
        </p:nvSpPr>
        <p:spPr>
          <a:xfrm>
            <a:off x="6151362" y="4683791"/>
            <a:ext cx="2052000" cy="276999"/>
          </a:xfrm>
          <a:prstGeom prst="rect">
            <a:avLst/>
          </a:prstGeom>
          <a:solidFill>
            <a:srgbClr val="3A6E78"/>
          </a:solidFill>
          <a:ln w="19050">
            <a:solidFill>
              <a:srgbClr val="3A6E78"/>
            </a:solidFill>
          </a:ln>
        </p:spPr>
        <p:txBody>
          <a:bodyPr wrap="none" rtlCol="0">
            <a:spAutoFit/>
          </a:bodyPr>
          <a:lstStyle/>
          <a:p>
            <a:pPr algn="ctr"/>
            <a:r>
              <a:rPr lang="zh-TW" altLang="en-US" sz="1200" dirty="0">
                <a:solidFill>
                  <a:schemeClr val="bg1"/>
                </a:solidFill>
                <a:effectLst>
                  <a:outerShdw blurRad="38100" dist="38100" dir="2700000" algn="tl">
                    <a:srgbClr val="000000">
                      <a:alpha val="43137"/>
                    </a:srgbClr>
                  </a:outerShdw>
                </a:effectLst>
              </a:rPr>
              <a:t>選定因子</a:t>
            </a:r>
          </a:p>
        </p:txBody>
      </p:sp>
      <p:sp>
        <p:nvSpPr>
          <p:cNvPr id="70" name="文字方塊 69"/>
          <p:cNvSpPr txBox="1"/>
          <p:nvPr/>
        </p:nvSpPr>
        <p:spPr>
          <a:xfrm>
            <a:off x="8574151" y="4683791"/>
            <a:ext cx="2052000" cy="276999"/>
          </a:xfrm>
          <a:prstGeom prst="rect">
            <a:avLst/>
          </a:prstGeom>
          <a:solidFill>
            <a:srgbClr val="3A6E78"/>
          </a:solidFill>
          <a:ln w="19050">
            <a:solidFill>
              <a:srgbClr val="3A6E78"/>
            </a:solidFill>
          </a:ln>
        </p:spPr>
        <p:txBody>
          <a:bodyPr wrap="none" rtlCol="0">
            <a:spAutoFit/>
          </a:bodyPr>
          <a:lstStyle/>
          <a:p>
            <a:pPr algn="ctr"/>
            <a:r>
              <a:rPr lang="zh-TW" altLang="en-US" sz="1200" dirty="0">
                <a:solidFill>
                  <a:schemeClr val="bg1"/>
                </a:solidFill>
                <a:effectLst>
                  <a:outerShdw blurRad="38100" dist="38100" dir="2700000" algn="tl">
                    <a:srgbClr val="000000">
                      <a:alpha val="43137"/>
                    </a:srgbClr>
                  </a:outerShdw>
                </a:effectLst>
              </a:rPr>
              <a:t>訓練及驗證資料集</a:t>
            </a:r>
          </a:p>
        </p:txBody>
      </p:sp>
      <p:sp>
        <p:nvSpPr>
          <p:cNvPr id="71" name="文字方塊 70"/>
          <p:cNvSpPr txBox="1"/>
          <p:nvPr/>
        </p:nvSpPr>
        <p:spPr>
          <a:xfrm>
            <a:off x="8574151" y="5276664"/>
            <a:ext cx="2052000" cy="276999"/>
          </a:xfrm>
          <a:prstGeom prst="rect">
            <a:avLst/>
          </a:prstGeom>
          <a:solidFill>
            <a:srgbClr val="3A6E78"/>
          </a:solidFill>
          <a:ln w="19050">
            <a:solidFill>
              <a:srgbClr val="3A6E78"/>
            </a:solidFill>
          </a:ln>
        </p:spPr>
        <p:txBody>
          <a:bodyPr wrap="none" rtlCol="0">
            <a:spAutoFit/>
          </a:bodyPr>
          <a:lstStyle/>
          <a:p>
            <a:pPr algn="ctr"/>
            <a:r>
              <a:rPr lang="zh-TW" altLang="en-US" sz="1200" dirty="0">
                <a:solidFill>
                  <a:schemeClr val="bg1"/>
                </a:solidFill>
                <a:effectLst>
                  <a:outerShdw blurRad="38100" dist="38100" dir="2700000" algn="tl">
                    <a:srgbClr val="000000">
                      <a:alpha val="43137"/>
                    </a:srgbClr>
                  </a:outerShdw>
                </a:effectLst>
              </a:rPr>
              <a:t>模型建立</a:t>
            </a:r>
          </a:p>
        </p:txBody>
      </p:sp>
      <p:sp>
        <p:nvSpPr>
          <p:cNvPr id="72" name="文字方塊 71"/>
          <p:cNvSpPr txBox="1"/>
          <p:nvPr/>
        </p:nvSpPr>
        <p:spPr>
          <a:xfrm>
            <a:off x="6151362" y="5278590"/>
            <a:ext cx="2052000" cy="276999"/>
          </a:xfrm>
          <a:prstGeom prst="rect">
            <a:avLst/>
          </a:prstGeom>
          <a:solidFill>
            <a:srgbClr val="3A6E78"/>
          </a:solidFill>
          <a:ln w="19050">
            <a:solidFill>
              <a:srgbClr val="3A6E78"/>
            </a:solidFill>
          </a:ln>
        </p:spPr>
        <p:txBody>
          <a:bodyPr wrap="none" rtlCol="0">
            <a:spAutoFit/>
          </a:bodyPr>
          <a:lstStyle/>
          <a:p>
            <a:pPr algn="ctr"/>
            <a:r>
              <a:rPr lang="zh-TW" altLang="en-US" sz="1200" dirty="0">
                <a:solidFill>
                  <a:schemeClr val="bg1"/>
                </a:solidFill>
                <a:effectLst>
                  <a:outerShdw blurRad="38100" dist="38100" dir="2700000" algn="tl">
                    <a:srgbClr val="000000">
                      <a:alpha val="43137"/>
                    </a:srgbClr>
                  </a:outerShdw>
                </a:effectLst>
              </a:rPr>
              <a:t>實驗分析驗證</a:t>
            </a:r>
          </a:p>
        </p:txBody>
      </p:sp>
      <p:cxnSp>
        <p:nvCxnSpPr>
          <p:cNvPr id="73" name="直線單箭頭接點 72"/>
          <p:cNvCxnSpPr>
            <a:stCxn id="69" idx="3"/>
            <a:endCxn id="70" idx="1"/>
          </p:cNvCxnSpPr>
          <p:nvPr/>
        </p:nvCxnSpPr>
        <p:spPr>
          <a:xfrm>
            <a:off x="8203362" y="4822291"/>
            <a:ext cx="370789" cy="0"/>
          </a:xfrm>
          <a:prstGeom prst="straightConnector1">
            <a:avLst/>
          </a:prstGeom>
          <a:ln w="19050">
            <a:solidFill>
              <a:srgbClr val="3A6E78"/>
            </a:solidFill>
            <a:tailEnd type="triangle"/>
          </a:ln>
        </p:spPr>
        <p:style>
          <a:lnRef idx="1">
            <a:schemeClr val="accent1"/>
          </a:lnRef>
          <a:fillRef idx="0">
            <a:schemeClr val="accent1"/>
          </a:fillRef>
          <a:effectRef idx="0">
            <a:schemeClr val="accent1"/>
          </a:effectRef>
          <a:fontRef idx="minor">
            <a:schemeClr val="tx1"/>
          </a:fontRef>
        </p:style>
      </p:cxnSp>
      <p:cxnSp>
        <p:nvCxnSpPr>
          <p:cNvPr id="74" name="肘形接點 73"/>
          <p:cNvCxnSpPr>
            <a:stCxn id="70" idx="3"/>
            <a:endCxn id="71" idx="3"/>
          </p:cNvCxnSpPr>
          <p:nvPr/>
        </p:nvCxnSpPr>
        <p:spPr>
          <a:xfrm>
            <a:off x="10626151" y="4822291"/>
            <a:ext cx="12700" cy="592873"/>
          </a:xfrm>
          <a:prstGeom prst="bentConnector3">
            <a:avLst>
              <a:gd name="adj1" fmla="val 1800000"/>
            </a:avLst>
          </a:prstGeom>
          <a:ln w="19050">
            <a:solidFill>
              <a:srgbClr val="3A6E78"/>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stCxn id="71" idx="1"/>
            <a:endCxn id="72" idx="3"/>
          </p:cNvCxnSpPr>
          <p:nvPr/>
        </p:nvCxnSpPr>
        <p:spPr>
          <a:xfrm flipH="1">
            <a:off x="8203362" y="5415164"/>
            <a:ext cx="370789" cy="1926"/>
          </a:xfrm>
          <a:prstGeom prst="straightConnector1">
            <a:avLst/>
          </a:prstGeom>
          <a:ln w="19050">
            <a:solidFill>
              <a:srgbClr val="3A6E78"/>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6091355" y="2795249"/>
            <a:ext cx="723275" cy="307777"/>
          </a:xfrm>
          <a:prstGeom prst="rect">
            <a:avLst/>
          </a:prstGeom>
          <a:noFill/>
        </p:spPr>
        <p:txBody>
          <a:bodyPr wrap="none" rtlCol="0">
            <a:spAutoFit/>
          </a:bodyPr>
          <a:lstStyle/>
          <a:p>
            <a:r>
              <a:rPr lang="zh-TW" altLang="en-US" sz="1400" b="1" dirty="0">
                <a:solidFill>
                  <a:schemeClr val="accent6">
                    <a:lumMod val="50000"/>
                  </a:schemeClr>
                </a:solidFill>
              </a:rPr>
              <a:t>複雜性</a:t>
            </a:r>
          </a:p>
        </p:txBody>
      </p:sp>
      <p:sp>
        <p:nvSpPr>
          <p:cNvPr id="76" name="文字方塊 75"/>
          <p:cNvSpPr txBox="1"/>
          <p:nvPr/>
        </p:nvSpPr>
        <p:spPr>
          <a:xfrm>
            <a:off x="7172238" y="2795070"/>
            <a:ext cx="723275" cy="307777"/>
          </a:xfrm>
          <a:prstGeom prst="rect">
            <a:avLst/>
          </a:prstGeom>
          <a:noFill/>
        </p:spPr>
        <p:txBody>
          <a:bodyPr wrap="none" rtlCol="0">
            <a:spAutoFit/>
          </a:bodyPr>
          <a:lstStyle/>
          <a:p>
            <a:r>
              <a:rPr lang="zh-TW" altLang="en-US" sz="1400" b="1" dirty="0">
                <a:solidFill>
                  <a:schemeClr val="accent6">
                    <a:lumMod val="50000"/>
                  </a:schemeClr>
                </a:solidFill>
              </a:rPr>
              <a:t>多樣化</a:t>
            </a:r>
          </a:p>
        </p:txBody>
      </p:sp>
      <p:sp>
        <p:nvSpPr>
          <p:cNvPr id="77" name="文字方塊 76"/>
          <p:cNvSpPr txBox="1"/>
          <p:nvPr/>
        </p:nvSpPr>
        <p:spPr>
          <a:xfrm>
            <a:off x="8595618" y="3004535"/>
            <a:ext cx="877163" cy="369332"/>
          </a:xfrm>
          <a:prstGeom prst="rect">
            <a:avLst/>
          </a:prstGeom>
          <a:noFill/>
        </p:spPr>
        <p:txBody>
          <a:bodyPr wrap="none" rtlCol="0">
            <a:spAutoFit/>
          </a:bodyPr>
          <a:lstStyle/>
          <a:p>
            <a:r>
              <a:rPr lang="zh-TW" altLang="en-US" b="1" dirty="0">
                <a:solidFill>
                  <a:schemeClr val="accent6">
                    <a:lumMod val="50000"/>
                  </a:schemeClr>
                </a:solidFill>
              </a:rPr>
              <a:t>誤差值</a:t>
            </a:r>
          </a:p>
        </p:txBody>
      </p:sp>
      <p:sp>
        <p:nvSpPr>
          <p:cNvPr id="78" name="文字方塊 77"/>
          <p:cNvSpPr txBox="1"/>
          <p:nvPr/>
        </p:nvSpPr>
        <p:spPr>
          <a:xfrm>
            <a:off x="9792172" y="3004534"/>
            <a:ext cx="877163" cy="369332"/>
          </a:xfrm>
          <a:prstGeom prst="rect">
            <a:avLst/>
          </a:prstGeom>
          <a:noFill/>
        </p:spPr>
        <p:txBody>
          <a:bodyPr wrap="none" rtlCol="0">
            <a:spAutoFit/>
          </a:bodyPr>
          <a:lstStyle/>
          <a:p>
            <a:r>
              <a:rPr lang="zh-TW" altLang="en-US" b="1" dirty="0">
                <a:solidFill>
                  <a:schemeClr val="accent6">
                    <a:lumMod val="50000"/>
                  </a:schemeClr>
                </a:solidFill>
              </a:rPr>
              <a:t>精準度</a:t>
            </a:r>
          </a:p>
        </p:txBody>
      </p:sp>
      <p:sp>
        <p:nvSpPr>
          <p:cNvPr id="79" name="文字方塊 78"/>
          <p:cNvSpPr txBox="1"/>
          <p:nvPr/>
        </p:nvSpPr>
        <p:spPr>
          <a:xfrm>
            <a:off x="6091355" y="3205631"/>
            <a:ext cx="723275" cy="307777"/>
          </a:xfrm>
          <a:prstGeom prst="rect">
            <a:avLst/>
          </a:prstGeom>
          <a:noFill/>
        </p:spPr>
        <p:txBody>
          <a:bodyPr wrap="none" rtlCol="0">
            <a:spAutoFit/>
          </a:bodyPr>
          <a:lstStyle/>
          <a:p>
            <a:r>
              <a:rPr lang="zh-TW" altLang="en-US" sz="1400" b="1" dirty="0">
                <a:solidFill>
                  <a:schemeClr val="accent6">
                    <a:lumMod val="50000"/>
                  </a:schemeClr>
                </a:solidFill>
              </a:rPr>
              <a:t>總成本</a:t>
            </a:r>
          </a:p>
        </p:txBody>
      </p:sp>
      <p:sp>
        <p:nvSpPr>
          <p:cNvPr id="80" name="文字方塊 79"/>
          <p:cNvSpPr txBox="1"/>
          <p:nvPr/>
        </p:nvSpPr>
        <p:spPr>
          <a:xfrm>
            <a:off x="7172237" y="3201297"/>
            <a:ext cx="723275" cy="307777"/>
          </a:xfrm>
          <a:prstGeom prst="rect">
            <a:avLst/>
          </a:prstGeom>
          <a:noFill/>
        </p:spPr>
        <p:txBody>
          <a:bodyPr wrap="none" rtlCol="0">
            <a:spAutoFit/>
          </a:bodyPr>
          <a:lstStyle/>
          <a:p>
            <a:r>
              <a:rPr lang="zh-TW" altLang="en-US" sz="1400" b="1" dirty="0">
                <a:solidFill>
                  <a:schemeClr val="accent6">
                    <a:lumMod val="50000"/>
                  </a:schemeClr>
                </a:solidFill>
              </a:rPr>
              <a:t>總時間</a:t>
            </a:r>
          </a:p>
        </p:txBody>
      </p:sp>
      <p:sp>
        <p:nvSpPr>
          <p:cNvPr id="86" name="文字方塊 85"/>
          <p:cNvSpPr txBox="1"/>
          <p:nvPr/>
        </p:nvSpPr>
        <p:spPr>
          <a:xfrm>
            <a:off x="5975926" y="5860102"/>
            <a:ext cx="3595856" cy="307777"/>
          </a:xfrm>
          <a:prstGeom prst="rect">
            <a:avLst/>
          </a:prstGeom>
          <a:noFill/>
        </p:spPr>
        <p:txBody>
          <a:bodyPr wrap="none" rtlCol="0">
            <a:spAutoFit/>
          </a:bodyPr>
          <a:lstStyle/>
          <a:p>
            <a:r>
              <a:rPr lang="zh-TW" altLang="en-US" sz="1400" b="1" dirty="0">
                <a:solidFill>
                  <a:srgbClr val="35656D"/>
                </a:solidFill>
              </a:rPr>
              <a:t>生產效率、品質檢測、設計效率、預測模擬</a:t>
            </a:r>
          </a:p>
        </p:txBody>
      </p:sp>
      <p:cxnSp>
        <p:nvCxnSpPr>
          <p:cNvPr id="9" name="直線單箭頭接點 8"/>
          <p:cNvCxnSpPr/>
          <p:nvPr/>
        </p:nvCxnSpPr>
        <p:spPr>
          <a:xfrm flipV="1">
            <a:off x="6822553" y="2858017"/>
            <a:ext cx="0" cy="180000"/>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V="1">
            <a:off x="6822553" y="3254479"/>
            <a:ext cx="0" cy="180000"/>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flipV="1">
            <a:off x="7897815" y="3254479"/>
            <a:ext cx="0" cy="180000"/>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flipV="1">
            <a:off x="7897815" y="2846900"/>
            <a:ext cx="0" cy="180000"/>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p:nvPr/>
        </p:nvCxnSpPr>
        <p:spPr>
          <a:xfrm flipV="1">
            <a:off x="9489559" y="3038017"/>
            <a:ext cx="0" cy="252000"/>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rot="10800000" flipV="1">
            <a:off x="10669278" y="3038017"/>
            <a:ext cx="0" cy="252000"/>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flipV="1">
            <a:off x="9590227" y="5860102"/>
            <a:ext cx="0" cy="252000"/>
          </a:xfrm>
          <a:prstGeom prst="straightConnector1">
            <a:avLst/>
          </a:prstGeom>
          <a:ln w="38100">
            <a:solidFill>
              <a:srgbClr val="35656D"/>
            </a:solidFill>
            <a:tailEnd type="triangle"/>
          </a:ln>
        </p:spPr>
        <p:style>
          <a:lnRef idx="1">
            <a:schemeClr val="accent1"/>
          </a:lnRef>
          <a:fillRef idx="0">
            <a:schemeClr val="accent1"/>
          </a:fillRef>
          <a:effectRef idx="0">
            <a:schemeClr val="accent1"/>
          </a:effectRef>
          <a:fontRef idx="minor">
            <a:schemeClr val="tx1"/>
          </a:fontRef>
        </p:style>
      </p:cxnSp>
      <p:grpSp>
        <p:nvGrpSpPr>
          <p:cNvPr id="112" name="群組 111"/>
          <p:cNvGrpSpPr/>
          <p:nvPr/>
        </p:nvGrpSpPr>
        <p:grpSpPr>
          <a:xfrm>
            <a:off x="-515783" y="149117"/>
            <a:ext cx="5670431" cy="720000"/>
            <a:chOff x="-515783" y="149117"/>
            <a:chExt cx="5670431" cy="720000"/>
          </a:xfrm>
        </p:grpSpPr>
        <p:sp>
          <p:nvSpPr>
            <p:cNvPr id="113" name="文字方塊 112"/>
            <p:cNvSpPr txBox="1"/>
            <p:nvPr/>
          </p:nvSpPr>
          <p:spPr>
            <a:xfrm>
              <a:off x="353334" y="185951"/>
              <a:ext cx="4801314" cy="646331"/>
            </a:xfrm>
            <a:prstGeom prst="rect">
              <a:avLst/>
            </a:prstGeom>
            <a:noFill/>
          </p:spPr>
          <p:txBody>
            <a:bodyPr wrap="none" rtlCol="0">
              <a:spAutoFit/>
            </a:bodyPr>
            <a:lstStyle/>
            <a:p>
              <a:r>
                <a:rPr lang="zh-TW" altLang="en-US" sz="3600" b="1" dirty="0">
                  <a:solidFill>
                    <a:schemeClr val="accent1">
                      <a:lumMod val="75000"/>
                    </a:schemeClr>
                  </a:solidFill>
                </a:rPr>
                <a:t>製程</a:t>
              </a:r>
              <a:r>
                <a:rPr lang="zh-TW" altLang="en-US" sz="3600" b="1" dirty="0">
                  <a:solidFill>
                    <a:schemeClr val="accent1">
                      <a:lumMod val="60000"/>
                      <a:lumOff val="40000"/>
                    </a:schemeClr>
                  </a:solidFill>
                </a:rPr>
                <a:t>概述與</a:t>
              </a:r>
              <a:r>
                <a:rPr lang="zh-TW" altLang="en-US" sz="3600" b="1" dirty="0">
                  <a:solidFill>
                    <a:schemeClr val="accent1">
                      <a:lumMod val="75000"/>
                    </a:schemeClr>
                  </a:solidFill>
                </a:rPr>
                <a:t>平面度</a:t>
              </a:r>
              <a:r>
                <a:rPr lang="zh-TW" altLang="en-US" sz="3600" b="1" dirty="0">
                  <a:solidFill>
                    <a:schemeClr val="accent1">
                      <a:lumMod val="60000"/>
                      <a:lumOff val="40000"/>
                    </a:schemeClr>
                  </a:solidFill>
                </a:rPr>
                <a:t>定義</a:t>
              </a:r>
            </a:p>
          </p:txBody>
        </p:sp>
        <p:sp>
          <p:nvSpPr>
            <p:cNvPr id="114" name="圓角矩形 113"/>
            <p:cNvSpPr/>
            <p:nvPr/>
          </p:nvSpPr>
          <p:spPr>
            <a:xfrm rot="2700000">
              <a:off x="-515783" y="149117"/>
              <a:ext cx="720000" cy="720000"/>
            </a:xfrm>
            <a:prstGeom prst="roundRect">
              <a:avLst>
                <a:gd name="adj" fmla="val 1134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5" name="直線接點 114"/>
            <p:cNvCxnSpPr/>
            <p:nvPr/>
          </p:nvCxnSpPr>
          <p:spPr>
            <a:xfrm flipH="1">
              <a:off x="-61921" y="555446"/>
              <a:ext cx="276836" cy="2768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667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佈景主題">
  <a:themeElements>
    <a:clrScheme name="暖調藍色">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Y">
      <a:majorFont>
        <a:latin typeface="Microsoft YaHei"/>
        <a:ea typeface="微軟正黑體"/>
        <a:cs typeface=""/>
      </a:majorFont>
      <a:minorFont>
        <a:latin typeface="Microsoft YaHei"/>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Microsoft YaHei"/>
      <a:ea typeface="微軟正黑體"/>
      <a:cs typeface=""/>
    </a:majorFont>
    <a:minorFont>
      <a:latin typeface="Microsoft YaHei"/>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Microsoft YaHei"/>
      <a:ea typeface="微軟正黑體"/>
      <a:cs typeface=""/>
    </a:majorFont>
    <a:minorFont>
      <a:latin typeface="Microsoft YaHei"/>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Security C</Template>
  <TotalTime>23679</TotalTime>
  <Words>3525</Words>
  <Application>Microsoft Office PowerPoint</Application>
  <PresentationFormat>寬螢幕</PresentationFormat>
  <Paragraphs>692</Paragraphs>
  <Slides>26</Slides>
  <Notes>11</Notes>
  <HiddenSlides>1</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26</vt:i4>
      </vt:variant>
    </vt:vector>
  </HeadingPairs>
  <TitlesOfParts>
    <vt:vector size="35" baseType="lpstr">
      <vt:lpstr>Microsoft YaHei</vt:lpstr>
      <vt:lpstr>微軟正黑體</vt:lpstr>
      <vt:lpstr>新細明體</vt:lpstr>
      <vt:lpstr>標楷體</vt:lpstr>
      <vt:lpstr>Arial</vt:lpstr>
      <vt:lpstr>Calibri</vt:lpstr>
      <vt:lpstr>Microsoft New Tai Lue</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陳筠霈</dc:creator>
  <cp:keywords>Security C</cp:keywords>
  <dc:description>Security C</dc:description>
  <cp:lastModifiedBy>陳筠霈</cp:lastModifiedBy>
  <cp:revision>180</cp:revision>
  <dcterms:created xsi:type="dcterms:W3CDTF">2025-04-23T03:07:22Z</dcterms:created>
  <dcterms:modified xsi:type="dcterms:W3CDTF">2025-06-17T10:10:22Z</dcterms:modified>
</cp:coreProperties>
</file>