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91" r:id="rId3"/>
    <p:sldId id="289" r:id="rId4"/>
    <p:sldId id="292" r:id="rId5"/>
    <p:sldId id="300" r:id="rId6"/>
    <p:sldId id="301" r:id="rId7"/>
    <p:sldId id="302" r:id="rId8"/>
    <p:sldId id="295" r:id="rId9"/>
    <p:sldId id="303" r:id="rId10"/>
    <p:sldId id="290" r:id="rId11"/>
    <p:sldId id="304" r:id="rId12"/>
    <p:sldId id="305" r:id="rId13"/>
    <p:sldId id="306" r:id="rId14"/>
    <p:sldId id="308" r:id="rId15"/>
    <p:sldId id="309" r:id="rId16"/>
    <p:sldId id="310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656D"/>
    <a:srgbClr val="EDF0F7"/>
    <a:srgbClr val="89788C"/>
    <a:srgbClr val="F5F5F5"/>
    <a:srgbClr val="F0F0F0"/>
    <a:srgbClr val="F8F8F8"/>
    <a:srgbClr val="3A6E78"/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 autoAdjust="0"/>
    <p:restoredTop sz="95156" autoAdjust="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___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___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H0362\1.Project\IAI%20platform\IAI%20level%203\&#22238;&#23478;&#20316;&#26989;\&#26399;&#26411;&#22577;&#21578;&#20351;&#29992;&#34920;&#26684;raw%20data_(Security%20C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pPr>
            <a:r>
              <a:rPr lang="zh-TW" altLang="en-US" sz="1400" b="1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後段製程重工</a:t>
            </a:r>
            <a:r>
              <a:rPr lang="en-US" altLang="zh-TW" sz="1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(%/year)</a:t>
            </a:r>
            <a:r>
              <a:rPr lang="zh-TW" altLang="en-US" sz="1400" b="1" dirty="0" smtClea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14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21926260234196496"/>
          <c:y val="0.1252359677569096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+mn-cs"/>
            </a:defRPr>
          </a:pPr>
          <a:endParaRPr lang="zh-TW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欄1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D8E-4B60-8EAA-29CE7869A901}"/>
              </c:ext>
            </c:extLst>
          </c:dPt>
          <c:dPt>
            <c:idx val="1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D8E-4B60-8EAA-29CE7869A901}"/>
              </c:ext>
            </c:extLst>
          </c:dPt>
          <c:dPt>
            <c:idx val="2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D8E-4B60-8EAA-29CE7869A901}"/>
              </c:ext>
            </c:extLst>
          </c:dPt>
          <c:dPt>
            <c:idx val="3"/>
            <c:bubble3D val="0"/>
            <c:explosion val="6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D8E-4B60-8EAA-29CE7869A901}"/>
              </c:ext>
            </c:extLst>
          </c:dPt>
          <c:dPt>
            <c:idx val="4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D8E-4B60-8EAA-29CE7869A901}"/>
              </c:ext>
            </c:extLst>
          </c:dPt>
          <c:dPt>
            <c:idx val="5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D8E-4B60-8EAA-29CE7869A901}"/>
              </c:ext>
            </c:extLst>
          </c:dPt>
          <c:dPt>
            <c:idx val="6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D8E-4B60-8EAA-29CE7869A90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D8E-4B60-8EAA-29CE7869A90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D8E-4B60-8EAA-29CE7869A90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4D8E-4B60-8EAA-29CE7869A90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4D8E-4B60-8EAA-29CE7869A901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D8E-4B60-8EAA-29CE7869A901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D8E-4B60-8EAA-29CE7869A901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D8E-4B60-8EAA-29CE7869A901}"/>
                </c:ext>
              </c:extLst>
            </c:dLbl>
            <c:dLbl>
              <c:idx val="3"/>
              <c:layout>
                <c:manualLayout>
                  <c:x val="1.3493414502573591E-2"/>
                  <c:y val="-6.9186068433697715E-4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accent5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TW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4D8E-4B60-8EAA-29CE7869A901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D8E-4B60-8EAA-29CE7869A901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4D8E-4B60-8EAA-29CE7869A901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4D8E-4B60-8EAA-29CE7869A90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numRef>
              <c:f>工作表1!$A$2:$A$12</c:f>
              <c:numCache>
                <c:formatCode>General</c:formatCode>
                <c:ptCount val="1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</c:numCache>
            </c:numRef>
          </c:cat>
          <c:val>
            <c:numRef>
              <c:f>工作表1!$B$2:$B$12</c:f>
              <c:numCache>
                <c:formatCode>General</c:formatCode>
                <c:ptCount val="11"/>
                <c:pt idx="0">
                  <c:v>38.6</c:v>
                </c:pt>
                <c:pt idx="1">
                  <c:v>22.7</c:v>
                </c:pt>
                <c:pt idx="2">
                  <c:v>9.3000000000000007</c:v>
                </c:pt>
                <c:pt idx="3">
                  <c:v>6.8</c:v>
                </c:pt>
                <c:pt idx="4">
                  <c:v>6.3</c:v>
                </c:pt>
                <c:pt idx="5">
                  <c:v>6</c:v>
                </c:pt>
                <c:pt idx="6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4D8E-4B60-8EAA-29CE7869A90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pPr>
            <a:r>
              <a:rPr lang="en-US" altLang="zh-TW" sz="1400" b="1" baseline="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Coplanarity</a:t>
            </a:r>
            <a:r>
              <a:rPr lang="zh-TW" altLang="zh-TW" sz="1400" b="1" baseline="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lang="en-US" altLang="zh-TW" sz="1400" b="1" baseline="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fail</a:t>
            </a:r>
            <a:r>
              <a:rPr lang="zh-TW" altLang="zh-TW" sz="1400" b="1" baseline="0" dirty="0" smtClean="0">
                <a:effectLst/>
                <a:latin typeface="Times New Roman" panose="02020603050405020304" pitchFamily="18" charset="0"/>
                <a:ea typeface="標楷體" panose="03000509000000000000" pitchFamily="65" charset="-120"/>
              </a:rPr>
              <a:t> 導致的扣量</a:t>
            </a:r>
            <a:endParaRPr lang="zh-TW" altLang="zh-TW" sz="1400" baseline="0" dirty="0">
              <a:effectLst/>
              <a:latin typeface="Times New Roman" panose="02020603050405020304" pitchFamily="18" charset="0"/>
              <a:ea typeface="標楷體" panose="03000509000000000000" pitchFamily="65" charset="-12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扣量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accent5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工作表1!$A$2:$A$5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560</c:v>
                </c:pt>
                <c:pt idx="1">
                  <c:v>2118</c:v>
                </c:pt>
                <c:pt idx="2">
                  <c:v>259</c:v>
                </c:pt>
                <c:pt idx="3">
                  <c:v>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42-4C14-9691-D7DDBFC9AA3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0"/>
        <c:overlap val="-27"/>
        <c:axId val="714213160"/>
        <c:axId val="714213488"/>
      </c:barChart>
      <c:catAx>
        <c:axId val="71421316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714213488"/>
        <c:crosses val="autoZero"/>
        <c:auto val="1"/>
        <c:lblAlgn val="ctr"/>
        <c:lblOffset val="100"/>
        <c:noMultiLvlLbl val="0"/>
      </c:catAx>
      <c:valAx>
        <c:axId val="71421348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714213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1871824962815065E-2"/>
          <c:y val="0.17543999708369787"/>
          <c:w val="0.90667784069909974"/>
          <c:h val="0.57909536183967336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工作表1!$C$9</c:f>
              <c:strCache>
                <c:ptCount val="1"/>
                <c:pt idx="0">
                  <c:v>工程經驗預測</c:v>
                </c:pt>
              </c:strCache>
            </c:strRef>
          </c:tx>
          <c:spPr>
            <a:solidFill>
              <a:srgbClr val="DC0000"/>
            </a:solidFill>
            <a:ln>
              <a:noFill/>
            </a:ln>
            <a:effectLst/>
          </c:spPr>
          <c:invertIfNegative val="0"/>
          <c:cat>
            <c:strRef>
              <c:f>工作表1!$B$10:$B$35</c:f>
              <c:strCache>
                <c:ptCount val="26"/>
                <c:pt idx="0">
                  <c:v>&lt;1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  <c:pt idx="22">
                  <c:v>22</c:v>
                </c:pt>
                <c:pt idx="23">
                  <c:v>23</c:v>
                </c:pt>
                <c:pt idx="24">
                  <c:v>24</c:v>
                </c:pt>
                <c:pt idx="25">
                  <c:v>≧25</c:v>
                </c:pt>
              </c:strCache>
            </c:strRef>
          </c:cat>
          <c:val>
            <c:numRef>
              <c:f>工作表1!$C$10:$C$35</c:f>
              <c:numCache>
                <c:formatCode>General</c:formatCode>
                <c:ptCount val="2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3</c:v>
                </c:pt>
                <c:pt idx="11">
                  <c:v>2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3</c:v>
                </c:pt>
                <c:pt idx="16">
                  <c:v>4</c:v>
                </c:pt>
                <c:pt idx="17">
                  <c:v>5</c:v>
                </c:pt>
                <c:pt idx="18">
                  <c:v>1</c:v>
                </c:pt>
                <c:pt idx="19">
                  <c:v>5</c:v>
                </c:pt>
                <c:pt idx="20">
                  <c:v>6</c:v>
                </c:pt>
                <c:pt idx="21">
                  <c:v>1</c:v>
                </c:pt>
                <c:pt idx="22">
                  <c:v>8</c:v>
                </c:pt>
                <c:pt idx="23">
                  <c:v>7</c:v>
                </c:pt>
                <c:pt idx="24">
                  <c:v>10</c:v>
                </c:pt>
                <c:pt idx="25">
                  <c:v>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EC-43A8-9901-F1273CDCA0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51445792"/>
        <c:axId val="930945376"/>
      </c:barChart>
      <c:catAx>
        <c:axId val="8514457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r>
                  <a:rPr lang="zh-TW" b="0" dirty="0"/>
                  <a:t>預測誤差</a:t>
                </a:r>
                <a:r>
                  <a:rPr lang="zh-TW" b="0" dirty="0" smtClean="0"/>
                  <a:t>值</a:t>
                </a:r>
                <a:r>
                  <a:rPr lang="en-US" altLang="zh-TW" b="0" dirty="0" smtClean="0"/>
                  <a:t>(</a:t>
                </a:r>
                <a:r>
                  <a:rPr lang="en-US" b="0" dirty="0" smtClean="0"/>
                  <a:t>µm)</a:t>
                </a:r>
                <a:endParaRPr lang="zh-TW" b="0" dirty="0"/>
              </a:p>
            </c:rich>
          </c:tx>
          <c:layout>
            <c:manualLayout>
              <c:xMode val="edge"/>
              <c:yMode val="edge"/>
              <c:x val="0.43117336707758736"/>
              <c:y val="0.8814536453034245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930945376"/>
        <c:crosses val="autoZero"/>
        <c:auto val="1"/>
        <c:lblAlgn val="ctr"/>
        <c:lblOffset val="100"/>
        <c:noMultiLvlLbl val="0"/>
      </c:catAx>
      <c:valAx>
        <c:axId val="930945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defRPr>
                </a:pPr>
                <a:r>
                  <a:rPr lang="zh-TW" b="0"/>
                  <a:t>件數</a:t>
                </a:r>
                <a:r>
                  <a:rPr lang="en-US" b="0" dirty="0"/>
                  <a:t>%</a:t>
                </a:r>
                <a:endParaRPr lang="zh-TW" b="0"/>
              </a:p>
            </c:rich>
          </c:tx>
          <c:layout>
            <c:manualLayout>
              <c:xMode val="edge"/>
              <c:yMode val="edge"/>
              <c:x val="1.1700227335765503E-2"/>
              <c:y val="1.334068950533431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851445792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C0C1-E42A-469D-B327-2EC3E9D54375}" type="datetimeFigureOut">
              <a:rPr lang="zh-TW" altLang="en-US" smtClean="0"/>
              <a:t>2025/5/10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17443-4250-420B-9082-0AFA512F466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8578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9DD5-9D46-4212-8CD1-4063C68273A0}" type="datetimeFigureOut">
              <a:rPr lang="zh-TW" altLang="en-US" smtClean="0"/>
              <a:t>2025/5/10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643-38B1-4426-A391-CC2B5BA394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 smtClean="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23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9DD5-9D46-4212-8CD1-4063C68273A0}" type="datetimeFigureOut">
              <a:rPr lang="zh-TW" altLang="en-US" smtClean="0"/>
              <a:t>2025/5/10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643-38B1-4426-A391-CC2B5BA394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 smtClean="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353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9DD5-9D46-4212-8CD1-4063C68273A0}" type="datetimeFigureOut">
              <a:rPr lang="zh-TW" altLang="en-US" smtClean="0"/>
              <a:t>2025/5/10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643-38B1-4426-A391-CC2B5BA394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 smtClean="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27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9DD5-9D46-4212-8CD1-4063C68273A0}" type="datetimeFigureOut">
              <a:rPr lang="zh-TW" altLang="en-US" smtClean="0"/>
              <a:t>2025/5/10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643-38B1-4426-A391-CC2B5BA394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 smtClean="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508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9DD5-9D46-4212-8CD1-4063C68273A0}" type="datetimeFigureOut">
              <a:rPr lang="zh-TW" altLang="en-US" smtClean="0"/>
              <a:t>2025/5/10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643-38B1-4426-A391-CC2B5BA394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 smtClean="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45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9DD5-9D46-4212-8CD1-4063C68273A0}" type="datetimeFigureOut">
              <a:rPr lang="zh-TW" altLang="en-US" smtClean="0"/>
              <a:t>2025/5/10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643-38B1-4426-A391-CC2B5BA394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 smtClean="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55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9DD5-9D46-4212-8CD1-4063C68273A0}" type="datetimeFigureOut">
              <a:rPr lang="zh-TW" altLang="en-US" smtClean="0"/>
              <a:t>2025/5/10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643-38B1-4426-A391-CC2B5BA394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 smtClean="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05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9DD5-9D46-4212-8CD1-4063C68273A0}" type="datetimeFigureOut">
              <a:rPr lang="zh-TW" altLang="en-US" smtClean="0"/>
              <a:t>2025/5/10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643-38B1-4426-A391-CC2B5BA394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文字方塊 5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 smtClean="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52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9DD5-9D46-4212-8CD1-4063C68273A0}" type="datetimeFigureOut">
              <a:rPr lang="zh-TW" altLang="en-US" smtClean="0"/>
              <a:t>2025/5/10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643-38B1-4426-A391-CC2B5BA394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 smtClean="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0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9DD5-9D46-4212-8CD1-4063C68273A0}" type="datetimeFigureOut">
              <a:rPr lang="zh-TW" altLang="en-US" smtClean="0"/>
              <a:t>2025/5/10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643-38B1-4426-A391-CC2B5BA394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 smtClean="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638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9DD5-9D46-4212-8CD1-4063C68273A0}" type="datetimeFigureOut">
              <a:rPr lang="zh-TW" altLang="en-US" smtClean="0"/>
              <a:t>2025/5/10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E3643-38B1-4426-A391-CC2B5BA394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文字方塊 7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 smtClean="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A9DD5-9D46-4212-8CD1-4063C68273A0}" type="datetimeFigureOut">
              <a:rPr lang="zh-TW" altLang="en-US" smtClean="0"/>
              <a:t>2025/5/10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E3643-38B1-4426-A391-CC2B5BA394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9017000" y="6350000"/>
            <a:ext cx="2540000" cy="276999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zh-TW" sz="1200" smtClean="0">
                <a:solidFill>
                  <a:srgbClr val="808080"/>
                </a:solidFill>
              </a:rPr>
              <a:t>ASE Confidential / Security-C</a:t>
            </a:r>
            <a:endParaRPr lang="zh-TW" altLang="en-US" sz="120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764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 rot="2700000">
            <a:off x="9549405" y="565519"/>
            <a:ext cx="2160000" cy="2160000"/>
          </a:xfrm>
          <a:prstGeom prst="roundRect">
            <a:avLst>
              <a:gd name="adj" fmla="val 11341"/>
            </a:avLst>
          </a:prstGeom>
          <a:blipFill dpi="0" rotWithShape="0">
            <a:blip r:embed="rId2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圓角矩形 26"/>
          <p:cNvSpPr/>
          <p:nvPr/>
        </p:nvSpPr>
        <p:spPr>
          <a:xfrm rot="2700000">
            <a:off x="7232059" y="-622515"/>
            <a:ext cx="2160000" cy="2160000"/>
          </a:xfrm>
          <a:prstGeom prst="roundRect">
            <a:avLst>
              <a:gd name="adj" fmla="val 1134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圓角矩形 27"/>
          <p:cNvSpPr/>
          <p:nvPr/>
        </p:nvSpPr>
        <p:spPr>
          <a:xfrm rot="2700000">
            <a:off x="7805941" y="2337186"/>
            <a:ext cx="2160000" cy="2160000"/>
          </a:xfrm>
          <a:prstGeom prst="roundRect">
            <a:avLst>
              <a:gd name="adj" fmla="val 1134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圓角矩形 30"/>
          <p:cNvSpPr/>
          <p:nvPr/>
        </p:nvSpPr>
        <p:spPr>
          <a:xfrm rot="2700000">
            <a:off x="10223579" y="3525220"/>
            <a:ext cx="2160000" cy="2160000"/>
          </a:xfrm>
          <a:prstGeom prst="roundRect">
            <a:avLst>
              <a:gd name="adj" fmla="val 1134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351877" y="3088980"/>
            <a:ext cx="969367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3600" b="1" dirty="0" smtClean="0"/>
              <a:t>半導體新產品平面度預測能力提升 </a:t>
            </a:r>
            <a:r>
              <a:rPr lang="zh-TW" altLang="en-US" sz="3600" b="1" dirty="0" smtClean="0">
                <a:solidFill>
                  <a:schemeClr val="bg1"/>
                </a:solidFill>
              </a:rPr>
              <a:t>之模型導入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87583" y="1956406"/>
            <a:ext cx="5729389" cy="11310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zh-TW" sz="2000" b="1" dirty="0" smtClean="0">
                <a:solidFill>
                  <a:schemeClr val="bg1">
                    <a:lumMod val="75000"/>
                  </a:schemeClr>
                </a:solidFill>
              </a:rPr>
              <a:t>Model Introduction to Improve </a:t>
            </a:r>
          </a:p>
          <a:p>
            <a:pPr>
              <a:lnSpc>
                <a:spcPts val="2700"/>
              </a:lnSpc>
            </a:pPr>
            <a:r>
              <a:rPr lang="en-US" altLang="zh-TW" sz="2000" b="1" dirty="0" smtClean="0">
                <a:solidFill>
                  <a:schemeClr val="bg1">
                    <a:lumMod val="75000"/>
                  </a:schemeClr>
                </a:solidFill>
              </a:rPr>
              <a:t>the Coplanarity</a:t>
            </a:r>
            <a:r>
              <a:rPr lang="zh-TW" altLang="en-US" sz="2000" b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TW" sz="2000" b="1" dirty="0" smtClean="0">
                <a:solidFill>
                  <a:schemeClr val="bg1">
                    <a:lumMod val="75000"/>
                  </a:schemeClr>
                </a:solidFill>
              </a:rPr>
              <a:t>Prediction </a:t>
            </a:r>
          </a:p>
          <a:p>
            <a:pPr>
              <a:lnSpc>
                <a:spcPts val="2700"/>
              </a:lnSpc>
            </a:pPr>
            <a:r>
              <a:rPr lang="en-US" altLang="zh-TW" sz="2000" b="1" dirty="0" smtClean="0">
                <a:solidFill>
                  <a:schemeClr val="bg1">
                    <a:lumMod val="75000"/>
                  </a:schemeClr>
                </a:solidFill>
              </a:rPr>
              <a:t>Capability of New Semiconductor Products</a:t>
            </a:r>
            <a:endParaRPr lang="en-US" altLang="zh-TW" sz="2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629174" y="5603846"/>
            <a:ext cx="1188000" cy="2880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683867" y="5563180"/>
            <a:ext cx="11769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指導教授 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629174" y="6020521"/>
            <a:ext cx="1188000" cy="2880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683867" y="5988244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學       生 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817174" y="5563180"/>
            <a:ext cx="1407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/>
              <a:t>施明昌 博士</a:t>
            </a:r>
            <a:endParaRPr lang="zh-TW" altLang="en-US" b="1" dirty="0"/>
          </a:p>
        </p:txBody>
      </p:sp>
      <p:sp>
        <p:nvSpPr>
          <p:cNvPr id="42" name="矩形 41"/>
          <p:cNvSpPr/>
          <p:nvPr/>
        </p:nvSpPr>
        <p:spPr>
          <a:xfrm>
            <a:off x="1817174" y="5989739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 smtClean="0"/>
              <a:t>陳筠霈</a:t>
            </a:r>
            <a:endParaRPr lang="zh-TW" altLang="en-US" b="1" dirty="0"/>
          </a:p>
        </p:txBody>
      </p:sp>
      <p:cxnSp>
        <p:nvCxnSpPr>
          <p:cNvPr id="44" name="直線接點 43"/>
          <p:cNvCxnSpPr/>
          <p:nvPr/>
        </p:nvCxnSpPr>
        <p:spPr>
          <a:xfrm>
            <a:off x="645848" y="2035945"/>
            <a:ext cx="0" cy="972000"/>
          </a:xfrm>
          <a:prstGeom prst="line">
            <a:avLst/>
          </a:prstGeom>
          <a:ln w="76200">
            <a:gradFill flip="none" rotWithShape="1">
              <a:gsLst>
                <a:gs pos="72287">
                  <a:srgbClr val="64769F"/>
                </a:gs>
                <a:gs pos="27000">
                  <a:srgbClr val="A0ACC8"/>
                </a:gs>
                <a:gs pos="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0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-515783" y="149117"/>
            <a:ext cx="2900442" cy="720000"/>
            <a:chOff x="-515783" y="149117"/>
            <a:chExt cx="2900442" cy="720000"/>
          </a:xfrm>
        </p:grpSpPr>
        <p:sp>
          <p:nvSpPr>
            <p:cNvPr id="3" name="文字方塊 2"/>
            <p:cNvSpPr txBox="1"/>
            <p:nvPr/>
          </p:nvSpPr>
          <p:spPr>
            <a:xfrm>
              <a:off x="353334" y="18595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研究</a:t>
              </a:r>
              <a:r>
                <a:rPr lang="zh-TW" altLang="en-US" sz="3600" b="1" dirty="0" smtClean="0">
                  <a:solidFill>
                    <a:schemeClr val="accent1">
                      <a:lumMod val="75000"/>
                    </a:schemeClr>
                  </a:solidFill>
                </a:rPr>
                <a:t>架構</a:t>
              </a:r>
              <a:endParaRPr lang="zh-TW" altLang="en-US" sz="36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" name="圓角矩形 3"/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平行四邊形 9"/>
          <p:cNvSpPr/>
          <p:nvPr/>
        </p:nvSpPr>
        <p:spPr>
          <a:xfrm>
            <a:off x="3289227" y="2604928"/>
            <a:ext cx="2520000" cy="432000"/>
          </a:xfrm>
          <a:prstGeom prst="parallelogram">
            <a:avLst>
              <a:gd name="adj" fmla="val 8541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平行四邊形 10"/>
          <p:cNvSpPr/>
          <p:nvPr/>
        </p:nvSpPr>
        <p:spPr>
          <a:xfrm flipH="1">
            <a:off x="3289227" y="2172928"/>
            <a:ext cx="2520000" cy="432000"/>
          </a:xfrm>
          <a:prstGeom prst="parallelogram">
            <a:avLst>
              <a:gd name="adj" fmla="val 8541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平行四邊形 11"/>
          <p:cNvSpPr/>
          <p:nvPr/>
        </p:nvSpPr>
        <p:spPr>
          <a:xfrm>
            <a:off x="6150414" y="2604928"/>
            <a:ext cx="2520000" cy="432000"/>
          </a:xfrm>
          <a:prstGeom prst="parallelogram">
            <a:avLst>
              <a:gd name="adj" fmla="val 8541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平行四邊形 12"/>
          <p:cNvSpPr/>
          <p:nvPr/>
        </p:nvSpPr>
        <p:spPr>
          <a:xfrm flipH="1">
            <a:off x="6150414" y="2172928"/>
            <a:ext cx="2520000" cy="432000"/>
          </a:xfrm>
          <a:prstGeom prst="parallelogram">
            <a:avLst>
              <a:gd name="adj" fmla="val 8541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平行四邊形 13"/>
          <p:cNvSpPr/>
          <p:nvPr/>
        </p:nvSpPr>
        <p:spPr>
          <a:xfrm>
            <a:off x="9011601" y="2604928"/>
            <a:ext cx="2520000" cy="432000"/>
          </a:xfrm>
          <a:prstGeom prst="parallelogram">
            <a:avLst>
              <a:gd name="adj" fmla="val 8541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平行四邊形 14"/>
          <p:cNvSpPr/>
          <p:nvPr/>
        </p:nvSpPr>
        <p:spPr>
          <a:xfrm flipH="1">
            <a:off x="9011601" y="2172928"/>
            <a:ext cx="2520000" cy="432000"/>
          </a:xfrm>
          <a:prstGeom prst="parallelogram">
            <a:avLst>
              <a:gd name="adj" fmla="val 8541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平行四邊形 15"/>
          <p:cNvSpPr/>
          <p:nvPr/>
        </p:nvSpPr>
        <p:spPr>
          <a:xfrm flipH="1">
            <a:off x="428040" y="4289084"/>
            <a:ext cx="2520000" cy="432000"/>
          </a:xfrm>
          <a:prstGeom prst="parallelogram">
            <a:avLst>
              <a:gd name="adj" fmla="val 8541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平行四邊形 16"/>
          <p:cNvSpPr/>
          <p:nvPr/>
        </p:nvSpPr>
        <p:spPr>
          <a:xfrm>
            <a:off x="428040" y="3857084"/>
            <a:ext cx="2520000" cy="432000"/>
          </a:xfrm>
          <a:prstGeom prst="parallelogram">
            <a:avLst>
              <a:gd name="adj" fmla="val 8541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平行四邊形 17"/>
          <p:cNvSpPr/>
          <p:nvPr/>
        </p:nvSpPr>
        <p:spPr>
          <a:xfrm flipH="1">
            <a:off x="3289227" y="4289084"/>
            <a:ext cx="2520000" cy="432000"/>
          </a:xfrm>
          <a:prstGeom prst="parallelogram">
            <a:avLst>
              <a:gd name="adj" fmla="val 8541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平行四邊形 18"/>
          <p:cNvSpPr/>
          <p:nvPr/>
        </p:nvSpPr>
        <p:spPr>
          <a:xfrm>
            <a:off x="3289227" y="3857084"/>
            <a:ext cx="2520000" cy="432000"/>
          </a:xfrm>
          <a:prstGeom prst="parallelogram">
            <a:avLst>
              <a:gd name="adj" fmla="val 8541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平行四邊形 19"/>
          <p:cNvSpPr/>
          <p:nvPr/>
        </p:nvSpPr>
        <p:spPr>
          <a:xfrm flipH="1">
            <a:off x="6150414" y="4289084"/>
            <a:ext cx="2520000" cy="432000"/>
          </a:xfrm>
          <a:prstGeom prst="parallelogram">
            <a:avLst>
              <a:gd name="adj" fmla="val 8541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平行四邊形 20"/>
          <p:cNvSpPr/>
          <p:nvPr/>
        </p:nvSpPr>
        <p:spPr>
          <a:xfrm>
            <a:off x="6150414" y="3857084"/>
            <a:ext cx="2520000" cy="432000"/>
          </a:xfrm>
          <a:prstGeom prst="parallelogram">
            <a:avLst>
              <a:gd name="adj" fmla="val 8541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平行四邊形 21"/>
          <p:cNvSpPr/>
          <p:nvPr/>
        </p:nvSpPr>
        <p:spPr>
          <a:xfrm flipH="1">
            <a:off x="9011601" y="4289084"/>
            <a:ext cx="2520000" cy="432000"/>
          </a:xfrm>
          <a:prstGeom prst="parallelogram">
            <a:avLst>
              <a:gd name="adj" fmla="val 85417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平行四邊形 22"/>
          <p:cNvSpPr/>
          <p:nvPr/>
        </p:nvSpPr>
        <p:spPr>
          <a:xfrm>
            <a:off x="9011601" y="3857084"/>
            <a:ext cx="2520000" cy="432000"/>
          </a:xfrm>
          <a:prstGeom prst="parallelogram">
            <a:avLst>
              <a:gd name="adj" fmla="val 8541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/>
          <p:cNvCxnSpPr/>
          <p:nvPr/>
        </p:nvCxnSpPr>
        <p:spPr>
          <a:xfrm>
            <a:off x="5844977" y="2604928"/>
            <a:ext cx="61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8696333" y="2604928"/>
            <a:ext cx="61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2651872" y="4291304"/>
            <a:ext cx="61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5503227" y="4291304"/>
            <a:ext cx="61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/>
          <p:nvPr/>
        </p:nvCxnSpPr>
        <p:spPr>
          <a:xfrm>
            <a:off x="8366570" y="4291304"/>
            <a:ext cx="61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弧形 32"/>
          <p:cNvSpPr/>
          <p:nvPr/>
        </p:nvSpPr>
        <p:spPr>
          <a:xfrm rot="2691678">
            <a:off x="9785248" y="2299596"/>
            <a:ext cx="2207823" cy="2207823"/>
          </a:xfrm>
          <a:prstGeom prst="arc">
            <a:avLst>
              <a:gd name="adj1" fmla="val 16200000"/>
              <a:gd name="adj2" fmla="val 653260"/>
            </a:avLst>
          </a:prstGeom>
          <a:ln w="127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文字方塊 35"/>
          <p:cNvSpPr txBox="1"/>
          <p:nvPr/>
        </p:nvSpPr>
        <p:spPr>
          <a:xfrm>
            <a:off x="796940" y="223559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單顆產品平面度</a:t>
            </a:r>
            <a:endParaRPr lang="zh-TW" altLang="en-US" b="1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96940" y="263626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模型導入之研究</a:t>
            </a:r>
            <a:endParaRPr lang="zh-TW" altLang="en-US" b="1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913902" y="22355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研讀並摘要</a:t>
            </a:r>
            <a:endParaRPr lang="zh-TW" altLang="en-US" b="1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3683070" y="263626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相關文獻及理論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717292" y="2235596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/>
              <a:t>NPI</a:t>
            </a:r>
            <a:r>
              <a:rPr lang="zh-TW" altLang="en-US" b="1" dirty="0" smtClean="0"/>
              <a:t> 平面度</a:t>
            </a:r>
            <a:endParaRPr lang="zh-TW" altLang="en-US" b="1" dirty="0"/>
          </a:p>
        </p:txBody>
      </p:sp>
      <p:sp>
        <p:nvSpPr>
          <p:cNvPr id="41" name="文字方塊 40"/>
          <p:cNvSpPr txBox="1"/>
          <p:nvPr/>
        </p:nvSpPr>
        <p:spPr>
          <a:xfrm>
            <a:off x="6617906" y="263626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預測現況剖析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9725431" y="22355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特徵因子</a:t>
            </a:r>
            <a:endParaRPr lang="zh-TW" altLang="en-US" b="1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9956264" y="263626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訂定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9899840" y="38921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研究</a:t>
            </a:r>
            <a:endParaRPr lang="zh-TW" altLang="en-US" b="1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9899840" y="43223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方法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6871635" y="389213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模型設計</a:t>
            </a:r>
            <a:endParaRPr lang="zh-TW" altLang="en-US" b="1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7102468" y="43223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執行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4236511" y="38921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結果</a:t>
            </a:r>
            <a:endParaRPr lang="zh-TW" altLang="en-US" b="1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3890262" y="43223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分析與驗證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1353584" y="389213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/>
              <a:t>結論</a:t>
            </a:r>
            <a:endParaRPr lang="zh-TW" altLang="en-US" b="1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1353584" y="43223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探討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687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線接點 15"/>
          <p:cNvCxnSpPr>
            <a:stCxn id="10" idx="4"/>
            <a:endCxn id="15" idx="0"/>
          </p:cNvCxnSpPr>
          <p:nvPr/>
        </p:nvCxnSpPr>
        <p:spPr>
          <a:xfrm>
            <a:off x="2100148" y="2300856"/>
            <a:ext cx="0" cy="329315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群組 1"/>
          <p:cNvGrpSpPr/>
          <p:nvPr/>
        </p:nvGrpSpPr>
        <p:grpSpPr>
          <a:xfrm>
            <a:off x="-515783" y="149117"/>
            <a:ext cx="2900442" cy="720000"/>
            <a:chOff x="-515783" y="149117"/>
            <a:chExt cx="2900442" cy="720000"/>
          </a:xfrm>
        </p:grpSpPr>
        <p:sp>
          <p:nvSpPr>
            <p:cNvPr id="3" name="文字方塊 2"/>
            <p:cNvSpPr txBox="1"/>
            <p:nvPr/>
          </p:nvSpPr>
          <p:spPr>
            <a:xfrm>
              <a:off x="353334" y="18595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基礎</a:t>
              </a:r>
              <a:r>
                <a:rPr lang="zh-TW" altLang="en-US" sz="3600" b="1" dirty="0" smtClean="0">
                  <a:solidFill>
                    <a:schemeClr val="accent1">
                      <a:lumMod val="75000"/>
                    </a:schemeClr>
                  </a:solidFill>
                </a:rPr>
                <a:t>理論</a:t>
              </a:r>
              <a:endParaRPr lang="zh-TW" altLang="en-US" sz="36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" name="圓角矩形 3"/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3334" y="926544"/>
            <a:ext cx="3544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/>
              <a:t>實驗設計方法</a:t>
            </a:r>
            <a:r>
              <a:rPr lang="zh-TW" altLang="en-US" dirty="0" smtClean="0"/>
              <a:t>的應用</a:t>
            </a:r>
            <a:r>
              <a:rPr lang="zh-TW" altLang="en-US" dirty="0"/>
              <a:t>與挑戰</a:t>
            </a:r>
          </a:p>
        </p:txBody>
      </p:sp>
      <p:sp>
        <p:nvSpPr>
          <p:cNvPr id="9" name="矩形 8"/>
          <p:cNvSpPr/>
          <p:nvPr/>
        </p:nvSpPr>
        <p:spPr>
          <a:xfrm>
            <a:off x="353334" y="1271297"/>
            <a:ext cx="2681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>
                <a:solidFill>
                  <a:schemeClr val="bg1">
                    <a:lumMod val="65000"/>
                  </a:schemeClr>
                </a:solidFill>
              </a:rPr>
              <a:t>(Design of Experiments, DoE)</a:t>
            </a:r>
            <a:endParaRPr lang="zh-TW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" name="流程圖: 接點 9"/>
          <p:cNvSpPr/>
          <p:nvPr/>
        </p:nvSpPr>
        <p:spPr>
          <a:xfrm>
            <a:off x="2046148" y="2192856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流程圖: 接點 11"/>
          <p:cNvSpPr/>
          <p:nvPr/>
        </p:nvSpPr>
        <p:spPr>
          <a:xfrm>
            <a:off x="2046148" y="3047340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接點 12"/>
          <p:cNvSpPr/>
          <p:nvPr/>
        </p:nvSpPr>
        <p:spPr>
          <a:xfrm>
            <a:off x="2046148" y="3901824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流程圖: 接點 13"/>
          <p:cNvSpPr/>
          <p:nvPr/>
        </p:nvSpPr>
        <p:spPr>
          <a:xfrm>
            <a:off x="2046148" y="4756308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流程圖: 接點 14"/>
          <p:cNvSpPr/>
          <p:nvPr/>
        </p:nvSpPr>
        <p:spPr>
          <a:xfrm>
            <a:off x="2046148" y="5594012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2233645" y="2046804"/>
            <a:ext cx="1302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schemeClr val="accent1">
                    <a:lumMod val="75000"/>
                  </a:schemeClr>
                </a:solidFill>
              </a:rPr>
              <a:t>Describe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233645" y="2901288"/>
            <a:ext cx="1075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schemeClr val="accent1">
                    <a:lumMod val="75000"/>
                  </a:schemeClr>
                </a:solidFill>
              </a:rPr>
              <a:t>Design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33645" y="3755772"/>
            <a:ext cx="10647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schemeClr val="accent1">
                    <a:lumMod val="75000"/>
                  </a:schemeClr>
                </a:solidFill>
              </a:rPr>
              <a:t>Collect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233645" y="4610256"/>
            <a:ext cx="5084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schemeClr val="accent1">
                    <a:lumMod val="75000"/>
                  </a:schemeClr>
                </a:solidFill>
              </a:rPr>
              <a:t>Fit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233645" y="5464740"/>
            <a:ext cx="10938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 smtClean="0">
                <a:solidFill>
                  <a:schemeClr val="accent1">
                    <a:lumMod val="75000"/>
                  </a:schemeClr>
                </a:solidFill>
              </a:rPr>
              <a:t>Predict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31294" y="2092967"/>
            <a:ext cx="56167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Identify </a:t>
            </a:r>
            <a:r>
              <a:rPr lang="en-US" altLang="zh-TW" sz="1400" dirty="0"/>
              <a:t>a dozen or more factors that </a:t>
            </a:r>
            <a:r>
              <a:rPr lang="en-US" altLang="zh-TW" sz="1400" dirty="0" smtClean="0"/>
              <a:t>might </a:t>
            </a:r>
            <a:r>
              <a:rPr lang="en-US" altLang="zh-TW" sz="1400" dirty="0"/>
              <a:t>affect the response</a:t>
            </a:r>
            <a:endParaRPr lang="zh-TW" altLang="en-US" sz="1400" dirty="0"/>
          </a:p>
        </p:txBody>
      </p:sp>
      <p:sp>
        <p:nvSpPr>
          <p:cNvPr id="25" name="矩形 24"/>
          <p:cNvSpPr/>
          <p:nvPr/>
        </p:nvSpPr>
        <p:spPr>
          <a:xfrm>
            <a:off x="3831294" y="2947451"/>
            <a:ext cx="4769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Compute design for maximum information from runs</a:t>
            </a:r>
            <a:endParaRPr lang="zh-TW" altLang="en-US" sz="1400" dirty="0"/>
          </a:p>
        </p:txBody>
      </p:sp>
      <p:sp>
        <p:nvSpPr>
          <p:cNvPr id="26" name="矩形 25"/>
          <p:cNvSpPr/>
          <p:nvPr/>
        </p:nvSpPr>
        <p:spPr>
          <a:xfrm>
            <a:off x="3831294" y="3694214"/>
            <a:ext cx="28517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In order to set factors</a:t>
            </a:r>
          </a:p>
          <a:p>
            <a:r>
              <a:rPr lang="en-US" altLang="zh-TW" sz="1400" dirty="0" smtClean="0"/>
              <a:t>Measure response for each run</a:t>
            </a:r>
            <a:endParaRPr lang="zh-TW" altLang="en-US" sz="1400" dirty="0"/>
          </a:p>
        </p:txBody>
      </p:sp>
      <p:sp>
        <p:nvSpPr>
          <p:cNvPr id="27" name="矩形 26"/>
          <p:cNvSpPr/>
          <p:nvPr/>
        </p:nvSpPr>
        <p:spPr>
          <a:xfrm>
            <a:off x="3831294" y="4653353"/>
            <a:ext cx="55281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Compute best fit of mathematical model to data from test run</a:t>
            </a:r>
            <a:endParaRPr lang="zh-TW" altLang="en-US" sz="1400" dirty="0"/>
          </a:p>
        </p:txBody>
      </p:sp>
      <p:sp>
        <p:nvSpPr>
          <p:cNvPr id="28" name="矩形 27"/>
          <p:cNvSpPr/>
          <p:nvPr/>
        </p:nvSpPr>
        <p:spPr>
          <a:xfrm>
            <a:off x="3831294" y="5403185"/>
            <a:ext cx="5079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dirty="0" smtClean="0"/>
              <a:t>Use model to find best factor</a:t>
            </a:r>
          </a:p>
          <a:p>
            <a:r>
              <a:rPr lang="en-US" altLang="zh-TW" sz="1400" dirty="0"/>
              <a:t>S</a:t>
            </a:r>
            <a:r>
              <a:rPr lang="en-US" altLang="zh-TW" sz="1400" dirty="0" smtClean="0"/>
              <a:t>ettings for on target responses and minimum variability</a:t>
            </a:r>
            <a:endParaRPr lang="zh-TW" altLang="en-US" sz="1400" dirty="0"/>
          </a:p>
        </p:txBody>
      </p:sp>
      <p:sp>
        <p:nvSpPr>
          <p:cNvPr id="53" name="圓角矩形 52"/>
          <p:cNvSpPr/>
          <p:nvPr/>
        </p:nvSpPr>
        <p:spPr>
          <a:xfrm>
            <a:off x="1938853" y="1948020"/>
            <a:ext cx="1693580" cy="4024494"/>
          </a:xfrm>
          <a:prstGeom prst="roundRect">
            <a:avLst>
              <a:gd name="adj" fmla="val 9932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97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文字方塊 104"/>
          <p:cNvSpPr txBox="1"/>
          <p:nvPr/>
        </p:nvSpPr>
        <p:spPr>
          <a:xfrm>
            <a:off x="483364" y="2032354"/>
            <a:ext cx="32400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人工經驗</a:t>
            </a:r>
            <a:endParaRPr lang="zh-TW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4125100" y="2032354"/>
            <a:ext cx="32400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</a:t>
            </a:r>
            <a:r>
              <a:rPr lang="zh-TW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預測</a:t>
            </a:r>
            <a:endParaRPr lang="zh-TW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4125100" y="2811824"/>
            <a:ext cx="32400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關鍵因子數據</a:t>
            </a:r>
            <a:endParaRPr lang="zh-TW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483364" y="2811824"/>
            <a:ext cx="32400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 </a:t>
            </a:r>
            <a:r>
              <a:rPr lang="zh-TW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實驗結果</a:t>
            </a:r>
            <a:endParaRPr lang="zh-TW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9" name="直線單箭頭接點 108"/>
          <p:cNvCxnSpPr>
            <a:stCxn id="105" idx="3"/>
            <a:endCxn id="106" idx="1"/>
          </p:cNvCxnSpPr>
          <p:nvPr/>
        </p:nvCxnSpPr>
        <p:spPr>
          <a:xfrm>
            <a:off x="3723364" y="2170854"/>
            <a:ext cx="40173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接點 109"/>
          <p:cNvCxnSpPr>
            <a:stCxn id="106" idx="3"/>
            <a:endCxn id="107" idx="3"/>
          </p:cNvCxnSpPr>
          <p:nvPr/>
        </p:nvCxnSpPr>
        <p:spPr>
          <a:xfrm>
            <a:off x="7365100" y="2170854"/>
            <a:ext cx="12700" cy="77947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8" idx="3"/>
            <a:endCxn id="107" idx="1"/>
          </p:cNvCxnSpPr>
          <p:nvPr/>
        </p:nvCxnSpPr>
        <p:spPr>
          <a:xfrm>
            <a:off x="3723364" y="2950324"/>
            <a:ext cx="401736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377754" y="3146424"/>
            <a:ext cx="3320140" cy="96436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171450" indent="-17145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zh-TW" altLang="en-US" sz="1100" dirty="0" smtClean="0"/>
              <a:t>材料採購等待平均時間 </a:t>
            </a:r>
            <a:r>
              <a:rPr lang="en-US" altLang="zh-TW" sz="1100" dirty="0" smtClean="0"/>
              <a:t>: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3</a:t>
            </a:r>
            <a:r>
              <a:rPr lang="zh-TW" altLang="en-US" sz="1100" dirty="0" smtClean="0"/>
              <a:t> </a:t>
            </a:r>
            <a:r>
              <a:rPr lang="en-US" altLang="zh-TW" sz="1100" dirty="0" smtClean="0"/>
              <a:t>month</a:t>
            </a:r>
          </a:p>
          <a:p>
            <a:pPr marL="171450" indent="-17145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zh-TW" altLang="en-US" sz="1100" dirty="0" smtClean="0"/>
              <a:t>待 </a:t>
            </a:r>
            <a:r>
              <a:rPr lang="en-US" altLang="zh-TW" sz="1100" dirty="0" smtClean="0"/>
              <a:t>DoE</a:t>
            </a:r>
            <a:r>
              <a:rPr lang="zh-TW" altLang="en-US" sz="1100" dirty="0" smtClean="0"/>
              <a:t> 平均</a:t>
            </a:r>
            <a:r>
              <a:rPr lang="zh-TW" altLang="en-US" sz="1100" dirty="0"/>
              <a:t>時間 </a:t>
            </a:r>
            <a:r>
              <a:rPr lang="en-US" altLang="zh-TW" sz="1100" dirty="0"/>
              <a:t>: 1 month</a:t>
            </a:r>
          </a:p>
          <a:p>
            <a:pPr marL="171450" indent="-17145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zh-TW" altLang="en-US" sz="1100" dirty="0"/>
              <a:t>花費成本 </a:t>
            </a:r>
            <a:r>
              <a:rPr lang="en-US" altLang="zh-TW" sz="1100" dirty="0"/>
              <a:t>: </a:t>
            </a:r>
            <a:r>
              <a:rPr lang="zh-TW" altLang="en-US" sz="1100" dirty="0"/>
              <a:t>依工程師經驗選擇</a:t>
            </a:r>
            <a:r>
              <a:rPr lang="zh-TW" altLang="en-US" sz="1100" dirty="0" smtClean="0"/>
              <a:t>材料</a:t>
            </a:r>
            <a:endParaRPr lang="en-US" altLang="zh-TW" sz="1100" dirty="0" smtClean="0"/>
          </a:p>
          <a:p>
            <a:pPr marL="171450" indent="-171450">
              <a:lnSpc>
                <a:spcPts val="1700"/>
              </a:lnSpc>
              <a:buFont typeface="Arial" panose="020B0604020202020204" pitchFamily="34" charset="0"/>
              <a:buChar char="•"/>
            </a:pPr>
            <a:r>
              <a:rPr lang="zh-TW" altLang="en-US" sz="1100" dirty="0"/>
              <a:t>高度非線性或多重交互作用的情況處理</a:t>
            </a:r>
            <a:r>
              <a:rPr lang="zh-TW" altLang="en-US" sz="1100" dirty="0" smtClean="0"/>
              <a:t>能力有限</a:t>
            </a:r>
            <a:endParaRPr lang="zh-TW" altLang="en-US" sz="11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377754" y="2362232"/>
            <a:ext cx="2473754" cy="26994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171450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zh-TW" altLang="en-US" sz="1100" dirty="0"/>
              <a:t>多次</a:t>
            </a:r>
            <a:r>
              <a:rPr lang="zh-TW" altLang="en-US" sz="1100" dirty="0" smtClean="0"/>
              <a:t>預測</a:t>
            </a:r>
            <a:r>
              <a:rPr lang="zh-TW" altLang="en-US" sz="1100" dirty="0"/>
              <a:t>的</a:t>
            </a:r>
            <a:r>
              <a:rPr lang="zh-TW" altLang="en-US" sz="1100" dirty="0" smtClean="0"/>
              <a:t>結果</a:t>
            </a:r>
            <a:r>
              <a:rPr lang="zh-TW" altLang="en-US" sz="1100" dirty="0"/>
              <a:t>仍有過大誤差可能</a:t>
            </a:r>
          </a:p>
        </p:txBody>
      </p:sp>
      <p:sp>
        <p:nvSpPr>
          <p:cNvPr id="48" name="文字方塊 47"/>
          <p:cNvSpPr txBox="1"/>
          <p:nvPr/>
        </p:nvSpPr>
        <p:spPr>
          <a:xfrm>
            <a:off x="7786980" y="223893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accent6">
                    <a:lumMod val="50000"/>
                  </a:schemeClr>
                </a:solidFill>
              </a:rPr>
              <a:t>複雜性</a:t>
            </a:r>
            <a:endParaRPr lang="zh-TW" alt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9" name="文字方塊 48"/>
          <p:cNvSpPr txBox="1"/>
          <p:nvPr/>
        </p:nvSpPr>
        <p:spPr>
          <a:xfrm>
            <a:off x="8733639" y="223875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accent6">
                    <a:lumMod val="50000"/>
                  </a:schemeClr>
                </a:solidFill>
              </a:rPr>
              <a:t>多樣化</a:t>
            </a:r>
            <a:endParaRPr lang="zh-TW" alt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0" name="文字方塊 49"/>
          <p:cNvSpPr txBox="1"/>
          <p:nvPr/>
        </p:nvSpPr>
        <p:spPr>
          <a:xfrm>
            <a:off x="9740637" y="23769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</a:rPr>
              <a:t>誤差值</a:t>
            </a:r>
            <a:endParaRPr lang="zh-TW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10937191" y="23769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</a:rPr>
              <a:t>精準度</a:t>
            </a:r>
            <a:endParaRPr lang="zh-TW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7786980" y="26493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accent6">
                    <a:lumMod val="50000"/>
                  </a:schemeClr>
                </a:solidFill>
              </a:rPr>
              <a:t>總成本</a:t>
            </a:r>
            <a:endParaRPr lang="zh-TW" alt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8733638" y="264498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accent6">
                    <a:lumMod val="50000"/>
                  </a:schemeClr>
                </a:solidFill>
              </a:rPr>
              <a:t>總時間</a:t>
            </a:r>
            <a:endParaRPr lang="zh-TW" alt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56" name="直線單箭頭接點 55"/>
          <p:cNvCxnSpPr/>
          <p:nvPr/>
        </p:nvCxnSpPr>
        <p:spPr>
          <a:xfrm flipV="1">
            <a:off x="8518178" y="2698164"/>
            <a:ext cx="0" cy="1800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 flipV="1">
            <a:off x="9459216" y="2698164"/>
            <a:ext cx="0" cy="1800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V="1">
            <a:off x="9459216" y="2290585"/>
            <a:ext cx="0" cy="1800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10634578" y="2410396"/>
            <a:ext cx="0" cy="25200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rot="10800000" flipV="1">
            <a:off x="11814297" y="2410396"/>
            <a:ext cx="0" cy="25200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353334" y="987880"/>
            <a:ext cx="3557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</a:rPr>
              <a:t>Prediction method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53334" y="1500665"/>
            <a:ext cx="3066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/>
              <a:t>產品結構 </a:t>
            </a:r>
            <a:r>
              <a:rPr lang="en-US" altLang="zh-TW" sz="1600" dirty="0" smtClean="0"/>
              <a:t>/</a:t>
            </a:r>
            <a:r>
              <a:rPr lang="zh-TW" altLang="en-US" sz="1600" dirty="0" smtClean="0"/>
              <a:t> 材料特徵 </a:t>
            </a:r>
            <a:r>
              <a:rPr lang="en-US" altLang="zh-TW" sz="1600" dirty="0" smtClean="0"/>
              <a:t>/</a:t>
            </a:r>
            <a:r>
              <a:rPr lang="zh-TW" altLang="en-US" sz="1600" dirty="0" smtClean="0"/>
              <a:t> 參數設定</a:t>
            </a:r>
            <a:endParaRPr lang="zh-TW" altLang="en-US" sz="1600" dirty="0"/>
          </a:p>
        </p:txBody>
      </p:sp>
      <p:pic>
        <p:nvPicPr>
          <p:cNvPr id="89" name="圖片 8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384" y="4267660"/>
            <a:ext cx="952500" cy="952500"/>
          </a:xfrm>
          <a:prstGeom prst="rect">
            <a:avLst/>
          </a:prstGeom>
        </p:spPr>
      </p:pic>
      <p:sp>
        <p:nvSpPr>
          <p:cNvPr id="92" name="矩形 91"/>
          <p:cNvSpPr/>
          <p:nvPr/>
        </p:nvSpPr>
        <p:spPr>
          <a:xfrm>
            <a:off x="353334" y="4482300"/>
            <a:ext cx="2636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</a:rPr>
              <a:t>Improve in AI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3" name="文字方塊 92"/>
          <p:cNvSpPr txBox="1"/>
          <p:nvPr/>
        </p:nvSpPr>
        <p:spPr>
          <a:xfrm>
            <a:off x="483364" y="5220160"/>
            <a:ext cx="2520000" cy="276999"/>
          </a:xfrm>
          <a:prstGeom prst="rect">
            <a:avLst/>
          </a:prstGeom>
          <a:solidFill>
            <a:srgbClr val="3A6E78"/>
          </a:solidFill>
          <a:ln w="19050">
            <a:solidFill>
              <a:srgbClr val="3A6E78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選定因子</a:t>
            </a:r>
            <a:endParaRPr lang="zh-TW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文字方塊 93"/>
          <p:cNvSpPr txBox="1"/>
          <p:nvPr/>
        </p:nvSpPr>
        <p:spPr>
          <a:xfrm>
            <a:off x="3409181" y="5220160"/>
            <a:ext cx="2520000" cy="276999"/>
          </a:xfrm>
          <a:prstGeom prst="rect">
            <a:avLst/>
          </a:prstGeom>
          <a:solidFill>
            <a:srgbClr val="3A6E78"/>
          </a:solidFill>
          <a:ln w="19050">
            <a:solidFill>
              <a:srgbClr val="3A6E78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訓練及驗證資料集</a:t>
            </a:r>
            <a:endParaRPr lang="zh-TW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文字方塊 94"/>
          <p:cNvSpPr txBox="1"/>
          <p:nvPr/>
        </p:nvSpPr>
        <p:spPr>
          <a:xfrm>
            <a:off x="6334998" y="5220159"/>
            <a:ext cx="2520000" cy="276999"/>
          </a:xfrm>
          <a:prstGeom prst="rect">
            <a:avLst/>
          </a:prstGeom>
          <a:solidFill>
            <a:srgbClr val="3A6E78"/>
          </a:solidFill>
          <a:ln w="19050">
            <a:solidFill>
              <a:srgbClr val="3A6E78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模型建立</a:t>
            </a:r>
            <a:endParaRPr lang="zh-TW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6" name="文字方塊 95"/>
          <p:cNvSpPr txBox="1"/>
          <p:nvPr/>
        </p:nvSpPr>
        <p:spPr>
          <a:xfrm>
            <a:off x="9260815" y="5220158"/>
            <a:ext cx="2520000" cy="276999"/>
          </a:xfrm>
          <a:prstGeom prst="rect">
            <a:avLst/>
          </a:prstGeom>
          <a:solidFill>
            <a:srgbClr val="3A6E78"/>
          </a:solidFill>
          <a:ln w="19050">
            <a:solidFill>
              <a:srgbClr val="3A6E78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實驗分析驗證</a:t>
            </a:r>
            <a:endParaRPr lang="zh-TW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7" name="直線單箭頭接點 96"/>
          <p:cNvCxnSpPr>
            <a:stCxn id="93" idx="3"/>
            <a:endCxn id="94" idx="1"/>
          </p:cNvCxnSpPr>
          <p:nvPr/>
        </p:nvCxnSpPr>
        <p:spPr>
          <a:xfrm>
            <a:off x="3003364" y="5358660"/>
            <a:ext cx="405817" cy="0"/>
          </a:xfrm>
          <a:prstGeom prst="straightConnector1">
            <a:avLst/>
          </a:prstGeom>
          <a:ln w="19050">
            <a:solidFill>
              <a:srgbClr val="3A6E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單箭頭接點 98"/>
          <p:cNvCxnSpPr>
            <a:stCxn id="95" idx="3"/>
            <a:endCxn id="96" idx="1"/>
          </p:cNvCxnSpPr>
          <p:nvPr/>
        </p:nvCxnSpPr>
        <p:spPr>
          <a:xfrm flipV="1">
            <a:off x="8854998" y="5358658"/>
            <a:ext cx="405817" cy="1"/>
          </a:xfrm>
          <a:prstGeom prst="straightConnector1">
            <a:avLst/>
          </a:prstGeom>
          <a:ln w="19050">
            <a:solidFill>
              <a:srgbClr val="3A6E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6198923" y="881917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35656D"/>
                </a:solidFill>
              </a:rPr>
              <a:t>生產效率、品質檢測、設計效率、預測模擬</a:t>
            </a:r>
            <a:endParaRPr lang="zh-TW" altLang="en-US" sz="1400" b="1" dirty="0">
              <a:solidFill>
                <a:srgbClr val="35656D"/>
              </a:solidFill>
            </a:endParaRPr>
          </a:p>
        </p:txBody>
      </p:sp>
      <p:cxnSp>
        <p:nvCxnSpPr>
          <p:cNvPr id="127" name="直線單箭頭接點 126"/>
          <p:cNvCxnSpPr/>
          <p:nvPr/>
        </p:nvCxnSpPr>
        <p:spPr>
          <a:xfrm flipV="1">
            <a:off x="9813224" y="881917"/>
            <a:ext cx="0" cy="252000"/>
          </a:xfrm>
          <a:prstGeom prst="straightConnector1">
            <a:avLst/>
          </a:prstGeom>
          <a:ln w="38100">
            <a:solidFill>
              <a:srgbClr val="3565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stCxn id="94" idx="3"/>
            <a:endCxn id="95" idx="1"/>
          </p:cNvCxnSpPr>
          <p:nvPr/>
        </p:nvCxnSpPr>
        <p:spPr>
          <a:xfrm flipV="1">
            <a:off x="5929181" y="5358659"/>
            <a:ext cx="405817" cy="1"/>
          </a:xfrm>
          <a:prstGeom prst="straightConnector1">
            <a:avLst/>
          </a:prstGeom>
          <a:ln w="19050">
            <a:solidFill>
              <a:srgbClr val="3A6E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0" name="圖片 1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64" y="5591669"/>
            <a:ext cx="2520000" cy="8432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31" name="圖片 13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9181" y="5587069"/>
            <a:ext cx="2520000" cy="8524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4998" y="5589898"/>
            <a:ext cx="2520000" cy="845008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0815" y="5587069"/>
            <a:ext cx="2520000" cy="84783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grpSp>
        <p:nvGrpSpPr>
          <p:cNvPr id="132" name="群組 131"/>
          <p:cNvGrpSpPr/>
          <p:nvPr/>
        </p:nvGrpSpPr>
        <p:grpSpPr>
          <a:xfrm>
            <a:off x="-515783" y="149117"/>
            <a:ext cx="2900442" cy="720000"/>
            <a:chOff x="-515783" y="149117"/>
            <a:chExt cx="2900442" cy="720000"/>
          </a:xfrm>
        </p:grpSpPr>
        <p:sp>
          <p:nvSpPr>
            <p:cNvPr id="133" name="文字方塊 132"/>
            <p:cNvSpPr txBox="1"/>
            <p:nvPr/>
          </p:nvSpPr>
          <p:spPr>
            <a:xfrm>
              <a:off x="353334" y="18595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基礎</a:t>
              </a:r>
              <a:r>
                <a:rPr lang="zh-TW" altLang="en-US" sz="3600" b="1" dirty="0" smtClean="0">
                  <a:solidFill>
                    <a:schemeClr val="accent1">
                      <a:lumMod val="75000"/>
                    </a:schemeClr>
                  </a:solidFill>
                </a:rPr>
                <a:t>理論</a:t>
              </a:r>
              <a:endParaRPr lang="zh-TW" altLang="en-US" sz="36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34" name="圓角矩形 133"/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5" name="直線接點 134"/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4514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-515783" y="149117"/>
            <a:ext cx="2900442" cy="720000"/>
            <a:chOff x="-515783" y="149117"/>
            <a:chExt cx="2900442" cy="720000"/>
          </a:xfrm>
        </p:grpSpPr>
        <p:sp>
          <p:nvSpPr>
            <p:cNvPr id="3" name="文字方塊 2"/>
            <p:cNvSpPr txBox="1"/>
            <p:nvPr/>
          </p:nvSpPr>
          <p:spPr>
            <a:xfrm>
              <a:off x="353334" y="18595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 smtClean="0">
                  <a:solidFill>
                    <a:schemeClr val="accent1">
                      <a:lumMod val="75000"/>
                    </a:schemeClr>
                  </a:solidFill>
                </a:rPr>
                <a:t>文獻</a:t>
              </a:r>
              <a:r>
                <a:rPr lang="zh-TW" altLang="en-US" sz="3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回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顧</a:t>
              </a:r>
              <a:endParaRPr lang="zh-TW" altLang="en-US" sz="36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" name="圓角矩形 3"/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53334" y="926544"/>
            <a:ext cx="1840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smtClean="0"/>
              <a:t>AI</a:t>
            </a:r>
            <a:r>
              <a:rPr lang="zh-TW" altLang="en-US" sz="2400" b="1" dirty="0" smtClean="0"/>
              <a:t> 與半導體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424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-515783" y="149117"/>
            <a:ext cx="2900442" cy="720000"/>
            <a:chOff x="-515783" y="149117"/>
            <a:chExt cx="2900442" cy="720000"/>
          </a:xfrm>
        </p:grpSpPr>
        <p:sp>
          <p:nvSpPr>
            <p:cNvPr id="3" name="文字方塊 2"/>
            <p:cNvSpPr txBox="1"/>
            <p:nvPr/>
          </p:nvSpPr>
          <p:spPr>
            <a:xfrm>
              <a:off x="353334" y="18595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 smtClean="0">
                  <a:solidFill>
                    <a:schemeClr val="accent1">
                      <a:lumMod val="75000"/>
                    </a:schemeClr>
                  </a:solidFill>
                </a:rPr>
                <a:t>文獻</a:t>
              </a:r>
              <a:r>
                <a:rPr lang="zh-TW" altLang="en-US" sz="3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回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顧</a:t>
              </a:r>
              <a:endParaRPr lang="zh-TW" altLang="en-US" sz="36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" name="圓角矩形 3"/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3334" y="926544"/>
            <a:ext cx="3391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/>
              <a:t>機器學習</a:t>
            </a:r>
            <a:r>
              <a:rPr lang="en-US" altLang="zh-TW" dirty="0" smtClean="0"/>
              <a:t>Machine Learning</a:t>
            </a:r>
            <a:endParaRPr lang="zh-TW" altLang="en-US" dirty="0"/>
          </a:p>
        </p:txBody>
      </p:sp>
      <p:sp>
        <p:nvSpPr>
          <p:cNvPr id="7" name="圓角矩形 6"/>
          <p:cNvSpPr/>
          <p:nvPr/>
        </p:nvSpPr>
        <p:spPr>
          <a:xfrm>
            <a:off x="637563" y="1685496"/>
            <a:ext cx="5040000" cy="1980000"/>
          </a:xfrm>
          <a:prstGeom prst="roundRect">
            <a:avLst>
              <a:gd name="adj" fmla="val 12456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637563" y="4177716"/>
            <a:ext cx="5040000" cy="1980000"/>
          </a:xfrm>
          <a:prstGeom prst="roundRect">
            <a:avLst>
              <a:gd name="adj" fmla="val 12456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6421498" y="1685496"/>
            <a:ext cx="5040000" cy="1980000"/>
          </a:xfrm>
          <a:prstGeom prst="roundRect">
            <a:avLst>
              <a:gd name="adj" fmla="val 12456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48" name="圓角矩形 47"/>
          <p:cNvSpPr/>
          <p:nvPr/>
        </p:nvSpPr>
        <p:spPr>
          <a:xfrm>
            <a:off x="6421498" y="4177716"/>
            <a:ext cx="5040000" cy="1980000"/>
          </a:xfrm>
          <a:prstGeom prst="roundRect">
            <a:avLst>
              <a:gd name="adj" fmla="val 12456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noFill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22041" y="1900362"/>
            <a:ext cx="23070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Gradient 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Boosting</a:t>
            </a:r>
          </a:p>
          <a:p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梯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度提升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技術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 rotWithShape="1">
          <a:blip r:embed="rId2"/>
          <a:srcRect t="15780"/>
          <a:stretch/>
        </p:blipFill>
        <p:spPr>
          <a:xfrm>
            <a:off x="3322041" y="2626388"/>
            <a:ext cx="2520000" cy="11984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0" name="Picture 6" descr="Linear regression (is the most important algorithm ever)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" t="12373" r="8247" b="7822"/>
          <a:stretch/>
        </p:blipFill>
        <p:spPr bwMode="auto">
          <a:xfrm>
            <a:off x="6258185" y="2626388"/>
            <a:ext cx="2520000" cy="1198498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矩形 51"/>
          <p:cNvSpPr/>
          <p:nvPr/>
        </p:nvSpPr>
        <p:spPr>
          <a:xfrm>
            <a:off x="6541098" y="1900362"/>
            <a:ext cx="22370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Linear 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Regression</a:t>
            </a:r>
          </a:p>
          <a:p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線性迴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歸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 rotWithShape="1">
          <a:blip r:embed="rId4"/>
          <a:srcRect l="345" t="34228" r="668" b="8609"/>
          <a:stretch/>
        </p:blipFill>
        <p:spPr>
          <a:xfrm>
            <a:off x="3322041" y="4007139"/>
            <a:ext cx="2520000" cy="119849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53" name="矩形 52"/>
          <p:cNvSpPr/>
          <p:nvPr/>
        </p:nvSpPr>
        <p:spPr>
          <a:xfrm>
            <a:off x="3322041" y="5367173"/>
            <a:ext cx="19516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Random 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Forest</a:t>
            </a:r>
          </a:p>
          <a:p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隨機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森林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2" name="圖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8185" y="4007139"/>
            <a:ext cx="2520000" cy="119849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55" name="矩形 54"/>
          <p:cNvSpPr/>
          <p:nvPr/>
        </p:nvSpPr>
        <p:spPr>
          <a:xfrm>
            <a:off x="6541098" y="5367172"/>
            <a:ext cx="30103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chemeClr val="accent1">
                    <a:lumMod val="75000"/>
                  </a:schemeClr>
                </a:solidFill>
              </a:rPr>
              <a:t>Support Vector </a:t>
            </a:r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Machine</a:t>
            </a:r>
          </a:p>
          <a:p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支援向量</a:t>
            </a:r>
            <a:r>
              <a:rPr lang="zh-TW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機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717918" y="2023270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模型殘留的誤差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717918" y="1653292"/>
            <a:ext cx="126188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400" b="1" dirty="0" smtClean="0"/>
              <a:t>逐步修正</a:t>
            </a:r>
            <a:endParaRPr lang="en-US" altLang="zh-TW" sz="1400" b="1" dirty="0" smtClean="0"/>
          </a:p>
          <a:p>
            <a:pPr>
              <a:lnSpc>
                <a:spcPct val="200000"/>
              </a:lnSpc>
            </a:pPr>
            <a:r>
              <a:rPr lang="zh-TW" altLang="en-US" sz="1400" b="1" dirty="0" smtClean="0"/>
              <a:t>建模能力強</a:t>
            </a:r>
            <a:endParaRPr lang="en-US" altLang="zh-TW" sz="1400" b="1" dirty="0" smtClean="0"/>
          </a:p>
          <a:p>
            <a:pPr>
              <a:lnSpc>
                <a:spcPct val="200000"/>
              </a:lnSpc>
            </a:pPr>
            <a:r>
              <a:rPr lang="zh-TW" altLang="en-US" sz="1400" b="1" dirty="0" smtClean="0"/>
              <a:t>特徵選擇</a:t>
            </a:r>
            <a:endParaRPr lang="en-US" altLang="zh-TW" sz="1400" b="1" dirty="0" smtClean="0"/>
          </a:p>
          <a:p>
            <a:pPr>
              <a:lnSpc>
                <a:spcPct val="200000"/>
              </a:lnSpc>
            </a:pPr>
            <a:r>
              <a:rPr lang="zh-TW" altLang="en-US" sz="1400" b="1" dirty="0" smtClean="0"/>
              <a:t>良好泛化能力</a:t>
            </a:r>
            <a:endParaRPr lang="zh-TW" altLang="en-US" sz="1400" b="1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717918" y="2465028"/>
            <a:ext cx="18774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非線性結構與變數交互關係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717918" y="2893777"/>
            <a:ext cx="2300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自動學習變數重要性、模型解釋性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1" name="文字方塊 60"/>
          <p:cNvSpPr txBox="1"/>
          <p:nvPr/>
        </p:nvSpPr>
        <p:spPr>
          <a:xfrm>
            <a:off x="717918" y="3345568"/>
            <a:ext cx="2300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學習</a:t>
            </a:r>
            <a:r>
              <a:rPr lang="zh-TW" alt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率</a:t>
            </a:r>
            <a:r>
              <a:rPr lang="zh-TW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與限制樹深度，降低過擬合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8893052" y="2023270"/>
            <a:ext cx="23567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L1</a:t>
            </a:r>
            <a:r>
              <a:rPr lang="zh-TW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正規化將部分不具貢獻參數壓縮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8893052" y="1653292"/>
            <a:ext cx="108234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400" b="1" dirty="0" smtClean="0"/>
              <a:t>自動變數</a:t>
            </a:r>
            <a:endParaRPr lang="en-US" altLang="zh-TW" sz="1400" b="1" dirty="0" smtClean="0"/>
          </a:p>
          <a:p>
            <a:pPr>
              <a:lnSpc>
                <a:spcPct val="200000"/>
              </a:lnSpc>
            </a:pPr>
            <a:r>
              <a:rPr lang="zh-TW" altLang="en-US" sz="1400" b="1" dirty="0" smtClean="0"/>
              <a:t>防止過擬合</a:t>
            </a:r>
            <a:endParaRPr lang="en-US" altLang="zh-TW" sz="1400" b="1" dirty="0" smtClean="0"/>
          </a:p>
          <a:p>
            <a:pPr>
              <a:lnSpc>
                <a:spcPct val="200000"/>
              </a:lnSpc>
            </a:pPr>
            <a:r>
              <a:rPr lang="zh-TW" altLang="en-US" sz="1400" b="1" dirty="0" smtClean="0"/>
              <a:t>模型</a:t>
            </a:r>
            <a:r>
              <a:rPr lang="zh-TW" altLang="en-US" sz="1400" b="1" dirty="0"/>
              <a:t>簡潔</a:t>
            </a:r>
            <a:endParaRPr lang="en-US" altLang="zh-TW" sz="1400" b="1" dirty="0" smtClean="0"/>
          </a:p>
          <a:p>
            <a:pPr>
              <a:lnSpc>
                <a:spcPct val="200000"/>
              </a:lnSpc>
            </a:pPr>
            <a:r>
              <a:rPr lang="zh-TW" altLang="en-US" sz="1400" b="1" dirty="0" smtClean="0"/>
              <a:t>高維數據</a:t>
            </a:r>
            <a:endParaRPr lang="zh-TW" altLang="en-US" sz="1400" b="1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8893052" y="2465028"/>
            <a:ext cx="2159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正規化減少模型對訓練數據依賴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文字方塊 64"/>
          <p:cNvSpPr txBox="1"/>
          <p:nvPr/>
        </p:nvSpPr>
        <p:spPr>
          <a:xfrm>
            <a:off x="8893052" y="2893777"/>
            <a:ext cx="18774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去除冗於資訊利於後續解釋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8893052" y="3345568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適用製程變數多場景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7" name="文字方塊 66"/>
          <p:cNvSpPr txBox="1"/>
          <p:nvPr/>
        </p:nvSpPr>
        <p:spPr>
          <a:xfrm>
            <a:off x="717918" y="4514138"/>
            <a:ext cx="2018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降低對個別樣本或噪聲敏感性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717918" y="4144160"/>
            <a:ext cx="108234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400" b="1" dirty="0" smtClean="0"/>
              <a:t>穩健性</a:t>
            </a:r>
            <a:endParaRPr lang="en-US" altLang="zh-TW" sz="1400" b="1" dirty="0" smtClean="0"/>
          </a:p>
          <a:p>
            <a:pPr>
              <a:lnSpc>
                <a:spcPct val="200000"/>
              </a:lnSpc>
            </a:pPr>
            <a:r>
              <a:rPr lang="zh-TW" altLang="en-US" sz="1400" b="1" dirty="0" smtClean="0"/>
              <a:t>抗過</a:t>
            </a:r>
            <a:r>
              <a:rPr lang="zh-TW" altLang="en-US" sz="1400" b="1" dirty="0"/>
              <a:t>擬合</a:t>
            </a:r>
            <a:endParaRPr lang="en-US" altLang="zh-TW" sz="1400" b="1" dirty="0" smtClean="0"/>
          </a:p>
          <a:p>
            <a:pPr>
              <a:lnSpc>
                <a:spcPct val="200000"/>
              </a:lnSpc>
            </a:pPr>
            <a:r>
              <a:rPr lang="zh-TW" altLang="en-US" sz="1400" b="1" dirty="0" smtClean="0"/>
              <a:t>大量特</a:t>
            </a:r>
            <a:r>
              <a:rPr lang="zh-TW" altLang="en-US" sz="1400" b="1" dirty="0"/>
              <a:t>徵</a:t>
            </a:r>
            <a:endParaRPr lang="en-US" altLang="zh-TW" sz="1400" b="1" dirty="0" smtClean="0"/>
          </a:p>
          <a:p>
            <a:pPr>
              <a:lnSpc>
                <a:spcPct val="200000"/>
              </a:lnSpc>
            </a:pPr>
            <a:r>
              <a:rPr lang="zh-TW" altLang="en-US" sz="1400" b="1" dirty="0" smtClean="0"/>
              <a:t>特徵重要</a:t>
            </a:r>
            <a:r>
              <a:rPr lang="zh-TW" altLang="en-US" sz="1400" b="1" dirty="0"/>
              <a:t>性</a:t>
            </a:r>
          </a:p>
        </p:txBody>
      </p:sp>
      <p:sp>
        <p:nvSpPr>
          <p:cNvPr id="69" name="文字方塊 68"/>
          <p:cNvSpPr txBox="1"/>
          <p:nvPr/>
        </p:nvSpPr>
        <p:spPr>
          <a:xfrm>
            <a:off x="717918" y="4955896"/>
            <a:ext cx="2159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隨機選取樣本與特徵訓練子模型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717918" y="5384645"/>
            <a:ext cx="21595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應對類別與數值特徵混合資料集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717918" y="5836436"/>
            <a:ext cx="1736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了解模型依賴的關鍵參數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9446792" y="4515328"/>
            <a:ext cx="18774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最大化間隔，分類泛化能力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3" name="文字方塊 72"/>
          <p:cNvSpPr txBox="1"/>
          <p:nvPr/>
        </p:nvSpPr>
        <p:spPr>
          <a:xfrm>
            <a:off x="9446792" y="4145350"/>
            <a:ext cx="108234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sz="1400" b="1" dirty="0" smtClean="0"/>
              <a:t>分析邊界</a:t>
            </a:r>
            <a:endParaRPr lang="en-US" altLang="zh-TW" sz="1400" b="1" dirty="0" smtClean="0"/>
          </a:p>
          <a:p>
            <a:pPr>
              <a:lnSpc>
                <a:spcPct val="200000"/>
              </a:lnSpc>
            </a:pPr>
            <a:r>
              <a:rPr lang="zh-TW" altLang="en-US" sz="1400" b="1" dirty="0" smtClean="0"/>
              <a:t>高維</a:t>
            </a:r>
            <a:r>
              <a:rPr lang="zh-TW" altLang="en-US" sz="1400" b="1" dirty="0"/>
              <a:t>資料</a:t>
            </a:r>
            <a:endParaRPr lang="en-US" altLang="zh-TW" sz="1400" b="1" dirty="0" smtClean="0"/>
          </a:p>
          <a:p>
            <a:pPr>
              <a:lnSpc>
                <a:spcPct val="200000"/>
              </a:lnSpc>
            </a:pPr>
            <a:r>
              <a:rPr lang="zh-TW" altLang="en-US" sz="1400" b="1" dirty="0"/>
              <a:t>核</a:t>
            </a:r>
            <a:r>
              <a:rPr lang="zh-TW" altLang="en-US" sz="1400" b="1" dirty="0" smtClean="0"/>
              <a:t>函數應</a:t>
            </a:r>
            <a:r>
              <a:rPr lang="zh-TW" altLang="en-US" sz="1400" b="1" dirty="0"/>
              <a:t>用</a:t>
            </a:r>
            <a:endParaRPr lang="en-US" altLang="zh-TW" sz="1400" b="1" dirty="0" smtClean="0"/>
          </a:p>
          <a:p>
            <a:pPr>
              <a:lnSpc>
                <a:spcPct val="200000"/>
              </a:lnSpc>
            </a:pPr>
            <a:r>
              <a:rPr lang="zh-TW" altLang="en-US" sz="1400" b="1" dirty="0" smtClean="0"/>
              <a:t>異常值韌性</a:t>
            </a:r>
            <a:endParaRPr lang="zh-TW" altLang="en-US" sz="1400" b="1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9446792" y="4957086"/>
            <a:ext cx="1736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適合小樣本但多特徵場景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5" name="文字方塊 74"/>
          <p:cNvSpPr txBox="1"/>
          <p:nvPr/>
        </p:nvSpPr>
        <p:spPr>
          <a:xfrm>
            <a:off x="9446792" y="5385835"/>
            <a:ext cx="1736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將非線性問題轉線性可分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9446792" y="5837626"/>
            <a:ext cx="15953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極端值或雜訊影響有限</a:t>
            </a:r>
            <a:endParaRPr lang="zh-TW" alt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638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-515783" y="149117"/>
            <a:ext cx="2900442" cy="720000"/>
            <a:chOff x="-515783" y="149117"/>
            <a:chExt cx="2900442" cy="720000"/>
          </a:xfrm>
        </p:grpSpPr>
        <p:sp>
          <p:nvSpPr>
            <p:cNvPr id="3" name="文字方塊 2"/>
            <p:cNvSpPr txBox="1"/>
            <p:nvPr/>
          </p:nvSpPr>
          <p:spPr>
            <a:xfrm>
              <a:off x="353334" y="18595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 smtClean="0">
                  <a:solidFill>
                    <a:schemeClr val="accent1">
                      <a:lumMod val="75000"/>
                    </a:schemeClr>
                  </a:solidFill>
                </a:rPr>
                <a:t>模型</a:t>
              </a:r>
              <a:r>
                <a:rPr lang="zh-TW" altLang="en-US" sz="3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設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計</a:t>
              </a:r>
              <a:endParaRPr lang="zh-TW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" name="圓角矩形 3"/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9" name="直線接點 28"/>
          <p:cNvCxnSpPr>
            <a:stCxn id="30" idx="4"/>
          </p:cNvCxnSpPr>
          <p:nvPr/>
        </p:nvCxnSpPr>
        <p:spPr>
          <a:xfrm>
            <a:off x="8131832" y="2524910"/>
            <a:ext cx="0" cy="1872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圖: 接點 29"/>
          <p:cNvSpPr/>
          <p:nvPr/>
        </p:nvSpPr>
        <p:spPr>
          <a:xfrm>
            <a:off x="8077832" y="2416910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流程圖: 接點 30"/>
          <p:cNvSpPr/>
          <p:nvPr/>
        </p:nvSpPr>
        <p:spPr>
          <a:xfrm>
            <a:off x="8077832" y="3056076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流程圖: 接點 31"/>
          <p:cNvSpPr/>
          <p:nvPr/>
        </p:nvSpPr>
        <p:spPr>
          <a:xfrm>
            <a:off x="8077832" y="3695242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流程圖: 接點 32"/>
          <p:cNvSpPr/>
          <p:nvPr/>
        </p:nvSpPr>
        <p:spPr>
          <a:xfrm>
            <a:off x="8077832" y="433440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8265329" y="227085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初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始關鍵因子訂定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8265329" y="290867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模型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選擇、建立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8265329" y="354650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評估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分析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8265329" y="418432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驗證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7810150" y="2111578"/>
            <a:ext cx="2910980" cy="2619813"/>
          </a:xfrm>
          <a:prstGeom prst="roundRect">
            <a:avLst>
              <a:gd name="adj" fmla="val 7439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736614" y="188246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/>
              <a:t>目的</a:t>
            </a:r>
            <a:endParaRPr lang="zh-TW" altLang="en-US" dirty="0"/>
          </a:p>
        </p:txBody>
      </p:sp>
      <p:sp>
        <p:nvSpPr>
          <p:cNvPr id="46" name="矩形 45"/>
          <p:cNvSpPr/>
          <p:nvPr/>
        </p:nvSpPr>
        <p:spPr>
          <a:xfrm>
            <a:off x="736614" y="2252383"/>
            <a:ext cx="62236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35656D"/>
                </a:solidFill>
              </a:rPr>
              <a:t>透過</a:t>
            </a:r>
            <a:r>
              <a:rPr lang="en-US" altLang="zh-TW" sz="1400" dirty="0">
                <a:solidFill>
                  <a:srgbClr val="35656D"/>
                </a:solidFill>
              </a:rPr>
              <a:t>AI</a:t>
            </a:r>
            <a:r>
              <a:rPr lang="zh-TW" altLang="en-US" sz="1400" dirty="0">
                <a:solidFill>
                  <a:srgbClr val="35656D"/>
                </a:solidFill>
              </a:rPr>
              <a:t>模型之導入，降低預測誤差值，提高準確率，為本研究目標</a:t>
            </a:r>
            <a:r>
              <a:rPr lang="zh-TW" altLang="en-US" sz="1400" dirty="0" smtClean="0">
                <a:solidFill>
                  <a:srgbClr val="35656D"/>
                </a:solidFill>
              </a:rPr>
              <a:t>，並</a:t>
            </a:r>
            <a:r>
              <a:rPr lang="zh-TW" altLang="en-US" sz="1400" dirty="0">
                <a:solidFill>
                  <a:srgbClr val="35656D"/>
                </a:solidFill>
              </a:rPr>
              <a:t>縮減因子範圍，進而減少額外生成的成本及實驗結果時間</a:t>
            </a:r>
            <a:r>
              <a:rPr lang="zh-TW" altLang="en-US" sz="1400" dirty="0" smtClean="0">
                <a:solidFill>
                  <a:srgbClr val="35656D"/>
                </a:solidFill>
              </a:rPr>
              <a:t>，實現</a:t>
            </a:r>
            <a:r>
              <a:rPr lang="zh-TW" altLang="en-US" sz="1400" dirty="0">
                <a:solidFill>
                  <a:srgbClr val="35656D"/>
                </a:solidFill>
              </a:rPr>
              <a:t>更高成本效益。</a:t>
            </a:r>
            <a:endParaRPr lang="zh-TW" altLang="en-US" sz="1400" dirty="0">
              <a:solidFill>
                <a:srgbClr val="35656D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36614" y="2961389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/>
              <a:t>指標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736615" y="3331309"/>
            <a:ext cx="34888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400" dirty="0" smtClean="0">
                <a:solidFill>
                  <a:srgbClr val="35656D"/>
                </a:solidFill>
              </a:rPr>
              <a:t>符合</a:t>
            </a:r>
            <a:r>
              <a:rPr lang="zh-TW" altLang="en-US" sz="1400" dirty="0">
                <a:solidFill>
                  <a:srgbClr val="35656D"/>
                </a:solidFill>
              </a:rPr>
              <a:t>預測規範準確率 </a:t>
            </a:r>
            <a:r>
              <a:rPr lang="en-US" altLang="zh-TW" sz="1400" dirty="0">
                <a:solidFill>
                  <a:srgbClr val="35656D"/>
                </a:solidFill>
              </a:rPr>
              <a:t>: </a:t>
            </a:r>
            <a:r>
              <a:rPr lang="zh-TW" altLang="en-US" sz="1400" dirty="0">
                <a:solidFill>
                  <a:srgbClr val="35656D"/>
                </a:solidFill>
              </a:rPr>
              <a:t>從</a:t>
            </a:r>
            <a:r>
              <a:rPr lang="en-US" altLang="zh-TW" sz="1400" dirty="0">
                <a:solidFill>
                  <a:srgbClr val="35656D"/>
                </a:solidFill>
              </a:rPr>
              <a:t>11% </a:t>
            </a:r>
            <a:r>
              <a:rPr lang="zh-TW" altLang="en-US" sz="1400" dirty="0">
                <a:solidFill>
                  <a:srgbClr val="35656D"/>
                </a:solidFill>
              </a:rPr>
              <a:t>提升至</a:t>
            </a:r>
            <a:r>
              <a:rPr lang="en-US" altLang="zh-TW" sz="1400" dirty="0">
                <a:solidFill>
                  <a:srgbClr val="35656D"/>
                </a:solidFill>
              </a:rPr>
              <a:t>60%</a:t>
            </a:r>
            <a:endParaRPr lang="zh-TW" altLang="en-US" sz="1400" dirty="0">
              <a:solidFill>
                <a:srgbClr val="35656D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36614" y="397765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/>
              <a:t>間接</a:t>
            </a:r>
            <a:endParaRPr lang="zh-TW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736614" y="4347573"/>
            <a:ext cx="608491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 smtClean="0">
                <a:solidFill>
                  <a:srgbClr val="35656D"/>
                </a:solidFill>
              </a:rPr>
              <a:t>RA form</a:t>
            </a:r>
            <a:r>
              <a:rPr lang="zh-TW" altLang="en-US" sz="1400" dirty="0" smtClean="0">
                <a:solidFill>
                  <a:srgbClr val="35656D"/>
                </a:solidFill>
              </a:rPr>
              <a:t> 風險</a:t>
            </a:r>
            <a:r>
              <a:rPr lang="zh-TW" altLang="en-US" sz="1400" dirty="0">
                <a:solidFill>
                  <a:srgbClr val="35656D"/>
                </a:solidFill>
              </a:rPr>
              <a:t>等級評估不再只有高風險和低風險兩個層級，根據不同風險情境更準確地識別和應對潛在風險</a:t>
            </a:r>
            <a:endParaRPr lang="zh-TW" altLang="en-US" sz="1400" dirty="0">
              <a:solidFill>
                <a:srgbClr val="35656D"/>
              </a:solidFill>
            </a:endParaRPr>
          </a:p>
        </p:txBody>
      </p:sp>
      <p:cxnSp>
        <p:nvCxnSpPr>
          <p:cNvPr id="51" name="直線接點 50"/>
          <p:cNvCxnSpPr/>
          <p:nvPr/>
        </p:nvCxnSpPr>
        <p:spPr>
          <a:xfrm>
            <a:off x="645848" y="1960444"/>
            <a:ext cx="0" cy="2844000"/>
          </a:xfrm>
          <a:prstGeom prst="line">
            <a:avLst/>
          </a:prstGeom>
          <a:ln w="76200">
            <a:gradFill flip="none" rotWithShape="1">
              <a:gsLst>
                <a:gs pos="72287">
                  <a:schemeClr val="accent5">
                    <a:lumMod val="75000"/>
                  </a:schemeClr>
                </a:gs>
                <a:gs pos="27000">
                  <a:schemeClr val="accent5">
                    <a:lumMod val="40000"/>
                    <a:lumOff val="60000"/>
                  </a:schemeClr>
                </a:gs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94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-515783" y="149117"/>
            <a:ext cx="2900442" cy="720000"/>
            <a:chOff x="-515783" y="149117"/>
            <a:chExt cx="2900442" cy="720000"/>
          </a:xfrm>
        </p:grpSpPr>
        <p:sp>
          <p:nvSpPr>
            <p:cNvPr id="3" name="文字方塊 2"/>
            <p:cNvSpPr txBox="1"/>
            <p:nvPr/>
          </p:nvSpPr>
          <p:spPr>
            <a:xfrm>
              <a:off x="353334" y="18595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 smtClean="0">
                  <a:solidFill>
                    <a:schemeClr val="accent1">
                      <a:lumMod val="75000"/>
                    </a:schemeClr>
                  </a:solidFill>
                </a:rPr>
                <a:t>模型</a:t>
              </a:r>
              <a:r>
                <a:rPr lang="zh-TW" altLang="en-US" sz="3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設</a:t>
              </a:r>
              <a:r>
                <a:rPr lang="zh-TW" altLang="en-US" sz="36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計</a:t>
              </a:r>
              <a:endParaRPr lang="zh-TW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" name="圓角矩形 3"/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矩形 53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9" name="直線接點 28"/>
          <p:cNvCxnSpPr>
            <a:stCxn id="30" idx="4"/>
          </p:cNvCxnSpPr>
          <p:nvPr/>
        </p:nvCxnSpPr>
        <p:spPr>
          <a:xfrm>
            <a:off x="791465" y="2524910"/>
            <a:ext cx="0" cy="18720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流程圖: 接點 29"/>
          <p:cNvSpPr/>
          <p:nvPr/>
        </p:nvSpPr>
        <p:spPr>
          <a:xfrm>
            <a:off x="737465" y="2416910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流程圖: 接點 30"/>
          <p:cNvSpPr/>
          <p:nvPr/>
        </p:nvSpPr>
        <p:spPr>
          <a:xfrm>
            <a:off x="737465" y="3056076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流程圖: 接點 31"/>
          <p:cNvSpPr/>
          <p:nvPr/>
        </p:nvSpPr>
        <p:spPr>
          <a:xfrm>
            <a:off x="737465" y="3695242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流程圖: 接點 32"/>
          <p:cNvSpPr/>
          <p:nvPr/>
        </p:nvSpPr>
        <p:spPr>
          <a:xfrm>
            <a:off x="737465" y="4334409"/>
            <a:ext cx="108000" cy="108000"/>
          </a:xfrm>
          <a:prstGeom prst="flowChartConnector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924962" y="2270858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初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始關鍵因子訂定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924962" y="2908679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模型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選擇、建立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924962" y="3546500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評估</a:t>
            </a:r>
            <a:r>
              <a:rPr lang="zh-TW" altLang="en-US" sz="2000" b="1" dirty="0">
                <a:solidFill>
                  <a:schemeClr val="accent1">
                    <a:lumMod val="75000"/>
                  </a:schemeClr>
                </a:solidFill>
              </a:rPr>
              <a:t>分析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924962" y="4184321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dirty="0" smtClean="0">
                <a:solidFill>
                  <a:schemeClr val="accent1">
                    <a:lumMod val="75000"/>
                  </a:schemeClr>
                </a:solidFill>
              </a:rPr>
              <a:t>驗證</a:t>
            </a:r>
            <a:endParaRPr lang="zh-TW" altLang="en-US" sz="2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469783" y="2111578"/>
            <a:ext cx="2910980" cy="2619813"/>
          </a:xfrm>
          <a:prstGeom prst="roundRect">
            <a:avLst>
              <a:gd name="adj" fmla="val 7439"/>
            </a:avLst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047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6" name="圓角矩形 25"/>
          <p:cNvSpPr/>
          <p:nvPr/>
        </p:nvSpPr>
        <p:spPr>
          <a:xfrm rot="2700000">
            <a:off x="9834542" y="1361932"/>
            <a:ext cx="2160000" cy="2160000"/>
          </a:xfrm>
          <a:prstGeom prst="roundRect">
            <a:avLst>
              <a:gd name="adj" fmla="val 11341"/>
            </a:avLst>
          </a:prstGeom>
          <a:blipFill dpi="0" rotWithShape="0">
            <a:blip r:embed="rId2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圓角矩形 26"/>
          <p:cNvSpPr/>
          <p:nvPr/>
        </p:nvSpPr>
        <p:spPr>
          <a:xfrm rot="2700000">
            <a:off x="8087466" y="-416037"/>
            <a:ext cx="2160000" cy="2160000"/>
          </a:xfrm>
          <a:prstGeom prst="roundRect">
            <a:avLst>
              <a:gd name="adj" fmla="val 1134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圓角矩形 27"/>
          <p:cNvSpPr/>
          <p:nvPr/>
        </p:nvSpPr>
        <p:spPr>
          <a:xfrm rot="2700000">
            <a:off x="-423658" y="5052571"/>
            <a:ext cx="2160000" cy="2160000"/>
          </a:xfrm>
          <a:prstGeom prst="roundRect">
            <a:avLst>
              <a:gd name="adj" fmla="val 1134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圓角矩形 30"/>
          <p:cNvSpPr/>
          <p:nvPr/>
        </p:nvSpPr>
        <p:spPr>
          <a:xfrm rot="2700000">
            <a:off x="11581617" y="3210588"/>
            <a:ext cx="2160000" cy="2160000"/>
          </a:xfrm>
          <a:prstGeom prst="roundRect">
            <a:avLst>
              <a:gd name="adj" fmla="val 1134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1367412" y="1230683"/>
            <a:ext cx="227453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3600" b="1" dirty="0" smtClean="0"/>
              <a:t>Contents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17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3333" y="832282"/>
            <a:ext cx="10896304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TW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廠內產品在後段封裝過程中，晶片與基板不同材料之間的 </a:t>
            </a:r>
            <a:r>
              <a:rPr lang="en-US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CTE Mismatch</a:t>
            </a:r>
            <a:r>
              <a:rPr lang="zh-TW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、參數組合的差異，加上含膠的限制，</a:t>
            </a:r>
            <a:endParaRPr lang="en-US" altLang="zh-TW" sz="1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ts val="2000"/>
              </a:lnSpc>
            </a:pPr>
            <a:r>
              <a:rPr lang="zh-TW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為了釋放溫度所產生的內部應力，常藉由形狀改變來釋放這些內力，導致產品 </a:t>
            </a:r>
            <a:r>
              <a:rPr lang="en-US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Coplanarity fail</a:t>
            </a:r>
            <a:r>
              <a:rPr lang="zh-TW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，進而影響後續上板成功率、出貨時間。</a:t>
            </a:r>
            <a:endParaRPr lang="zh-TW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2E64FAF-37D8-4C7E-A90C-043B8D0D8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12"/>
          <a:stretch/>
        </p:blipFill>
        <p:spPr>
          <a:xfrm>
            <a:off x="3751058" y="1868802"/>
            <a:ext cx="1672277" cy="66201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92B4DA10-9DC2-4DA8-A221-C0A3C0C03D86}"/>
              </a:ext>
            </a:extLst>
          </p:cNvPr>
          <p:cNvSpPr txBox="1"/>
          <p:nvPr/>
        </p:nvSpPr>
        <p:spPr>
          <a:xfrm>
            <a:off x="4082089" y="2553003"/>
            <a:ext cx="101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Heat Sink</a:t>
            </a:r>
          </a:p>
          <a:p>
            <a:pPr algn="ctr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散熱片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4EE17AB-C834-4577-AC6D-B74A19B264D1}"/>
              </a:ext>
            </a:extLst>
          </p:cNvPr>
          <p:cNvGrpSpPr/>
          <p:nvPr/>
        </p:nvGrpSpPr>
        <p:grpSpPr>
          <a:xfrm>
            <a:off x="1267954" y="2046833"/>
            <a:ext cx="1739384" cy="507648"/>
            <a:chOff x="1567612" y="3362650"/>
            <a:chExt cx="1319480" cy="265575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46E044CC-4C69-4033-BE91-C07F23530C5A}"/>
                </a:ext>
              </a:extLst>
            </p:cNvPr>
            <p:cNvGrpSpPr/>
            <p:nvPr/>
          </p:nvGrpSpPr>
          <p:grpSpPr>
            <a:xfrm>
              <a:off x="1625857" y="3362650"/>
              <a:ext cx="1212429" cy="220821"/>
              <a:chOff x="1600200" y="4388407"/>
              <a:chExt cx="1452563" cy="264556"/>
            </a:xfrm>
          </p:grpSpPr>
          <p:sp>
            <p:nvSpPr>
              <p:cNvPr id="14" name="手繪多邊形: 圖案 26">
                <a:extLst>
                  <a:ext uri="{FF2B5EF4-FFF2-40B4-BE49-F238E27FC236}">
                    <a16:creationId xmlns:a16="http://schemas.microsoft.com/office/drawing/2014/main" id="{038A13A4-D04C-4C97-87F8-4B1E10E90CBA}"/>
                  </a:ext>
                </a:extLst>
              </p:cNvPr>
              <p:cNvSpPr/>
              <p:nvPr/>
            </p:nvSpPr>
            <p:spPr>
              <a:xfrm>
                <a:off x="1600200" y="4456769"/>
                <a:ext cx="1452563" cy="196194"/>
              </a:xfrm>
              <a:custGeom>
                <a:avLst/>
                <a:gdLst>
                  <a:gd name="connsiteX0" fmla="*/ 0 w 1452563"/>
                  <a:gd name="connsiteY0" fmla="*/ 148569 h 196194"/>
                  <a:gd name="connsiteX1" fmla="*/ 0 w 1452563"/>
                  <a:gd name="connsiteY1" fmla="*/ 148569 h 196194"/>
                  <a:gd name="connsiteX2" fmla="*/ 47625 w 1452563"/>
                  <a:gd name="connsiteY2" fmla="*/ 129519 h 196194"/>
                  <a:gd name="connsiteX3" fmla="*/ 76200 w 1452563"/>
                  <a:gd name="connsiteY3" fmla="*/ 91419 h 196194"/>
                  <a:gd name="connsiteX4" fmla="*/ 85725 w 1452563"/>
                  <a:gd name="connsiteY4" fmla="*/ 67606 h 196194"/>
                  <a:gd name="connsiteX5" fmla="*/ 90488 w 1452563"/>
                  <a:gd name="connsiteY5" fmla="*/ 39031 h 196194"/>
                  <a:gd name="connsiteX6" fmla="*/ 95250 w 1452563"/>
                  <a:gd name="connsiteY6" fmla="*/ 19981 h 196194"/>
                  <a:gd name="connsiteX7" fmla="*/ 114300 w 1452563"/>
                  <a:gd name="connsiteY7" fmla="*/ 15219 h 196194"/>
                  <a:gd name="connsiteX8" fmla="*/ 333375 w 1452563"/>
                  <a:gd name="connsiteY8" fmla="*/ 10456 h 196194"/>
                  <a:gd name="connsiteX9" fmla="*/ 1004888 w 1452563"/>
                  <a:gd name="connsiteY9" fmla="*/ 5694 h 196194"/>
                  <a:gd name="connsiteX10" fmla="*/ 1323975 w 1452563"/>
                  <a:gd name="connsiteY10" fmla="*/ 5694 h 196194"/>
                  <a:gd name="connsiteX11" fmla="*/ 1333500 w 1452563"/>
                  <a:gd name="connsiteY11" fmla="*/ 24744 h 196194"/>
                  <a:gd name="connsiteX12" fmla="*/ 1347788 w 1452563"/>
                  <a:gd name="connsiteY12" fmla="*/ 48556 h 196194"/>
                  <a:gd name="connsiteX13" fmla="*/ 1366838 w 1452563"/>
                  <a:gd name="connsiteY13" fmla="*/ 86656 h 196194"/>
                  <a:gd name="connsiteX14" fmla="*/ 1395413 w 1452563"/>
                  <a:gd name="connsiteY14" fmla="*/ 119994 h 196194"/>
                  <a:gd name="connsiteX15" fmla="*/ 1404938 w 1452563"/>
                  <a:gd name="connsiteY15" fmla="*/ 134281 h 196194"/>
                  <a:gd name="connsiteX16" fmla="*/ 1419225 w 1452563"/>
                  <a:gd name="connsiteY16" fmla="*/ 139044 h 196194"/>
                  <a:gd name="connsiteX17" fmla="*/ 1452563 w 1452563"/>
                  <a:gd name="connsiteY17" fmla="*/ 162856 h 196194"/>
                  <a:gd name="connsiteX18" fmla="*/ 1419225 w 1452563"/>
                  <a:gd name="connsiteY18" fmla="*/ 181906 h 196194"/>
                  <a:gd name="connsiteX19" fmla="*/ 1395413 w 1452563"/>
                  <a:gd name="connsiteY19" fmla="*/ 186669 h 196194"/>
                  <a:gd name="connsiteX20" fmla="*/ 962025 w 1452563"/>
                  <a:gd name="connsiteY20" fmla="*/ 191431 h 196194"/>
                  <a:gd name="connsiteX21" fmla="*/ 690563 w 1452563"/>
                  <a:gd name="connsiteY21" fmla="*/ 196194 h 196194"/>
                  <a:gd name="connsiteX22" fmla="*/ 242888 w 1452563"/>
                  <a:gd name="connsiteY22" fmla="*/ 191431 h 196194"/>
                  <a:gd name="connsiteX23" fmla="*/ 157163 w 1452563"/>
                  <a:gd name="connsiteY23" fmla="*/ 181906 h 196194"/>
                  <a:gd name="connsiteX24" fmla="*/ 0 w 1452563"/>
                  <a:gd name="connsiteY24" fmla="*/ 148569 h 196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452563" h="196194">
                    <a:moveTo>
                      <a:pt x="0" y="148569"/>
                    </a:moveTo>
                    <a:lnTo>
                      <a:pt x="0" y="148569"/>
                    </a:lnTo>
                    <a:cubicBezTo>
                      <a:pt x="15875" y="142219"/>
                      <a:pt x="32780" y="138002"/>
                      <a:pt x="47625" y="129519"/>
                    </a:cubicBezTo>
                    <a:cubicBezTo>
                      <a:pt x="62998" y="120734"/>
                      <a:pt x="69534" y="106417"/>
                      <a:pt x="76200" y="91419"/>
                    </a:cubicBezTo>
                    <a:cubicBezTo>
                      <a:pt x="79672" y="83607"/>
                      <a:pt x="82550" y="75544"/>
                      <a:pt x="85725" y="67606"/>
                    </a:cubicBezTo>
                    <a:cubicBezTo>
                      <a:pt x="87313" y="58081"/>
                      <a:pt x="88594" y="48500"/>
                      <a:pt x="90488" y="39031"/>
                    </a:cubicBezTo>
                    <a:cubicBezTo>
                      <a:pt x="91772" y="32613"/>
                      <a:pt x="90622" y="24609"/>
                      <a:pt x="95250" y="19981"/>
                    </a:cubicBezTo>
                    <a:cubicBezTo>
                      <a:pt x="99878" y="15353"/>
                      <a:pt x="107760" y="15481"/>
                      <a:pt x="114300" y="15219"/>
                    </a:cubicBezTo>
                    <a:cubicBezTo>
                      <a:pt x="187284" y="12300"/>
                      <a:pt x="260337" y="11237"/>
                      <a:pt x="333375" y="10456"/>
                    </a:cubicBezTo>
                    <a:lnTo>
                      <a:pt x="1004888" y="5694"/>
                    </a:lnTo>
                    <a:cubicBezTo>
                      <a:pt x="1099147" y="2327"/>
                      <a:pt x="1234387" y="-5232"/>
                      <a:pt x="1323975" y="5694"/>
                    </a:cubicBezTo>
                    <a:cubicBezTo>
                      <a:pt x="1331022" y="6553"/>
                      <a:pt x="1330052" y="18538"/>
                      <a:pt x="1333500" y="24744"/>
                    </a:cubicBezTo>
                    <a:cubicBezTo>
                      <a:pt x="1337996" y="32836"/>
                      <a:pt x="1343399" y="40406"/>
                      <a:pt x="1347788" y="48556"/>
                    </a:cubicBezTo>
                    <a:cubicBezTo>
                      <a:pt x="1354520" y="61058"/>
                      <a:pt x="1358962" y="74842"/>
                      <a:pt x="1366838" y="86656"/>
                    </a:cubicBezTo>
                    <a:cubicBezTo>
                      <a:pt x="1388703" y="119455"/>
                      <a:pt x="1360770" y="79578"/>
                      <a:pt x="1395413" y="119994"/>
                    </a:cubicBezTo>
                    <a:cubicBezTo>
                      <a:pt x="1399138" y="124340"/>
                      <a:pt x="1400469" y="130705"/>
                      <a:pt x="1404938" y="134281"/>
                    </a:cubicBezTo>
                    <a:cubicBezTo>
                      <a:pt x="1408858" y="137417"/>
                      <a:pt x="1414735" y="136799"/>
                      <a:pt x="1419225" y="139044"/>
                    </a:cubicBezTo>
                    <a:cubicBezTo>
                      <a:pt x="1426190" y="142527"/>
                      <a:pt x="1448247" y="159619"/>
                      <a:pt x="1452563" y="162856"/>
                    </a:cubicBezTo>
                    <a:cubicBezTo>
                      <a:pt x="1441450" y="169206"/>
                      <a:pt x="1431039" y="176983"/>
                      <a:pt x="1419225" y="181906"/>
                    </a:cubicBezTo>
                    <a:cubicBezTo>
                      <a:pt x="1411753" y="185019"/>
                      <a:pt x="1403506" y="186500"/>
                      <a:pt x="1395413" y="186669"/>
                    </a:cubicBezTo>
                    <a:lnTo>
                      <a:pt x="962025" y="191431"/>
                    </a:lnTo>
                    <a:lnTo>
                      <a:pt x="690563" y="196194"/>
                    </a:lnTo>
                    <a:lnTo>
                      <a:pt x="242888" y="191431"/>
                    </a:lnTo>
                    <a:cubicBezTo>
                      <a:pt x="-65825" y="185494"/>
                      <a:pt x="410329" y="188569"/>
                      <a:pt x="157163" y="181906"/>
                    </a:cubicBezTo>
                    <a:cubicBezTo>
                      <a:pt x="109554" y="180653"/>
                      <a:pt x="26194" y="154125"/>
                      <a:pt x="0" y="148569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170AA7F-9B19-41D6-8151-B92F0EB63809}"/>
                  </a:ext>
                </a:extLst>
              </p:cNvPr>
              <p:cNvSpPr/>
              <p:nvPr/>
            </p:nvSpPr>
            <p:spPr>
              <a:xfrm>
                <a:off x="1676181" y="4388407"/>
                <a:ext cx="1266825" cy="82063"/>
              </a:xfrm>
              <a:prstGeom prst="rect">
                <a:avLst/>
              </a:prstGeom>
              <a:solidFill>
                <a:srgbClr val="D04D00"/>
              </a:solidFill>
              <a:ln>
                <a:solidFill>
                  <a:srgbClr val="D04D00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D76EEC2C-E132-45BF-AF73-51720A854449}"/>
                  </a:ext>
                </a:extLst>
              </p:cNvPr>
              <p:cNvSpPr/>
              <p:nvPr/>
            </p:nvSpPr>
            <p:spPr>
              <a:xfrm>
                <a:off x="1947879" y="4494260"/>
                <a:ext cx="90488" cy="90000"/>
              </a:xfrm>
              <a:prstGeom prst="ellipse">
                <a:avLst/>
              </a:prstGeom>
              <a:solidFill>
                <a:srgbClr val="F3FCFF"/>
              </a:solidFill>
              <a:ln>
                <a:solidFill>
                  <a:srgbClr val="F3F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96B38C3E-D089-4723-A4B1-60DDD72AA497}"/>
                  </a:ext>
                </a:extLst>
              </p:cNvPr>
              <p:cNvSpPr/>
              <p:nvPr/>
            </p:nvSpPr>
            <p:spPr>
              <a:xfrm>
                <a:off x="2583674" y="4490441"/>
                <a:ext cx="90488" cy="90000"/>
              </a:xfrm>
              <a:prstGeom prst="ellipse">
                <a:avLst/>
              </a:prstGeom>
              <a:solidFill>
                <a:srgbClr val="F3FCFF"/>
              </a:solidFill>
              <a:ln>
                <a:solidFill>
                  <a:srgbClr val="F3F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>
                <a:extLst>
                  <a:ext uri="{FF2B5EF4-FFF2-40B4-BE49-F238E27FC236}">
                    <a16:creationId xmlns:a16="http://schemas.microsoft.com/office/drawing/2014/main" id="{9397195E-D4CE-48FA-A7B5-051865223F5D}"/>
                  </a:ext>
                </a:extLst>
              </p:cNvPr>
              <p:cNvSpPr/>
              <p:nvPr/>
            </p:nvSpPr>
            <p:spPr>
              <a:xfrm>
                <a:off x="2361890" y="4492671"/>
                <a:ext cx="90488" cy="90000"/>
              </a:xfrm>
              <a:prstGeom prst="ellipse">
                <a:avLst/>
              </a:prstGeom>
              <a:solidFill>
                <a:srgbClr val="F3FCFF"/>
              </a:solidFill>
              <a:ln>
                <a:solidFill>
                  <a:srgbClr val="F3F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橢圓 18">
                <a:extLst>
                  <a:ext uri="{FF2B5EF4-FFF2-40B4-BE49-F238E27FC236}">
                    <a16:creationId xmlns:a16="http://schemas.microsoft.com/office/drawing/2014/main" id="{D5C6A90C-7974-4908-BD14-A271586C2083}"/>
                  </a:ext>
                </a:extLst>
              </p:cNvPr>
              <p:cNvSpPr/>
              <p:nvPr/>
            </p:nvSpPr>
            <p:spPr>
              <a:xfrm>
                <a:off x="2156994" y="4492671"/>
                <a:ext cx="90488" cy="90000"/>
              </a:xfrm>
              <a:prstGeom prst="ellipse">
                <a:avLst/>
              </a:prstGeom>
              <a:solidFill>
                <a:srgbClr val="F3FCFF"/>
              </a:solidFill>
              <a:ln>
                <a:solidFill>
                  <a:srgbClr val="F3F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5EC0FE27-2526-4EC2-8F53-D47E3333370A}"/>
                  </a:ext>
                </a:extLst>
              </p:cNvPr>
              <p:cNvSpPr/>
              <p:nvPr/>
            </p:nvSpPr>
            <p:spPr>
              <a:xfrm>
                <a:off x="2814548" y="4487757"/>
                <a:ext cx="90488" cy="90000"/>
              </a:xfrm>
              <a:prstGeom prst="ellipse">
                <a:avLst/>
              </a:prstGeom>
              <a:solidFill>
                <a:srgbClr val="F3FCFF"/>
              </a:solidFill>
              <a:ln>
                <a:solidFill>
                  <a:srgbClr val="F3F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橢圓 20">
                <a:extLst>
                  <a:ext uri="{FF2B5EF4-FFF2-40B4-BE49-F238E27FC236}">
                    <a16:creationId xmlns:a16="http://schemas.microsoft.com/office/drawing/2014/main" id="{89D67AEF-8F84-4807-8949-ADC8F46DB1F8}"/>
                  </a:ext>
                </a:extLst>
              </p:cNvPr>
              <p:cNvSpPr/>
              <p:nvPr/>
            </p:nvSpPr>
            <p:spPr>
              <a:xfrm>
                <a:off x="1749579" y="4494260"/>
                <a:ext cx="90488" cy="90000"/>
              </a:xfrm>
              <a:prstGeom prst="ellipse">
                <a:avLst/>
              </a:prstGeom>
              <a:solidFill>
                <a:srgbClr val="F3FCFF"/>
              </a:solidFill>
              <a:ln>
                <a:solidFill>
                  <a:srgbClr val="F3FC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3AFEB87C-771C-4483-8ED0-F7E97D666D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4304"/>
            <a:stretch/>
          </p:blipFill>
          <p:spPr>
            <a:xfrm>
              <a:off x="1567612" y="3528085"/>
              <a:ext cx="1319480" cy="100140"/>
            </a:xfrm>
            <a:prstGeom prst="rect">
              <a:avLst/>
            </a:prstGeom>
          </p:spPr>
        </p:pic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21E33AB9-539B-43B2-A0D4-A63930F6F88C}"/>
              </a:ext>
            </a:extLst>
          </p:cNvPr>
          <p:cNvSpPr txBox="1"/>
          <p:nvPr/>
        </p:nvSpPr>
        <p:spPr>
          <a:xfrm>
            <a:off x="1655220" y="2553003"/>
            <a:ext cx="940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Underfill</a:t>
            </a:r>
          </a:p>
          <a:p>
            <a:pPr algn="ctr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填膠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804CAFA-BA9F-4809-ABAE-56D52E6556EC}"/>
              </a:ext>
            </a:extLst>
          </p:cNvPr>
          <p:cNvSpPr txBox="1"/>
          <p:nvPr/>
        </p:nvSpPr>
        <p:spPr>
          <a:xfrm>
            <a:off x="8960230" y="2553003"/>
            <a:ext cx="1345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Coplanarity</a:t>
            </a:r>
          </a:p>
          <a:p>
            <a:pPr algn="ctr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平面度不良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D5981E8-0B7D-416D-B241-E30BCCBA0473}"/>
              </a:ext>
            </a:extLst>
          </p:cNvPr>
          <p:cNvSpPr txBox="1"/>
          <p:nvPr/>
        </p:nvSpPr>
        <p:spPr>
          <a:xfrm>
            <a:off x="8074241" y="2138643"/>
            <a:ext cx="6025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12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algn="l"/>
            <a:r>
              <a:rPr lang="en-US" altLang="zh-TW" dirty="0" smtClean="0"/>
              <a:t>ICOS</a:t>
            </a:r>
            <a:endParaRPr lang="zh-TW" altLang="en-US" dirty="0"/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CB62B41D-2B28-44BD-9F63-79307E3B2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159" y="1855779"/>
            <a:ext cx="1580913" cy="708504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F2562A49-358A-47C8-B800-28B186CAFD48}"/>
              </a:ext>
            </a:extLst>
          </p:cNvPr>
          <p:cNvSpPr txBox="1"/>
          <p:nvPr/>
        </p:nvSpPr>
        <p:spPr>
          <a:xfrm>
            <a:off x="6576594" y="2553003"/>
            <a:ext cx="1132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Ball Mount</a:t>
            </a:r>
          </a:p>
          <a:p>
            <a:pPr algn="ctr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植球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BD3469A-CC8D-4BDA-8AF2-8DAA6B88FDE7}"/>
              </a:ext>
            </a:extLst>
          </p:cNvPr>
          <p:cNvCxnSpPr>
            <a:cxnSpLocks/>
          </p:cNvCxnSpPr>
          <p:nvPr/>
        </p:nvCxnSpPr>
        <p:spPr>
          <a:xfrm>
            <a:off x="5724692" y="2458772"/>
            <a:ext cx="396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2BD3469A-CC8D-4BDA-8AF2-8DAA6B88FDE7}"/>
              </a:ext>
            </a:extLst>
          </p:cNvPr>
          <p:cNvCxnSpPr>
            <a:cxnSpLocks/>
          </p:cNvCxnSpPr>
          <p:nvPr/>
        </p:nvCxnSpPr>
        <p:spPr>
          <a:xfrm>
            <a:off x="3196453" y="2458772"/>
            <a:ext cx="396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BD3469A-CC8D-4BDA-8AF2-8DAA6B88FDE7}"/>
              </a:ext>
            </a:extLst>
          </p:cNvPr>
          <p:cNvCxnSpPr>
            <a:cxnSpLocks/>
          </p:cNvCxnSpPr>
          <p:nvPr/>
        </p:nvCxnSpPr>
        <p:spPr>
          <a:xfrm>
            <a:off x="8177507" y="2458772"/>
            <a:ext cx="396000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/>
          <p:cNvGrpSpPr/>
          <p:nvPr/>
        </p:nvGrpSpPr>
        <p:grpSpPr>
          <a:xfrm>
            <a:off x="-515783" y="149117"/>
            <a:ext cx="2900442" cy="720000"/>
            <a:chOff x="-515783" y="149117"/>
            <a:chExt cx="2900442" cy="720000"/>
          </a:xfrm>
        </p:grpSpPr>
        <p:sp>
          <p:nvSpPr>
            <p:cNvPr id="2" name="文字方塊 1"/>
            <p:cNvSpPr txBox="1"/>
            <p:nvPr/>
          </p:nvSpPr>
          <p:spPr>
            <a:xfrm>
              <a:off x="353334" y="185951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研究</a:t>
              </a:r>
              <a:r>
                <a:rPr lang="zh-TW" altLang="en-US" sz="3600" b="1" dirty="0" smtClean="0">
                  <a:solidFill>
                    <a:schemeClr val="accent1">
                      <a:lumMod val="75000"/>
                    </a:schemeClr>
                  </a:solidFill>
                </a:rPr>
                <a:t>動機</a:t>
              </a:r>
              <a:endParaRPr lang="zh-TW" altLang="en-US" sz="3600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7" name="圓角矩形 6"/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4" name="直線接點 33"/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7" name="圖表 36"/>
          <p:cNvGraphicFramePr/>
          <p:nvPr>
            <p:extLst>
              <p:ext uri="{D42A27DB-BD31-4B8C-83A1-F6EECF244321}">
                <p14:modId xmlns:p14="http://schemas.microsoft.com/office/powerpoint/2010/main" val="3492319464"/>
              </p:ext>
            </p:extLst>
          </p:nvPr>
        </p:nvGraphicFramePr>
        <p:xfrm>
          <a:off x="424999" y="4155262"/>
          <a:ext cx="3361280" cy="24558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8" name="圖表 37"/>
          <p:cNvGraphicFramePr/>
          <p:nvPr>
            <p:extLst>
              <p:ext uri="{D42A27DB-BD31-4B8C-83A1-F6EECF244321}">
                <p14:modId xmlns:p14="http://schemas.microsoft.com/office/powerpoint/2010/main" val="3876595388"/>
              </p:ext>
            </p:extLst>
          </p:nvPr>
        </p:nvGraphicFramePr>
        <p:xfrm>
          <a:off x="3244058" y="4396693"/>
          <a:ext cx="2876634" cy="1911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9" name="矩形 38"/>
          <p:cNvSpPr/>
          <p:nvPr/>
        </p:nvSpPr>
        <p:spPr>
          <a:xfrm>
            <a:off x="353332" y="3895824"/>
            <a:ext cx="3908275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TW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進而 </a:t>
            </a:r>
            <a:r>
              <a:rPr lang="zh-TW" altLang="en-US" sz="3600" b="1" dirty="0" smtClean="0">
                <a:solidFill>
                  <a:schemeClr val="accent1">
                    <a:lumMod val="75000"/>
                  </a:schemeClr>
                </a:solidFill>
              </a:rPr>
              <a:t>影響</a:t>
            </a:r>
            <a:r>
              <a:rPr lang="zh-TW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後續上板成功率、出貨時間。</a:t>
            </a:r>
            <a:endParaRPr lang="zh-TW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858234" y="3895824"/>
            <a:ext cx="4517238" cy="348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zh-TW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符合 </a:t>
            </a:r>
            <a:r>
              <a:rPr lang="zh-TW" altLang="en-US" sz="3600" b="1" dirty="0" smtClean="0">
                <a:solidFill>
                  <a:schemeClr val="accent1">
                    <a:lumMod val="75000"/>
                  </a:schemeClr>
                </a:solidFill>
              </a:rPr>
              <a:t>預測準確率</a:t>
            </a:r>
            <a:r>
              <a:rPr lang="zh-TW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僅 </a:t>
            </a:r>
            <a:r>
              <a:rPr lang="en-US" altLang="zh-TW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11%</a:t>
            </a:r>
            <a:endParaRPr lang="zh-TW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2" name="圖表 41">
            <a:extLst>
              <a:ext uri="{FF2B5EF4-FFF2-40B4-BE49-F238E27FC236}">
                <a16:creationId xmlns:a16="http://schemas.microsoft.com/office/drawing/2014/main" id="{07CA66A3-FA29-44F0-BC66-DE5896BB83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9015369"/>
              </p:ext>
            </p:extLst>
          </p:nvPr>
        </p:nvGraphicFramePr>
        <p:xfrm>
          <a:off x="6858234" y="4481548"/>
          <a:ext cx="4735352" cy="1988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3" name="矩形 42">
            <a:extLst>
              <a:ext uri="{FF2B5EF4-FFF2-40B4-BE49-F238E27FC236}">
                <a16:creationId xmlns:a16="http://schemas.microsoft.com/office/drawing/2014/main" id="{9A95D768-F7B0-4138-A281-85EE67DE16F8}"/>
              </a:ext>
            </a:extLst>
          </p:cNvPr>
          <p:cNvSpPr/>
          <p:nvPr/>
        </p:nvSpPr>
        <p:spPr>
          <a:xfrm>
            <a:off x="7173730" y="5722440"/>
            <a:ext cx="2674946" cy="51194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9142020" y="5439830"/>
            <a:ext cx="8354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400" b="1" dirty="0">
                <a:solidFill>
                  <a:schemeClr val="accent1">
                    <a:lumMod val="75000"/>
                  </a:schemeClr>
                </a:solidFill>
              </a:rPr>
              <a:t>&lt;15um</a:t>
            </a:r>
            <a:endParaRPr lang="zh-TW" altLang="en-US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6" name="圖片 45"/>
          <p:cNvPicPr>
            <a:picLocks noChangeAspect="1"/>
          </p:cNvPicPr>
          <p:nvPr/>
        </p:nvPicPr>
        <p:blipFill rotWithShape="1">
          <a:blip r:embed="rId7"/>
          <a:srcRect l="16407" t="17573" b="7451"/>
          <a:stretch/>
        </p:blipFill>
        <p:spPr>
          <a:xfrm>
            <a:off x="8768156" y="1663512"/>
            <a:ext cx="1725576" cy="89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56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/>
          <p:cNvGrpSpPr/>
          <p:nvPr/>
        </p:nvGrpSpPr>
        <p:grpSpPr>
          <a:xfrm>
            <a:off x="-515783" y="149117"/>
            <a:ext cx="5670431" cy="720000"/>
            <a:chOff x="-515783" y="149117"/>
            <a:chExt cx="5670431" cy="720000"/>
          </a:xfrm>
        </p:grpSpPr>
        <p:sp>
          <p:nvSpPr>
            <p:cNvPr id="3" name="文字方塊 2"/>
            <p:cNvSpPr txBox="1"/>
            <p:nvPr/>
          </p:nvSpPr>
          <p:spPr>
            <a:xfrm>
              <a:off x="353334" y="185951"/>
              <a:ext cx="48013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 smtClean="0">
                  <a:solidFill>
                    <a:schemeClr val="accent1">
                      <a:lumMod val="75000"/>
                    </a:schemeClr>
                  </a:solidFill>
                </a:rPr>
                <a:t>製程</a:t>
              </a:r>
              <a:r>
                <a:rPr lang="zh-TW" altLang="en-US" sz="3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概述與</a:t>
              </a:r>
              <a:r>
                <a:rPr lang="zh-TW" altLang="en-US" sz="3600" b="1" dirty="0" smtClean="0">
                  <a:solidFill>
                    <a:schemeClr val="accent1">
                      <a:lumMod val="75000"/>
                    </a:schemeClr>
                  </a:solidFill>
                </a:rPr>
                <a:t>平面度</a:t>
              </a:r>
              <a:r>
                <a:rPr lang="zh-TW" altLang="en-US" sz="3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定義</a:t>
              </a:r>
              <a:endParaRPr lang="zh-TW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" name="圓角矩形 3"/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" name="直線接點 4"/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流程圖: 程序 43"/>
          <p:cNvSpPr/>
          <p:nvPr/>
        </p:nvSpPr>
        <p:spPr>
          <a:xfrm>
            <a:off x="530942" y="2202426"/>
            <a:ext cx="914400" cy="4208206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流程圖: 程序 44"/>
          <p:cNvSpPr/>
          <p:nvPr/>
        </p:nvSpPr>
        <p:spPr>
          <a:xfrm>
            <a:off x="1563330" y="3392130"/>
            <a:ext cx="914400" cy="3018502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流程圖: 程序 45"/>
          <p:cNvSpPr/>
          <p:nvPr/>
        </p:nvSpPr>
        <p:spPr>
          <a:xfrm>
            <a:off x="2595718" y="4601497"/>
            <a:ext cx="914400" cy="1809134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流程圖: 程序 48"/>
          <p:cNvSpPr/>
          <p:nvPr/>
        </p:nvSpPr>
        <p:spPr>
          <a:xfrm rot="19181398">
            <a:off x="2016514" y="1276217"/>
            <a:ext cx="914400" cy="4997213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2243549" y="3518229"/>
            <a:ext cx="1261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800" b="1" dirty="0"/>
              <a:t>中後段</a:t>
            </a:r>
          </a:p>
        </p:txBody>
      </p:sp>
      <p:sp>
        <p:nvSpPr>
          <p:cNvPr id="54" name="矩形 53"/>
          <p:cNvSpPr/>
          <p:nvPr/>
        </p:nvSpPr>
        <p:spPr>
          <a:xfrm>
            <a:off x="2008340" y="1675353"/>
            <a:ext cx="2236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/>
              <a:t>晶圓表面製作元件結構</a:t>
            </a:r>
            <a:endParaRPr lang="zh-TW" altLang="en-US" sz="1600" dirty="0"/>
          </a:p>
        </p:txBody>
      </p:sp>
      <p:sp>
        <p:nvSpPr>
          <p:cNvPr id="55" name="矩形 54"/>
          <p:cNvSpPr/>
          <p:nvPr/>
        </p:nvSpPr>
        <p:spPr>
          <a:xfrm>
            <a:off x="3306613" y="2948017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/>
              <a:t>金屬互連與訊號通路的建立</a:t>
            </a:r>
            <a:endParaRPr lang="zh-TW" altLang="en-US" sz="1600" dirty="0"/>
          </a:p>
        </p:txBody>
      </p:sp>
      <p:sp>
        <p:nvSpPr>
          <p:cNvPr id="56" name="矩形 55"/>
          <p:cNvSpPr/>
          <p:nvPr/>
        </p:nvSpPr>
        <p:spPr>
          <a:xfrm>
            <a:off x="4737324" y="4209748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/>
              <a:t>電性連接與保護</a:t>
            </a:r>
            <a:endParaRPr lang="zh-TW" altLang="en-US" sz="1600" dirty="0"/>
          </a:p>
        </p:txBody>
      </p:sp>
      <p:sp>
        <p:nvSpPr>
          <p:cNvPr id="57" name="矩形 56"/>
          <p:cNvSpPr/>
          <p:nvPr/>
        </p:nvSpPr>
        <p:spPr>
          <a:xfrm>
            <a:off x="2135239" y="2058997"/>
            <a:ext cx="83227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 smtClean="0"/>
              <a:t>氧化</a:t>
            </a:r>
            <a:endParaRPr lang="en-US" altLang="zh-TW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 smtClean="0"/>
              <a:t>光刻</a:t>
            </a:r>
            <a:endParaRPr lang="en-US" altLang="zh-TW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 smtClean="0"/>
              <a:t>蝕刻</a:t>
            </a:r>
            <a:endParaRPr lang="en-US" altLang="zh-TW" sz="1400" b="1" dirty="0" smtClean="0"/>
          </a:p>
        </p:txBody>
      </p:sp>
      <p:sp>
        <p:nvSpPr>
          <p:cNvPr id="58" name="矩形 57"/>
          <p:cNvSpPr/>
          <p:nvPr/>
        </p:nvSpPr>
        <p:spPr>
          <a:xfrm>
            <a:off x="2977350" y="2166719"/>
            <a:ext cx="1191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 smtClean="0"/>
              <a:t>薄膜沉積</a:t>
            </a:r>
            <a:endParaRPr lang="en-US" altLang="zh-TW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 smtClean="0"/>
              <a:t>離子植入</a:t>
            </a:r>
            <a:endParaRPr lang="zh-TW" altLang="en-US" sz="1400" b="1" dirty="0"/>
          </a:p>
        </p:txBody>
      </p:sp>
      <p:sp>
        <p:nvSpPr>
          <p:cNvPr id="59" name="矩形 58"/>
          <p:cNvSpPr/>
          <p:nvPr/>
        </p:nvSpPr>
        <p:spPr>
          <a:xfrm>
            <a:off x="3544409" y="3315808"/>
            <a:ext cx="83227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沉積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蝕刻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填充</a:t>
            </a:r>
          </a:p>
        </p:txBody>
      </p:sp>
      <p:sp>
        <p:nvSpPr>
          <p:cNvPr id="60" name="矩形 59"/>
          <p:cNvSpPr/>
          <p:nvPr/>
        </p:nvSpPr>
        <p:spPr>
          <a:xfrm>
            <a:off x="4473788" y="3312312"/>
            <a:ext cx="137088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 smtClean="0"/>
              <a:t>研磨</a:t>
            </a:r>
            <a:endParaRPr lang="en-US" altLang="zh-TW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 smtClean="0"/>
              <a:t>再分佈層</a:t>
            </a:r>
            <a:endParaRPr lang="en-US" altLang="zh-TW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 smtClean="0"/>
              <a:t>保護層覆蓋</a:t>
            </a:r>
            <a:endParaRPr lang="zh-TW" altLang="en-US" sz="1400" b="1" dirty="0"/>
          </a:p>
        </p:txBody>
      </p:sp>
      <p:sp>
        <p:nvSpPr>
          <p:cNvPr id="61" name="矩形 60"/>
          <p:cNvSpPr/>
          <p:nvPr/>
        </p:nvSpPr>
        <p:spPr>
          <a:xfrm>
            <a:off x="1198552" y="2244017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800" b="1" dirty="0" smtClean="0"/>
              <a:t>前段</a:t>
            </a:r>
            <a:endParaRPr lang="zh-TW" altLang="en-US" sz="2800" b="1" dirty="0"/>
          </a:p>
        </p:txBody>
      </p:sp>
      <p:sp>
        <p:nvSpPr>
          <p:cNvPr id="62" name="矩形 61"/>
          <p:cNvSpPr/>
          <p:nvPr/>
        </p:nvSpPr>
        <p:spPr>
          <a:xfrm>
            <a:off x="3349295" y="478431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800" b="1" dirty="0" smtClean="0"/>
              <a:t>測</a:t>
            </a:r>
            <a:r>
              <a:rPr lang="zh-TW" altLang="en-US" sz="2800" b="1" dirty="0"/>
              <a:t>試</a:t>
            </a:r>
          </a:p>
        </p:txBody>
      </p:sp>
      <p:cxnSp>
        <p:nvCxnSpPr>
          <p:cNvPr id="63" name="直線接點 62"/>
          <p:cNvCxnSpPr/>
          <p:nvPr/>
        </p:nvCxnSpPr>
        <p:spPr>
          <a:xfrm flipV="1">
            <a:off x="708262" y="1998312"/>
            <a:ext cx="808493" cy="62870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/>
          <p:cNvCxnSpPr/>
          <p:nvPr/>
        </p:nvCxnSpPr>
        <p:spPr>
          <a:xfrm>
            <a:off x="1516754" y="1998312"/>
            <a:ext cx="2628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/>
          <p:cNvCxnSpPr/>
          <p:nvPr/>
        </p:nvCxnSpPr>
        <p:spPr>
          <a:xfrm>
            <a:off x="2576054" y="3258128"/>
            <a:ext cx="3276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/>
          <p:cNvCxnSpPr/>
          <p:nvPr/>
        </p:nvCxnSpPr>
        <p:spPr>
          <a:xfrm>
            <a:off x="3681801" y="4530792"/>
            <a:ext cx="2594399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 flipV="1">
            <a:off x="1767561" y="3254479"/>
            <a:ext cx="808493" cy="62870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接點 70"/>
          <p:cNvCxnSpPr/>
          <p:nvPr/>
        </p:nvCxnSpPr>
        <p:spPr>
          <a:xfrm flipV="1">
            <a:off x="2866613" y="4530792"/>
            <a:ext cx="808493" cy="62870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83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流程圖: 程序 44"/>
          <p:cNvSpPr/>
          <p:nvPr/>
        </p:nvSpPr>
        <p:spPr>
          <a:xfrm>
            <a:off x="530942" y="3392130"/>
            <a:ext cx="914400" cy="3018502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流程圖: 程序 48"/>
          <p:cNvSpPr/>
          <p:nvPr/>
        </p:nvSpPr>
        <p:spPr>
          <a:xfrm rot="19181398">
            <a:off x="891878" y="2503674"/>
            <a:ext cx="914400" cy="232482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211161" y="3518229"/>
            <a:ext cx="1261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800" b="1" dirty="0"/>
              <a:t>中後段</a:t>
            </a:r>
          </a:p>
        </p:txBody>
      </p:sp>
      <p:sp>
        <p:nvSpPr>
          <p:cNvPr id="55" name="矩形 54"/>
          <p:cNvSpPr/>
          <p:nvPr/>
        </p:nvSpPr>
        <p:spPr>
          <a:xfrm>
            <a:off x="2274225" y="2948017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/>
              <a:t>金屬互連與訊號通路的建立</a:t>
            </a:r>
            <a:endParaRPr lang="zh-TW" altLang="en-US" sz="1600" dirty="0"/>
          </a:p>
        </p:txBody>
      </p:sp>
      <p:sp>
        <p:nvSpPr>
          <p:cNvPr id="59" name="矩形 58"/>
          <p:cNvSpPr/>
          <p:nvPr/>
        </p:nvSpPr>
        <p:spPr>
          <a:xfrm>
            <a:off x="2512021" y="3315808"/>
            <a:ext cx="83227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沉積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蝕刻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填充</a:t>
            </a:r>
          </a:p>
        </p:txBody>
      </p:sp>
      <p:sp>
        <p:nvSpPr>
          <p:cNvPr id="60" name="矩形 59"/>
          <p:cNvSpPr/>
          <p:nvPr/>
        </p:nvSpPr>
        <p:spPr>
          <a:xfrm>
            <a:off x="3441400" y="3312312"/>
            <a:ext cx="137088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 smtClean="0"/>
              <a:t>研磨</a:t>
            </a:r>
            <a:endParaRPr lang="en-US" altLang="zh-TW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 smtClean="0"/>
              <a:t>再分佈層</a:t>
            </a:r>
            <a:endParaRPr lang="en-US" altLang="zh-TW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 smtClean="0"/>
              <a:t>保護層覆蓋</a:t>
            </a:r>
            <a:endParaRPr lang="zh-TW" altLang="en-US" sz="1400" b="1" dirty="0"/>
          </a:p>
        </p:txBody>
      </p:sp>
      <p:cxnSp>
        <p:nvCxnSpPr>
          <p:cNvPr id="66" name="直線接點 65"/>
          <p:cNvCxnSpPr/>
          <p:nvPr/>
        </p:nvCxnSpPr>
        <p:spPr>
          <a:xfrm>
            <a:off x="1543666" y="3258128"/>
            <a:ext cx="3276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 flipV="1">
            <a:off x="735173" y="3254479"/>
            <a:ext cx="808493" cy="62870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" r="6015"/>
          <a:stretch>
            <a:fillRect/>
          </a:stretch>
        </p:blipFill>
        <p:spPr bwMode="auto">
          <a:xfrm>
            <a:off x="5434009" y="2250645"/>
            <a:ext cx="5488278" cy="2837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流程圖: 接點 5"/>
          <p:cNvSpPr/>
          <p:nvPr/>
        </p:nvSpPr>
        <p:spPr>
          <a:xfrm>
            <a:off x="6004076" y="2660017"/>
            <a:ext cx="288000" cy="288000"/>
          </a:xfrm>
          <a:prstGeom prst="flowChartConnector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流程圖: 接點 36"/>
          <p:cNvSpPr/>
          <p:nvPr/>
        </p:nvSpPr>
        <p:spPr>
          <a:xfrm>
            <a:off x="6602928" y="3207855"/>
            <a:ext cx="288000" cy="288000"/>
          </a:xfrm>
          <a:prstGeom prst="flowChartConnector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流程圖: 接點 37"/>
          <p:cNvSpPr/>
          <p:nvPr/>
        </p:nvSpPr>
        <p:spPr>
          <a:xfrm>
            <a:off x="7195168" y="3175060"/>
            <a:ext cx="288000" cy="288000"/>
          </a:xfrm>
          <a:prstGeom prst="flowChartConnector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流程圖: 接點 38"/>
          <p:cNvSpPr/>
          <p:nvPr/>
        </p:nvSpPr>
        <p:spPr>
          <a:xfrm>
            <a:off x="7797051" y="3533877"/>
            <a:ext cx="288000" cy="288000"/>
          </a:xfrm>
          <a:prstGeom prst="flowChartConnector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流程圖: 接點 39"/>
          <p:cNvSpPr/>
          <p:nvPr/>
        </p:nvSpPr>
        <p:spPr>
          <a:xfrm>
            <a:off x="8378966" y="3302380"/>
            <a:ext cx="288000" cy="288000"/>
          </a:xfrm>
          <a:prstGeom prst="flowChartConnector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流程圖: 接點 40"/>
          <p:cNvSpPr/>
          <p:nvPr/>
        </p:nvSpPr>
        <p:spPr>
          <a:xfrm>
            <a:off x="8980852" y="3418130"/>
            <a:ext cx="288000" cy="288000"/>
          </a:xfrm>
          <a:prstGeom prst="flowChartConnector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流程圖: 接點 41"/>
          <p:cNvSpPr/>
          <p:nvPr/>
        </p:nvSpPr>
        <p:spPr>
          <a:xfrm>
            <a:off x="9571164" y="3001440"/>
            <a:ext cx="288000" cy="288000"/>
          </a:xfrm>
          <a:prstGeom prst="flowChartConnector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流程圖: 接點 42"/>
          <p:cNvSpPr/>
          <p:nvPr/>
        </p:nvSpPr>
        <p:spPr>
          <a:xfrm>
            <a:off x="10164660" y="2989866"/>
            <a:ext cx="288000" cy="288000"/>
          </a:xfrm>
          <a:prstGeom prst="flowChartConnector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4" name="群組 23"/>
          <p:cNvGrpSpPr/>
          <p:nvPr/>
        </p:nvGrpSpPr>
        <p:grpSpPr>
          <a:xfrm>
            <a:off x="-515783" y="149117"/>
            <a:ext cx="5670431" cy="720000"/>
            <a:chOff x="-515783" y="149117"/>
            <a:chExt cx="5670431" cy="720000"/>
          </a:xfrm>
        </p:grpSpPr>
        <p:sp>
          <p:nvSpPr>
            <p:cNvPr id="25" name="文字方塊 24"/>
            <p:cNvSpPr txBox="1"/>
            <p:nvPr/>
          </p:nvSpPr>
          <p:spPr>
            <a:xfrm>
              <a:off x="353334" y="185951"/>
              <a:ext cx="48013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 smtClean="0">
                  <a:solidFill>
                    <a:schemeClr val="accent1">
                      <a:lumMod val="75000"/>
                    </a:schemeClr>
                  </a:solidFill>
                </a:rPr>
                <a:t>製程</a:t>
              </a:r>
              <a:r>
                <a:rPr lang="zh-TW" altLang="en-US" sz="3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概述與</a:t>
              </a:r>
              <a:r>
                <a:rPr lang="zh-TW" altLang="en-US" sz="3600" b="1" dirty="0" smtClean="0">
                  <a:solidFill>
                    <a:schemeClr val="accent1">
                      <a:lumMod val="75000"/>
                    </a:schemeClr>
                  </a:solidFill>
                </a:rPr>
                <a:t>平面度</a:t>
              </a:r>
              <a:r>
                <a:rPr lang="zh-TW" altLang="en-US" sz="3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定義</a:t>
              </a:r>
              <a:endParaRPr lang="zh-TW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6" name="圓角矩形 25"/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8" name="直線接點 27"/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456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流程圖: 程序 44"/>
          <p:cNvSpPr/>
          <p:nvPr/>
        </p:nvSpPr>
        <p:spPr>
          <a:xfrm>
            <a:off x="530942" y="3392130"/>
            <a:ext cx="914400" cy="3018502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流程圖: 程序 48"/>
          <p:cNvSpPr/>
          <p:nvPr/>
        </p:nvSpPr>
        <p:spPr>
          <a:xfrm rot="19181398">
            <a:off x="891878" y="2503674"/>
            <a:ext cx="914400" cy="232482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211161" y="3518229"/>
            <a:ext cx="1261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800" b="1" dirty="0"/>
              <a:t>中後段</a:t>
            </a:r>
          </a:p>
        </p:txBody>
      </p:sp>
      <p:sp>
        <p:nvSpPr>
          <p:cNvPr id="55" name="矩形 54"/>
          <p:cNvSpPr/>
          <p:nvPr/>
        </p:nvSpPr>
        <p:spPr>
          <a:xfrm>
            <a:off x="2274225" y="2948017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/>
              <a:t>金屬互連與訊號通路的建立</a:t>
            </a:r>
            <a:endParaRPr lang="zh-TW" altLang="en-US" sz="1600" dirty="0"/>
          </a:p>
        </p:txBody>
      </p:sp>
      <p:sp>
        <p:nvSpPr>
          <p:cNvPr id="59" name="矩形 58"/>
          <p:cNvSpPr/>
          <p:nvPr/>
        </p:nvSpPr>
        <p:spPr>
          <a:xfrm>
            <a:off x="2512021" y="3315808"/>
            <a:ext cx="83227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沉積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蝕刻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填充</a:t>
            </a:r>
          </a:p>
        </p:txBody>
      </p:sp>
      <p:sp>
        <p:nvSpPr>
          <p:cNvPr id="60" name="矩形 59"/>
          <p:cNvSpPr/>
          <p:nvPr/>
        </p:nvSpPr>
        <p:spPr>
          <a:xfrm>
            <a:off x="3441400" y="3312312"/>
            <a:ext cx="137088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 smtClean="0"/>
              <a:t>研磨</a:t>
            </a:r>
            <a:endParaRPr lang="en-US" altLang="zh-TW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 smtClean="0"/>
              <a:t>再分佈層</a:t>
            </a:r>
            <a:endParaRPr lang="en-US" altLang="zh-TW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 smtClean="0"/>
              <a:t>保護層覆蓋</a:t>
            </a:r>
            <a:endParaRPr lang="zh-TW" altLang="en-US" sz="1400" b="1" dirty="0"/>
          </a:p>
        </p:txBody>
      </p:sp>
      <p:cxnSp>
        <p:nvCxnSpPr>
          <p:cNvPr id="66" name="直線接點 65"/>
          <p:cNvCxnSpPr/>
          <p:nvPr/>
        </p:nvCxnSpPr>
        <p:spPr>
          <a:xfrm>
            <a:off x="1543666" y="3258128"/>
            <a:ext cx="3276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 flipV="1">
            <a:off x="735173" y="3254479"/>
            <a:ext cx="808493" cy="62870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" r="6015"/>
          <a:stretch>
            <a:fillRect/>
          </a:stretch>
        </p:blipFill>
        <p:spPr bwMode="auto">
          <a:xfrm>
            <a:off x="5434009" y="2250645"/>
            <a:ext cx="5488278" cy="2837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線接點 22"/>
          <p:cNvCxnSpPr>
            <a:cxnSpLocks noChangeShapeType="1"/>
          </p:cNvCxnSpPr>
          <p:nvPr/>
        </p:nvCxnSpPr>
        <p:spPr bwMode="auto">
          <a:xfrm>
            <a:off x="5811355" y="3231329"/>
            <a:ext cx="50760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字方塊 24"/>
          <p:cNvSpPr txBox="1"/>
          <p:nvPr/>
        </p:nvSpPr>
        <p:spPr>
          <a:xfrm>
            <a:off x="9868217" y="3222027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LMS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plane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9673163" y="3668202"/>
            <a:ext cx="13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Global</a:t>
            </a:r>
            <a:r>
              <a:rPr lang="zh-TW" altLang="en-US" sz="1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1400" b="1" dirty="0" smtClean="0">
                <a:solidFill>
                  <a:srgbClr val="0000FF"/>
                </a:solidFill>
              </a:rPr>
              <a:t>plane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cxnSp>
        <p:nvCxnSpPr>
          <p:cNvPr id="33" name="直線接點 22"/>
          <p:cNvCxnSpPr>
            <a:cxnSpLocks noChangeShapeType="1"/>
          </p:cNvCxnSpPr>
          <p:nvPr/>
        </p:nvCxnSpPr>
        <p:spPr bwMode="auto">
          <a:xfrm>
            <a:off x="5811355" y="3682741"/>
            <a:ext cx="5076000" cy="0"/>
          </a:xfrm>
          <a:prstGeom prst="line">
            <a:avLst/>
          </a:prstGeom>
          <a:noFill/>
          <a:ln w="28575" algn="ctr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0" name="群組 19"/>
          <p:cNvGrpSpPr/>
          <p:nvPr/>
        </p:nvGrpSpPr>
        <p:grpSpPr>
          <a:xfrm>
            <a:off x="-515783" y="149117"/>
            <a:ext cx="5670431" cy="720000"/>
            <a:chOff x="-515783" y="149117"/>
            <a:chExt cx="5670431" cy="720000"/>
          </a:xfrm>
        </p:grpSpPr>
        <p:sp>
          <p:nvSpPr>
            <p:cNvPr id="21" name="文字方塊 20"/>
            <p:cNvSpPr txBox="1"/>
            <p:nvPr/>
          </p:nvSpPr>
          <p:spPr>
            <a:xfrm>
              <a:off x="353334" y="185951"/>
              <a:ext cx="48013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 smtClean="0">
                  <a:solidFill>
                    <a:schemeClr val="accent1">
                      <a:lumMod val="75000"/>
                    </a:schemeClr>
                  </a:solidFill>
                </a:rPr>
                <a:t>製程</a:t>
              </a:r>
              <a:r>
                <a:rPr lang="zh-TW" altLang="en-US" sz="3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概述與</a:t>
              </a:r>
              <a:r>
                <a:rPr lang="zh-TW" altLang="en-US" sz="3600" b="1" dirty="0" smtClean="0">
                  <a:solidFill>
                    <a:schemeClr val="accent1">
                      <a:lumMod val="75000"/>
                    </a:schemeClr>
                  </a:solidFill>
                </a:rPr>
                <a:t>平面度</a:t>
              </a:r>
              <a:r>
                <a:rPr lang="zh-TW" altLang="en-US" sz="3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定義</a:t>
              </a:r>
              <a:endParaRPr lang="zh-TW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2" name="圓角矩形 21"/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3" name="直線接點 22"/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41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流程圖: 程序 44"/>
          <p:cNvSpPr/>
          <p:nvPr/>
        </p:nvSpPr>
        <p:spPr>
          <a:xfrm>
            <a:off x="530942" y="3392130"/>
            <a:ext cx="914400" cy="3018502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流程圖: 程序 48"/>
          <p:cNvSpPr/>
          <p:nvPr/>
        </p:nvSpPr>
        <p:spPr>
          <a:xfrm rot="19181398">
            <a:off x="891878" y="2503674"/>
            <a:ext cx="914400" cy="232482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1211161" y="3518229"/>
            <a:ext cx="1261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800" b="1" dirty="0"/>
              <a:t>中後段</a:t>
            </a:r>
          </a:p>
        </p:txBody>
      </p:sp>
      <p:sp>
        <p:nvSpPr>
          <p:cNvPr id="55" name="矩形 54"/>
          <p:cNvSpPr/>
          <p:nvPr/>
        </p:nvSpPr>
        <p:spPr>
          <a:xfrm>
            <a:off x="2274225" y="2948017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/>
              <a:t>金屬互連與訊號通路的建立</a:t>
            </a:r>
            <a:endParaRPr lang="zh-TW" altLang="en-US" sz="1600" dirty="0"/>
          </a:p>
        </p:txBody>
      </p:sp>
      <p:sp>
        <p:nvSpPr>
          <p:cNvPr id="59" name="矩形 58"/>
          <p:cNvSpPr/>
          <p:nvPr/>
        </p:nvSpPr>
        <p:spPr>
          <a:xfrm>
            <a:off x="2512021" y="3315808"/>
            <a:ext cx="83227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沉積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蝕刻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填充</a:t>
            </a:r>
          </a:p>
        </p:txBody>
      </p:sp>
      <p:sp>
        <p:nvSpPr>
          <p:cNvPr id="60" name="矩形 59"/>
          <p:cNvSpPr/>
          <p:nvPr/>
        </p:nvSpPr>
        <p:spPr>
          <a:xfrm>
            <a:off x="3441400" y="3312312"/>
            <a:ext cx="137088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 smtClean="0"/>
              <a:t>研磨</a:t>
            </a:r>
            <a:endParaRPr lang="en-US" altLang="zh-TW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 smtClean="0"/>
              <a:t>再分佈層</a:t>
            </a:r>
            <a:endParaRPr lang="en-US" altLang="zh-TW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 smtClean="0"/>
              <a:t>保護層覆蓋</a:t>
            </a:r>
            <a:endParaRPr lang="zh-TW" altLang="en-US" sz="1400" b="1" dirty="0"/>
          </a:p>
        </p:txBody>
      </p:sp>
      <p:cxnSp>
        <p:nvCxnSpPr>
          <p:cNvPr id="66" name="直線接點 65"/>
          <p:cNvCxnSpPr/>
          <p:nvPr/>
        </p:nvCxnSpPr>
        <p:spPr>
          <a:xfrm>
            <a:off x="1543666" y="3258128"/>
            <a:ext cx="3276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 flipV="1">
            <a:off x="735173" y="3254479"/>
            <a:ext cx="808493" cy="62870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矩形 71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" r="6015"/>
          <a:stretch>
            <a:fillRect/>
          </a:stretch>
        </p:blipFill>
        <p:spPr bwMode="auto">
          <a:xfrm>
            <a:off x="5434009" y="2250645"/>
            <a:ext cx="5488278" cy="2837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直線接點 22"/>
          <p:cNvCxnSpPr>
            <a:cxnSpLocks noChangeShapeType="1"/>
          </p:cNvCxnSpPr>
          <p:nvPr/>
        </p:nvCxnSpPr>
        <p:spPr bwMode="auto">
          <a:xfrm>
            <a:off x="5811355" y="3231329"/>
            <a:ext cx="5076000" cy="0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字方塊 24"/>
          <p:cNvSpPr txBox="1"/>
          <p:nvPr/>
        </p:nvSpPr>
        <p:spPr>
          <a:xfrm>
            <a:off x="9868217" y="3222027"/>
            <a:ext cx="11256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FF0000"/>
                </a:solidFill>
              </a:rPr>
              <a:t>LMS</a:t>
            </a:r>
            <a:r>
              <a:rPr lang="zh-TW" altLang="en-US" sz="1400" b="1" dirty="0" smtClean="0">
                <a:solidFill>
                  <a:srgbClr val="FF0000"/>
                </a:solidFill>
              </a:rPr>
              <a:t> </a:t>
            </a:r>
            <a:r>
              <a:rPr lang="en-US" altLang="zh-TW" sz="1400" b="1" dirty="0" smtClean="0">
                <a:solidFill>
                  <a:srgbClr val="FF0000"/>
                </a:solidFill>
              </a:rPr>
              <a:t>plane</a:t>
            </a:r>
            <a:endParaRPr lang="zh-TW" altLang="en-US" sz="1400" b="1" dirty="0">
              <a:solidFill>
                <a:srgbClr val="FF0000"/>
              </a:solidFill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9673163" y="3668202"/>
            <a:ext cx="13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00FF"/>
                </a:solidFill>
              </a:rPr>
              <a:t>Global</a:t>
            </a:r>
            <a:r>
              <a:rPr lang="zh-TW" altLang="en-US" sz="1400" b="1" dirty="0" smtClean="0">
                <a:solidFill>
                  <a:srgbClr val="0000FF"/>
                </a:solidFill>
              </a:rPr>
              <a:t> </a:t>
            </a:r>
            <a:r>
              <a:rPr lang="en-US" altLang="zh-TW" sz="1400" b="1" dirty="0" smtClean="0">
                <a:solidFill>
                  <a:srgbClr val="0000FF"/>
                </a:solidFill>
              </a:rPr>
              <a:t>plane</a:t>
            </a:r>
            <a:endParaRPr lang="zh-TW" altLang="en-US" sz="1400" b="1" dirty="0">
              <a:solidFill>
                <a:srgbClr val="0000FF"/>
              </a:solidFill>
            </a:endParaRPr>
          </a:p>
        </p:txBody>
      </p:sp>
      <p:cxnSp>
        <p:nvCxnSpPr>
          <p:cNvPr id="33" name="直線接點 22"/>
          <p:cNvCxnSpPr>
            <a:cxnSpLocks noChangeShapeType="1"/>
          </p:cNvCxnSpPr>
          <p:nvPr/>
        </p:nvCxnSpPr>
        <p:spPr bwMode="auto">
          <a:xfrm>
            <a:off x="5811355" y="3682741"/>
            <a:ext cx="5076000" cy="0"/>
          </a:xfrm>
          <a:prstGeom prst="line">
            <a:avLst/>
          </a:prstGeom>
          <a:noFill/>
          <a:ln w="28575" algn="ctr">
            <a:solidFill>
              <a:srgbClr val="0000F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/>
          <p:cNvSpPr txBox="1"/>
          <p:nvPr/>
        </p:nvSpPr>
        <p:spPr>
          <a:xfrm>
            <a:off x="5801937" y="2446691"/>
            <a:ext cx="1266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B050"/>
                </a:solidFill>
              </a:rPr>
              <a:t>Highest ball</a:t>
            </a:r>
            <a:endParaRPr lang="zh-TW" altLang="en-US" sz="1400" b="1" dirty="0">
              <a:solidFill>
                <a:srgbClr val="00B050"/>
              </a:solidFill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7339642" y="3682741"/>
            <a:ext cx="11995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B050"/>
                </a:solidFill>
              </a:rPr>
              <a:t>Lowest ball</a:t>
            </a:r>
            <a:endParaRPr lang="zh-TW" altLang="en-US" sz="1400" b="1" dirty="0">
              <a:solidFill>
                <a:srgbClr val="00B050"/>
              </a:solidFill>
            </a:endParaRPr>
          </a:p>
        </p:txBody>
      </p:sp>
      <p:cxnSp>
        <p:nvCxnSpPr>
          <p:cNvPr id="23" name="直線接點 22"/>
          <p:cNvCxnSpPr/>
          <p:nvPr/>
        </p:nvCxnSpPr>
        <p:spPr>
          <a:xfrm>
            <a:off x="5747540" y="2865294"/>
            <a:ext cx="0" cy="73800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群組 25"/>
          <p:cNvGrpSpPr/>
          <p:nvPr/>
        </p:nvGrpSpPr>
        <p:grpSpPr>
          <a:xfrm>
            <a:off x="-515783" y="149117"/>
            <a:ext cx="5670431" cy="720000"/>
            <a:chOff x="-515783" y="149117"/>
            <a:chExt cx="5670431" cy="720000"/>
          </a:xfrm>
        </p:grpSpPr>
        <p:sp>
          <p:nvSpPr>
            <p:cNvPr id="29" name="文字方塊 28"/>
            <p:cNvSpPr txBox="1"/>
            <p:nvPr/>
          </p:nvSpPr>
          <p:spPr>
            <a:xfrm>
              <a:off x="353334" y="185951"/>
              <a:ext cx="48013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 smtClean="0">
                  <a:solidFill>
                    <a:schemeClr val="accent1">
                      <a:lumMod val="75000"/>
                    </a:schemeClr>
                  </a:solidFill>
                </a:rPr>
                <a:t>製程</a:t>
              </a:r>
              <a:r>
                <a:rPr lang="zh-TW" altLang="en-US" sz="3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概述與</a:t>
              </a:r>
              <a:r>
                <a:rPr lang="zh-TW" altLang="en-US" sz="3600" b="1" dirty="0" smtClean="0">
                  <a:solidFill>
                    <a:schemeClr val="accent1">
                      <a:lumMod val="75000"/>
                    </a:schemeClr>
                  </a:solidFill>
                </a:rPr>
                <a:t>平面度</a:t>
              </a:r>
              <a:r>
                <a:rPr lang="zh-TW" altLang="en-US" sz="3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定義</a:t>
              </a:r>
              <a:endParaRPr lang="zh-TW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0" name="圓角矩形 29"/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1" name="直線接點 30"/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492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5550225" y="1018235"/>
            <a:ext cx="5884692" cy="3032742"/>
          </a:xfrm>
          <a:prstGeom prst="roundRect">
            <a:avLst>
              <a:gd name="adj" fmla="val 4733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圓角矩形 26"/>
          <p:cNvSpPr/>
          <p:nvPr/>
        </p:nvSpPr>
        <p:spPr>
          <a:xfrm>
            <a:off x="5550225" y="4503174"/>
            <a:ext cx="5884692" cy="2098398"/>
          </a:xfrm>
          <a:prstGeom prst="roundRect">
            <a:avLst>
              <a:gd name="adj" fmla="val 4733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975028" y="1592342"/>
            <a:ext cx="2304000" cy="276999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 smtClean="0"/>
              <a:t>CTE mismatch of materials</a:t>
            </a:r>
            <a:endParaRPr lang="zh-TW" altLang="en-US" sz="12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5975028" y="1936305"/>
            <a:ext cx="2304000" cy="276999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 smtClean="0"/>
              <a:t>Uneven stress distribution</a:t>
            </a:r>
            <a:endParaRPr lang="zh-TW" altLang="en-US" sz="12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975028" y="2281430"/>
            <a:ext cx="2304000" cy="276999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/>
              <a:t>V</a:t>
            </a:r>
            <a:r>
              <a:rPr lang="en-US" altLang="zh-TW" sz="1200" dirty="0" smtClean="0"/>
              <a:t>ariations pressure</a:t>
            </a:r>
            <a:endParaRPr lang="zh-TW" altLang="en-US" sz="1200" dirty="0"/>
          </a:p>
        </p:txBody>
      </p:sp>
      <p:sp>
        <p:nvSpPr>
          <p:cNvPr id="33" name="文字方塊 32"/>
          <p:cNvSpPr txBox="1"/>
          <p:nvPr/>
        </p:nvSpPr>
        <p:spPr>
          <a:xfrm>
            <a:off x="5975028" y="2857014"/>
            <a:ext cx="2304000" cy="276999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 smtClean="0"/>
              <a:t>Non-uniform layer thickness</a:t>
            </a:r>
            <a:endParaRPr lang="zh-TW" altLang="en-US" sz="12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5975028" y="3202139"/>
            <a:ext cx="2304000" cy="276999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/>
              <a:t>Imbalanced etching depth</a:t>
            </a:r>
            <a:endParaRPr lang="zh-TW" altLang="en-US" sz="1200" dirty="0"/>
          </a:p>
        </p:txBody>
      </p:sp>
      <p:cxnSp>
        <p:nvCxnSpPr>
          <p:cNvPr id="11" name="直線單箭頭接點 10"/>
          <p:cNvCxnSpPr>
            <a:stCxn id="32" idx="2"/>
            <a:endCxn id="33" idx="0"/>
          </p:cNvCxnSpPr>
          <p:nvPr/>
        </p:nvCxnSpPr>
        <p:spPr>
          <a:xfrm>
            <a:off x="7127028" y="2558429"/>
            <a:ext cx="0" cy="29858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/>
          <p:cNvSpPr txBox="1"/>
          <p:nvPr/>
        </p:nvSpPr>
        <p:spPr>
          <a:xfrm>
            <a:off x="8943108" y="1592342"/>
            <a:ext cx="2052000" cy="276999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 smtClean="0"/>
              <a:t>Cold solder joints</a:t>
            </a:r>
            <a:endParaRPr lang="zh-TW" altLang="en-US" sz="12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8943108" y="1936305"/>
            <a:ext cx="2052000" cy="276999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 smtClean="0"/>
              <a:t>False joints</a:t>
            </a:r>
            <a:endParaRPr lang="zh-TW" altLang="en-US" sz="12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8943108" y="2281430"/>
            <a:ext cx="2052000" cy="276999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 smtClean="0"/>
              <a:t>Electrical open circuits</a:t>
            </a:r>
            <a:endParaRPr lang="zh-TW" altLang="en-US" sz="1200" dirty="0"/>
          </a:p>
        </p:txBody>
      </p:sp>
      <p:cxnSp>
        <p:nvCxnSpPr>
          <p:cNvPr id="14" name="肘形接點 13"/>
          <p:cNvCxnSpPr>
            <a:stCxn id="34" idx="2"/>
            <a:endCxn id="38" idx="0"/>
          </p:cNvCxnSpPr>
          <p:nvPr/>
        </p:nvCxnSpPr>
        <p:spPr>
          <a:xfrm rot="5400000" flipH="1" flipV="1">
            <a:off x="7604670" y="1114700"/>
            <a:ext cx="1886796" cy="2842080"/>
          </a:xfrm>
          <a:prstGeom prst="bentConnector5">
            <a:avLst>
              <a:gd name="adj1" fmla="val -12116"/>
              <a:gd name="adj2" fmla="val 52217"/>
              <a:gd name="adj3" fmla="val 112116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7098718" y="3708284"/>
            <a:ext cx="157126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100" b="1" dirty="0" smtClean="0">
                <a:solidFill>
                  <a:schemeClr val="accent6">
                    <a:lumMod val="75000"/>
                  </a:schemeClr>
                </a:solidFill>
              </a:rPr>
              <a:t>poor </a:t>
            </a:r>
            <a:r>
              <a:rPr lang="en-US" altLang="zh-TW" sz="1100" b="1" dirty="0">
                <a:solidFill>
                  <a:schemeClr val="accent6">
                    <a:lumMod val="75000"/>
                  </a:schemeClr>
                </a:solidFill>
              </a:rPr>
              <a:t>solder contact</a:t>
            </a:r>
            <a:endParaRPr lang="zh-TW" altLang="en-US" sz="11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8943108" y="2857014"/>
            <a:ext cx="20520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Soldering failures</a:t>
            </a:r>
            <a:endParaRPr lang="zh-TW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8943108" y="3202139"/>
            <a:ext cx="20520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returns</a:t>
            </a:r>
            <a:endParaRPr lang="zh-TW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5" name="直線單箭頭接點 24"/>
          <p:cNvCxnSpPr>
            <a:stCxn id="40" idx="2"/>
            <a:endCxn id="51" idx="0"/>
          </p:cNvCxnSpPr>
          <p:nvPr/>
        </p:nvCxnSpPr>
        <p:spPr>
          <a:xfrm>
            <a:off x="9969108" y="2558429"/>
            <a:ext cx="0" cy="298585"/>
          </a:xfrm>
          <a:prstGeom prst="straightConnector1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5293067" y="725939"/>
            <a:ext cx="12522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</a:rPr>
              <a:t>Cause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5293067" y="4217078"/>
            <a:ext cx="3557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</a:rPr>
              <a:t>Prediction method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5565286" y="4729863"/>
            <a:ext cx="3066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/>
              <a:t>產品結構 </a:t>
            </a:r>
            <a:r>
              <a:rPr lang="en-US" altLang="zh-TW" sz="1600" dirty="0" smtClean="0"/>
              <a:t>/</a:t>
            </a:r>
            <a:r>
              <a:rPr lang="zh-TW" altLang="en-US" sz="1600" dirty="0" smtClean="0"/>
              <a:t> 材料特徵 </a:t>
            </a:r>
            <a:r>
              <a:rPr lang="en-US" altLang="zh-TW" sz="1600" dirty="0" smtClean="0"/>
              <a:t>/</a:t>
            </a:r>
            <a:r>
              <a:rPr lang="zh-TW" altLang="en-US" sz="1600" dirty="0" smtClean="0"/>
              <a:t> 參數設定</a:t>
            </a:r>
            <a:endParaRPr lang="zh-TW" altLang="en-US" sz="16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6151362" y="5295106"/>
            <a:ext cx="20520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人工經驗</a:t>
            </a:r>
            <a:endParaRPr lang="zh-TW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8574151" y="5295106"/>
            <a:ext cx="20520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</a:t>
            </a:r>
            <a:r>
              <a:rPr lang="zh-TW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預測</a:t>
            </a:r>
            <a:endParaRPr lang="zh-TW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8574151" y="5881629"/>
            <a:ext cx="20520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關鍵因子數據</a:t>
            </a:r>
            <a:endParaRPr lang="zh-TW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文字方塊 42"/>
          <p:cNvSpPr txBox="1"/>
          <p:nvPr/>
        </p:nvSpPr>
        <p:spPr>
          <a:xfrm>
            <a:off x="6151362" y="5881629"/>
            <a:ext cx="20520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 </a:t>
            </a:r>
            <a:r>
              <a:rPr lang="zh-TW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實驗結果</a:t>
            </a:r>
            <a:endParaRPr lang="zh-TW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直線單箭頭接點 7"/>
          <p:cNvCxnSpPr>
            <a:stCxn id="37" idx="3"/>
            <a:endCxn id="41" idx="1"/>
          </p:cNvCxnSpPr>
          <p:nvPr/>
        </p:nvCxnSpPr>
        <p:spPr>
          <a:xfrm>
            <a:off x="8203362" y="5433606"/>
            <a:ext cx="370789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接點 11"/>
          <p:cNvCxnSpPr>
            <a:stCxn id="41" idx="3"/>
            <a:endCxn id="42" idx="3"/>
          </p:cNvCxnSpPr>
          <p:nvPr/>
        </p:nvCxnSpPr>
        <p:spPr>
          <a:xfrm>
            <a:off x="10626151" y="5433606"/>
            <a:ext cx="12700" cy="586523"/>
          </a:xfrm>
          <a:prstGeom prst="bentConnector3">
            <a:avLst>
              <a:gd name="adj1" fmla="val 2130276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42" idx="1"/>
            <a:endCxn id="43" idx="3"/>
          </p:cNvCxnSpPr>
          <p:nvPr/>
        </p:nvCxnSpPr>
        <p:spPr>
          <a:xfrm flipH="1">
            <a:off x="8203362" y="6020129"/>
            <a:ext cx="370789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流程圖: 程序 43"/>
          <p:cNvSpPr/>
          <p:nvPr/>
        </p:nvSpPr>
        <p:spPr>
          <a:xfrm>
            <a:off x="530942" y="3392130"/>
            <a:ext cx="914400" cy="3018502"/>
          </a:xfrm>
          <a:prstGeom prst="flowChartProces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流程圖: 程序 45"/>
          <p:cNvSpPr/>
          <p:nvPr/>
        </p:nvSpPr>
        <p:spPr>
          <a:xfrm rot="19181398">
            <a:off x="891878" y="2503674"/>
            <a:ext cx="914400" cy="2324827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1211161" y="3518229"/>
            <a:ext cx="12618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2800" b="1" dirty="0"/>
              <a:t>中後段</a:t>
            </a:r>
          </a:p>
        </p:txBody>
      </p:sp>
      <p:sp>
        <p:nvSpPr>
          <p:cNvPr id="48" name="矩形 47"/>
          <p:cNvSpPr/>
          <p:nvPr/>
        </p:nvSpPr>
        <p:spPr>
          <a:xfrm>
            <a:off x="2274225" y="2948017"/>
            <a:ext cx="2646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/>
              <a:t>金屬互連與訊號通路的建立</a:t>
            </a:r>
            <a:endParaRPr lang="zh-TW" altLang="en-US" sz="1600" dirty="0"/>
          </a:p>
        </p:txBody>
      </p:sp>
      <p:sp>
        <p:nvSpPr>
          <p:cNvPr id="50" name="矩形 49"/>
          <p:cNvSpPr/>
          <p:nvPr/>
        </p:nvSpPr>
        <p:spPr>
          <a:xfrm>
            <a:off x="2512021" y="3315808"/>
            <a:ext cx="83227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沉積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蝕刻</a:t>
            </a:r>
            <a:endParaRPr lang="en-US" altLang="zh-TW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/>
              <a:t>填充</a:t>
            </a:r>
          </a:p>
        </p:txBody>
      </p:sp>
      <p:sp>
        <p:nvSpPr>
          <p:cNvPr id="54" name="矩形 53"/>
          <p:cNvSpPr/>
          <p:nvPr/>
        </p:nvSpPr>
        <p:spPr>
          <a:xfrm>
            <a:off x="3441400" y="3312312"/>
            <a:ext cx="1370888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 smtClean="0"/>
              <a:t>研磨</a:t>
            </a:r>
            <a:endParaRPr lang="en-US" altLang="zh-TW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 smtClean="0"/>
              <a:t>再分佈層</a:t>
            </a:r>
            <a:endParaRPr lang="en-US" altLang="zh-TW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1400" b="1" dirty="0" smtClean="0"/>
              <a:t>保護層覆蓋</a:t>
            </a:r>
            <a:endParaRPr lang="zh-TW" altLang="en-US" sz="1400" b="1" dirty="0"/>
          </a:p>
        </p:txBody>
      </p:sp>
      <p:cxnSp>
        <p:nvCxnSpPr>
          <p:cNvPr id="56" name="直線接點 55"/>
          <p:cNvCxnSpPr/>
          <p:nvPr/>
        </p:nvCxnSpPr>
        <p:spPr>
          <a:xfrm>
            <a:off x="1543666" y="3258128"/>
            <a:ext cx="3276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/>
          <p:cNvCxnSpPr/>
          <p:nvPr/>
        </p:nvCxnSpPr>
        <p:spPr>
          <a:xfrm flipV="1">
            <a:off x="735173" y="3254479"/>
            <a:ext cx="808493" cy="62870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/>
          <p:cNvGrpSpPr/>
          <p:nvPr/>
        </p:nvGrpSpPr>
        <p:grpSpPr>
          <a:xfrm>
            <a:off x="-515783" y="149117"/>
            <a:ext cx="5670431" cy="720000"/>
            <a:chOff x="-515783" y="149117"/>
            <a:chExt cx="5670431" cy="720000"/>
          </a:xfrm>
        </p:grpSpPr>
        <p:sp>
          <p:nvSpPr>
            <p:cNvPr id="49" name="文字方塊 48"/>
            <p:cNvSpPr txBox="1"/>
            <p:nvPr/>
          </p:nvSpPr>
          <p:spPr>
            <a:xfrm>
              <a:off x="353334" y="185951"/>
              <a:ext cx="48013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 smtClean="0">
                  <a:solidFill>
                    <a:schemeClr val="accent1">
                      <a:lumMod val="75000"/>
                    </a:schemeClr>
                  </a:solidFill>
                </a:rPr>
                <a:t>製程</a:t>
              </a:r>
              <a:r>
                <a:rPr lang="zh-TW" altLang="en-US" sz="3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概述與</a:t>
              </a:r>
              <a:r>
                <a:rPr lang="zh-TW" altLang="en-US" sz="3600" b="1" dirty="0" smtClean="0">
                  <a:solidFill>
                    <a:schemeClr val="accent1">
                      <a:lumMod val="75000"/>
                    </a:schemeClr>
                  </a:solidFill>
                </a:rPr>
                <a:t>平面度</a:t>
              </a:r>
              <a:r>
                <a:rPr lang="zh-TW" altLang="en-US" sz="3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定義</a:t>
              </a:r>
              <a:endParaRPr lang="zh-TW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53" name="圓角矩形 52"/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5" name="直線接點 54"/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518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圓角矩形 101"/>
          <p:cNvSpPr/>
          <p:nvPr/>
        </p:nvSpPr>
        <p:spPr>
          <a:xfrm>
            <a:off x="5550225" y="1013916"/>
            <a:ext cx="5884692" cy="5396715"/>
          </a:xfrm>
          <a:prstGeom prst="roundRect">
            <a:avLst>
              <a:gd name="adj" fmla="val 4733"/>
            </a:avLst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/>
        </p:nvSpPr>
        <p:spPr>
          <a:xfrm>
            <a:off x="5293067" y="727821"/>
            <a:ext cx="35572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</a:rPr>
              <a:t>Prediction method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5565286" y="1240606"/>
            <a:ext cx="30668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600" dirty="0" smtClean="0"/>
              <a:t>產品結構 </a:t>
            </a:r>
            <a:r>
              <a:rPr lang="en-US" altLang="zh-TW" sz="1600" dirty="0" smtClean="0"/>
              <a:t>/</a:t>
            </a:r>
            <a:r>
              <a:rPr lang="zh-TW" altLang="en-US" sz="1600" dirty="0" smtClean="0"/>
              <a:t> 材料特徵 </a:t>
            </a:r>
            <a:r>
              <a:rPr lang="en-US" altLang="zh-TW" sz="1600" dirty="0" smtClean="0"/>
              <a:t>/</a:t>
            </a:r>
            <a:r>
              <a:rPr lang="zh-TW" altLang="en-US" sz="1600" dirty="0" smtClean="0"/>
              <a:t> 參數設定</a:t>
            </a:r>
            <a:endParaRPr lang="zh-TW" altLang="en-US" sz="16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151362" y="1805849"/>
            <a:ext cx="20520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人工經驗</a:t>
            </a:r>
            <a:endParaRPr lang="zh-TW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6" name="文字方塊 105"/>
          <p:cNvSpPr txBox="1"/>
          <p:nvPr/>
        </p:nvSpPr>
        <p:spPr>
          <a:xfrm>
            <a:off x="8574151" y="1805849"/>
            <a:ext cx="20520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LAB</a:t>
            </a:r>
            <a:r>
              <a:rPr lang="zh-TW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預測</a:t>
            </a:r>
            <a:endParaRPr lang="zh-TW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" name="文字方塊 106"/>
          <p:cNvSpPr txBox="1"/>
          <p:nvPr/>
        </p:nvSpPr>
        <p:spPr>
          <a:xfrm>
            <a:off x="8574151" y="2392372"/>
            <a:ext cx="20520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關鍵因子數據</a:t>
            </a:r>
            <a:endParaRPr lang="zh-TW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" name="文字方塊 107"/>
          <p:cNvSpPr txBox="1"/>
          <p:nvPr/>
        </p:nvSpPr>
        <p:spPr>
          <a:xfrm>
            <a:off x="6151362" y="2392372"/>
            <a:ext cx="2052000" cy="276999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 </a:t>
            </a:r>
            <a:r>
              <a:rPr lang="zh-TW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實驗結果</a:t>
            </a:r>
            <a:endParaRPr lang="zh-TW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9" name="直線單箭頭接點 108"/>
          <p:cNvCxnSpPr>
            <a:stCxn id="105" idx="3"/>
            <a:endCxn id="106" idx="1"/>
          </p:cNvCxnSpPr>
          <p:nvPr/>
        </p:nvCxnSpPr>
        <p:spPr>
          <a:xfrm>
            <a:off x="8203362" y="1944349"/>
            <a:ext cx="370789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肘形接點 109"/>
          <p:cNvCxnSpPr>
            <a:stCxn id="106" idx="3"/>
            <a:endCxn id="107" idx="3"/>
          </p:cNvCxnSpPr>
          <p:nvPr/>
        </p:nvCxnSpPr>
        <p:spPr>
          <a:xfrm>
            <a:off x="10626151" y="1944349"/>
            <a:ext cx="12700" cy="586523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7" idx="1"/>
            <a:endCxn id="108" idx="3"/>
          </p:cNvCxnSpPr>
          <p:nvPr/>
        </p:nvCxnSpPr>
        <p:spPr>
          <a:xfrm flipH="1">
            <a:off x="8203362" y="2530872"/>
            <a:ext cx="370789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9043332" y="6308521"/>
            <a:ext cx="2206305" cy="327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8" name="圖片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9117" y="3778674"/>
            <a:ext cx="952500" cy="952500"/>
          </a:xfrm>
          <a:prstGeom prst="rect">
            <a:avLst/>
          </a:prstGeom>
        </p:spPr>
      </p:pic>
      <p:sp>
        <p:nvSpPr>
          <p:cNvPr id="66" name="矩形 65"/>
          <p:cNvSpPr/>
          <p:nvPr/>
        </p:nvSpPr>
        <p:spPr>
          <a:xfrm>
            <a:off x="5293067" y="3993314"/>
            <a:ext cx="2636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chemeClr val="accent1">
                    <a:lumMod val="75000"/>
                  </a:schemeClr>
                </a:solidFill>
              </a:rPr>
              <a:t>Improve in AI</a:t>
            </a:r>
            <a:endParaRPr lang="zh-TW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6151362" y="4683791"/>
            <a:ext cx="2052000" cy="276999"/>
          </a:xfrm>
          <a:prstGeom prst="rect">
            <a:avLst/>
          </a:prstGeom>
          <a:solidFill>
            <a:srgbClr val="3A6E78"/>
          </a:solidFill>
          <a:ln w="19050">
            <a:solidFill>
              <a:srgbClr val="3A6E78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選定因子</a:t>
            </a:r>
            <a:endParaRPr lang="zh-TW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8574151" y="4683791"/>
            <a:ext cx="2052000" cy="276999"/>
          </a:xfrm>
          <a:prstGeom prst="rect">
            <a:avLst/>
          </a:prstGeom>
          <a:solidFill>
            <a:srgbClr val="3A6E78"/>
          </a:solidFill>
          <a:ln w="19050">
            <a:solidFill>
              <a:srgbClr val="3A6E78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訓練及驗證資料集</a:t>
            </a:r>
            <a:endParaRPr lang="zh-TW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1" name="文字方塊 70"/>
          <p:cNvSpPr txBox="1"/>
          <p:nvPr/>
        </p:nvSpPr>
        <p:spPr>
          <a:xfrm>
            <a:off x="8574151" y="5276664"/>
            <a:ext cx="2052000" cy="276999"/>
          </a:xfrm>
          <a:prstGeom prst="rect">
            <a:avLst/>
          </a:prstGeom>
          <a:solidFill>
            <a:srgbClr val="3A6E78"/>
          </a:solidFill>
          <a:ln w="19050">
            <a:solidFill>
              <a:srgbClr val="3A6E78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模型建立</a:t>
            </a:r>
            <a:endParaRPr lang="zh-TW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2" name="文字方塊 71"/>
          <p:cNvSpPr txBox="1"/>
          <p:nvPr/>
        </p:nvSpPr>
        <p:spPr>
          <a:xfrm>
            <a:off x="6151362" y="5278590"/>
            <a:ext cx="2052000" cy="276999"/>
          </a:xfrm>
          <a:prstGeom prst="rect">
            <a:avLst/>
          </a:prstGeom>
          <a:solidFill>
            <a:srgbClr val="3A6E78"/>
          </a:solidFill>
          <a:ln w="19050">
            <a:solidFill>
              <a:srgbClr val="3A6E78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實驗分析驗證</a:t>
            </a:r>
            <a:endParaRPr lang="zh-TW" alt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73" name="直線單箭頭接點 72"/>
          <p:cNvCxnSpPr>
            <a:stCxn id="69" idx="3"/>
            <a:endCxn id="70" idx="1"/>
          </p:cNvCxnSpPr>
          <p:nvPr/>
        </p:nvCxnSpPr>
        <p:spPr>
          <a:xfrm>
            <a:off x="8203362" y="4822291"/>
            <a:ext cx="370789" cy="0"/>
          </a:xfrm>
          <a:prstGeom prst="straightConnector1">
            <a:avLst/>
          </a:prstGeom>
          <a:ln w="19050">
            <a:solidFill>
              <a:srgbClr val="3A6E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接點 73"/>
          <p:cNvCxnSpPr>
            <a:stCxn id="70" idx="3"/>
            <a:endCxn id="71" idx="3"/>
          </p:cNvCxnSpPr>
          <p:nvPr/>
        </p:nvCxnSpPr>
        <p:spPr>
          <a:xfrm>
            <a:off x="10626151" y="4822291"/>
            <a:ext cx="12700" cy="592873"/>
          </a:xfrm>
          <a:prstGeom prst="bentConnector3">
            <a:avLst>
              <a:gd name="adj1" fmla="val 1800000"/>
            </a:avLst>
          </a:prstGeom>
          <a:ln w="19050">
            <a:solidFill>
              <a:srgbClr val="3A6E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>
            <a:stCxn id="71" idx="1"/>
            <a:endCxn id="72" idx="3"/>
          </p:cNvCxnSpPr>
          <p:nvPr/>
        </p:nvCxnSpPr>
        <p:spPr>
          <a:xfrm flipH="1">
            <a:off x="8203362" y="5415164"/>
            <a:ext cx="370789" cy="1926"/>
          </a:xfrm>
          <a:prstGeom prst="straightConnector1">
            <a:avLst/>
          </a:prstGeom>
          <a:ln w="19050">
            <a:solidFill>
              <a:srgbClr val="3A6E7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6091355" y="279524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accent6">
                    <a:lumMod val="50000"/>
                  </a:schemeClr>
                </a:solidFill>
              </a:rPr>
              <a:t>複雜性</a:t>
            </a:r>
            <a:endParaRPr lang="zh-TW" alt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6" name="文字方塊 75"/>
          <p:cNvSpPr txBox="1"/>
          <p:nvPr/>
        </p:nvSpPr>
        <p:spPr>
          <a:xfrm>
            <a:off x="7172238" y="279507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accent6">
                    <a:lumMod val="50000"/>
                  </a:schemeClr>
                </a:solidFill>
              </a:rPr>
              <a:t>多樣化</a:t>
            </a:r>
            <a:endParaRPr lang="zh-TW" alt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7" name="文字方塊 76"/>
          <p:cNvSpPr txBox="1"/>
          <p:nvPr/>
        </p:nvSpPr>
        <p:spPr>
          <a:xfrm>
            <a:off x="8595618" y="30045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</a:rPr>
              <a:t>誤差值</a:t>
            </a:r>
            <a:endParaRPr lang="zh-TW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8" name="文字方塊 77"/>
          <p:cNvSpPr txBox="1"/>
          <p:nvPr/>
        </p:nvSpPr>
        <p:spPr>
          <a:xfrm>
            <a:off x="9792172" y="30045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 smtClean="0">
                <a:solidFill>
                  <a:schemeClr val="accent6">
                    <a:lumMod val="50000"/>
                  </a:schemeClr>
                </a:solidFill>
              </a:rPr>
              <a:t>精準度</a:t>
            </a:r>
            <a:endParaRPr lang="zh-TW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9" name="文字方塊 78"/>
          <p:cNvSpPr txBox="1"/>
          <p:nvPr/>
        </p:nvSpPr>
        <p:spPr>
          <a:xfrm>
            <a:off x="6091355" y="320563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accent6">
                    <a:lumMod val="50000"/>
                  </a:schemeClr>
                </a:solidFill>
              </a:rPr>
              <a:t>總成本</a:t>
            </a:r>
            <a:endParaRPr lang="zh-TW" alt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7172237" y="320129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chemeClr val="accent6">
                    <a:lumMod val="50000"/>
                  </a:schemeClr>
                </a:solidFill>
              </a:rPr>
              <a:t>總時間</a:t>
            </a:r>
            <a:endParaRPr lang="zh-TW" altLang="en-US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5975926" y="5860102"/>
            <a:ext cx="3595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b="1" dirty="0" smtClean="0">
                <a:solidFill>
                  <a:srgbClr val="35656D"/>
                </a:solidFill>
              </a:rPr>
              <a:t>生產效率、品質檢測、設計效率、預測模擬</a:t>
            </a:r>
            <a:endParaRPr lang="zh-TW" altLang="en-US" sz="1400" b="1" dirty="0">
              <a:solidFill>
                <a:srgbClr val="35656D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6822553" y="2858017"/>
            <a:ext cx="0" cy="1800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V="1">
            <a:off x="6822553" y="3254479"/>
            <a:ext cx="0" cy="1800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7897815" y="3254479"/>
            <a:ext cx="0" cy="1800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 flipV="1">
            <a:off x="7897815" y="2846900"/>
            <a:ext cx="0" cy="180000"/>
          </a:xfrm>
          <a:prstGeom prst="straightConnector1">
            <a:avLst/>
          </a:prstGeom>
          <a:ln w="28575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/>
          <p:nvPr/>
        </p:nvCxnSpPr>
        <p:spPr>
          <a:xfrm flipV="1">
            <a:off x="9489559" y="3038017"/>
            <a:ext cx="0" cy="25200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 rot="10800000" flipV="1">
            <a:off x="10669278" y="3038017"/>
            <a:ext cx="0" cy="25200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9590227" y="5860102"/>
            <a:ext cx="0" cy="252000"/>
          </a:xfrm>
          <a:prstGeom prst="straightConnector1">
            <a:avLst/>
          </a:prstGeom>
          <a:ln w="38100">
            <a:solidFill>
              <a:srgbClr val="35656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群組 111"/>
          <p:cNvGrpSpPr/>
          <p:nvPr/>
        </p:nvGrpSpPr>
        <p:grpSpPr>
          <a:xfrm>
            <a:off x="-515783" y="149117"/>
            <a:ext cx="5670431" cy="720000"/>
            <a:chOff x="-515783" y="149117"/>
            <a:chExt cx="5670431" cy="720000"/>
          </a:xfrm>
        </p:grpSpPr>
        <p:sp>
          <p:nvSpPr>
            <p:cNvPr id="113" name="文字方塊 112"/>
            <p:cNvSpPr txBox="1"/>
            <p:nvPr/>
          </p:nvSpPr>
          <p:spPr>
            <a:xfrm>
              <a:off x="353334" y="185951"/>
              <a:ext cx="480131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b="1" dirty="0" smtClean="0">
                  <a:solidFill>
                    <a:schemeClr val="accent1">
                      <a:lumMod val="75000"/>
                    </a:schemeClr>
                  </a:solidFill>
                </a:rPr>
                <a:t>製程</a:t>
              </a:r>
              <a:r>
                <a:rPr lang="zh-TW" altLang="en-US" sz="3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概述與</a:t>
              </a:r>
              <a:r>
                <a:rPr lang="zh-TW" altLang="en-US" sz="3600" b="1" dirty="0" smtClean="0">
                  <a:solidFill>
                    <a:schemeClr val="accent1">
                      <a:lumMod val="75000"/>
                    </a:schemeClr>
                  </a:solidFill>
                </a:rPr>
                <a:t>平面度</a:t>
              </a:r>
              <a:r>
                <a:rPr lang="zh-TW" altLang="en-US" sz="3600" b="1" dirty="0" smtClean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定義</a:t>
              </a:r>
              <a:endParaRPr lang="zh-TW" alt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4" name="圓角矩形 113"/>
            <p:cNvSpPr/>
            <p:nvPr/>
          </p:nvSpPr>
          <p:spPr>
            <a:xfrm rot="2700000">
              <a:off x="-515783" y="149117"/>
              <a:ext cx="720000" cy="720000"/>
            </a:xfrm>
            <a:prstGeom prst="roundRect">
              <a:avLst>
                <a:gd name="adj" fmla="val 11341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15" name="直線接點 114"/>
            <p:cNvCxnSpPr/>
            <p:nvPr/>
          </p:nvCxnSpPr>
          <p:spPr>
            <a:xfrm flipH="1">
              <a:off x="-61921" y="555446"/>
              <a:ext cx="276836" cy="276836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6673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Y">
      <a:majorFont>
        <a:latin typeface="Microsoft YaHei"/>
        <a:ea typeface="微軟正黑體"/>
        <a:cs typeface=""/>
      </a:majorFont>
      <a:minorFont>
        <a:latin typeface="Microsoft YaHei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自訂 1">
    <a:majorFont>
      <a:latin typeface="Microsoft YaHei"/>
      <a:ea typeface="微軟正黑體"/>
      <a:cs typeface=""/>
    </a:majorFont>
    <a:minorFont>
      <a:latin typeface="Microsoft YaHei"/>
      <a:ea typeface="微軟正黑體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自訂 1">
    <a:majorFont>
      <a:latin typeface="Microsoft YaHei"/>
      <a:ea typeface="微軟正黑體"/>
      <a:cs typeface=""/>
    </a:majorFont>
    <a:minorFont>
      <a:latin typeface="Microsoft YaHei"/>
      <a:ea typeface="微軟正黑體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Security C</Template>
  <TotalTime>21287</TotalTime>
  <Words>965</Words>
  <Application>Microsoft Office PowerPoint</Application>
  <PresentationFormat>寬螢幕</PresentationFormat>
  <Paragraphs>242</Paragraphs>
  <Slides>16</Slides>
  <Notes>0</Notes>
  <HiddenSlides>1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Microsoft YaHei</vt:lpstr>
      <vt:lpstr>微軟正黑體</vt:lpstr>
      <vt:lpstr>新細明體</vt:lpstr>
      <vt:lpstr>標楷體</vt:lpstr>
      <vt:lpstr>Arial</vt:lpstr>
      <vt:lpstr>Calibri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陳筠霈</dc:creator>
  <cp:keywords>Security C</cp:keywords>
  <dc:description>Security C</dc:description>
  <cp:lastModifiedBy>陳筠霈</cp:lastModifiedBy>
  <cp:revision>155</cp:revision>
  <dcterms:created xsi:type="dcterms:W3CDTF">2025-04-23T03:07:22Z</dcterms:created>
  <dcterms:modified xsi:type="dcterms:W3CDTF">2025-05-10T09:13:50Z</dcterms:modified>
</cp:coreProperties>
</file>