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0"/>
    <a:srgbClr val="006600"/>
    <a:srgbClr val="FF5050"/>
    <a:srgbClr val="EBF5E6"/>
    <a:srgbClr val="EBF0FA"/>
    <a:srgbClr val="FF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0362\1.Project\IAI%20platform\IAI%20level%203\&#22238;&#23478;&#20316;&#26989;\&#26399;&#26411;&#22577;&#21578;&#20351;&#29992;&#34920;&#26684;raw%20data_(Security%20C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扣量</c:v>
                </c:pt>
              </c:strCache>
            </c:strRef>
          </c:tx>
          <c:spPr>
            <a:solidFill>
              <a:srgbClr val="FFDCD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560</c:v>
                </c:pt>
                <c:pt idx="1">
                  <c:v>2118</c:v>
                </c:pt>
                <c:pt idx="2">
                  <c:v>259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9-462A-BA87-174888B136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4213160"/>
        <c:axId val="714213488"/>
      </c:barChart>
      <c:catAx>
        <c:axId val="714213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14213488"/>
        <c:crosses val="autoZero"/>
        <c:auto val="1"/>
        <c:lblAlgn val="ctr"/>
        <c:lblOffset val="100"/>
        <c:noMultiLvlLbl val="0"/>
      </c:catAx>
      <c:valAx>
        <c:axId val="714213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4213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871824962815065E-2"/>
          <c:y val="0.17543999708369787"/>
          <c:w val="0.90667784069909974"/>
          <c:h val="0.5790953618396733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工作表1!$C$9</c:f>
              <c:strCache>
                <c:ptCount val="1"/>
                <c:pt idx="0">
                  <c:v>工程經驗預測</c:v>
                </c:pt>
              </c:strCache>
            </c:strRef>
          </c:tx>
          <c:spPr>
            <a:solidFill>
              <a:srgbClr val="DC0000"/>
            </a:solidFill>
            <a:ln>
              <a:noFill/>
            </a:ln>
            <a:effectLst/>
          </c:spPr>
          <c:invertIfNegative val="0"/>
          <c:cat>
            <c:strRef>
              <c:f>工作表1!$B$10:$B$35</c:f>
              <c:strCache>
                <c:ptCount val="26"/>
                <c:pt idx="0">
                  <c:v>&lt;1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≧25</c:v>
                </c:pt>
              </c:strCache>
            </c:strRef>
          </c:cat>
          <c:val>
            <c:numRef>
              <c:f>工作表1!$C$10:$C$35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18">
                  <c:v>1</c:v>
                </c:pt>
                <c:pt idx="19">
                  <c:v>5</c:v>
                </c:pt>
                <c:pt idx="20">
                  <c:v>6</c:v>
                </c:pt>
                <c:pt idx="21">
                  <c:v>1</c:v>
                </c:pt>
                <c:pt idx="22">
                  <c:v>8</c:v>
                </c:pt>
                <c:pt idx="23">
                  <c:v>7</c:v>
                </c:pt>
                <c:pt idx="24">
                  <c:v>10</c:v>
                </c:pt>
                <c:pt idx="2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0-49A5-812C-3EF52DA42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51445792"/>
        <c:axId val="930945376"/>
      </c:barChart>
      <c:catAx>
        <c:axId val="851445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b="0"/>
                  <a:t>預測誤差值 </a:t>
                </a:r>
                <a:r>
                  <a:rPr lang="en-US" b="0"/>
                  <a:t>(µm)</a:t>
                </a:r>
                <a:endParaRPr lang="zh-TW" b="0"/>
              </a:p>
            </c:rich>
          </c:tx>
          <c:layout>
            <c:manualLayout>
              <c:xMode val="edge"/>
              <c:yMode val="edge"/>
              <c:x val="0.43117336707758736"/>
              <c:y val="0.881453645303424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930945376"/>
        <c:crosses val="autoZero"/>
        <c:auto val="1"/>
        <c:lblAlgn val="ctr"/>
        <c:lblOffset val="100"/>
        <c:noMultiLvlLbl val="0"/>
      </c:catAx>
      <c:valAx>
        <c:axId val="93094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b="0"/>
                  <a:t>件數</a:t>
                </a:r>
                <a:r>
                  <a:rPr lang="en-US" b="0"/>
                  <a:t>%</a:t>
                </a:r>
                <a:endParaRPr lang="zh-TW" b="0"/>
              </a:p>
            </c:rich>
          </c:tx>
          <c:layout>
            <c:manualLayout>
              <c:xMode val="edge"/>
              <c:yMode val="edge"/>
              <c:x val="1.1700227335765503E-2"/>
              <c:y val="1.33406895053343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5144579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78C73-BE96-4E3E-9573-41977F1AD6CE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D94B4-078B-4B6E-9BF9-848C06DB9A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44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66247-FE2B-4D70-9345-765FDEA0F16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03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4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5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6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5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5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14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5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364B-587A-4010-BE86-7E9427D2B87D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BBFF-03E0-4478-8E44-72F2129E7E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dirty="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接點 4"/>
          <p:cNvSpPr/>
          <p:nvPr/>
        </p:nvSpPr>
        <p:spPr>
          <a:xfrm>
            <a:off x="473826" y="357447"/>
            <a:ext cx="612000" cy="612000"/>
          </a:xfrm>
          <a:prstGeom prst="flowChartConnector">
            <a:avLst/>
          </a:prstGeom>
          <a:solidFill>
            <a:srgbClr val="FFDCDC"/>
          </a:solidFill>
          <a:ln>
            <a:solidFill>
              <a:srgbClr val="D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7620" y="504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DC0000"/>
                </a:solidFill>
              </a:rPr>
              <a:t>問題</a:t>
            </a:r>
            <a:endParaRPr lang="zh-TW" altLang="en-US" sz="1400" b="1" dirty="0">
              <a:solidFill>
                <a:srgbClr val="DC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E64FAF-37D8-4C7E-A90C-043B8D0D8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2"/>
          <a:stretch/>
        </p:blipFill>
        <p:spPr>
          <a:xfrm>
            <a:off x="2491319" y="1274389"/>
            <a:ext cx="1319480" cy="40619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2B4DA10-9DC2-4DA8-A221-C0A3C0C03D86}"/>
              </a:ext>
            </a:extLst>
          </p:cNvPr>
          <p:cNvSpPr txBox="1"/>
          <p:nvPr/>
        </p:nvSpPr>
        <p:spPr>
          <a:xfrm>
            <a:off x="2698172" y="1724653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Heat Sink</a:t>
            </a: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散熱片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4EE17AB-C834-4577-AC6D-B74A19B264D1}"/>
              </a:ext>
            </a:extLst>
          </p:cNvPr>
          <p:cNvGrpSpPr/>
          <p:nvPr/>
        </p:nvGrpSpPr>
        <p:grpSpPr>
          <a:xfrm>
            <a:off x="482478" y="1411512"/>
            <a:ext cx="1319480" cy="265575"/>
            <a:chOff x="1567612" y="3362650"/>
            <a:chExt cx="1319480" cy="26557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46E044CC-4C69-4033-BE91-C07F23530C5A}"/>
                </a:ext>
              </a:extLst>
            </p:cNvPr>
            <p:cNvGrpSpPr/>
            <p:nvPr/>
          </p:nvGrpSpPr>
          <p:grpSpPr>
            <a:xfrm>
              <a:off x="1625857" y="3362650"/>
              <a:ext cx="1212429" cy="220821"/>
              <a:chOff x="1600200" y="4388407"/>
              <a:chExt cx="1452563" cy="264556"/>
            </a:xfrm>
          </p:grpSpPr>
          <p:sp>
            <p:nvSpPr>
              <p:cNvPr id="11" name="手繪多邊形: 圖案 26">
                <a:extLst>
                  <a:ext uri="{FF2B5EF4-FFF2-40B4-BE49-F238E27FC236}">
                    <a16:creationId xmlns:a16="http://schemas.microsoft.com/office/drawing/2014/main" id="{038A13A4-D04C-4C97-87F8-4B1E10E90CBA}"/>
                  </a:ext>
                </a:extLst>
              </p:cNvPr>
              <p:cNvSpPr/>
              <p:nvPr/>
            </p:nvSpPr>
            <p:spPr>
              <a:xfrm>
                <a:off x="1600200" y="4456769"/>
                <a:ext cx="1452563" cy="196194"/>
              </a:xfrm>
              <a:custGeom>
                <a:avLst/>
                <a:gdLst>
                  <a:gd name="connsiteX0" fmla="*/ 0 w 1452563"/>
                  <a:gd name="connsiteY0" fmla="*/ 148569 h 196194"/>
                  <a:gd name="connsiteX1" fmla="*/ 0 w 1452563"/>
                  <a:gd name="connsiteY1" fmla="*/ 148569 h 196194"/>
                  <a:gd name="connsiteX2" fmla="*/ 47625 w 1452563"/>
                  <a:gd name="connsiteY2" fmla="*/ 129519 h 196194"/>
                  <a:gd name="connsiteX3" fmla="*/ 76200 w 1452563"/>
                  <a:gd name="connsiteY3" fmla="*/ 91419 h 196194"/>
                  <a:gd name="connsiteX4" fmla="*/ 85725 w 1452563"/>
                  <a:gd name="connsiteY4" fmla="*/ 67606 h 196194"/>
                  <a:gd name="connsiteX5" fmla="*/ 90488 w 1452563"/>
                  <a:gd name="connsiteY5" fmla="*/ 39031 h 196194"/>
                  <a:gd name="connsiteX6" fmla="*/ 95250 w 1452563"/>
                  <a:gd name="connsiteY6" fmla="*/ 19981 h 196194"/>
                  <a:gd name="connsiteX7" fmla="*/ 114300 w 1452563"/>
                  <a:gd name="connsiteY7" fmla="*/ 15219 h 196194"/>
                  <a:gd name="connsiteX8" fmla="*/ 333375 w 1452563"/>
                  <a:gd name="connsiteY8" fmla="*/ 10456 h 196194"/>
                  <a:gd name="connsiteX9" fmla="*/ 1004888 w 1452563"/>
                  <a:gd name="connsiteY9" fmla="*/ 5694 h 196194"/>
                  <a:gd name="connsiteX10" fmla="*/ 1323975 w 1452563"/>
                  <a:gd name="connsiteY10" fmla="*/ 5694 h 196194"/>
                  <a:gd name="connsiteX11" fmla="*/ 1333500 w 1452563"/>
                  <a:gd name="connsiteY11" fmla="*/ 24744 h 196194"/>
                  <a:gd name="connsiteX12" fmla="*/ 1347788 w 1452563"/>
                  <a:gd name="connsiteY12" fmla="*/ 48556 h 196194"/>
                  <a:gd name="connsiteX13" fmla="*/ 1366838 w 1452563"/>
                  <a:gd name="connsiteY13" fmla="*/ 86656 h 196194"/>
                  <a:gd name="connsiteX14" fmla="*/ 1395413 w 1452563"/>
                  <a:gd name="connsiteY14" fmla="*/ 119994 h 196194"/>
                  <a:gd name="connsiteX15" fmla="*/ 1404938 w 1452563"/>
                  <a:gd name="connsiteY15" fmla="*/ 134281 h 196194"/>
                  <a:gd name="connsiteX16" fmla="*/ 1419225 w 1452563"/>
                  <a:gd name="connsiteY16" fmla="*/ 139044 h 196194"/>
                  <a:gd name="connsiteX17" fmla="*/ 1452563 w 1452563"/>
                  <a:gd name="connsiteY17" fmla="*/ 162856 h 196194"/>
                  <a:gd name="connsiteX18" fmla="*/ 1419225 w 1452563"/>
                  <a:gd name="connsiteY18" fmla="*/ 181906 h 196194"/>
                  <a:gd name="connsiteX19" fmla="*/ 1395413 w 1452563"/>
                  <a:gd name="connsiteY19" fmla="*/ 186669 h 196194"/>
                  <a:gd name="connsiteX20" fmla="*/ 962025 w 1452563"/>
                  <a:gd name="connsiteY20" fmla="*/ 191431 h 196194"/>
                  <a:gd name="connsiteX21" fmla="*/ 690563 w 1452563"/>
                  <a:gd name="connsiteY21" fmla="*/ 196194 h 196194"/>
                  <a:gd name="connsiteX22" fmla="*/ 242888 w 1452563"/>
                  <a:gd name="connsiteY22" fmla="*/ 191431 h 196194"/>
                  <a:gd name="connsiteX23" fmla="*/ 157163 w 1452563"/>
                  <a:gd name="connsiteY23" fmla="*/ 181906 h 196194"/>
                  <a:gd name="connsiteX24" fmla="*/ 0 w 1452563"/>
                  <a:gd name="connsiteY24" fmla="*/ 148569 h 19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52563" h="196194">
                    <a:moveTo>
                      <a:pt x="0" y="148569"/>
                    </a:moveTo>
                    <a:lnTo>
                      <a:pt x="0" y="148569"/>
                    </a:lnTo>
                    <a:cubicBezTo>
                      <a:pt x="15875" y="142219"/>
                      <a:pt x="32780" y="138002"/>
                      <a:pt x="47625" y="129519"/>
                    </a:cubicBezTo>
                    <a:cubicBezTo>
                      <a:pt x="62998" y="120734"/>
                      <a:pt x="69534" y="106417"/>
                      <a:pt x="76200" y="91419"/>
                    </a:cubicBezTo>
                    <a:cubicBezTo>
                      <a:pt x="79672" y="83607"/>
                      <a:pt x="82550" y="75544"/>
                      <a:pt x="85725" y="67606"/>
                    </a:cubicBezTo>
                    <a:cubicBezTo>
                      <a:pt x="87313" y="58081"/>
                      <a:pt x="88594" y="48500"/>
                      <a:pt x="90488" y="39031"/>
                    </a:cubicBezTo>
                    <a:cubicBezTo>
                      <a:pt x="91772" y="32613"/>
                      <a:pt x="90622" y="24609"/>
                      <a:pt x="95250" y="19981"/>
                    </a:cubicBezTo>
                    <a:cubicBezTo>
                      <a:pt x="99878" y="15353"/>
                      <a:pt x="107760" y="15481"/>
                      <a:pt x="114300" y="15219"/>
                    </a:cubicBezTo>
                    <a:cubicBezTo>
                      <a:pt x="187284" y="12300"/>
                      <a:pt x="260337" y="11237"/>
                      <a:pt x="333375" y="10456"/>
                    </a:cubicBezTo>
                    <a:lnTo>
                      <a:pt x="1004888" y="5694"/>
                    </a:lnTo>
                    <a:cubicBezTo>
                      <a:pt x="1099147" y="2327"/>
                      <a:pt x="1234387" y="-5232"/>
                      <a:pt x="1323975" y="5694"/>
                    </a:cubicBezTo>
                    <a:cubicBezTo>
                      <a:pt x="1331022" y="6553"/>
                      <a:pt x="1330052" y="18538"/>
                      <a:pt x="1333500" y="24744"/>
                    </a:cubicBezTo>
                    <a:cubicBezTo>
                      <a:pt x="1337996" y="32836"/>
                      <a:pt x="1343399" y="40406"/>
                      <a:pt x="1347788" y="48556"/>
                    </a:cubicBezTo>
                    <a:cubicBezTo>
                      <a:pt x="1354520" y="61058"/>
                      <a:pt x="1358962" y="74842"/>
                      <a:pt x="1366838" y="86656"/>
                    </a:cubicBezTo>
                    <a:cubicBezTo>
                      <a:pt x="1388703" y="119455"/>
                      <a:pt x="1360770" y="79578"/>
                      <a:pt x="1395413" y="119994"/>
                    </a:cubicBezTo>
                    <a:cubicBezTo>
                      <a:pt x="1399138" y="124340"/>
                      <a:pt x="1400469" y="130705"/>
                      <a:pt x="1404938" y="134281"/>
                    </a:cubicBezTo>
                    <a:cubicBezTo>
                      <a:pt x="1408858" y="137417"/>
                      <a:pt x="1414735" y="136799"/>
                      <a:pt x="1419225" y="139044"/>
                    </a:cubicBezTo>
                    <a:cubicBezTo>
                      <a:pt x="1426190" y="142527"/>
                      <a:pt x="1448247" y="159619"/>
                      <a:pt x="1452563" y="162856"/>
                    </a:cubicBezTo>
                    <a:cubicBezTo>
                      <a:pt x="1441450" y="169206"/>
                      <a:pt x="1431039" y="176983"/>
                      <a:pt x="1419225" y="181906"/>
                    </a:cubicBezTo>
                    <a:cubicBezTo>
                      <a:pt x="1411753" y="185019"/>
                      <a:pt x="1403506" y="186500"/>
                      <a:pt x="1395413" y="186669"/>
                    </a:cubicBezTo>
                    <a:lnTo>
                      <a:pt x="962025" y="191431"/>
                    </a:lnTo>
                    <a:lnTo>
                      <a:pt x="690563" y="196194"/>
                    </a:lnTo>
                    <a:lnTo>
                      <a:pt x="242888" y="191431"/>
                    </a:lnTo>
                    <a:cubicBezTo>
                      <a:pt x="-65825" y="185494"/>
                      <a:pt x="410329" y="188569"/>
                      <a:pt x="157163" y="181906"/>
                    </a:cubicBezTo>
                    <a:cubicBezTo>
                      <a:pt x="109554" y="180653"/>
                      <a:pt x="26194" y="154125"/>
                      <a:pt x="0" y="148569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170AA7F-9B19-41D6-8151-B92F0EB63809}"/>
                  </a:ext>
                </a:extLst>
              </p:cNvPr>
              <p:cNvSpPr/>
              <p:nvPr/>
            </p:nvSpPr>
            <p:spPr>
              <a:xfrm>
                <a:off x="1676181" y="4388407"/>
                <a:ext cx="1266825" cy="82063"/>
              </a:xfrm>
              <a:prstGeom prst="rect">
                <a:avLst/>
              </a:prstGeom>
              <a:solidFill>
                <a:srgbClr val="D04D00"/>
              </a:solidFill>
              <a:ln>
                <a:solidFill>
                  <a:srgbClr val="D04D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D76EEC2C-E132-45BF-AF73-51720A854449}"/>
                  </a:ext>
                </a:extLst>
              </p:cNvPr>
              <p:cNvSpPr/>
              <p:nvPr/>
            </p:nvSpPr>
            <p:spPr>
              <a:xfrm>
                <a:off x="1947879" y="4494260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96B38C3E-D089-4723-A4B1-60DDD72AA497}"/>
                  </a:ext>
                </a:extLst>
              </p:cNvPr>
              <p:cNvSpPr/>
              <p:nvPr/>
            </p:nvSpPr>
            <p:spPr>
              <a:xfrm>
                <a:off x="2583674" y="449044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397195E-D4CE-48FA-A7B5-051865223F5D}"/>
                  </a:ext>
                </a:extLst>
              </p:cNvPr>
              <p:cNvSpPr/>
              <p:nvPr/>
            </p:nvSpPr>
            <p:spPr>
              <a:xfrm>
                <a:off x="2361890" y="449267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5C6A90C-7974-4908-BD14-A271586C2083}"/>
                  </a:ext>
                </a:extLst>
              </p:cNvPr>
              <p:cNvSpPr/>
              <p:nvPr/>
            </p:nvSpPr>
            <p:spPr>
              <a:xfrm>
                <a:off x="2156994" y="449267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5EC0FE27-2526-4EC2-8F53-D47E3333370A}"/>
                  </a:ext>
                </a:extLst>
              </p:cNvPr>
              <p:cNvSpPr/>
              <p:nvPr/>
            </p:nvSpPr>
            <p:spPr>
              <a:xfrm>
                <a:off x="2814548" y="4487757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89D67AEF-8F84-4807-8949-ADC8F46DB1F8}"/>
                  </a:ext>
                </a:extLst>
              </p:cNvPr>
              <p:cNvSpPr/>
              <p:nvPr/>
            </p:nvSpPr>
            <p:spPr>
              <a:xfrm>
                <a:off x="1749579" y="4494260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AFEB87C-771C-4483-8ED0-F7E97D666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04"/>
            <a:stretch/>
          </p:blipFill>
          <p:spPr>
            <a:xfrm>
              <a:off x="1567612" y="3528085"/>
              <a:ext cx="1319480" cy="100140"/>
            </a:xfrm>
            <a:prstGeom prst="rect">
              <a:avLst/>
            </a:prstGeom>
          </p:spPr>
        </p:pic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1E33AB9-539B-43B2-A0D4-A63930F6F88C}"/>
              </a:ext>
            </a:extLst>
          </p:cNvPr>
          <p:cNvSpPr txBox="1"/>
          <p:nvPr/>
        </p:nvSpPr>
        <p:spPr>
          <a:xfrm>
            <a:off x="726912" y="1724653"/>
            <a:ext cx="830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Underfill</a:t>
            </a: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填膠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CF4D1BF-E346-4C0B-B2CD-1524599086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4637" y="956540"/>
            <a:ext cx="1292343" cy="77707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5804CAFA-BA9F-4809-ABAE-56D52E6556EC}"/>
              </a:ext>
            </a:extLst>
          </p:cNvPr>
          <p:cNvSpPr txBox="1"/>
          <p:nvPr/>
        </p:nvSpPr>
        <p:spPr>
          <a:xfrm>
            <a:off x="6528255" y="1724653"/>
            <a:ext cx="134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Coplanarity</a:t>
            </a: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平面度不良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D5981E8-0B7D-416D-B241-E30BCCBA0473}"/>
              </a:ext>
            </a:extLst>
          </p:cNvPr>
          <p:cNvSpPr txBox="1"/>
          <p:nvPr/>
        </p:nvSpPr>
        <p:spPr>
          <a:xfrm>
            <a:off x="5845305" y="1307260"/>
            <a:ext cx="602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dirty="0" smtClean="0"/>
              <a:t>ICOS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B62B41D-2B28-44BD-9F63-79307E3B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549" y="1264144"/>
            <a:ext cx="1283846" cy="469466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F2562A49-358A-47C8-B800-28B186CAFD48}"/>
              </a:ext>
            </a:extLst>
          </p:cNvPr>
          <p:cNvSpPr txBox="1"/>
          <p:nvPr/>
        </p:nvSpPr>
        <p:spPr>
          <a:xfrm>
            <a:off x="4597814" y="172465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Mount</a:t>
            </a: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植球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3971393" y="1632333"/>
            <a:ext cx="36000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1971661" y="1632333"/>
            <a:ext cx="36000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8029047" y="1632333"/>
            <a:ext cx="36000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5962813" y="1632333"/>
            <a:ext cx="36000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圖表 32"/>
          <p:cNvGraphicFramePr/>
          <p:nvPr>
            <p:extLst>
              <p:ext uri="{D42A27DB-BD31-4B8C-83A1-F6EECF244321}">
                <p14:modId xmlns:p14="http://schemas.microsoft.com/office/powerpoint/2010/main" val="320053665"/>
              </p:ext>
            </p:extLst>
          </p:nvPr>
        </p:nvGraphicFramePr>
        <p:xfrm>
          <a:off x="8585111" y="770979"/>
          <a:ext cx="3063796" cy="1350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8625415" y="449523"/>
            <a:ext cx="2537874" cy="459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TW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製程重工 </a:t>
            </a:r>
            <a:r>
              <a:rPr lang="en-US" altLang="zh-TW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coplanarity</a:t>
            </a: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</a:t>
            </a: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就佔了 </a:t>
            </a:r>
            <a:r>
              <a:rPr lang="en-US" altLang="zh-TW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6.4</a:t>
            </a:r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endParaRPr lang="en-US" altLang="zh-TW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400"/>
              </a:lnSpc>
            </a:pPr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因 </a:t>
            </a:r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coplanarity</a:t>
            </a: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fail</a:t>
            </a: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導致的扣量</a:t>
            </a:r>
            <a:endParaRPr lang="zh-TW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流程圖: 接點 37"/>
          <p:cNvSpPr/>
          <p:nvPr/>
        </p:nvSpPr>
        <p:spPr>
          <a:xfrm>
            <a:off x="478997" y="3410987"/>
            <a:ext cx="612000" cy="612000"/>
          </a:xfrm>
          <a:prstGeom prst="flowChartConnector">
            <a:avLst/>
          </a:prstGeom>
          <a:solidFill>
            <a:srgbClr val="EBF0FA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16169" y="34553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accent5">
                    <a:lumMod val="75000"/>
                  </a:schemeClr>
                </a:solidFill>
              </a:rPr>
              <a:t>NPI</a:t>
            </a:r>
          </a:p>
          <a:p>
            <a:pPr algn="ctr"/>
            <a:r>
              <a:rPr lang="zh-TW" altLang="en-US" sz="1400" b="1" dirty="0">
                <a:solidFill>
                  <a:schemeClr val="accent5">
                    <a:lumMod val="75000"/>
                  </a:schemeClr>
                </a:solidFill>
              </a:rPr>
              <a:t>導入</a:t>
            </a:r>
            <a:endParaRPr lang="zh-TW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353558" y="3306785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AS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IS</a:t>
            </a:r>
            <a:endParaRPr lang="zh-TW" altLang="en-US" sz="1400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349871" y="3901526"/>
            <a:ext cx="715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TO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BE</a:t>
            </a:r>
            <a:endParaRPr lang="zh-TW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2065773" y="3306785"/>
            <a:ext cx="1431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/>
              <a:t>結構</a:t>
            </a:r>
            <a:r>
              <a:rPr lang="en-US" altLang="zh-TW" sz="1400" b="1" dirty="0" smtClean="0"/>
              <a:t>/</a:t>
            </a:r>
            <a:r>
              <a:rPr lang="zh-TW" altLang="en-US" sz="1400" b="1" dirty="0" smtClean="0"/>
              <a:t>材料</a:t>
            </a:r>
            <a:r>
              <a:rPr lang="en-US" altLang="zh-TW" sz="1400" b="1" dirty="0" smtClean="0"/>
              <a:t>/</a:t>
            </a:r>
            <a:r>
              <a:rPr lang="zh-TW" altLang="en-US" sz="1400" b="1" dirty="0" smtClean="0"/>
              <a:t>參數</a:t>
            </a:r>
            <a:endParaRPr lang="zh-TW" altLang="en-US" sz="1400" b="1" dirty="0"/>
          </a:p>
        </p:txBody>
      </p:sp>
      <p:sp>
        <p:nvSpPr>
          <p:cNvPr id="43" name="矩形 42"/>
          <p:cNvSpPr/>
          <p:nvPr/>
        </p:nvSpPr>
        <p:spPr>
          <a:xfrm>
            <a:off x="2065773" y="3897863"/>
            <a:ext cx="1431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/>
              <a:t>結構</a:t>
            </a:r>
            <a:r>
              <a:rPr lang="en-US" altLang="zh-TW" sz="1400" b="1" dirty="0" smtClean="0"/>
              <a:t>/</a:t>
            </a:r>
            <a:r>
              <a:rPr lang="zh-TW" altLang="en-US" sz="1400" b="1" dirty="0" smtClean="0"/>
              <a:t>材料</a:t>
            </a:r>
            <a:r>
              <a:rPr lang="en-US" altLang="zh-TW" sz="1400" b="1" dirty="0" smtClean="0"/>
              <a:t>/</a:t>
            </a:r>
            <a:r>
              <a:rPr lang="zh-TW" altLang="en-US" sz="1400" b="1" dirty="0" smtClean="0"/>
              <a:t>參數</a:t>
            </a:r>
            <a:endParaRPr lang="zh-TW" altLang="en-US" sz="1400" b="1" dirty="0"/>
          </a:p>
        </p:txBody>
      </p:sp>
      <p:sp>
        <p:nvSpPr>
          <p:cNvPr id="44" name="矩形 43"/>
          <p:cNvSpPr/>
          <p:nvPr/>
        </p:nvSpPr>
        <p:spPr>
          <a:xfrm>
            <a:off x="3822438" y="3306223"/>
            <a:ext cx="1960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/>
              <a:t>人工經驗 </a:t>
            </a:r>
            <a:r>
              <a:rPr lang="en-US" altLang="zh-TW" sz="1400" b="1" dirty="0" smtClean="0"/>
              <a:t>+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LAB</a:t>
            </a:r>
            <a:r>
              <a:rPr lang="zh-TW" altLang="en-US" sz="1400" b="1" dirty="0" smtClean="0"/>
              <a:t> 預測</a:t>
            </a:r>
            <a:endParaRPr lang="zh-TW" altLang="en-US" sz="1400" b="1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453792" y="33089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/>
              <a:t>→</a:t>
            </a:r>
            <a:endParaRPr lang="zh-TW" altLang="en-US" sz="14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453792" y="38994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/>
              <a:t>→</a:t>
            </a:r>
            <a:endParaRPr lang="zh-TW" altLang="en-US" sz="1400" b="1" dirty="0"/>
          </a:p>
        </p:txBody>
      </p:sp>
      <p:sp>
        <p:nvSpPr>
          <p:cNvPr id="47" name="矩形 46"/>
          <p:cNvSpPr/>
          <p:nvPr/>
        </p:nvSpPr>
        <p:spPr>
          <a:xfrm>
            <a:off x="3822438" y="3897862"/>
            <a:ext cx="2238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/>
              <a:t>AI</a:t>
            </a:r>
            <a:r>
              <a:rPr lang="zh-TW" altLang="en-US" sz="1400" b="1" dirty="0" smtClean="0"/>
              <a:t>模型預測 </a:t>
            </a:r>
            <a:r>
              <a:rPr lang="en-US" altLang="zh-TW" sz="1400" b="1" dirty="0" smtClean="0"/>
              <a:t>+ </a:t>
            </a:r>
            <a:r>
              <a:rPr lang="zh-TW" altLang="en-US" sz="1400" b="1" dirty="0" smtClean="0"/>
              <a:t>參數最佳化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5789791" y="33211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/>
              <a:t>→</a:t>
            </a:r>
            <a:endParaRPr lang="zh-TW" altLang="en-US" sz="1400" b="1" dirty="0"/>
          </a:p>
        </p:txBody>
      </p:sp>
      <p:sp>
        <p:nvSpPr>
          <p:cNvPr id="49" name="矩形 48"/>
          <p:cNvSpPr/>
          <p:nvPr/>
        </p:nvSpPr>
        <p:spPr>
          <a:xfrm>
            <a:off x="6239685" y="3302408"/>
            <a:ext cx="18582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/>
              <a:t>DoE</a:t>
            </a:r>
            <a:r>
              <a:rPr lang="zh-TW" altLang="en-US" sz="1400" b="1" dirty="0" smtClean="0"/>
              <a:t> 實驗結果及建議</a:t>
            </a:r>
            <a:endParaRPr lang="zh-TW" altLang="en-US" sz="1400" b="1" dirty="0"/>
          </a:p>
        </p:txBody>
      </p:sp>
      <p:cxnSp>
        <p:nvCxnSpPr>
          <p:cNvPr id="52" name="直線接點 51"/>
          <p:cNvCxnSpPr/>
          <p:nvPr/>
        </p:nvCxnSpPr>
        <p:spPr>
          <a:xfrm>
            <a:off x="3891983" y="3597427"/>
            <a:ext cx="4205903" cy="0"/>
          </a:xfrm>
          <a:prstGeom prst="line">
            <a:avLst/>
          </a:prstGeom>
          <a:ln w="19050">
            <a:solidFill>
              <a:srgbClr val="D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239685" y="2760496"/>
            <a:ext cx="2095445" cy="6309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材料採購</a:t>
            </a: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等待平均</a:t>
            </a: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時間 </a:t>
            </a:r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month</a:t>
            </a:r>
          </a:p>
          <a:p>
            <a:pPr>
              <a:lnSpc>
                <a:spcPts val="1400"/>
              </a:lnSpc>
            </a:pP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待 </a:t>
            </a:r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</a:t>
            </a: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平均</a:t>
            </a: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時間 </a:t>
            </a:r>
            <a:r>
              <a:rPr lang="en-US" altLang="zh-TW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 month</a:t>
            </a:r>
          </a:p>
          <a:p>
            <a:pPr>
              <a:lnSpc>
                <a:spcPts val="1400"/>
              </a:lnSpc>
            </a:pP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花費成本 </a:t>
            </a:r>
            <a:r>
              <a:rPr lang="en-US" altLang="zh-TW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依工程師經驗選擇</a:t>
            </a: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材料</a:t>
            </a:r>
            <a:endParaRPr lang="zh-TW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803245" y="361522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rgbClr val="DC0000"/>
                </a:solidFill>
              </a:rPr>
              <a:t>多次預測結果仍有過大誤差可能</a:t>
            </a:r>
            <a:endParaRPr lang="zh-TW" altLang="en-US" sz="1200" b="1" dirty="0">
              <a:solidFill>
                <a:srgbClr val="DC0000"/>
              </a:solidFill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3855246" y="4189014"/>
            <a:ext cx="217249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259401" y="420563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5">
                    <a:lumMod val="75000"/>
                  </a:schemeClr>
                </a:solidFill>
              </a:rPr>
              <a:t>AI</a:t>
            </a:r>
            <a:r>
              <a:rPr lang="zh-TW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的導入</a:t>
            </a:r>
            <a:endParaRPr lang="zh-TW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36525" y="3038560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非</a:t>
            </a: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zh-TW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device</a:t>
            </a: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產品</a:t>
            </a:r>
            <a:endParaRPr lang="en-US" altLang="zh-TW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幾千顆</a:t>
            </a:r>
            <a:r>
              <a:rPr lang="en-US" altLang="zh-TW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TW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0" name="圖表 59">
            <a:extLst>
              <a:ext uri="{FF2B5EF4-FFF2-40B4-BE49-F238E27FC236}">
                <a16:creationId xmlns:a16="http://schemas.microsoft.com/office/drawing/2014/main" id="{07CA66A3-FA29-44F0-BC66-DE5896BB8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640582"/>
              </p:ext>
            </p:extLst>
          </p:nvPr>
        </p:nvGraphicFramePr>
        <p:xfrm>
          <a:off x="1361612" y="4531846"/>
          <a:ext cx="6028088" cy="1988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1" name="矩形 60">
            <a:extLst>
              <a:ext uri="{FF2B5EF4-FFF2-40B4-BE49-F238E27FC236}">
                <a16:creationId xmlns:a16="http://schemas.microsoft.com/office/drawing/2014/main" id="{9A95D768-F7B0-4138-A281-85EE67DE16F8}"/>
              </a:ext>
            </a:extLst>
          </p:cNvPr>
          <p:cNvSpPr/>
          <p:nvPr/>
        </p:nvSpPr>
        <p:spPr>
          <a:xfrm>
            <a:off x="1743537" y="5586153"/>
            <a:ext cx="3219161" cy="72320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591530" y="5287889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DC0000"/>
                </a:solidFill>
              </a:rPr>
              <a:t>符合規格僅 </a:t>
            </a:r>
            <a:r>
              <a:rPr lang="en-US" altLang="zh-TW" sz="1400" b="1" dirty="0" smtClean="0">
                <a:solidFill>
                  <a:srgbClr val="DC0000"/>
                </a:solidFill>
              </a:rPr>
              <a:t>11%</a:t>
            </a:r>
            <a:endParaRPr lang="zh-TW" altLang="en-US" sz="1400" b="1" dirty="0">
              <a:solidFill>
                <a:srgbClr val="DC0000"/>
              </a:solidFill>
            </a:endParaRPr>
          </a:p>
        </p:txBody>
      </p:sp>
      <p:sp>
        <p:nvSpPr>
          <p:cNvPr id="66" name="流程圖: 接點 65"/>
          <p:cNvSpPr/>
          <p:nvPr/>
        </p:nvSpPr>
        <p:spPr>
          <a:xfrm>
            <a:off x="8542331" y="3992878"/>
            <a:ext cx="612000" cy="612000"/>
          </a:xfrm>
          <a:prstGeom prst="flowChartConnector">
            <a:avLst/>
          </a:prstGeom>
          <a:solidFill>
            <a:srgbClr val="EBF5E6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576125" y="41404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smtClean="0">
                <a:solidFill>
                  <a:srgbClr val="006600"/>
                </a:solidFill>
              </a:rPr>
              <a:t>目標</a:t>
            </a:r>
            <a:endParaRPr lang="zh-TW" altLang="en-US" sz="1400" b="1" dirty="0">
              <a:solidFill>
                <a:srgbClr val="0066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39967" y="4713627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006600"/>
                </a:solidFill>
              </a:rPr>
              <a:t>AI</a:t>
            </a:r>
            <a:r>
              <a:rPr lang="zh-TW" altLang="en-US" sz="1200" b="1" dirty="0" smtClean="0">
                <a:solidFill>
                  <a:srgbClr val="006600"/>
                </a:solidFill>
              </a:rPr>
              <a:t> 的</a:t>
            </a:r>
            <a:r>
              <a:rPr lang="zh-TW" altLang="en-US" sz="2000" b="1" dirty="0" smtClean="0">
                <a:solidFill>
                  <a:srgbClr val="006600"/>
                </a:solidFill>
              </a:rPr>
              <a:t>導入成功</a:t>
            </a:r>
            <a:endParaRPr lang="zh-TW" altLang="en-US" sz="2000" b="1" dirty="0">
              <a:solidFill>
                <a:srgbClr val="0066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8539967" y="5113737"/>
            <a:ext cx="340990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預測誤差值符合規則 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人工</a:t>
            </a: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經驗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預測 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11%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→ </a:t>
            </a:r>
            <a:r>
              <a:rPr lang="en-US" altLang="zh-TW" sz="1400" b="1" dirty="0" smtClean="0">
                <a:solidFill>
                  <a:srgbClr val="006600"/>
                </a:solidFill>
              </a:rPr>
              <a:t>60%</a:t>
            </a: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NPI</a:t>
            </a:r>
            <a:r>
              <a:rPr lang="zh-TW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額外</a:t>
            </a:r>
            <a:r>
              <a:rPr lang="zh-TW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生產</a:t>
            </a:r>
            <a:r>
              <a:rPr lang="zh-TW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成本、時間</a:t>
            </a:r>
            <a:r>
              <a:rPr lang="zh-TW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sz="1400" b="1" dirty="0" smtClean="0">
                <a:solidFill>
                  <a:srgbClr val="006600"/>
                </a:solidFill>
              </a:rPr>
              <a:t>↓ </a:t>
            </a:r>
            <a:r>
              <a:rPr lang="en-US" altLang="zh-TW" sz="1400" b="1" dirty="0" smtClean="0">
                <a:solidFill>
                  <a:srgbClr val="006600"/>
                </a:solidFill>
              </a:rPr>
              <a:t>50%</a:t>
            </a:r>
            <a:endParaRPr lang="zh-TW" altLang="en-US" sz="1400" b="1" dirty="0">
              <a:solidFill>
                <a:srgbClr val="006600"/>
              </a:solidFill>
            </a:endParaRPr>
          </a:p>
        </p:txBody>
      </p:sp>
      <p:cxnSp>
        <p:nvCxnSpPr>
          <p:cNvPr id="73" name="肘形接點 72"/>
          <p:cNvCxnSpPr>
            <a:stCxn id="55" idx="3"/>
          </p:cNvCxnSpPr>
          <p:nvPr/>
        </p:nvCxnSpPr>
        <p:spPr>
          <a:xfrm>
            <a:off x="6142347" y="3753725"/>
            <a:ext cx="412290" cy="1028995"/>
          </a:xfrm>
          <a:prstGeom prst="bentConnector2">
            <a:avLst/>
          </a:prstGeom>
          <a:ln>
            <a:solidFill>
              <a:srgbClr val="D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8964914" y="2070329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/>
              <a:t>影響後續上板成功率</a:t>
            </a:r>
            <a:r>
              <a:rPr lang="zh-TW" altLang="en-US" sz="1200" b="1" dirty="0" smtClean="0"/>
              <a:t>、出貨時間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1263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>
            <a:extLst>
              <a:ext uri="{FF2B5EF4-FFF2-40B4-BE49-F238E27FC236}">
                <a16:creationId xmlns:a16="http://schemas.microsoft.com/office/drawing/2014/main" id="{72E64FAF-37D8-4C7E-A90C-043B8D0D8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2"/>
          <a:stretch/>
        </p:blipFill>
        <p:spPr>
          <a:xfrm>
            <a:off x="3111771" y="1085495"/>
            <a:ext cx="1319480" cy="406199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92B4DA10-9DC2-4DA8-A221-C0A3C0C03D86}"/>
              </a:ext>
            </a:extLst>
          </p:cNvPr>
          <p:cNvSpPr txBox="1"/>
          <p:nvPr/>
        </p:nvSpPr>
        <p:spPr>
          <a:xfrm>
            <a:off x="3200804" y="1505002"/>
            <a:ext cx="1128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Heat Sink</a:t>
            </a: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散熱片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4EE17AB-C834-4577-AC6D-B74A19B264D1}"/>
              </a:ext>
            </a:extLst>
          </p:cNvPr>
          <p:cNvGrpSpPr/>
          <p:nvPr/>
        </p:nvGrpSpPr>
        <p:grpSpPr>
          <a:xfrm>
            <a:off x="1102930" y="1222618"/>
            <a:ext cx="1319480" cy="265575"/>
            <a:chOff x="1567612" y="3362650"/>
            <a:chExt cx="1319480" cy="26557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6E044CC-4C69-4033-BE91-C07F23530C5A}"/>
                </a:ext>
              </a:extLst>
            </p:cNvPr>
            <p:cNvGrpSpPr/>
            <p:nvPr/>
          </p:nvGrpSpPr>
          <p:grpSpPr>
            <a:xfrm>
              <a:off x="1625857" y="3362650"/>
              <a:ext cx="1212429" cy="220821"/>
              <a:chOff x="1600200" y="4388407"/>
              <a:chExt cx="1452563" cy="264556"/>
            </a:xfrm>
          </p:grpSpPr>
          <p:sp>
            <p:nvSpPr>
              <p:cNvPr id="32" name="手繪多邊形: 圖案 26">
                <a:extLst>
                  <a:ext uri="{FF2B5EF4-FFF2-40B4-BE49-F238E27FC236}">
                    <a16:creationId xmlns:a16="http://schemas.microsoft.com/office/drawing/2014/main" id="{038A13A4-D04C-4C97-87F8-4B1E10E90CBA}"/>
                  </a:ext>
                </a:extLst>
              </p:cNvPr>
              <p:cNvSpPr/>
              <p:nvPr/>
            </p:nvSpPr>
            <p:spPr>
              <a:xfrm>
                <a:off x="1600200" y="4456769"/>
                <a:ext cx="1452563" cy="196194"/>
              </a:xfrm>
              <a:custGeom>
                <a:avLst/>
                <a:gdLst>
                  <a:gd name="connsiteX0" fmla="*/ 0 w 1452563"/>
                  <a:gd name="connsiteY0" fmla="*/ 148569 h 196194"/>
                  <a:gd name="connsiteX1" fmla="*/ 0 w 1452563"/>
                  <a:gd name="connsiteY1" fmla="*/ 148569 h 196194"/>
                  <a:gd name="connsiteX2" fmla="*/ 47625 w 1452563"/>
                  <a:gd name="connsiteY2" fmla="*/ 129519 h 196194"/>
                  <a:gd name="connsiteX3" fmla="*/ 76200 w 1452563"/>
                  <a:gd name="connsiteY3" fmla="*/ 91419 h 196194"/>
                  <a:gd name="connsiteX4" fmla="*/ 85725 w 1452563"/>
                  <a:gd name="connsiteY4" fmla="*/ 67606 h 196194"/>
                  <a:gd name="connsiteX5" fmla="*/ 90488 w 1452563"/>
                  <a:gd name="connsiteY5" fmla="*/ 39031 h 196194"/>
                  <a:gd name="connsiteX6" fmla="*/ 95250 w 1452563"/>
                  <a:gd name="connsiteY6" fmla="*/ 19981 h 196194"/>
                  <a:gd name="connsiteX7" fmla="*/ 114300 w 1452563"/>
                  <a:gd name="connsiteY7" fmla="*/ 15219 h 196194"/>
                  <a:gd name="connsiteX8" fmla="*/ 333375 w 1452563"/>
                  <a:gd name="connsiteY8" fmla="*/ 10456 h 196194"/>
                  <a:gd name="connsiteX9" fmla="*/ 1004888 w 1452563"/>
                  <a:gd name="connsiteY9" fmla="*/ 5694 h 196194"/>
                  <a:gd name="connsiteX10" fmla="*/ 1323975 w 1452563"/>
                  <a:gd name="connsiteY10" fmla="*/ 5694 h 196194"/>
                  <a:gd name="connsiteX11" fmla="*/ 1333500 w 1452563"/>
                  <a:gd name="connsiteY11" fmla="*/ 24744 h 196194"/>
                  <a:gd name="connsiteX12" fmla="*/ 1347788 w 1452563"/>
                  <a:gd name="connsiteY12" fmla="*/ 48556 h 196194"/>
                  <a:gd name="connsiteX13" fmla="*/ 1366838 w 1452563"/>
                  <a:gd name="connsiteY13" fmla="*/ 86656 h 196194"/>
                  <a:gd name="connsiteX14" fmla="*/ 1395413 w 1452563"/>
                  <a:gd name="connsiteY14" fmla="*/ 119994 h 196194"/>
                  <a:gd name="connsiteX15" fmla="*/ 1404938 w 1452563"/>
                  <a:gd name="connsiteY15" fmla="*/ 134281 h 196194"/>
                  <a:gd name="connsiteX16" fmla="*/ 1419225 w 1452563"/>
                  <a:gd name="connsiteY16" fmla="*/ 139044 h 196194"/>
                  <a:gd name="connsiteX17" fmla="*/ 1452563 w 1452563"/>
                  <a:gd name="connsiteY17" fmla="*/ 162856 h 196194"/>
                  <a:gd name="connsiteX18" fmla="*/ 1419225 w 1452563"/>
                  <a:gd name="connsiteY18" fmla="*/ 181906 h 196194"/>
                  <a:gd name="connsiteX19" fmla="*/ 1395413 w 1452563"/>
                  <a:gd name="connsiteY19" fmla="*/ 186669 h 196194"/>
                  <a:gd name="connsiteX20" fmla="*/ 962025 w 1452563"/>
                  <a:gd name="connsiteY20" fmla="*/ 191431 h 196194"/>
                  <a:gd name="connsiteX21" fmla="*/ 690563 w 1452563"/>
                  <a:gd name="connsiteY21" fmla="*/ 196194 h 196194"/>
                  <a:gd name="connsiteX22" fmla="*/ 242888 w 1452563"/>
                  <a:gd name="connsiteY22" fmla="*/ 191431 h 196194"/>
                  <a:gd name="connsiteX23" fmla="*/ 157163 w 1452563"/>
                  <a:gd name="connsiteY23" fmla="*/ 181906 h 196194"/>
                  <a:gd name="connsiteX24" fmla="*/ 0 w 1452563"/>
                  <a:gd name="connsiteY24" fmla="*/ 148569 h 19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52563" h="196194">
                    <a:moveTo>
                      <a:pt x="0" y="148569"/>
                    </a:moveTo>
                    <a:lnTo>
                      <a:pt x="0" y="148569"/>
                    </a:lnTo>
                    <a:cubicBezTo>
                      <a:pt x="15875" y="142219"/>
                      <a:pt x="32780" y="138002"/>
                      <a:pt x="47625" y="129519"/>
                    </a:cubicBezTo>
                    <a:cubicBezTo>
                      <a:pt x="62998" y="120734"/>
                      <a:pt x="69534" y="106417"/>
                      <a:pt x="76200" y="91419"/>
                    </a:cubicBezTo>
                    <a:cubicBezTo>
                      <a:pt x="79672" y="83607"/>
                      <a:pt x="82550" y="75544"/>
                      <a:pt x="85725" y="67606"/>
                    </a:cubicBezTo>
                    <a:cubicBezTo>
                      <a:pt x="87313" y="58081"/>
                      <a:pt x="88594" y="48500"/>
                      <a:pt x="90488" y="39031"/>
                    </a:cubicBezTo>
                    <a:cubicBezTo>
                      <a:pt x="91772" y="32613"/>
                      <a:pt x="90622" y="24609"/>
                      <a:pt x="95250" y="19981"/>
                    </a:cubicBezTo>
                    <a:cubicBezTo>
                      <a:pt x="99878" y="15353"/>
                      <a:pt x="107760" y="15481"/>
                      <a:pt x="114300" y="15219"/>
                    </a:cubicBezTo>
                    <a:cubicBezTo>
                      <a:pt x="187284" y="12300"/>
                      <a:pt x="260337" y="11237"/>
                      <a:pt x="333375" y="10456"/>
                    </a:cubicBezTo>
                    <a:lnTo>
                      <a:pt x="1004888" y="5694"/>
                    </a:lnTo>
                    <a:cubicBezTo>
                      <a:pt x="1099147" y="2327"/>
                      <a:pt x="1234387" y="-5232"/>
                      <a:pt x="1323975" y="5694"/>
                    </a:cubicBezTo>
                    <a:cubicBezTo>
                      <a:pt x="1331022" y="6553"/>
                      <a:pt x="1330052" y="18538"/>
                      <a:pt x="1333500" y="24744"/>
                    </a:cubicBezTo>
                    <a:cubicBezTo>
                      <a:pt x="1337996" y="32836"/>
                      <a:pt x="1343399" y="40406"/>
                      <a:pt x="1347788" y="48556"/>
                    </a:cubicBezTo>
                    <a:cubicBezTo>
                      <a:pt x="1354520" y="61058"/>
                      <a:pt x="1358962" y="74842"/>
                      <a:pt x="1366838" y="86656"/>
                    </a:cubicBezTo>
                    <a:cubicBezTo>
                      <a:pt x="1388703" y="119455"/>
                      <a:pt x="1360770" y="79578"/>
                      <a:pt x="1395413" y="119994"/>
                    </a:cubicBezTo>
                    <a:cubicBezTo>
                      <a:pt x="1399138" y="124340"/>
                      <a:pt x="1400469" y="130705"/>
                      <a:pt x="1404938" y="134281"/>
                    </a:cubicBezTo>
                    <a:cubicBezTo>
                      <a:pt x="1408858" y="137417"/>
                      <a:pt x="1414735" y="136799"/>
                      <a:pt x="1419225" y="139044"/>
                    </a:cubicBezTo>
                    <a:cubicBezTo>
                      <a:pt x="1426190" y="142527"/>
                      <a:pt x="1448247" y="159619"/>
                      <a:pt x="1452563" y="162856"/>
                    </a:cubicBezTo>
                    <a:cubicBezTo>
                      <a:pt x="1441450" y="169206"/>
                      <a:pt x="1431039" y="176983"/>
                      <a:pt x="1419225" y="181906"/>
                    </a:cubicBezTo>
                    <a:cubicBezTo>
                      <a:pt x="1411753" y="185019"/>
                      <a:pt x="1403506" y="186500"/>
                      <a:pt x="1395413" y="186669"/>
                    </a:cubicBezTo>
                    <a:lnTo>
                      <a:pt x="962025" y="191431"/>
                    </a:lnTo>
                    <a:lnTo>
                      <a:pt x="690563" y="196194"/>
                    </a:lnTo>
                    <a:lnTo>
                      <a:pt x="242888" y="191431"/>
                    </a:lnTo>
                    <a:cubicBezTo>
                      <a:pt x="-65825" y="185494"/>
                      <a:pt x="410329" y="188569"/>
                      <a:pt x="157163" y="181906"/>
                    </a:cubicBezTo>
                    <a:cubicBezTo>
                      <a:pt x="109554" y="180653"/>
                      <a:pt x="26194" y="154125"/>
                      <a:pt x="0" y="148569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170AA7F-9B19-41D6-8151-B92F0EB63809}"/>
                  </a:ext>
                </a:extLst>
              </p:cNvPr>
              <p:cNvSpPr/>
              <p:nvPr/>
            </p:nvSpPr>
            <p:spPr>
              <a:xfrm>
                <a:off x="1676181" y="4388407"/>
                <a:ext cx="1266825" cy="82063"/>
              </a:xfrm>
              <a:prstGeom prst="rect">
                <a:avLst/>
              </a:prstGeom>
              <a:solidFill>
                <a:srgbClr val="D04D00"/>
              </a:solidFill>
              <a:ln>
                <a:solidFill>
                  <a:srgbClr val="D04D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D76EEC2C-E132-45BF-AF73-51720A854449}"/>
                  </a:ext>
                </a:extLst>
              </p:cNvPr>
              <p:cNvSpPr/>
              <p:nvPr/>
            </p:nvSpPr>
            <p:spPr>
              <a:xfrm>
                <a:off x="1947879" y="4494260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96B38C3E-D089-4723-A4B1-60DDD72AA497}"/>
                  </a:ext>
                </a:extLst>
              </p:cNvPr>
              <p:cNvSpPr/>
              <p:nvPr/>
            </p:nvSpPr>
            <p:spPr>
              <a:xfrm>
                <a:off x="2583674" y="449044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9397195E-D4CE-48FA-A7B5-051865223F5D}"/>
                  </a:ext>
                </a:extLst>
              </p:cNvPr>
              <p:cNvSpPr/>
              <p:nvPr/>
            </p:nvSpPr>
            <p:spPr>
              <a:xfrm>
                <a:off x="2361890" y="449267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D5C6A90C-7974-4908-BD14-A271586C2083}"/>
                  </a:ext>
                </a:extLst>
              </p:cNvPr>
              <p:cNvSpPr/>
              <p:nvPr/>
            </p:nvSpPr>
            <p:spPr>
              <a:xfrm>
                <a:off x="2156994" y="449267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5EC0FE27-2526-4EC2-8F53-D47E3333370A}"/>
                  </a:ext>
                </a:extLst>
              </p:cNvPr>
              <p:cNvSpPr/>
              <p:nvPr/>
            </p:nvSpPr>
            <p:spPr>
              <a:xfrm>
                <a:off x="2814548" y="4487757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89D67AEF-8F84-4807-8949-ADC8F46DB1F8}"/>
                  </a:ext>
                </a:extLst>
              </p:cNvPr>
              <p:cNvSpPr/>
              <p:nvPr/>
            </p:nvSpPr>
            <p:spPr>
              <a:xfrm>
                <a:off x="1749579" y="4494260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3AFEB87C-771C-4483-8ED0-F7E97D666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04"/>
            <a:stretch/>
          </p:blipFill>
          <p:spPr>
            <a:xfrm>
              <a:off x="1567612" y="3528085"/>
              <a:ext cx="1319480" cy="100140"/>
            </a:xfrm>
            <a:prstGeom prst="rect">
              <a:avLst/>
            </a:prstGeom>
          </p:spPr>
        </p:pic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1E33AB9-539B-43B2-A0D4-A63930F6F88C}"/>
              </a:ext>
            </a:extLst>
          </p:cNvPr>
          <p:cNvSpPr txBox="1"/>
          <p:nvPr/>
        </p:nvSpPr>
        <p:spPr>
          <a:xfrm>
            <a:off x="1238617" y="1533264"/>
            <a:ext cx="1048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Underfill</a:t>
            </a: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填膠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0CF4D1BF-E346-4C0B-B2CD-1524599086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5089" y="767646"/>
            <a:ext cx="1292343" cy="77707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804CAFA-BA9F-4809-ABAE-56D52E6556EC}"/>
              </a:ext>
            </a:extLst>
          </p:cNvPr>
          <p:cNvSpPr txBox="1"/>
          <p:nvPr/>
        </p:nvSpPr>
        <p:spPr>
          <a:xfrm>
            <a:off x="6540442" y="1533264"/>
            <a:ext cx="256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Coplanarity</a:t>
            </a: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平面度不良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5981E8-0B7D-416D-B241-E30BCCBA0473}"/>
              </a:ext>
            </a:extLst>
          </p:cNvPr>
          <p:cNvSpPr txBox="1"/>
          <p:nvPr/>
        </p:nvSpPr>
        <p:spPr>
          <a:xfrm>
            <a:off x="6465757" y="1118366"/>
            <a:ext cx="602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dirty="0" smtClean="0"/>
              <a:t>ICOS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082812" y="1075250"/>
            <a:ext cx="1289035" cy="974058"/>
            <a:chOff x="4558245" y="3019151"/>
            <a:chExt cx="1289035" cy="974058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CB62B41D-2B28-44BD-9F63-79307E3B2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3434" y="3019151"/>
              <a:ext cx="1283846" cy="4694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2562A49-358A-47C8-B800-28B186CAFD48}"/>
                </a:ext>
              </a:extLst>
            </p:cNvPr>
            <p:cNvSpPr txBox="1"/>
            <p:nvPr/>
          </p:nvSpPr>
          <p:spPr>
            <a:xfrm>
              <a:off x="4558245" y="3469989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Ball Mount</a:t>
              </a:r>
            </a:p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植球</a:t>
              </a:r>
              <a:endPara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4591845" y="1443439"/>
            <a:ext cx="36000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2592113" y="1443439"/>
            <a:ext cx="36000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8649499" y="1443439"/>
            <a:ext cx="36000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6583265" y="1443439"/>
            <a:ext cx="36000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D5981E8-0B7D-416D-B241-E30BCCBA0473}"/>
              </a:ext>
            </a:extLst>
          </p:cNvPr>
          <p:cNvSpPr txBox="1"/>
          <p:nvPr/>
        </p:nvSpPr>
        <p:spPr>
          <a:xfrm>
            <a:off x="9049157" y="1325815"/>
            <a:ext cx="15764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zh-TW" altLang="en-US" dirty="0" smtClean="0"/>
              <a:t>影響後續上板成功率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37194" y="357025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NPI</a:t>
            </a:r>
            <a:r>
              <a:rPr lang="zh-TW" altLang="en-US" sz="1400" b="1" dirty="0" smtClean="0"/>
              <a:t> 導入</a:t>
            </a:r>
            <a:endParaRPr lang="zh-TW" altLang="en-US" sz="1400" b="1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53558" y="3132217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AS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IS</a:t>
            </a:r>
            <a:endParaRPr lang="zh-TW" altLang="en-US" sz="14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349871" y="3984652"/>
            <a:ext cx="715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TO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BE</a:t>
            </a:r>
            <a:endParaRPr lang="zh-TW" altLang="en-US" sz="1400" b="1" dirty="0"/>
          </a:p>
        </p:txBody>
      </p:sp>
      <p:sp>
        <p:nvSpPr>
          <p:cNvPr id="65" name="矩形 64"/>
          <p:cNvSpPr/>
          <p:nvPr/>
        </p:nvSpPr>
        <p:spPr>
          <a:xfrm>
            <a:off x="2065773" y="3132217"/>
            <a:ext cx="1431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/>
              <a:t>結構</a:t>
            </a:r>
            <a:r>
              <a:rPr lang="en-US" altLang="zh-TW" sz="1400" b="1" dirty="0" smtClean="0"/>
              <a:t>/</a:t>
            </a:r>
            <a:r>
              <a:rPr lang="zh-TW" altLang="en-US" sz="1400" b="1" dirty="0" smtClean="0"/>
              <a:t>材料</a:t>
            </a:r>
            <a:r>
              <a:rPr lang="en-US" altLang="zh-TW" sz="1400" b="1" dirty="0" smtClean="0"/>
              <a:t>/</a:t>
            </a:r>
            <a:r>
              <a:rPr lang="zh-TW" altLang="en-US" sz="1400" b="1" dirty="0" smtClean="0"/>
              <a:t>參數</a:t>
            </a:r>
            <a:endParaRPr lang="zh-TW" altLang="en-US" sz="1400" b="1" dirty="0"/>
          </a:p>
        </p:txBody>
      </p:sp>
      <p:sp>
        <p:nvSpPr>
          <p:cNvPr id="66" name="矩形 65"/>
          <p:cNvSpPr/>
          <p:nvPr/>
        </p:nvSpPr>
        <p:spPr>
          <a:xfrm>
            <a:off x="2065773" y="3980989"/>
            <a:ext cx="1431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/>
              <a:t>結構</a:t>
            </a:r>
            <a:r>
              <a:rPr lang="en-US" altLang="zh-TW" sz="1400" b="1" dirty="0" smtClean="0"/>
              <a:t>/</a:t>
            </a:r>
            <a:r>
              <a:rPr lang="zh-TW" altLang="en-US" sz="1400" b="1" dirty="0" smtClean="0"/>
              <a:t>材料</a:t>
            </a:r>
            <a:r>
              <a:rPr lang="en-US" altLang="zh-TW" sz="1400" b="1" dirty="0" smtClean="0"/>
              <a:t>/</a:t>
            </a:r>
            <a:r>
              <a:rPr lang="zh-TW" altLang="en-US" sz="1400" b="1" dirty="0" smtClean="0"/>
              <a:t>參數</a:t>
            </a:r>
            <a:endParaRPr lang="zh-TW" altLang="en-US" sz="1400" b="1" dirty="0"/>
          </a:p>
        </p:txBody>
      </p:sp>
      <p:sp>
        <p:nvSpPr>
          <p:cNvPr id="67" name="矩形 66"/>
          <p:cNvSpPr/>
          <p:nvPr/>
        </p:nvSpPr>
        <p:spPr>
          <a:xfrm>
            <a:off x="3963755" y="3131655"/>
            <a:ext cx="1960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/>
              <a:t>人工經驗 </a:t>
            </a:r>
            <a:r>
              <a:rPr lang="en-US" altLang="zh-TW" sz="1400" b="1" dirty="0" smtClean="0"/>
              <a:t>+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LAB</a:t>
            </a:r>
            <a:r>
              <a:rPr lang="zh-TW" altLang="en-US" sz="1400" b="1" dirty="0" smtClean="0"/>
              <a:t> 預測</a:t>
            </a:r>
            <a:endParaRPr lang="zh-TW" altLang="en-US" sz="1400" b="1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561856" y="31426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/>
              <a:t>→</a:t>
            </a:r>
            <a:endParaRPr lang="zh-TW" altLang="en-US" sz="1400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561856" y="39908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/>
              <a:t>→</a:t>
            </a:r>
            <a:endParaRPr lang="zh-TW" altLang="en-US" sz="1400" b="1" dirty="0"/>
          </a:p>
        </p:txBody>
      </p:sp>
      <p:sp>
        <p:nvSpPr>
          <p:cNvPr id="71" name="矩形 70"/>
          <p:cNvSpPr/>
          <p:nvPr/>
        </p:nvSpPr>
        <p:spPr>
          <a:xfrm>
            <a:off x="3963755" y="3980988"/>
            <a:ext cx="2238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/>
              <a:t>AI</a:t>
            </a:r>
            <a:r>
              <a:rPr lang="zh-TW" altLang="en-US" sz="1400" b="1" dirty="0" smtClean="0"/>
              <a:t>模型預測 </a:t>
            </a:r>
            <a:r>
              <a:rPr lang="en-US" altLang="zh-TW" sz="1400" b="1" dirty="0" smtClean="0"/>
              <a:t>+ </a:t>
            </a:r>
            <a:r>
              <a:rPr lang="zh-TW" altLang="en-US" sz="1400" b="1" dirty="0" smtClean="0"/>
              <a:t>參數最佳化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5931108" y="314654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/>
              <a:t>→</a:t>
            </a:r>
            <a:endParaRPr lang="zh-TW" altLang="en-US" sz="1400" b="1" dirty="0"/>
          </a:p>
        </p:txBody>
      </p:sp>
      <p:sp>
        <p:nvSpPr>
          <p:cNvPr id="73" name="矩形 72"/>
          <p:cNvSpPr/>
          <p:nvPr/>
        </p:nvSpPr>
        <p:spPr>
          <a:xfrm>
            <a:off x="6381002" y="3127840"/>
            <a:ext cx="18582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/>
              <a:t>DoE</a:t>
            </a:r>
            <a:r>
              <a:rPr lang="zh-TW" altLang="en-US" sz="1400" b="1" dirty="0" smtClean="0"/>
              <a:t> 實驗結果及建議</a:t>
            </a:r>
            <a:endParaRPr lang="zh-TW" altLang="en-US" sz="1400" b="1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8363791" y="36410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/>
              <a:t>→</a:t>
            </a:r>
            <a:endParaRPr lang="zh-TW" altLang="en-US" sz="1400" b="1" dirty="0"/>
          </a:p>
        </p:txBody>
      </p:sp>
      <p:sp>
        <p:nvSpPr>
          <p:cNvPr id="75" name="矩形 74"/>
          <p:cNvSpPr/>
          <p:nvPr/>
        </p:nvSpPr>
        <p:spPr>
          <a:xfrm>
            <a:off x="8727993" y="364108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b="1" dirty="0" smtClean="0"/>
              <a:t>產線確認</a:t>
            </a:r>
            <a:endParaRPr lang="zh-TW" altLang="en-US" sz="1400" b="1" dirty="0"/>
          </a:p>
        </p:txBody>
      </p:sp>
      <p:cxnSp>
        <p:nvCxnSpPr>
          <p:cNvPr id="78" name="直線接點 77"/>
          <p:cNvCxnSpPr/>
          <p:nvPr/>
        </p:nvCxnSpPr>
        <p:spPr>
          <a:xfrm>
            <a:off x="4033300" y="3422859"/>
            <a:ext cx="420590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5898051" y="2650776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5050"/>
                </a:solidFill>
              </a:rPr>
              <a:t>平均時間 </a:t>
            </a:r>
            <a:r>
              <a:rPr lang="en-US" altLang="zh-TW" sz="1200" dirty="0" smtClean="0">
                <a:solidFill>
                  <a:srgbClr val="FF5050"/>
                </a:solidFill>
              </a:rPr>
              <a:t>:</a:t>
            </a:r>
            <a:r>
              <a:rPr lang="zh-TW" altLang="en-US" sz="1200" dirty="0" smtClean="0">
                <a:solidFill>
                  <a:srgbClr val="FF5050"/>
                </a:solidFill>
              </a:rPr>
              <a:t> </a:t>
            </a:r>
            <a:r>
              <a:rPr lang="en-US" altLang="zh-TW" sz="1200" dirty="0" smtClean="0">
                <a:solidFill>
                  <a:srgbClr val="FF5050"/>
                </a:solidFill>
              </a:rPr>
              <a:t>1</a:t>
            </a:r>
            <a:r>
              <a:rPr lang="zh-TW" altLang="en-US" sz="1200" dirty="0" smtClean="0">
                <a:solidFill>
                  <a:srgbClr val="FF5050"/>
                </a:solidFill>
              </a:rPr>
              <a:t> </a:t>
            </a:r>
            <a:r>
              <a:rPr lang="en-US" altLang="zh-TW" sz="1200" dirty="0" smtClean="0">
                <a:solidFill>
                  <a:srgbClr val="FF5050"/>
                </a:solidFill>
              </a:rPr>
              <a:t>month</a:t>
            </a:r>
          </a:p>
          <a:p>
            <a:r>
              <a:rPr lang="zh-TW" altLang="en-US" sz="1200" dirty="0" smtClean="0">
                <a:solidFill>
                  <a:srgbClr val="FF5050"/>
                </a:solidFill>
              </a:rPr>
              <a:t>花費成本 </a:t>
            </a:r>
            <a:r>
              <a:rPr lang="en-US" altLang="zh-TW" sz="1200" dirty="0" smtClean="0">
                <a:solidFill>
                  <a:srgbClr val="FF5050"/>
                </a:solidFill>
              </a:rPr>
              <a:t>:</a:t>
            </a:r>
            <a:r>
              <a:rPr lang="zh-TW" altLang="en-US" sz="1200" dirty="0" smtClean="0">
                <a:solidFill>
                  <a:srgbClr val="FF5050"/>
                </a:solidFill>
              </a:rPr>
              <a:t> 依工程師經驗選擇材料</a:t>
            </a:r>
            <a:endParaRPr lang="zh-TW" altLang="en-US" sz="1200" dirty="0">
              <a:solidFill>
                <a:srgbClr val="FF505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7873339" y="2674521"/>
            <a:ext cx="41088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材料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(tooling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molding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模、板 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…)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採購等待平均時間 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month</a:t>
            </a:r>
            <a:endParaRPr lang="zh-TW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898051" y="3440657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rgbClr val="FF5050"/>
                </a:solidFill>
              </a:rPr>
              <a:t>多次預測結果仍有過大誤差可能</a:t>
            </a:r>
            <a:endParaRPr lang="zh-TW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85" name="直線接點 84"/>
          <p:cNvCxnSpPr/>
          <p:nvPr/>
        </p:nvCxnSpPr>
        <p:spPr>
          <a:xfrm>
            <a:off x="3996563" y="4272140"/>
            <a:ext cx="217249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5400718" y="4288765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5"/>
                </a:solidFill>
              </a:rPr>
              <a:t>AI</a:t>
            </a:r>
            <a:r>
              <a:rPr lang="zh-TW" altLang="en-US" sz="1200" b="1" dirty="0" smtClean="0">
                <a:solidFill>
                  <a:schemeClr val="accent5"/>
                </a:solidFill>
              </a:rPr>
              <a:t> 的導入</a:t>
            </a:r>
            <a:endParaRPr lang="zh-TW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537194" y="51578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/>
              <a:t>效益</a:t>
            </a:r>
            <a:endParaRPr lang="zh-TW" altLang="en-US" sz="14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1140542" y="5080517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5"/>
                </a:solidFill>
              </a:rPr>
              <a:t>AI</a:t>
            </a:r>
            <a:r>
              <a:rPr lang="zh-TW" altLang="en-US" sz="1200" b="1" dirty="0" smtClean="0">
                <a:solidFill>
                  <a:schemeClr val="accent5"/>
                </a:solidFill>
              </a:rPr>
              <a:t> 的</a:t>
            </a:r>
            <a:r>
              <a:rPr lang="zh-TW" altLang="en-US" sz="2000" b="1" dirty="0" smtClean="0">
                <a:solidFill>
                  <a:schemeClr val="accent5"/>
                </a:solidFill>
              </a:rPr>
              <a:t>導入成功</a:t>
            </a:r>
            <a:endParaRPr lang="zh-TW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37194" y="7674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/>
              <a:t>問題</a:t>
            </a:r>
            <a:endParaRPr lang="zh-TW" altLang="en-US" sz="1400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2781674" y="5023148"/>
            <a:ext cx="18389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減少上述所產生的問題點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減少需建模的組數</a:t>
            </a:r>
            <a:endParaRPr lang="en-US" altLang="zh-TW" sz="10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參數組合趨勢更加明顯</a:t>
            </a:r>
            <a:endParaRPr lang="zh-TW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140542" y="5734939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5"/>
                </a:solidFill>
              </a:rPr>
              <a:t>Simulation</a:t>
            </a:r>
            <a:r>
              <a:rPr lang="zh-TW" altLang="en-US" sz="1200" b="1" dirty="0" smtClean="0">
                <a:solidFill>
                  <a:schemeClr val="accent5"/>
                </a:solidFill>
              </a:rPr>
              <a:t>建模 改善→ </a:t>
            </a:r>
            <a:r>
              <a:rPr lang="en-US" altLang="zh-TW" sz="2000" b="1" dirty="0" smtClean="0">
                <a:solidFill>
                  <a:schemeClr val="accent5"/>
                </a:solidFill>
              </a:rPr>
              <a:t>AI</a:t>
            </a:r>
            <a:r>
              <a:rPr lang="zh-TW" altLang="en-US" sz="2000" b="1" dirty="0" smtClean="0">
                <a:solidFill>
                  <a:schemeClr val="accent5"/>
                </a:solidFill>
              </a:rPr>
              <a:t> 建模</a:t>
            </a:r>
            <a:endParaRPr lang="zh-TW" alt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4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31" y="1740213"/>
            <a:ext cx="10101739" cy="32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40E0DE-A862-4CD4-8570-6067976460D7}"/>
              </a:ext>
            </a:extLst>
          </p:cNvPr>
          <p:cNvSpPr txBox="1"/>
          <p:nvPr/>
        </p:nvSpPr>
        <p:spPr>
          <a:xfrm>
            <a:off x="169340" y="-7148"/>
            <a:ext cx="9134704" cy="74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BGA Coplanarity </a:t>
            </a:r>
            <a:r>
              <a:rPr lang="zh-TW" altLang="en-US" sz="32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平面度改善 </a:t>
            </a:r>
            <a:r>
              <a:rPr lang="en-US" altLang="zh-TW" sz="32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|</a:t>
            </a:r>
            <a:r>
              <a:rPr lang="zh-TW" altLang="en-US" sz="32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資料集說明</a:t>
            </a:r>
            <a:endParaRPr lang="en-US" altLang="zh-TW" sz="32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1454" y="1006705"/>
            <a:ext cx="59529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NPI System ( NSS 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資料範圍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PKG size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30 ~ 70 x 70 mm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PKG type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HFC BGA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Heat-sink Flip-Chip Ball Grid Array )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type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量產批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資料特徵數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因子：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因子：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 Coplanarity )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00695" y="5730240"/>
          <a:ext cx="468000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32895405"/>
                    </a:ext>
                  </a:extLst>
                </a:gridCol>
                <a:gridCol w="751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009"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Adhesive type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黏膠類型</a:t>
                      </a: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 type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散熱片類型</a:t>
                      </a: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09"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SBS core type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基板核心材料類型</a:t>
                      </a: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UF type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底部填充劑類型</a:t>
                      </a: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5723">
                          <a:alpha val="8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E875BB3-9B22-4149-A607-9F42E4C647CE}"/>
              </a:ext>
            </a:extLst>
          </p:cNvPr>
          <p:cNvGraphicFramePr>
            <a:graphicFrameLocks noGrp="1"/>
          </p:cNvGraphicFramePr>
          <p:nvPr/>
        </p:nvGraphicFramePr>
        <p:xfrm>
          <a:off x="2494013" y="5422710"/>
          <a:ext cx="4693363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1262">
                  <a:extLst>
                    <a:ext uri="{9D8B030D-6E8A-4147-A177-3AD203B41FA5}">
                      <a16:colId xmlns:a16="http://schemas.microsoft.com/office/drawing/2014/main" val="768444328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8726964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08514772"/>
                    </a:ext>
                  </a:extLst>
                </a:gridCol>
                <a:gridCol w="758001">
                  <a:extLst>
                    <a:ext uri="{9D8B030D-6E8A-4147-A177-3AD203B41FA5}">
                      <a16:colId xmlns:a16="http://schemas.microsoft.com/office/drawing/2014/main" val="2173981098"/>
                    </a:ext>
                  </a:extLst>
                </a:gridCol>
              </a:tblGrid>
              <a:tr h="2030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Material Factor (X)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5723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5723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來源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5723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Format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5723">
                        <a:alpha val="8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4620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01D3B0-FFB8-4D6C-9F79-09B9BAC105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08962" y="1075664"/>
          <a:ext cx="4692422" cy="243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9938">
                  <a:extLst>
                    <a:ext uri="{9D8B030D-6E8A-4147-A177-3AD203B41FA5}">
                      <a16:colId xmlns:a16="http://schemas.microsoft.com/office/drawing/2014/main" val="3000374690"/>
                    </a:ext>
                  </a:extLst>
                </a:gridCol>
                <a:gridCol w="1641819">
                  <a:extLst>
                    <a:ext uri="{9D8B030D-6E8A-4147-A177-3AD203B41FA5}">
                      <a16:colId xmlns:a16="http://schemas.microsoft.com/office/drawing/2014/main" val="3438725294"/>
                    </a:ext>
                  </a:extLst>
                </a:gridCol>
                <a:gridCol w="667841">
                  <a:extLst>
                    <a:ext uri="{9D8B030D-6E8A-4147-A177-3AD203B41FA5}">
                      <a16:colId xmlns:a16="http://schemas.microsoft.com/office/drawing/2014/main" val="26415747"/>
                    </a:ext>
                  </a:extLst>
                </a:gridCol>
                <a:gridCol w="762824">
                  <a:extLst>
                    <a:ext uri="{9D8B030D-6E8A-4147-A177-3AD203B41FA5}">
                      <a16:colId xmlns:a16="http://schemas.microsoft.com/office/drawing/2014/main" val="3561073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Process Parameters 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(X)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>
                        <a:alpha val="9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>
                        <a:alpha val="9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來源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>
                        <a:alpha val="9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Format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5597">
                        <a:alpha val="9215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9094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247BEA0-1078-4C74-84E5-2C39206CFF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08962" y="1371472"/>
          <a:ext cx="468000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9708">
                  <a:extLst>
                    <a:ext uri="{9D8B030D-6E8A-4147-A177-3AD203B41FA5}">
                      <a16:colId xmlns:a16="http://schemas.microsoft.com/office/drawing/2014/main" val="513609570"/>
                    </a:ext>
                  </a:extLst>
                </a:gridCol>
                <a:gridCol w="1639330">
                  <a:extLst>
                    <a:ext uri="{9D8B030D-6E8A-4147-A177-3AD203B41FA5}">
                      <a16:colId xmlns:a16="http://schemas.microsoft.com/office/drawing/2014/main" val="4029096808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3559827562"/>
                    </a:ext>
                  </a:extLst>
                </a:gridCol>
                <a:gridCol w="753697">
                  <a:extLst>
                    <a:ext uri="{9D8B030D-6E8A-4147-A177-3AD203B41FA5}">
                      <a16:colId xmlns:a16="http://schemas.microsoft.com/office/drawing/2014/main" val="105876708"/>
                    </a:ext>
                  </a:extLst>
                </a:gridCol>
              </a:tblGrid>
              <a:tr h="212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 reflow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焊膏回流焊接</a:t>
                      </a: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2439"/>
                  </a:ext>
                </a:extLst>
              </a:tr>
              <a:tr h="212953"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 cure Temp.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散熱片固化溫度</a:t>
                      </a: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446947"/>
                  </a:ext>
                </a:extLst>
              </a:tr>
              <a:tr h="212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 (Y/N)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是否經熱壓合</a:t>
                      </a: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RMS</a:t>
                      </a:r>
                      <a:endParaRPr lang="zh-TW" altLang="en-US" sz="1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787470"/>
                  </a:ext>
                </a:extLst>
              </a:tr>
              <a:tr h="212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 Temp.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熱壓合</a:t>
                      </a: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溫度</a:t>
                      </a: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RMS</a:t>
                      </a:r>
                      <a:endParaRPr lang="zh-TW" altLang="en-US" sz="1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393348"/>
                  </a:ext>
                </a:extLst>
              </a:tr>
              <a:tr h="212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 Force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熱壓合</a:t>
                      </a: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力量</a:t>
                      </a: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59821"/>
                  </a:ext>
                </a:extLst>
              </a:tr>
              <a:tr h="212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UF cure Temp.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底部填充劑固化溫度</a:t>
                      </a: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RMS</a:t>
                      </a:r>
                      <a:endParaRPr lang="zh-TW" altLang="en-US" sz="1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4904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7B8907-C15F-4FD8-A613-8411745EFA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97579" y="2961397"/>
          <a:ext cx="4691383" cy="24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1091">
                  <a:extLst>
                    <a:ext uri="{9D8B030D-6E8A-4147-A177-3AD203B41FA5}">
                      <a16:colId xmlns:a16="http://schemas.microsoft.com/office/drawing/2014/main" val="3658652791"/>
                    </a:ext>
                  </a:extLst>
                </a:gridCol>
                <a:gridCol w="1631092">
                  <a:extLst>
                    <a:ext uri="{9D8B030D-6E8A-4147-A177-3AD203B41FA5}">
                      <a16:colId xmlns:a16="http://schemas.microsoft.com/office/drawing/2014/main" val="2338070984"/>
                    </a:ext>
                  </a:extLst>
                </a:gridCol>
                <a:gridCol w="649709">
                  <a:extLst>
                    <a:ext uri="{9D8B030D-6E8A-4147-A177-3AD203B41FA5}">
                      <a16:colId xmlns:a16="http://schemas.microsoft.com/office/drawing/2014/main" val="3324465350"/>
                    </a:ext>
                  </a:extLst>
                </a:gridCol>
                <a:gridCol w="779491">
                  <a:extLst>
                    <a:ext uri="{9D8B030D-6E8A-4147-A177-3AD203B41FA5}">
                      <a16:colId xmlns:a16="http://schemas.microsoft.com/office/drawing/2014/main" val="4088940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Structure Factor (X)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6000">
                        <a:alpha val="8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6000">
                        <a:alpha val="8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來源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6000">
                        <a:alpha val="8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Format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6000">
                        <a:alpha val="8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7783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E188BA4-5BA1-4A18-9B76-B373700E0C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08962" y="3265186"/>
          <a:ext cx="4675088" cy="343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708">
                  <a:extLst>
                    <a:ext uri="{9D8B030D-6E8A-4147-A177-3AD203B41FA5}">
                      <a16:colId xmlns:a16="http://schemas.microsoft.com/office/drawing/2014/main" val="395029869"/>
                    </a:ext>
                  </a:extLst>
                </a:gridCol>
                <a:gridCol w="1639330">
                  <a:extLst>
                    <a:ext uri="{9D8B030D-6E8A-4147-A177-3AD203B41FA5}">
                      <a16:colId xmlns:a16="http://schemas.microsoft.com/office/drawing/2014/main" val="3024256642"/>
                    </a:ext>
                  </a:extLst>
                </a:gridCol>
                <a:gridCol w="643362">
                  <a:extLst>
                    <a:ext uri="{9D8B030D-6E8A-4147-A177-3AD203B41FA5}">
                      <a16:colId xmlns:a16="http://schemas.microsoft.com/office/drawing/2014/main" val="3495626524"/>
                    </a:ext>
                  </a:extLst>
                </a:gridCol>
                <a:gridCol w="772688">
                  <a:extLst>
                    <a:ext uri="{9D8B030D-6E8A-4147-A177-3AD203B41FA5}">
                      <a16:colId xmlns:a16="http://schemas.microsoft.com/office/drawing/2014/main" val="2239874961"/>
                    </a:ext>
                  </a:extLst>
                </a:gridCol>
              </a:tblGrid>
              <a:tr h="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Die size (X/Y)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5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晶片水平和垂直長度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804638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Die ratio (X/Y)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5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晶片水平和垂直長度的比例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864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Die hypotenuse (X/Y)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晶片斜邊長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Die thickness</a:t>
                      </a:r>
                      <a:endParaRPr lang="zh-TW" altLang="en-US" sz="1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晶片厚度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03355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HS thickness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散熱片厚度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50636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HS ring foot width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散熱片底座寬度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859864"/>
                  </a:ext>
                </a:extLst>
              </a:tr>
              <a:tr h="242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PKG size (X/Y)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封裝水平和垂直長度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34922"/>
                  </a:ext>
                </a:extLst>
              </a:tr>
              <a:tr h="242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PKG hypotenuse (X/Y)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封裝斜邊長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50422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PKG thickness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封裝厚度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787995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thickness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基板厚度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28936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layers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基板層數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3411"/>
                  </a:ext>
                </a:extLst>
              </a:tr>
              <a:tr h="235131"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core thickness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基板核心層厚度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795941"/>
                  </a:ext>
                </a:extLst>
              </a:tr>
              <a:tr h="248647"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Cu thickness</a:t>
                      </a:r>
                      <a:endParaRPr lang="zh-TW" altLang="en-US" sz="1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基板銅箔厚度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796703"/>
                  </a:ext>
                </a:extLst>
              </a:tr>
              <a:tr h="259553"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Area ratio (Die/SBS)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晶片與基板的面積比例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NSS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6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68023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BA0C9AA-501D-4F4D-9007-721DFDBCC993}"/>
              </a:ext>
            </a:extLst>
          </p:cNvPr>
          <p:cNvGraphicFramePr>
            <a:graphicFrameLocks noGrp="1"/>
          </p:cNvGraphicFramePr>
          <p:nvPr/>
        </p:nvGraphicFramePr>
        <p:xfrm>
          <a:off x="2487332" y="4763803"/>
          <a:ext cx="4680493" cy="243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7943">
                  <a:extLst>
                    <a:ext uri="{9D8B030D-6E8A-4147-A177-3AD203B41FA5}">
                      <a16:colId xmlns:a16="http://schemas.microsoft.com/office/drawing/2014/main" val="44639921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337561869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757716088"/>
                    </a:ext>
                  </a:extLst>
                </a:gridCol>
                <a:gridCol w="747975">
                  <a:extLst>
                    <a:ext uri="{9D8B030D-6E8A-4147-A177-3AD203B41FA5}">
                      <a16:colId xmlns:a16="http://schemas.microsoft.com/office/drawing/2014/main" val="1363385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特徵因子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3C0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3C0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來源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3C0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Format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3C0C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796278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048906B-3716-4C4F-B671-665AC3CC8729}"/>
              </a:ext>
            </a:extLst>
          </p:cNvPr>
          <p:cNvGraphicFramePr>
            <a:graphicFrameLocks noGrp="1"/>
          </p:cNvGraphicFramePr>
          <p:nvPr/>
        </p:nvGraphicFramePr>
        <p:xfrm>
          <a:off x="2487332" y="5058447"/>
          <a:ext cx="4674826" cy="243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7943">
                  <a:extLst>
                    <a:ext uri="{9D8B030D-6E8A-4147-A177-3AD203B41FA5}">
                      <a16:colId xmlns:a16="http://schemas.microsoft.com/office/drawing/2014/main" val="51360957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40290968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52160176"/>
                    </a:ext>
                  </a:extLst>
                </a:gridCol>
                <a:gridCol w="742308">
                  <a:extLst>
                    <a:ext uri="{9D8B030D-6E8A-4147-A177-3AD203B41FA5}">
                      <a16:colId xmlns:a16="http://schemas.microsoft.com/office/drawing/2014/main" val="105876708"/>
                    </a:ext>
                  </a:extLst>
                </a:gridCol>
              </a:tblGrid>
              <a:tr h="2129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Coplanarity</a:t>
                      </a:r>
                      <a:endParaRPr lang="zh-TW" altLang="en-US" sz="10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平面度</a:t>
                      </a:r>
                    </a:p>
                  </a:txBody>
                  <a:tcPr>
                    <a:lnL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GUI</a:t>
                      </a:r>
                      <a:endParaRPr lang="zh-TW" altLang="en-US" sz="10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>
                    <a:lnL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3C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4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Microsoft YaHei"/>
        <a:ea typeface="微軟正黑體"/>
        <a:cs typeface=""/>
      </a:majorFont>
      <a:minorFont>
        <a:latin typeface="Microsoft YaHe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Security C</Template>
  <TotalTime>540</TotalTime>
  <Words>643</Words>
  <Application>Microsoft Office PowerPoint</Application>
  <PresentationFormat>寬螢幕</PresentationFormat>
  <Paragraphs>200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Microsoft YaHei</vt:lpstr>
      <vt:lpstr>微軟正黑體</vt:lpstr>
      <vt:lpstr>新細明體</vt:lpstr>
      <vt:lpstr>Arial</vt:lpstr>
      <vt:lpstr>Calibri</vt:lpstr>
      <vt:lpstr>Microsoft New Tai Lue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陳筠霈</dc:creator>
  <cp:keywords>Security C</cp:keywords>
  <dc:description>Security C</dc:description>
  <cp:lastModifiedBy>陳筠霈</cp:lastModifiedBy>
  <cp:revision>33</cp:revision>
  <dcterms:created xsi:type="dcterms:W3CDTF">2024-10-01T02:08:46Z</dcterms:created>
  <dcterms:modified xsi:type="dcterms:W3CDTF">2024-10-07T09:18:42Z</dcterms:modified>
</cp:coreProperties>
</file>