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289" r:id="rId4"/>
    <p:sldId id="292" r:id="rId5"/>
    <p:sldId id="300" r:id="rId6"/>
    <p:sldId id="301" r:id="rId7"/>
    <p:sldId id="302" r:id="rId8"/>
    <p:sldId id="295" r:id="rId9"/>
    <p:sldId id="303" r:id="rId10"/>
    <p:sldId id="290" r:id="rId11"/>
    <p:sldId id="304" r:id="rId12"/>
    <p:sldId id="305" r:id="rId13"/>
    <p:sldId id="306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BF5"/>
    <a:srgbClr val="35656D"/>
    <a:srgbClr val="EDF0F7"/>
    <a:srgbClr val="89788C"/>
    <a:srgbClr val="F5F5F5"/>
    <a:srgbClr val="F0F0F0"/>
    <a:srgbClr val="F8F8F8"/>
    <a:srgbClr val="3A6E78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5156" autoAdjust="0"/>
  </p:normalViewPr>
  <p:slideViewPr>
    <p:cSldViewPr snapToGrid="0">
      <p:cViewPr varScale="1">
        <p:scale>
          <a:sx n="66" d="100"/>
          <a:sy n="66" d="100"/>
        </p:scale>
        <p:origin x="7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0362\1.Project\IAI%20platform\IAI%20level%203\&#22238;&#23478;&#20316;&#26989;\&#26399;&#26411;&#22577;&#21578;&#20351;&#29992;&#34920;&#26684;raw%20data_(Security%20C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khfs3\asek_pub$\Assy3%20PE\01%20BB00%20&#34389;\Jay%20Mo\IAI%20&#25976;&#20540;&#22411;\&#27169;&#22411;&#35347;&#32244;&#36039;&#26009;\&#31532;&#19977;&#29256;&#36039;&#26009;\Result_&#39511;&#35657;_HFCBGA%20&#21512;&#20341;_0925_04_Tt_02_(Security%20C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後段製程重工</a:t>
            </a:r>
            <a:r>
              <a:rPr lang="en-US" altLang="zh-TW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(%/year)</a:t>
            </a:r>
            <a:r>
              <a: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1926260234196496"/>
          <c:y val="0.12523596775690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en-US" alt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8E-4B60-8EAA-29CE7869A901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8E-4B60-8EAA-29CE7869A901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8E-4B60-8EAA-29CE7869A901}"/>
              </c:ext>
            </c:extLst>
          </c:dPt>
          <c:dPt>
            <c:idx val="3"/>
            <c:bubble3D val="0"/>
            <c:explosion val="6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8E-4B60-8EAA-29CE7869A901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8E-4B60-8EAA-29CE7869A901}"/>
              </c:ext>
            </c:extLst>
          </c:dPt>
          <c:dPt>
            <c:idx val="5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8E-4B60-8EAA-29CE7869A901}"/>
              </c:ext>
            </c:extLst>
          </c:dPt>
          <c:dPt>
            <c:idx val="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8E-4B60-8EAA-29CE7869A90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8E-4B60-8EAA-29CE7869A90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8E-4B60-8EAA-29CE7869A90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8E-4B60-8EAA-29CE7869A90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D8E-4B60-8EAA-29CE7869A90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8E-4B60-8EAA-29CE7869A90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8E-4B60-8EAA-29CE7869A90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D8E-4B60-8EAA-29CE7869A901}"/>
                </c:ext>
              </c:extLst>
            </c:dLbl>
            <c:dLbl>
              <c:idx val="3"/>
              <c:layout>
                <c:manualLayout>
                  <c:x val="1.3493414502573591E-2"/>
                  <c:y val="-6.9186068433697715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D8E-4B60-8EAA-29CE7869A90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D8E-4B60-8EAA-29CE7869A90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D8E-4B60-8EAA-29CE7869A90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D8E-4B60-8EAA-29CE7869A9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工作表1!$A$2:$A$12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38.6</c:v>
                </c:pt>
                <c:pt idx="1">
                  <c:v>22.7</c:v>
                </c:pt>
                <c:pt idx="2">
                  <c:v>9.3000000000000007</c:v>
                </c:pt>
                <c:pt idx="3">
                  <c:v>6.8</c:v>
                </c:pt>
                <c:pt idx="4">
                  <c:v>6.3</c:v>
                </c:pt>
                <c:pt idx="5">
                  <c:v>6</c:v>
                </c:pt>
                <c:pt idx="6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D8E-4B60-8EAA-29CE7869A90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pPr>
            <a:r>
              <a:rPr lang="en-US" altLang="zh-TW" sz="1400" b="1" baseline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Coplanarity</a:t>
            </a:r>
            <a:r>
              <a:rPr lang="zh-TW" altLang="zh-TW" sz="1400" b="1" baseline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b="1" baseline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fail</a:t>
            </a:r>
            <a:r>
              <a:rPr lang="zh-TW" altLang="zh-TW" sz="1400" b="1" baseline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導致的扣量</a:t>
            </a:r>
            <a:endParaRPr lang="zh-TW" altLang="zh-TW" sz="1400" baseline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defRPr>
          </a:pPr>
          <a:endParaRPr lang="zh-TW" alt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扣量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560</c:v>
                </c:pt>
                <c:pt idx="1">
                  <c:v>2118</c:v>
                </c:pt>
                <c:pt idx="2">
                  <c:v>259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2-4C14-9691-D7DDBFC9AA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7"/>
        <c:axId val="714213160"/>
        <c:axId val="714213488"/>
      </c:barChart>
      <c:catAx>
        <c:axId val="714213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14213488"/>
        <c:crosses val="autoZero"/>
        <c:auto val="1"/>
        <c:lblAlgn val="ctr"/>
        <c:lblOffset val="100"/>
        <c:noMultiLvlLbl val="0"/>
      </c:catAx>
      <c:valAx>
        <c:axId val="714213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4213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71824962815065E-2"/>
          <c:y val="0.17543999708369787"/>
          <c:w val="0.90667784069909974"/>
          <c:h val="0.5790953618396733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工作表1!$C$9</c:f>
              <c:strCache>
                <c:ptCount val="1"/>
                <c:pt idx="0">
                  <c:v>工程經驗預測</c:v>
                </c:pt>
              </c:strCache>
            </c:strRef>
          </c:tx>
          <c:spPr>
            <a:solidFill>
              <a:srgbClr val="DC0000"/>
            </a:solidFill>
            <a:ln>
              <a:noFill/>
            </a:ln>
            <a:effectLst/>
          </c:spPr>
          <c:invertIfNegative val="0"/>
          <c:cat>
            <c:strRef>
              <c:f>工作表1!$B$10:$B$35</c:f>
              <c:strCache>
                <c:ptCount val="26"/>
                <c:pt idx="0">
                  <c:v>&lt;1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≧25</c:v>
                </c:pt>
              </c:strCache>
            </c:strRef>
          </c:cat>
          <c:val>
            <c:numRef>
              <c:f>工作表1!$C$10:$C$35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18">
                  <c:v>1</c:v>
                </c:pt>
                <c:pt idx="19">
                  <c:v>5</c:v>
                </c:pt>
                <c:pt idx="20">
                  <c:v>6</c:v>
                </c:pt>
                <c:pt idx="21">
                  <c:v>1</c:v>
                </c:pt>
                <c:pt idx="22">
                  <c:v>8</c:v>
                </c:pt>
                <c:pt idx="23">
                  <c:v>7</c:v>
                </c:pt>
                <c:pt idx="24">
                  <c:v>10</c:v>
                </c:pt>
                <c:pt idx="2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C-43A8-9901-F1273CDCA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51445792"/>
        <c:axId val="930945376"/>
      </c:barChart>
      <c:catAx>
        <c:axId val="85144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b="0" dirty="0"/>
                  <a:t>預測誤差值</a:t>
                </a:r>
                <a:r>
                  <a:rPr lang="en-US" altLang="zh-TW" b="0" dirty="0"/>
                  <a:t>(</a:t>
                </a:r>
                <a:r>
                  <a:rPr lang="en-US" b="0" dirty="0"/>
                  <a:t>µm)</a:t>
                </a:r>
                <a:endParaRPr lang="zh-TW" b="0" dirty="0"/>
              </a:p>
            </c:rich>
          </c:tx>
          <c:layout>
            <c:manualLayout>
              <c:xMode val="edge"/>
              <c:yMode val="edge"/>
              <c:x val="0.43117336707758736"/>
              <c:y val="0.88145364530342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930945376"/>
        <c:crosses val="autoZero"/>
        <c:auto val="1"/>
        <c:lblAlgn val="ctr"/>
        <c:lblOffset val="100"/>
        <c:noMultiLvlLbl val="0"/>
      </c:catAx>
      <c:valAx>
        <c:axId val="9309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b="0"/>
                  <a:t>件數</a:t>
                </a:r>
                <a:r>
                  <a:rPr lang="en-US" b="0" dirty="0"/>
                  <a:t>%</a:t>
                </a:r>
                <a:endParaRPr lang="zh-TW" b="0"/>
              </a:p>
            </c:rich>
          </c:tx>
          <c:layout>
            <c:manualLayout>
              <c:xMode val="edge"/>
              <c:yMode val="edge"/>
              <c:x val="1.1700227335765503E-2"/>
              <c:y val="1.33406895053343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5144579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[Result_驗證_HFCBGA 合併_0925_04_Tt_02_(Security C).csv]工作表3!樞紐分析表3</c:name>
    <c:fmtId val="-1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7293167268322549E-2"/>
          <c:y val="0.16170641918990028"/>
          <c:w val="0.93840848206439698"/>
          <c:h val="0.617620975740673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工作表3!$B$1</c:f>
              <c:strCache>
                <c:ptCount val="1"/>
                <c:pt idx="0">
                  <c:v>AI 模型預測誤差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工作表3!$A$2:$A$28</c:f>
              <c:strCache>
                <c:ptCount val="26"/>
                <c:pt idx="0">
                  <c:v>&lt;1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&gt;=25</c:v>
                </c:pt>
              </c:strCache>
            </c:strRef>
          </c:cat>
          <c:val>
            <c:numRef>
              <c:f>工作表3!$B$2:$B$28</c:f>
              <c:numCache>
                <c:formatCode>0_);[Red]\(0\)</c:formatCode>
                <c:ptCount val="26"/>
                <c:pt idx="0">
                  <c:v>10.810810810810811</c:v>
                </c:pt>
                <c:pt idx="1">
                  <c:v>2.7027027027027026</c:v>
                </c:pt>
                <c:pt idx="2">
                  <c:v>2.7027027027027026</c:v>
                </c:pt>
                <c:pt idx="3">
                  <c:v>10.810810810810811</c:v>
                </c:pt>
                <c:pt idx="4">
                  <c:v>2.7027027027027026</c:v>
                </c:pt>
                <c:pt idx="5">
                  <c:v>8.1081081081081088</c:v>
                </c:pt>
                <c:pt idx="6">
                  <c:v>2.7027027027027026</c:v>
                </c:pt>
                <c:pt idx="7">
                  <c:v>5.4054054054054053</c:v>
                </c:pt>
                <c:pt idx="8">
                  <c:v>2.7027027027027026</c:v>
                </c:pt>
                <c:pt idx="9">
                  <c:v>5.4054054054054053</c:v>
                </c:pt>
                <c:pt idx="10">
                  <c:v>2.7027027027027026</c:v>
                </c:pt>
                <c:pt idx="11">
                  <c:v>5.4054054054054053</c:v>
                </c:pt>
                <c:pt idx="12">
                  <c:v>8.1081081081081088</c:v>
                </c:pt>
                <c:pt idx="13">
                  <c:v>0</c:v>
                </c:pt>
                <c:pt idx="14">
                  <c:v>10.810810810810811</c:v>
                </c:pt>
                <c:pt idx="15">
                  <c:v>0</c:v>
                </c:pt>
                <c:pt idx="16">
                  <c:v>2.7027027027027026</c:v>
                </c:pt>
                <c:pt idx="17">
                  <c:v>0</c:v>
                </c:pt>
                <c:pt idx="18">
                  <c:v>0</c:v>
                </c:pt>
                <c:pt idx="19">
                  <c:v>2.7027027027027026</c:v>
                </c:pt>
                <c:pt idx="20">
                  <c:v>0</c:v>
                </c:pt>
                <c:pt idx="21">
                  <c:v>5.4054054054054053</c:v>
                </c:pt>
                <c:pt idx="22">
                  <c:v>2.7027027027027026</c:v>
                </c:pt>
                <c:pt idx="23">
                  <c:v>0</c:v>
                </c:pt>
                <c:pt idx="24">
                  <c:v>0</c:v>
                </c:pt>
                <c:pt idx="25">
                  <c:v>5.4054054054054053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DC-40C4-B126-FC4AA93F0E02}"/>
            </c:ext>
          </c:extLst>
        </c:ser>
        <c:ser>
          <c:idx val="1"/>
          <c:order val="1"/>
          <c:tx>
            <c:strRef>
              <c:f>工作表3!$C$1</c:f>
              <c:strCache>
                <c:ptCount val="1"/>
                <c:pt idx="0">
                  <c:v>人工預測誤差 </c:v>
                </c:pt>
              </c:strCache>
            </c:strRef>
          </c:tx>
          <c:spPr>
            <a:solidFill>
              <a:srgbClr val="DC0000"/>
            </a:solidFill>
            <a:ln>
              <a:noFill/>
            </a:ln>
            <a:effectLst/>
          </c:spPr>
          <c:invertIfNegative val="0"/>
          <c:cat>
            <c:strRef>
              <c:f>工作表3!$A$2:$A$28</c:f>
              <c:strCache>
                <c:ptCount val="26"/>
                <c:pt idx="0">
                  <c:v>&lt;1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&gt;=25</c:v>
                </c:pt>
              </c:strCache>
            </c:strRef>
          </c:cat>
          <c:val>
            <c:numRef>
              <c:f>工作表3!$C$2:$C$28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18">
                  <c:v>1</c:v>
                </c:pt>
                <c:pt idx="19">
                  <c:v>5</c:v>
                </c:pt>
                <c:pt idx="20">
                  <c:v>6</c:v>
                </c:pt>
                <c:pt idx="21">
                  <c:v>1</c:v>
                </c:pt>
                <c:pt idx="22">
                  <c:v>8</c:v>
                </c:pt>
                <c:pt idx="23">
                  <c:v>7</c:v>
                </c:pt>
                <c:pt idx="24">
                  <c:v>10</c:v>
                </c:pt>
                <c:pt idx="2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DC-40C4-B126-FC4AA93F0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overlap val="-27"/>
        <c:axId val="469373448"/>
        <c:axId val="469369528"/>
      </c:barChart>
      <c:catAx>
        <c:axId val="469373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TW" sz="1050"/>
                  <a:t>預測誤差值 </a:t>
                </a:r>
                <a:r>
                  <a:rPr lang="en-US" sz="1050"/>
                  <a:t>(µm)</a:t>
                </a:r>
                <a:endParaRPr lang="zh-TW" sz="1050"/>
              </a:p>
            </c:rich>
          </c:tx>
          <c:layout>
            <c:manualLayout>
              <c:xMode val="edge"/>
              <c:yMode val="edge"/>
              <c:x val="0.43148791446424101"/>
              <c:y val="0.87942189434038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pPr>
              <a:endParaRPr lang="zh-TW" alt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469369528"/>
        <c:crosses val="autoZero"/>
        <c:auto val="1"/>
        <c:lblAlgn val="ctr"/>
        <c:lblOffset val="100"/>
        <c:noMultiLvlLbl val="0"/>
      </c:catAx>
      <c:valAx>
        <c:axId val="46936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j-ea"/>
                    <a:ea typeface="+mj-ea"/>
                    <a:cs typeface="+mn-cs"/>
                  </a:defRPr>
                </a:pPr>
                <a:r>
                  <a:rPr lang="zh-TW"/>
                  <a:t>件數</a:t>
                </a:r>
                <a:r>
                  <a:rPr lang="en-US"/>
                  <a:t>%</a:t>
                </a:r>
                <a:endParaRPr lang="zh-TW"/>
              </a:p>
            </c:rich>
          </c:tx>
          <c:layout>
            <c:manualLayout>
              <c:xMode val="edge"/>
              <c:yMode val="edge"/>
              <c:x val="0"/>
              <c:y val="2.402580273148860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pPr>
              <a:endParaRPr lang="zh-TW" altLang="zh-TW"/>
            </a:p>
          </c:txPr>
        </c:title>
        <c:numFmt formatCode="0_);[Red]\(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469373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tx1"/>
          </a:solidFill>
          <a:latin typeface="+mj-ea"/>
          <a:ea typeface="+mj-ea"/>
        </a:defRPr>
      </a:pPr>
      <a:endParaRPr lang="zh-TW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C0C1-E42A-469D-B327-2EC3E9D54375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17443-4250-420B-9082-0AFA512F4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7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5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9DD5-9D46-4212-8CD1-4063C68273A0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 rot="2700000">
            <a:off x="9549405" y="565519"/>
            <a:ext cx="2160000" cy="2160000"/>
          </a:xfrm>
          <a:prstGeom prst="roundRect">
            <a:avLst>
              <a:gd name="adj" fmla="val 11341"/>
            </a:avLst>
          </a:pr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 rot="2700000">
            <a:off x="7232059" y="-622515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 rot="2700000">
            <a:off x="7805941" y="2337186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 rot="2700000">
            <a:off x="10223579" y="3525220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51877" y="3088980"/>
            <a:ext cx="9693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/>
              <a:t>半導體新產品平面度預測能力提升 </a:t>
            </a:r>
            <a:r>
              <a:rPr lang="zh-TW" altLang="en-US" sz="3600" b="1" dirty="0">
                <a:solidFill>
                  <a:schemeClr val="bg1"/>
                </a:solidFill>
              </a:rPr>
              <a:t>之模型導入</a:t>
            </a:r>
          </a:p>
        </p:txBody>
      </p:sp>
      <p:sp>
        <p:nvSpPr>
          <p:cNvPr id="36" name="矩形 35"/>
          <p:cNvSpPr/>
          <p:nvPr/>
        </p:nvSpPr>
        <p:spPr>
          <a:xfrm>
            <a:off x="687583" y="1956406"/>
            <a:ext cx="5729389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</a:rPr>
              <a:t>Model Introduction to Improve </a:t>
            </a:r>
          </a:p>
          <a:p>
            <a:pPr>
              <a:lnSpc>
                <a:spcPts val="2700"/>
              </a:lnSpc>
            </a:pP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</a:rPr>
              <a:t>the Coplanarity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</a:rPr>
              <a:t>Prediction </a:t>
            </a:r>
          </a:p>
          <a:p>
            <a:pPr>
              <a:lnSpc>
                <a:spcPts val="2700"/>
              </a:lnSpc>
            </a:pPr>
            <a:r>
              <a:rPr lang="en-US" altLang="zh-TW" sz="2000" b="1" dirty="0">
                <a:solidFill>
                  <a:schemeClr val="bg1">
                    <a:lumMod val="75000"/>
                  </a:schemeClr>
                </a:solidFill>
              </a:rPr>
              <a:t>Capability of New Semiconductor Products</a:t>
            </a:r>
          </a:p>
        </p:txBody>
      </p:sp>
      <p:sp>
        <p:nvSpPr>
          <p:cNvPr id="37" name="圓角矩形 36"/>
          <p:cNvSpPr/>
          <p:nvPr/>
        </p:nvSpPr>
        <p:spPr>
          <a:xfrm>
            <a:off x="629174" y="5603846"/>
            <a:ext cx="1188000" cy="28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83867" y="556318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指導教授 </a:t>
            </a:r>
          </a:p>
        </p:txBody>
      </p:sp>
      <p:sp>
        <p:nvSpPr>
          <p:cNvPr id="39" name="圓角矩形 38"/>
          <p:cNvSpPr/>
          <p:nvPr/>
        </p:nvSpPr>
        <p:spPr>
          <a:xfrm>
            <a:off x="629174" y="6020521"/>
            <a:ext cx="1188000" cy="28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83867" y="598824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學       生 </a:t>
            </a:r>
          </a:p>
        </p:txBody>
      </p:sp>
      <p:sp>
        <p:nvSpPr>
          <p:cNvPr id="41" name="矩形 40"/>
          <p:cNvSpPr/>
          <p:nvPr/>
        </p:nvSpPr>
        <p:spPr>
          <a:xfrm>
            <a:off x="1817174" y="5563180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施明昌 博士</a:t>
            </a:r>
          </a:p>
        </p:txBody>
      </p:sp>
      <p:sp>
        <p:nvSpPr>
          <p:cNvPr id="42" name="矩形 41"/>
          <p:cNvSpPr/>
          <p:nvPr/>
        </p:nvSpPr>
        <p:spPr>
          <a:xfrm>
            <a:off x="1817174" y="598973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陳筠霈</a:t>
            </a:r>
          </a:p>
        </p:txBody>
      </p:sp>
      <p:cxnSp>
        <p:nvCxnSpPr>
          <p:cNvPr id="44" name="直線接點 43"/>
          <p:cNvCxnSpPr/>
          <p:nvPr/>
        </p:nvCxnSpPr>
        <p:spPr>
          <a:xfrm>
            <a:off x="645848" y="2035945"/>
            <a:ext cx="0" cy="972000"/>
          </a:xfrm>
          <a:prstGeom prst="line">
            <a:avLst/>
          </a:prstGeom>
          <a:ln w="76200">
            <a:gradFill flip="none" rotWithShape="1">
              <a:gsLst>
                <a:gs pos="72287">
                  <a:srgbClr val="64769F"/>
                </a:gs>
                <a:gs pos="27000">
                  <a:srgbClr val="A0ACC8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研究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架構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平行四邊形 9"/>
          <p:cNvSpPr/>
          <p:nvPr/>
        </p:nvSpPr>
        <p:spPr>
          <a:xfrm>
            <a:off x="3289227" y="2604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平行四邊形 10"/>
          <p:cNvSpPr/>
          <p:nvPr/>
        </p:nvSpPr>
        <p:spPr>
          <a:xfrm flipH="1">
            <a:off x="3289227" y="2172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平行四邊形 11"/>
          <p:cNvSpPr/>
          <p:nvPr/>
        </p:nvSpPr>
        <p:spPr>
          <a:xfrm>
            <a:off x="6150414" y="2604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 flipH="1">
            <a:off x="6150414" y="2172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9011601" y="2604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平行四邊形 14"/>
          <p:cNvSpPr/>
          <p:nvPr/>
        </p:nvSpPr>
        <p:spPr>
          <a:xfrm flipH="1">
            <a:off x="9011601" y="2172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平行四邊形 15"/>
          <p:cNvSpPr/>
          <p:nvPr/>
        </p:nvSpPr>
        <p:spPr>
          <a:xfrm flipH="1">
            <a:off x="428040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平行四邊形 16"/>
          <p:cNvSpPr/>
          <p:nvPr/>
        </p:nvSpPr>
        <p:spPr>
          <a:xfrm>
            <a:off x="428040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平行四邊形 17"/>
          <p:cNvSpPr/>
          <p:nvPr/>
        </p:nvSpPr>
        <p:spPr>
          <a:xfrm flipH="1">
            <a:off x="3289227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平行四邊形 18"/>
          <p:cNvSpPr/>
          <p:nvPr/>
        </p:nvSpPr>
        <p:spPr>
          <a:xfrm>
            <a:off x="3289227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平行四邊形 19"/>
          <p:cNvSpPr/>
          <p:nvPr/>
        </p:nvSpPr>
        <p:spPr>
          <a:xfrm flipH="1">
            <a:off x="6150414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平行四邊形 20"/>
          <p:cNvSpPr/>
          <p:nvPr/>
        </p:nvSpPr>
        <p:spPr>
          <a:xfrm>
            <a:off x="6150414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平行四邊形 21"/>
          <p:cNvSpPr/>
          <p:nvPr/>
        </p:nvSpPr>
        <p:spPr>
          <a:xfrm flipH="1">
            <a:off x="9011601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平行四邊形 22"/>
          <p:cNvSpPr/>
          <p:nvPr/>
        </p:nvSpPr>
        <p:spPr>
          <a:xfrm>
            <a:off x="9011601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5844977" y="2604928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696333" y="2604928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651872" y="4291304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3227" y="4291304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366570" y="4291304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弧形 32"/>
          <p:cNvSpPr/>
          <p:nvPr/>
        </p:nvSpPr>
        <p:spPr>
          <a:xfrm rot="2691678">
            <a:off x="9785248" y="2299596"/>
            <a:ext cx="2207823" cy="2207823"/>
          </a:xfrm>
          <a:prstGeom prst="arc">
            <a:avLst>
              <a:gd name="adj1" fmla="val 16200000"/>
              <a:gd name="adj2" fmla="val 653260"/>
            </a:avLst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96940" y="22355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單顆產品平面度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96940" y="26362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模型導入之研究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3913902" y="22355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研讀並摘要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3683070" y="26362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相關文獻及理論</a:t>
            </a:r>
          </a:p>
        </p:txBody>
      </p:sp>
      <p:sp>
        <p:nvSpPr>
          <p:cNvPr id="40" name="文字方塊 39"/>
          <p:cNvSpPr txBox="1"/>
          <p:nvPr/>
        </p:nvSpPr>
        <p:spPr>
          <a:xfrm>
            <a:off x="6717292" y="223559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NPI</a:t>
            </a:r>
            <a:r>
              <a:rPr lang="zh-TW" altLang="en-US" b="1" dirty="0"/>
              <a:t> 平面度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6617906" y="2636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預測現況剖析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9725431" y="2235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特徵因子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9956264" y="2636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訂定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9899840" y="389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研究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9899840" y="432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方法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6871635" y="3892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模型設計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7102468" y="432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執行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4236511" y="389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結果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3890262" y="43223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分析與驗證</a:t>
            </a:r>
          </a:p>
        </p:txBody>
      </p:sp>
      <p:sp>
        <p:nvSpPr>
          <p:cNvPr id="52" name="文字方塊 51"/>
          <p:cNvSpPr txBox="1"/>
          <p:nvPr/>
        </p:nvSpPr>
        <p:spPr>
          <a:xfrm>
            <a:off x="1353584" y="389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結論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1353584" y="432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探討</a:t>
            </a:r>
          </a:p>
        </p:txBody>
      </p: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8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>
            <a:stCxn id="10" idx="4"/>
            <a:endCxn id="15" idx="0"/>
          </p:cNvCxnSpPr>
          <p:nvPr/>
        </p:nvCxnSpPr>
        <p:spPr>
          <a:xfrm>
            <a:off x="2100148" y="2300856"/>
            <a:ext cx="0" cy="329315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基礎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理論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334" y="926544"/>
            <a:ext cx="3544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實驗設計方法</a:t>
            </a:r>
            <a:r>
              <a:rPr lang="zh-TW" altLang="en-US" dirty="0"/>
              <a:t>的應用與挑戰</a:t>
            </a:r>
          </a:p>
        </p:txBody>
      </p:sp>
      <p:sp>
        <p:nvSpPr>
          <p:cNvPr id="9" name="矩形 8"/>
          <p:cNvSpPr/>
          <p:nvPr/>
        </p:nvSpPr>
        <p:spPr>
          <a:xfrm>
            <a:off x="353334" y="1271297"/>
            <a:ext cx="2681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(Design of Experiments, DoE)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2046148" y="219285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2046148" y="304734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2046148" y="3901824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2046148" y="4756308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2046148" y="559401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33645" y="2046804"/>
            <a:ext cx="1302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Describe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33645" y="2901288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Design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33645" y="3755772"/>
            <a:ext cx="1064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Collect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3645" y="4610256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Fit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33645" y="5464740"/>
            <a:ext cx="1093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Predict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31294" y="2092967"/>
            <a:ext cx="5616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Identify a dozen or more factors that might affect the response</a:t>
            </a:r>
            <a:endParaRPr lang="zh-TW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831294" y="2947451"/>
            <a:ext cx="4769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Compute design for maximum information from runs</a:t>
            </a:r>
            <a:endParaRPr lang="zh-TW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831294" y="3694214"/>
            <a:ext cx="285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In order to set factors</a:t>
            </a:r>
          </a:p>
          <a:p>
            <a:r>
              <a:rPr lang="en-US" altLang="zh-TW" sz="1400" dirty="0"/>
              <a:t>Measure response for each run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831294" y="4653353"/>
            <a:ext cx="5528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Compute best fit of mathematical model to data from test run</a:t>
            </a:r>
            <a:endParaRPr lang="zh-TW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831294" y="5403185"/>
            <a:ext cx="507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Use model to find best factor</a:t>
            </a:r>
          </a:p>
          <a:p>
            <a:r>
              <a:rPr lang="en-US" altLang="zh-TW" sz="1400" dirty="0"/>
              <a:t>Settings for on target responses and minimum variability</a:t>
            </a:r>
            <a:endParaRPr lang="zh-TW" altLang="en-US" sz="1400" dirty="0"/>
          </a:p>
        </p:txBody>
      </p:sp>
      <p:sp>
        <p:nvSpPr>
          <p:cNvPr id="53" name="圓角矩形 52"/>
          <p:cNvSpPr/>
          <p:nvPr/>
        </p:nvSpPr>
        <p:spPr>
          <a:xfrm>
            <a:off x="1938853" y="1948020"/>
            <a:ext cx="1693580" cy="4024494"/>
          </a:xfrm>
          <a:prstGeom prst="roundRect">
            <a:avLst>
              <a:gd name="adj" fmla="val 993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7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字方塊 104"/>
          <p:cNvSpPr txBox="1"/>
          <p:nvPr/>
        </p:nvSpPr>
        <p:spPr>
          <a:xfrm>
            <a:off x="483364" y="203235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人工經驗</a:t>
            </a:r>
          </a:p>
        </p:txBody>
      </p:sp>
      <p:sp>
        <p:nvSpPr>
          <p:cNvPr id="106" name="文字方塊 105"/>
          <p:cNvSpPr txBox="1"/>
          <p:nvPr/>
        </p:nvSpPr>
        <p:spPr>
          <a:xfrm>
            <a:off x="4125100" y="203235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4125100" y="281182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關鍵因子數據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483364" y="281182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實驗結果</a:t>
            </a:r>
          </a:p>
        </p:txBody>
      </p:sp>
      <p:cxnSp>
        <p:nvCxnSpPr>
          <p:cNvPr id="109" name="直線單箭頭接點 108"/>
          <p:cNvCxnSpPr>
            <a:stCxn id="105" idx="3"/>
            <a:endCxn id="106" idx="1"/>
          </p:cNvCxnSpPr>
          <p:nvPr/>
        </p:nvCxnSpPr>
        <p:spPr>
          <a:xfrm>
            <a:off x="3723364" y="2170854"/>
            <a:ext cx="4017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106" idx="3"/>
            <a:endCxn id="107" idx="3"/>
          </p:cNvCxnSpPr>
          <p:nvPr/>
        </p:nvCxnSpPr>
        <p:spPr>
          <a:xfrm>
            <a:off x="7365100" y="2170854"/>
            <a:ext cx="12700" cy="7794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8" idx="3"/>
            <a:endCxn id="107" idx="1"/>
          </p:cNvCxnSpPr>
          <p:nvPr/>
        </p:nvCxnSpPr>
        <p:spPr>
          <a:xfrm>
            <a:off x="3723364" y="2950324"/>
            <a:ext cx="4017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77754" y="3146424"/>
            <a:ext cx="3320140" cy="96436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材料採購等待平均時間 </a:t>
            </a:r>
            <a:r>
              <a:rPr lang="en-US" altLang="zh-TW" sz="1100" dirty="0"/>
              <a:t>:</a:t>
            </a:r>
            <a:r>
              <a:rPr lang="zh-TW" altLang="en-US" sz="1100" dirty="0"/>
              <a:t> </a:t>
            </a:r>
            <a:r>
              <a:rPr lang="en-US" altLang="zh-TW" sz="1100" dirty="0"/>
              <a:t>3</a:t>
            </a:r>
            <a:r>
              <a:rPr lang="zh-TW" altLang="en-US" sz="1100" dirty="0"/>
              <a:t> </a:t>
            </a:r>
            <a:r>
              <a:rPr lang="en-US" altLang="zh-TW" sz="1100" dirty="0"/>
              <a:t>month</a:t>
            </a:r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待 </a:t>
            </a:r>
            <a:r>
              <a:rPr lang="en-US" altLang="zh-TW" sz="1100" dirty="0"/>
              <a:t>DoE</a:t>
            </a:r>
            <a:r>
              <a:rPr lang="zh-TW" altLang="en-US" sz="1100" dirty="0"/>
              <a:t> 平均時間 </a:t>
            </a:r>
            <a:r>
              <a:rPr lang="en-US" altLang="zh-TW" sz="1100" dirty="0"/>
              <a:t>: 1 month</a:t>
            </a:r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花費成本 </a:t>
            </a:r>
            <a:r>
              <a:rPr lang="en-US" altLang="zh-TW" sz="1100" dirty="0"/>
              <a:t>: </a:t>
            </a:r>
            <a:r>
              <a:rPr lang="zh-TW" altLang="en-US" sz="1100" dirty="0"/>
              <a:t>依工程師經驗選擇材料</a:t>
            </a:r>
            <a:endParaRPr lang="en-US" altLang="zh-TW" sz="1100" dirty="0"/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高度非線性或多重交互作用的情況處理能力有限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377754" y="2362232"/>
            <a:ext cx="2473754" cy="2699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多次預測的結果仍有過大誤差可能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7786980" y="22389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複雜性</a:t>
            </a:r>
          </a:p>
        </p:txBody>
      </p:sp>
      <p:sp>
        <p:nvSpPr>
          <p:cNvPr id="49" name="文字方塊 48"/>
          <p:cNvSpPr txBox="1"/>
          <p:nvPr/>
        </p:nvSpPr>
        <p:spPr>
          <a:xfrm>
            <a:off x="8733639" y="22387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多樣化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9740637" y="23769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誤差值</a:t>
            </a:r>
          </a:p>
        </p:txBody>
      </p:sp>
      <p:sp>
        <p:nvSpPr>
          <p:cNvPr id="51" name="文字方塊 50"/>
          <p:cNvSpPr txBox="1"/>
          <p:nvPr/>
        </p:nvSpPr>
        <p:spPr>
          <a:xfrm>
            <a:off x="10937191" y="2376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精準度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7786980" y="26493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總成本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8733638" y="26449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總時間</a:t>
            </a:r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8518178" y="2698164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9459216" y="2698164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9459216" y="2290585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10634578" y="2410396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0800000" flipV="1">
            <a:off x="11814297" y="2410396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3334" y="987880"/>
            <a:ext cx="355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Prediction method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3334" y="1500665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產品結構 </a:t>
            </a:r>
            <a:r>
              <a:rPr lang="en-US" altLang="zh-TW" sz="1600" dirty="0"/>
              <a:t>/</a:t>
            </a:r>
            <a:r>
              <a:rPr lang="zh-TW" altLang="en-US" sz="1600" dirty="0"/>
              <a:t> 材料特徵 </a:t>
            </a:r>
            <a:r>
              <a:rPr lang="en-US" altLang="zh-TW" sz="1600" dirty="0"/>
              <a:t>/</a:t>
            </a:r>
            <a:r>
              <a:rPr lang="zh-TW" altLang="en-US" sz="1600" dirty="0"/>
              <a:t> 參數設定</a:t>
            </a:r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84" y="4267660"/>
            <a:ext cx="952500" cy="952500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353334" y="4482300"/>
            <a:ext cx="2636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Improve in AI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83364" y="5220160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選定因子</a:t>
            </a:r>
          </a:p>
        </p:txBody>
      </p:sp>
      <p:sp>
        <p:nvSpPr>
          <p:cNvPr id="94" name="文字方塊 93"/>
          <p:cNvSpPr txBox="1"/>
          <p:nvPr/>
        </p:nvSpPr>
        <p:spPr>
          <a:xfrm>
            <a:off x="3409181" y="5220160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訓練及驗證資料集</a:t>
            </a:r>
          </a:p>
        </p:txBody>
      </p:sp>
      <p:sp>
        <p:nvSpPr>
          <p:cNvPr id="95" name="文字方塊 94"/>
          <p:cNvSpPr txBox="1"/>
          <p:nvPr/>
        </p:nvSpPr>
        <p:spPr>
          <a:xfrm>
            <a:off x="6334998" y="5220159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模型建立</a:t>
            </a:r>
          </a:p>
        </p:txBody>
      </p:sp>
      <p:sp>
        <p:nvSpPr>
          <p:cNvPr id="96" name="文字方塊 95"/>
          <p:cNvSpPr txBox="1"/>
          <p:nvPr/>
        </p:nvSpPr>
        <p:spPr>
          <a:xfrm>
            <a:off x="9260815" y="5220158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實驗分析驗證</a:t>
            </a:r>
          </a:p>
        </p:txBody>
      </p:sp>
      <p:cxnSp>
        <p:nvCxnSpPr>
          <p:cNvPr id="97" name="直線單箭頭接點 96"/>
          <p:cNvCxnSpPr>
            <a:stCxn id="93" idx="3"/>
            <a:endCxn id="94" idx="1"/>
          </p:cNvCxnSpPr>
          <p:nvPr/>
        </p:nvCxnSpPr>
        <p:spPr>
          <a:xfrm>
            <a:off x="3003364" y="5358660"/>
            <a:ext cx="405817" cy="0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5" idx="3"/>
            <a:endCxn id="96" idx="1"/>
          </p:cNvCxnSpPr>
          <p:nvPr/>
        </p:nvCxnSpPr>
        <p:spPr>
          <a:xfrm flipV="1">
            <a:off x="8854998" y="5358658"/>
            <a:ext cx="405817" cy="1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8126963" y="4809598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35656D"/>
                </a:solidFill>
              </a:rPr>
              <a:t>生產效率、品質檢測、設計效率、預測模擬</a:t>
            </a: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11741264" y="4809598"/>
            <a:ext cx="0" cy="252000"/>
          </a:xfrm>
          <a:prstGeom prst="straightConnector1">
            <a:avLst/>
          </a:prstGeom>
          <a:ln w="38100">
            <a:solidFill>
              <a:srgbClr val="3565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4" idx="3"/>
            <a:endCxn id="95" idx="1"/>
          </p:cNvCxnSpPr>
          <p:nvPr/>
        </p:nvCxnSpPr>
        <p:spPr>
          <a:xfrm flipV="1">
            <a:off x="5929181" y="5358659"/>
            <a:ext cx="405817" cy="1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圖片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4" y="5591669"/>
            <a:ext cx="2520000" cy="8432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1" name="圖片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81" y="5587069"/>
            <a:ext cx="2520000" cy="852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98" y="5589898"/>
            <a:ext cx="2520000" cy="84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815" y="5587069"/>
            <a:ext cx="2520000" cy="8478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32" name="群組 13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133" name="文字方塊 13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基礎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理論</a:t>
              </a:r>
            </a:p>
          </p:txBody>
        </p:sp>
        <p:sp>
          <p:nvSpPr>
            <p:cNvPr id="134" name="圓角矩形 13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5" name="直線接點 13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1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文獻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回顧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3334" y="926544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AI</a:t>
            </a:r>
            <a:r>
              <a:rPr lang="zh-TW" altLang="en-US" sz="2400" b="1" dirty="0"/>
              <a:t> 與半導體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24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文獻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回顧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334" y="926544"/>
            <a:ext cx="3391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機器學習</a:t>
            </a:r>
            <a:r>
              <a:rPr lang="en-US" altLang="zh-TW" dirty="0"/>
              <a:t>Machine Learning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37563" y="168549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7563" y="417771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421498" y="168549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6421498" y="417771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22041" y="1900362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Gradient Boosting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梯度提升技術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15780"/>
          <a:stretch/>
        </p:blipFill>
        <p:spPr>
          <a:xfrm>
            <a:off x="3322041" y="2626388"/>
            <a:ext cx="2520000" cy="1198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Linear regression (is the most important algorithm ever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t="12373" r="8247" b="7822"/>
          <a:stretch/>
        </p:blipFill>
        <p:spPr bwMode="auto">
          <a:xfrm>
            <a:off x="6258185" y="2626388"/>
            <a:ext cx="2520000" cy="119849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矩形 51"/>
          <p:cNvSpPr/>
          <p:nvPr/>
        </p:nvSpPr>
        <p:spPr>
          <a:xfrm>
            <a:off x="6541098" y="1900362"/>
            <a:ext cx="2237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Linear Regression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線性迴歸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/>
          <a:srcRect l="345" t="34228" r="668" b="8609"/>
          <a:stretch/>
        </p:blipFill>
        <p:spPr>
          <a:xfrm>
            <a:off x="3322041" y="4007139"/>
            <a:ext cx="2520000" cy="119849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3" name="矩形 52"/>
          <p:cNvSpPr/>
          <p:nvPr/>
        </p:nvSpPr>
        <p:spPr>
          <a:xfrm>
            <a:off x="3322041" y="5367173"/>
            <a:ext cx="1951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Random Forest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隨機森林</a:t>
            </a: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185" y="4007139"/>
            <a:ext cx="2520000" cy="1198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5" name="矩形 54"/>
          <p:cNvSpPr/>
          <p:nvPr/>
        </p:nvSpPr>
        <p:spPr>
          <a:xfrm>
            <a:off x="6541098" y="5367172"/>
            <a:ext cx="3010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Support Vector Machine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支援向量機</a:t>
            </a:r>
          </a:p>
        </p:txBody>
      </p:sp>
      <p:sp>
        <p:nvSpPr>
          <p:cNvPr id="24" name="文字方塊 23"/>
          <p:cNvSpPr txBox="1"/>
          <p:nvPr/>
        </p:nvSpPr>
        <p:spPr>
          <a:xfrm>
            <a:off x="717918" y="20232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模型殘留的誤差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717918" y="1653292"/>
            <a:ext cx="12618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/>
              <a:t>逐步修正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建模能力強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特徵選擇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良好泛化能力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17918" y="2465028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非線性結構與變數交互關係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717918" y="2893777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自動學習變數重要性、模型解釋性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717918" y="3345568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學習率與限制樹深度，降低過擬合</a:t>
            </a:r>
          </a:p>
        </p:txBody>
      </p:sp>
      <p:sp>
        <p:nvSpPr>
          <p:cNvPr id="62" name="文字方塊 61"/>
          <p:cNvSpPr txBox="1"/>
          <p:nvPr/>
        </p:nvSpPr>
        <p:spPr>
          <a:xfrm>
            <a:off x="8893052" y="2023270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正規化將部分不具貢獻參數壓縮</a:t>
            </a:r>
          </a:p>
        </p:txBody>
      </p:sp>
      <p:sp>
        <p:nvSpPr>
          <p:cNvPr id="63" name="文字方塊 62"/>
          <p:cNvSpPr txBox="1"/>
          <p:nvPr/>
        </p:nvSpPr>
        <p:spPr>
          <a:xfrm>
            <a:off x="8893052" y="1653292"/>
            <a:ext cx="10823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/>
              <a:t>自動變數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防止過擬合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模型簡潔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高維數據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8893052" y="2465028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正規化減少模型對訓練數據依賴</a:t>
            </a:r>
          </a:p>
        </p:txBody>
      </p:sp>
      <p:sp>
        <p:nvSpPr>
          <p:cNvPr id="65" name="文字方塊 64"/>
          <p:cNvSpPr txBox="1"/>
          <p:nvPr/>
        </p:nvSpPr>
        <p:spPr>
          <a:xfrm>
            <a:off x="8893052" y="2893777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去除冗於資訊利於後續解釋</a:t>
            </a:r>
          </a:p>
        </p:txBody>
      </p:sp>
      <p:sp>
        <p:nvSpPr>
          <p:cNvPr id="66" name="文字方塊 65"/>
          <p:cNvSpPr txBox="1"/>
          <p:nvPr/>
        </p:nvSpPr>
        <p:spPr>
          <a:xfrm>
            <a:off x="8893052" y="3345568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適用製程變數多場景</a:t>
            </a:r>
          </a:p>
        </p:txBody>
      </p:sp>
      <p:sp>
        <p:nvSpPr>
          <p:cNvPr id="67" name="文字方塊 66"/>
          <p:cNvSpPr txBox="1"/>
          <p:nvPr/>
        </p:nvSpPr>
        <p:spPr>
          <a:xfrm>
            <a:off x="717918" y="4514138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降低對個別樣本或噪聲敏感性</a:t>
            </a:r>
          </a:p>
        </p:txBody>
      </p:sp>
      <p:sp>
        <p:nvSpPr>
          <p:cNvPr id="68" name="文字方塊 67"/>
          <p:cNvSpPr txBox="1"/>
          <p:nvPr/>
        </p:nvSpPr>
        <p:spPr>
          <a:xfrm>
            <a:off x="717918" y="4144160"/>
            <a:ext cx="10823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/>
              <a:t>穩健性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抗過擬合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大量特徵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特徵重要性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717918" y="4955896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隨機選取樣本與特徵訓練子模型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717918" y="5384645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應對類別與數值特徵混合資料集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717918" y="5836436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了解模型依賴的關鍵參數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9446792" y="4515328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最大化間隔，分類泛化能力</a:t>
            </a:r>
          </a:p>
        </p:txBody>
      </p:sp>
      <p:sp>
        <p:nvSpPr>
          <p:cNvPr id="73" name="文字方塊 72"/>
          <p:cNvSpPr txBox="1"/>
          <p:nvPr/>
        </p:nvSpPr>
        <p:spPr>
          <a:xfrm>
            <a:off x="9446792" y="4145350"/>
            <a:ext cx="10823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/>
              <a:t>分析邊界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高維資料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核函數應用</a:t>
            </a:r>
            <a:endParaRPr lang="en-US" altLang="zh-TW" sz="1400" b="1" dirty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異常值韌性</a:t>
            </a:r>
          </a:p>
        </p:txBody>
      </p:sp>
      <p:sp>
        <p:nvSpPr>
          <p:cNvPr id="74" name="文字方塊 73"/>
          <p:cNvSpPr txBox="1"/>
          <p:nvPr/>
        </p:nvSpPr>
        <p:spPr>
          <a:xfrm>
            <a:off x="9446792" y="4957086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適合小樣本但多特徵場景</a:t>
            </a:r>
          </a:p>
        </p:txBody>
      </p:sp>
      <p:sp>
        <p:nvSpPr>
          <p:cNvPr id="75" name="文字方塊 74"/>
          <p:cNvSpPr txBox="1"/>
          <p:nvPr/>
        </p:nvSpPr>
        <p:spPr>
          <a:xfrm>
            <a:off x="9446792" y="5385835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將非線性問題轉線性可分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9446792" y="5837626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極端值或雜訊影響有限</a:t>
            </a:r>
          </a:p>
        </p:txBody>
      </p:sp>
    </p:spTree>
    <p:extLst>
      <p:ext uri="{BB962C8B-B14F-4D97-AF65-F5344CB8AC3E}">
        <p14:creationId xmlns:p14="http://schemas.microsoft.com/office/powerpoint/2010/main" val="241363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/>
          <p:cNvCxnSpPr>
            <a:stCxn id="30" idx="4"/>
          </p:cNvCxnSpPr>
          <p:nvPr/>
        </p:nvCxnSpPr>
        <p:spPr>
          <a:xfrm>
            <a:off x="8131832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/>
          <p:cNvSpPr/>
          <p:nvPr/>
        </p:nvSpPr>
        <p:spPr>
          <a:xfrm>
            <a:off x="8077832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/>
          <p:cNvSpPr/>
          <p:nvPr/>
        </p:nvSpPr>
        <p:spPr>
          <a:xfrm>
            <a:off x="8077832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/>
          <p:cNvSpPr/>
          <p:nvPr/>
        </p:nvSpPr>
        <p:spPr>
          <a:xfrm>
            <a:off x="8077832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/>
          <p:cNvSpPr/>
          <p:nvPr/>
        </p:nvSpPr>
        <p:spPr>
          <a:xfrm>
            <a:off x="8077832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265329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/>
          <p:cNvSpPr/>
          <p:nvPr/>
        </p:nvSpPr>
        <p:spPr>
          <a:xfrm>
            <a:off x="8265329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模型選擇、建立</a:t>
            </a:r>
          </a:p>
        </p:txBody>
      </p:sp>
      <p:sp>
        <p:nvSpPr>
          <p:cNvPr id="37" name="矩形 36"/>
          <p:cNvSpPr/>
          <p:nvPr/>
        </p:nvSpPr>
        <p:spPr>
          <a:xfrm>
            <a:off x="8265329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</a:p>
        </p:txBody>
      </p:sp>
      <p:sp>
        <p:nvSpPr>
          <p:cNvPr id="38" name="矩形 37"/>
          <p:cNvSpPr/>
          <p:nvPr/>
        </p:nvSpPr>
        <p:spPr>
          <a:xfrm>
            <a:off x="8265329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驗證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7810150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36614" y="18824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目的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36614" y="2252383"/>
            <a:ext cx="6223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35656D"/>
                </a:solidFill>
              </a:rPr>
              <a:t>透過</a:t>
            </a:r>
            <a:r>
              <a:rPr lang="en-US" altLang="zh-TW" sz="1400" dirty="0">
                <a:solidFill>
                  <a:srgbClr val="35656D"/>
                </a:solidFill>
              </a:rPr>
              <a:t>AI</a:t>
            </a:r>
            <a:r>
              <a:rPr lang="zh-TW" altLang="en-US" sz="1400" dirty="0">
                <a:solidFill>
                  <a:srgbClr val="35656D"/>
                </a:solidFill>
              </a:rPr>
              <a:t>模型之導入，降低預測誤差值，提高準確率，為本研究目標，並縮減因子範圍，進而減少額外生成的成本及實驗結果時間，實現更高成本效益。</a:t>
            </a:r>
          </a:p>
        </p:txBody>
      </p:sp>
      <p:sp>
        <p:nvSpPr>
          <p:cNvPr id="47" name="矩形 46"/>
          <p:cNvSpPr/>
          <p:nvPr/>
        </p:nvSpPr>
        <p:spPr>
          <a:xfrm>
            <a:off x="736614" y="29613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指標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36615" y="3331309"/>
            <a:ext cx="3488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35656D"/>
                </a:solidFill>
              </a:rPr>
              <a:t>符合預測規範準確率 </a:t>
            </a:r>
            <a:r>
              <a:rPr lang="en-US" altLang="zh-TW" sz="1400" dirty="0">
                <a:solidFill>
                  <a:srgbClr val="35656D"/>
                </a:solidFill>
              </a:rPr>
              <a:t>: </a:t>
            </a:r>
            <a:r>
              <a:rPr lang="zh-TW" altLang="en-US" sz="1400" dirty="0">
                <a:solidFill>
                  <a:srgbClr val="35656D"/>
                </a:solidFill>
              </a:rPr>
              <a:t>從</a:t>
            </a:r>
            <a:r>
              <a:rPr lang="en-US" altLang="zh-TW" sz="1400" dirty="0">
                <a:solidFill>
                  <a:srgbClr val="35656D"/>
                </a:solidFill>
              </a:rPr>
              <a:t>11% </a:t>
            </a:r>
            <a:r>
              <a:rPr lang="zh-TW" altLang="en-US" sz="1400" dirty="0">
                <a:solidFill>
                  <a:srgbClr val="35656D"/>
                </a:solidFill>
              </a:rPr>
              <a:t>提升至</a:t>
            </a:r>
            <a:r>
              <a:rPr lang="en-US" altLang="zh-TW" sz="1400" dirty="0">
                <a:solidFill>
                  <a:srgbClr val="35656D"/>
                </a:solidFill>
              </a:rPr>
              <a:t>60%</a:t>
            </a:r>
            <a:endParaRPr lang="zh-TW" altLang="en-US" sz="1400" dirty="0">
              <a:solidFill>
                <a:srgbClr val="35656D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6614" y="397765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間接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36614" y="4347573"/>
            <a:ext cx="6084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35656D"/>
                </a:solidFill>
              </a:rPr>
              <a:t>RA form</a:t>
            </a:r>
            <a:r>
              <a:rPr lang="zh-TW" altLang="en-US" sz="1400" dirty="0">
                <a:solidFill>
                  <a:srgbClr val="35656D"/>
                </a:solidFill>
              </a:rPr>
              <a:t> 風險等級評估不再只有高風險和低風險兩個層級，根據不同風險情境更準確地識別和應對潛在風險</a:t>
            </a:r>
          </a:p>
        </p:txBody>
      </p:sp>
      <p:cxnSp>
        <p:nvCxnSpPr>
          <p:cNvPr id="51" name="直線接點 50"/>
          <p:cNvCxnSpPr/>
          <p:nvPr/>
        </p:nvCxnSpPr>
        <p:spPr>
          <a:xfrm>
            <a:off x="645848" y="1960444"/>
            <a:ext cx="0" cy="2844000"/>
          </a:xfrm>
          <a:prstGeom prst="line">
            <a:avLst/>
          </a:prstGeom>
          <a:ln w="76200">
            <a:gradFill flip="none" rotWithShape="1">
              <a:gsLst>
                <a:gs pos="72287">
                  <a:schemeClr val="accent5">
                    <a:lumMod val="75000"/>
                  </a:schemeClr>
                </a:gs>
                <a:gs pos="27000">
                  <a:schemeClr val="accent5">
                    <a:lumMod val="40000"/>
                    <a:lumOff val="6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4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/>
          <p:cNvCxnSpPr>
            <a:stCxn id="30" idx="4"/>
          </p:cNvCxnSpPr>
          <p:nvPr/>
        </p:nvCxnSpPr>
        <p:spPr>
          <a:xfrm>
            <a:off x="791465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/>
          <p:cNvSpPr/>
          <p:nvPr/>
        </p:nvSpPr>
        <p:spPr>
          <a:xfrm>
            <a:off x="737465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/>
          <p:cNvSpPr/>
          <p:nvPr/>
        </p:nvSpPr>
        <p:spPr>
          <a:xfrm>
            <a:off x="737465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/>
          <p:cNvSpPr/>
          <p:nvPr/>
        </p:nvSpPr>
        <p:spPr>
          <a:xfrm>
            <a:off x="737465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/>
          <p:cNvSpPr/>
          <p:nvPr/>
        </p:nvSpPr>
        <p:spPr>
          <a:xfrm>
            <a:off x="737465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24962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/>
          <p:cNvSpPr/>
          <p:nvPr/>
        </p:nvSpPr>
        <p:spPr>
          <a:xfrm>
            <a:off x="924962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模型選擇、建立</a:t>
            </a:r>
          </a:p>
        </p:txBody>
      </p:sp>
      <p:sp>
        <p:nvSpPr>
          <p:cNvPr id="37" name="矩形 36"/>
          <p:cNvSpPr/>
          <p:nvPr/>
        </p:nvSpPr>
        <p:spPr>
          <a:xfrm>
            <a:off x="924962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評估分析</a:t>
            </a:r>
          </a:p>
        </p:txBody>
      </p:sp>
      <p:sp>
        <p:nvSpPr>
          <p:cNvPr id="38" name="矩形 37"/>
          <p:cNvSpPr/>
          <p:nvPr/>
        </p:nvSpPr>
        <p:spPr>
          <a:xfrm>
            <a:off x="924962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驗證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469783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6044189-7B6E-CAFB-8B31-BAC780A9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77682"/>
              </p:ext>
            </p:extLst>
          </p:nvPr>
        </p:nvGraphicFramePr>
        <p:xfrm>
          <a:off x="6454013" y="158002"/>
          <a:ext cx="5580000" cy="3510000"/>
        </p:xfrm>
        <a:graphic>
          <a:graphicData uri="http://schemas.openxmlformats.org/drawingml/2006/table">
            <a:tbl>
              <a:tblPr firstRow="1" bandRow="1"/>
              <a:tblGrid>
                <a:gridCol w="1860000">
                  <a:extLst>
                    <a:ext uri="{9D8B030D-6E8A-4147-A177-3AD203B41FA5}">
                      <a16:colId xmlns:a16="http://schemas.microsoft.com/office/drawing/2014/main" val="1352566630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2491344455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3538712075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altLang="zh-TW" sz="10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Structure Factor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zh-TW" altLang="en-US" sz="10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0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39927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Die size(X, Y)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晶片水平和垂直長度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92525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Die thickness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晶片厚度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13084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HS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散熱片厚度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022536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HS ring foot width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散熱片底座寬度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38157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PKG size(X, Y)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封裝水平和垂直長度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939538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PKG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封裝厚度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885087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29123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layers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基板層數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1135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core type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基板核心層類型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74919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core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基板核心層厚度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885386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SBS Cu thickness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基板銅箔厚度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marL="58407" marR="58407" marT="29204" marB="29204"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240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Hypotenuse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斜邊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3052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Area ratio</a:t>
                      </a: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 </a:t>
                      </a: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(Die/SBS)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面積比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8131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Volume ratio</a:t>
                      </a: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 </a:t>
                      </a: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(Die/SBS)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體積比</a:t>
                      </a: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  <a:endParaRPr lang="zh-TW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marL="58407" marR="58407" marT="29204" marB="29204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55119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AC5FCB4-BF60-2D71-5249-E64BC6574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06659"/>
              </p:ext>
            </p:extLst>
          </p:nvPr>
        </p:nvGraphicFramePr>
        <p:xfrm>
          <a:off x="6454013" y="3752992"/>
          <a:ext cx="5580000" cy="1170000"/>
        </p:xfrm>
        <a:graphic>
          <a:graphicData uri="http://schemas.openxmlformats.org/drawingml/2006/table">
            <a:tbl>
              <a:tblPr firstRow="1" bandRow="1"/>
              <a:tblGrid>
                <a:gridCol w="1860000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</a:tblGrid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l"/>
                      <a:r>
                        <a:rPr lang="en-US" altLang="zh-TW" sz="9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Material Factor</a:t>
                      </a:r>
                      <a:endParaRPr lang="zh-TW" altLang="en-US" sz="9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l"/>
                      <a:r>
                        <a:rPr lang="zh-TW" altLang="en-US" sz="9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9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Adhesive type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黏膠類型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 type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散熱片類型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SBS core type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基板核心材料類型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34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UF type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底部填充劑類型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75386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5E2A4B-4B59-C3E9-3803-98CC4D43E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42683"/>
              </p:ext>
            </p:extLst>
          </p:nvPr>
        </p:nvGraphicFramePr>
        <p:xfrm>
          <a:off x="6454013" y="4993118"/>
          <a:ext cx="5580000" cy="1706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0000">
                  <a:extLst>
                    <a:ext uri="{9D8B030D-6E8A-4147-A177-3AD203B41FA5}">
                      <a16:colId xmlns:a16="http://schemas.microsoft.com/office/drawing/2014/main" val="3078883158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4014531568"/>
                    </a:ext>
                  </a:extLst>
                </a:gridCol>
                <a:gridCol w="1860000">
                  <a:extLst>
                    <a:ext uri="{9D8B030D-6E8A-4147-A177-3AD203B41FA5}">
                      <a16:colId xmlns:a16="http://schemas.microsoft.com/office/drawing/2014/main" val="769192265"/>
                    </a:ext>
                  </a:extLst>
                </a:gridCol>
              </a:tblGrid>
              <a:tr h="24171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Process Parameters</a:t>
                      </a:r>
                      <a:endParaRPr lang="zh-TW" altLang="en-US" sz="10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0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10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0988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 reflow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焊膏回流焊接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736379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 cure Temp.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散熱片固化溫度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952010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cure(Y/N)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是否經熱壓合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63313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Temp.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268458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Force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力量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246111"/>
                  </a:ext>
                </a:extLst>
              </a:tr>
              <a:tr h="241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UF cure Temp.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底部填充劑固化溫度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6585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C91D4A0-0C5E-31A4-042D-EC4513D80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65095"/>
              </p:ext>
            </p:extLst>
          </p:nvPr>
        </p:nvGraphicFramePr>
        <p:xfrm>
          <a:off x="3621388" y="3242535"/>
          <a:ext cx="2592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75837295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549501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PKG size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534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30x30mm~50x50mm</a:t>
                      </a:r>
                      <a:endParaRPr kumimoji="0" lang="zh-TW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1158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50x50mm~70x70mm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121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049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FF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323</a:t>
                      </a:r>
                      <a:endParaRPr lang="zh-TW" altLang="en-US" sz="1200" b="1" dirty="0">
                        <a:solidFill>
                          <a:srgbClr val="0000FF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21370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15FDFC85-4082-7491-41DB-5E36FF98DF73}"/>
              </a:ext>
            </a:extLst>
          </p:cNvPr>
          <p:cNvSpPr/>
          <p:nvPr/>
        </p:nvSpPr>
        <p:spPr>
          <a:xfrm>
            <a:off x="3514259" y="2494292"/>
            <a:ext cx="2230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/>
              <a:t>Device </a:t>
            </a:r>
            <a:r>
              <a:rPr lang="zh-TW" altLang="en-US" sz="2400" b="1" dirty="0"/>
              <a:t>資料集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567957-E1DB-A930-446F-09DAD9BC45BD}"/>
              </a:ext>
            </a:extLst>
          </p:cNvPr>
          <p:cNvSpPr txBox="1"/>
          <p:nvPr/>
        </p:nvSpPr>
        <p:spPr>
          <a:xfrm>
            <a:off x="3514259" y="2913875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產品結構大小分類蒐集</a:t>
            </a:r>
          </a:p>
        </p:txBody>
      </p:sp>
    </p:spTree>
    <p:extLst>
      <p:ext uri="{BB962C8B-B14F-4D97-AF65-F5344CB8AC3E}">
        <p14:creationId xmlns:p14="http://schemas.microsoft.com/office/powerpoint/2010/main" val="182047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629D1-1223-AB7E-ACAC-8BB109A6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DC364B6-1BB7-19A6-5DCC-715CB4A0DBE3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CF34D08-DEEE-6A4A-8AAC-D06D68C94D1B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EC3A0296-09C6-73FB-EF70-FC9607644450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4F17ECD8-2FBC-3D72-2E8D-264D2388F4AC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88158A44-6589-F30B-CF5F-6C2A1778BEAC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3C5D415-39EE-FB4C-0E18-B214D02B5E5D}"/>
              </a:ext>
            </a:extLst>
          </p:cNvPr>
          <p:cNvCxnSpPr>
            <a:stCxn id="30" idx="4"/>
          </p:cNvCxnSpPr>
          <p:nvPr/>
        </p:nvCxnSpPr>
        <p:spPr>
          <a:xfrm>
            <a:off x="791465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ECAB7FAC-A377-C7BD-7391-4862F5C1A163}"/>
              </a:ext>
            </a:extLst>
          </p:cNvPr>
          <p:cNvSpPr/>
          <p:nvPr/>
        </p:nvSpPr>
        <p:spPr>
          <a:xfrm>
            <a:off x="737465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3BF0BACC-09A6-860F-675D-9F38F61771E9}"/>
              </a:ext>
            </a:extLst>
          </p:cNvPr>
          <p:cNvSpPr/>
          <p:nvPr/>
        </p:nvSpPr>
        <p:spPr>
          <a:xfrm>
            <a:off x="737465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>
            <a:extLst>
              <a:ext uri="{FF2B5EF4-FFF2-40B4-BE49-F238E27FC236}">
                <a16:creationId xmlns:a16="http://schemas.microsoft.com/office/drawing/2014/main" id="{04E7D695-1486-C8E4-6298-61805DC680FF}"/>
              </a:ext>
            </a:extLst>
          </p:cNvPr>
          <p:cNvSpPr/>
          <p:nvPr/>
        </p:nvSpPr>
        <p:spPr>
          <a:xfrm>
            <a:off x="737465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8143E263-672C-26A5-7DF1-07EE11DBBFF1}"/>
              </a:ext>
            </a:extLst>
          </p:cNvPr>
          <p:cNvSpPr/>
          <p:nvPr/>
        </p:nvSpPr>
        <p:spPr>
          <a:xfrm>
            <a:off x="737465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C8033BD-4AAB-DF5A-3AF8-E60E295BA09A}"/>
              </a:ext>
            </a:extLst>
          </p:cNvPr>
          <p:cNvSpPr/>
          <p:nvPr/>
        </p:nvSpPr>
        <p:spPr>
          <a:xfrm>
            <a:off x="924962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81FB9D-23A2-766F-48CB-1F672E569D49}"/>
              </a:ext>
            </a:extLst>
          </p:cNvPr>
          <p:cNvSpPr/>
          <p:nvPr/>
        </p:nvSpPr>
        <p:spPr>
          <a:xfrm>
            <a:off x="924962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模型選擇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、建立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3D6502F-FA12-BA6F-CFDA-FA3199D2AF83}"/>
              </a:ext>
            </a:extLst>
          </p:cNvPr>
          <p:cNvSpPr/>
          <p:nvPr/>
        </p:nvSpPr>
        <p:spPr>
          <a:xfrm>
            <a:off x="924962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A525CDF-0EF0-6168-8EFB-0B2856D3B338}"/>
              </a:ext>
            </a:extLst>
          </p:cNvPr>
          <p:cNvSpPr/>
          <p:nvPr/>
        </p:nvSpPr>
        <p:spPr>
          <a:xfrm>
            <a:off x="924962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驗證</a:t>
            </a: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A6F35587-EFAE-8CD4-EC04-55C2D9344902}"/>
              </a:ext>
            </a:extLst>
          </p:cNvPr>
          <p:cNvSpPr/>
          <p:nvPr/>
        </p:nvSpPr>
        <p:spPr>
          <a:xfrm>
            <a:off x="469783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85A2E1-7384-98F2-6CE5-64283522E5F2}"/>
              </a:ext>
            </a:extLst>
          </p:cNvPr>
          <p:cNvSpPr/>
          <p:nvPr/>
        </p:nvSpPr>
        <p:spPr>
          <a:xfrm>
            <a:off x="3930859" y="4269775"/>
            <a:ext cx="7469676" cy="1692000"/>
          </a:xfrm>
          <a:prstGeom prst="roundRect">
            <a:avLst>
              <a:gd name="adj" fmla="val 1172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0F2F5A-1D14-56A0-AAC8-9AF91071DABE}"/>
              </a:ext>
            </a:extLst>
          </p:cNvPr>
          <p:cNvSpPr/>
          <p:nvPr/>
        </p:nvSpPr>
        <p:spPr>
          <a:xfrm>
            <a:off x="3930859" y="379848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方法論評估指標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8F49A65-9DB0-3E1F-90E6-59A08198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2"/>
          <a:stretch/>
        </p:blipFill>
        <p:spPr>
          <a:xfrm>
            <a:off x="4019442" y="5198996"/>
            <a:ext cx="2800767" cy="6870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094F48-F688-8BC0-BE5C-14B1E9DF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09" y="5147561"/>
            <a:ext cx="2159635" cy="78994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964C6CF-7B52-7497-671B-4BD997E60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192" y="5193916"/>
            <a:ext cx="1655445" cy="697230"/>
          </a:xfrm>
          <a:prstGeom prst="rect">
            <a:avLst/>
          </a:prstGeom>
          <a:noFill/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C8363FC-1E10-95DD-E9E4-3FE95DBE8962}"/>
              </a:ext>
            </a:extLst>
          </p:cNvPr>
          <p:cNvSpPr/>
          <p:nvPr/>
        </p:nvSpPr>
        <p:spPr>
          <a:xfrm>
            <a:off x="4007859" y="4371621"/>
            <a:ext cx="2403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平均絕對誤差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MAE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223490-9EFA-01AD-05A4-195C21A402F5}"/>
              </a:ext>
            </a:extLst>
          </p:cNvPr>
          <p:cNvSpPr/>
          <p:nvPr/>
        </p:nvSpPr>
        <p:spPr>
          <a:xfrm>
            <a:off x="6647739" y="4371621"/>
            <a:ext cx="2287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均方根誤差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RMSE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FB229DF-7116-1F4B-663D-5ADC12497185}"/>
              </a:ext>
            </a:extLst>
          </p:cNvPr>
          <p:cNvSpPr/>
          <p:nvPr/>
        </p:nvSpPr>
        <p:spPr>
          <a:xfrm>
            <a:off x="9566852" y="4371621"/>
            <a:ext cx="1561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決定係數 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標楷體" panose="03000509000000000000" pitchFamily="65" charset="-120"/>
              </a:rPr>
              <a:t>R</a:t>
            </a:r>
            <a:r>
              <a:rPr lang="en-US" altLang="zh-TW" sz="1800" b="1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標楷體" panose="03000509000000000000" pitchFamily="65" charset="-120"/>
              </a:rPr>
              <a:t>2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8EB7F5-4427-2F1E-B8B9-903468995C68}"/>
              </a:ext>
            </a:extLst>
          </p:cNvPr>
          <p:cNvSpPr txBox="1"/>
          <p:nvPr/>
        </p:nvSpPr>
        <p:spPr>
          <a:xfrm>
            <a:off x="4007859" y="4733231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誤差的正負不會進行抵消，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能夠更準確地反映誤差的整體情況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60BE639-5C8B-DFF8-21E8-4252A3817CDD}"/>
              </a:ext>
            </a:extLst>
          </p:cNvPr>
          <p:cNvSpPr txBox="1"/>
          <p:nvPr/>
        </p:nvSpPr>
        <p:spPr>
          <a:xfrm>
            <a:off x="6647739" y="4733230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識別出異常或離群值，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能夠顯示出是否有效控制大的預測誤差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47F3FAE-B6AE-3370-8A97-223CD64B9EF0}"/>
              </a:ext>
            </a:extLst>
          </p:cNvPr>
          <p:cNvSpPr txBox="1"/>
          <p:nvPr/>
        </p:nvSpPr>
        <p:spPr>
          <a:xfrm>
            <a:off x="9566852" y="4733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誤差的變異程度，</a:t>
            </a:r>
            <a:endParaRPr lang="en-US" altLang="zh-TW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模型對資料擬合的好壞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E94853B-7BD5-1339-F003-78227A853C3D}"/>
              </a:ext>
            </a:extLst>
          </p:cNvPr>
          <p:cNvSpPr/>
          <p:nvPr/>
        </p:nvSpPr>
        <p:spPr>
          <a:xfrm>
            <a:off x="3984859" y="1457748"/>
            <a:ext cx="7469676" cy="1692000"/>
          </a:xfrm>
          <a:prstGeom prst="roundRect">
            <a:avLst>
              <a:gd name="adj" fmla="val 11723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B469B98-57F0-1F7B-48D4-9933DA9D2B9E}"/>
              </a:ext>
            </a:extLst>
          </p:cNvPr>
          <p:cNvSpPr/>
          <p:nvPr/>
        </p:nvSpPr>
        <p:spPr>
          <a:xfrm>
            <a:off x="3984859" y="99608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演算法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01C61E7-F9A7-6A10-82EA-6D8D9BD17DDF}"/>
              </a:ext>
            </a:extLst>
          </p:cNvPr>
          <p:cNvSpPr/>
          <p:nvPr/>
        </p:nvSpPr>
        <p:spPr>
          <a:xfrm>
            <a:off x="4019442" y="1511768"/>
            <a:ext cx="13805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Gradient </a:t>
            </a:r>
          </a:p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Boosting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8FF56EA-3521-A09C-C3D5-8282DA3FE186}"/>
              </a:ext>
            </a:extLst>
          </p:cNvPr>
          <p:cNvSpPr/>
          <p:nvPr/>
        </p:nvSpPr>
        <p:spPr>
          <a:xfrm>
            <a:off x="5859036" y="1511768"/>
            <a:ext cx="15966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</a:p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ED7239-A12B-4360-2816-81FDE09E6C8E}"/>
              </a:ext>
            </a:extLst>
          </p:cNvPr>
          <p:cNvSpPr/>
          <p:nvPr/>
        </p:nvSpPr>
        <p:spPr>
          <a:xfrm>
            <a:off x="7686350" y="1511768"/>
            <a:ext cx="13452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Random </a:t>
            </a:r>
          </a:p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Forest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3A2F9112-351E-7EED-1B9F-712196CB97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780"/>
          <a:stretch/>
        </p:blipFill>
        <p:spPr>
          <a:xfrm>
            <a:off x="4133424" y="2210622"/>
            <a:ext cx="1692000" cy="804712"/>
          </a:xfrm>
          <a:prstGeom prst="rect">
            <a:avLst/>
          </a:prstGeom>
          <a:effectLst/>
        </p:spPr>
      </p:pic>
      <p:pic>
        <p:nvPicPr>
          <p:cNvPr id="42" name="Picture 6" descr="Linear regression (is the most important algorithm ever)">
            <a:extLst>
              <a:ext uri="{FF2B5EF4-FFF2-40B4-BE49-F238E27FC236}">
                <a16:creationId xmlns:a16="http://schemas.microsoft.com/office/drawing/2014/main" id="{B52F3292-ED51-12BF-4D5F-42B4385D9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t="12373" r="8247" b="7822"/>
          <a:stretch/>
        </p:blipFill>
        <p:spPr bwMode="auto">
          <a:xfrm>
            <a:off x="5965476" y="2210622"/>
            <a:ext cx="1692000" cy="8047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3435E788-0BDA-831E-DDF3-3FEE01A0412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5" t="34228" r="668" b="8609"/>
          <a:stretch/>
        </p:blipFill>
        <p:spPr>
          <a:xfrm>
            <a:off x="7797528" y="2210622"/>
            <a:ext cx="1692000" cy="804712"/>
          </a:xfrm>
          <a:prstGeom prst="rect">
            <a:avLst/>
          </a:prstGeom>
          <a:effectLst/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FADCBA22-C139-4B5F-E172-5062D7768D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9581" y="2210622"/>
            <a:ext cx="1692000" cy="804711"/>
          </a:xfrm>
          <a:prstGeom prst="rect">
            <a:avLst/>
          </a:prstGeom>
          <a:effectLst/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1CBF1A11-6C73-3529-B460-956C497CD66D}"/>
              </a:ext>
            </a:extLst>
          </p:cNvPr>
          <p:cNvSpPr/>
          <p:nvPr/>
        </p:nvSpPr>
        <p:spPr>
          <a:xfrm>
            <a:off x="9528028" y="1665656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242089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DAB46-C3AF-39C0-A1FF-710AFCAD5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9C7887DE-BD13-1200-1C90-E7FC0F5D1E35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8C15D57-24A2-74A2-9344-DC12AF2E59E5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1B36954C-8DC2-4E9C-12D1-7D57736D5012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1ADED76-335A-E2D1-087C-2E9E65ACD2C2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8989B21A-6C34-51E7-BE32-91E32BCDE834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C19E203-9272-1AD8-52F2-ABFC47A98645}"/>
              </a:ext>
            </a:extLst>
          </p:cNvPr>
          <p:cNvCxnSpPr>
            <a:stCxn id="30" idx="4"/>
          </p:cNvCxnSpPr>
          <p:nvPr/>
        </p:nvCxnSpPr>
        <p:spPr>
          <a:xfrm>
            <a:off x="791465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D8139345-1526-9617-ED90-18904A6D1DEB}"/>
              </a:ext>
            </a:extLst>
          </p:cNvPr>
          <p:cNvSpPr/>
          <p:nvPr/>
        </p:nvSpPr>
        <p:spPr>
          <a:xfrm>
            <a:off x="737465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B76BEC4F-2385-FCF8-011B-F6B5E3205BC6}"/>
              </a:ext>
            </a:extLst>
          </p:cNvPr>
          <p:cNvSpPr/>
          <p:nvPr/>
        </p:nvSpPr>
        <p:spPr>
          <a:xfrm>
            <a:off x="737465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>
            <a:extLst>
              <a:ext uri="{FF2B5EF4-FFF2-40B4-BE49-F238E27FC236}">
                <a16:creationId xmlns:a16="http://schemas.microsoft.com/office/drawing/2014/main" id="{570D1D50-E017-393F-8BBC-DBB575A75240}"/>
              </a:ext>
            </a:extLst>
          </p:cNvPr>
          <p:cNvSpPr/>
          <p:nvPr/>
        </p:nvSpPr>
        <p:spPr>
          <a:xfrm>
            <a:off x="737465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B6CEE68F-5E6E-332D-DD84-8A5819D7A231}"/>
              </a:ext>
            </a:extLst>
          </p:cNvPr>
          <p:cNvSpPr/>
          <p:nvPr/>
        </p:nvSpPr>
        <p:spPr>
          <a:xfrm>
            <a:off x="737465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C9A7368-9DBF-9C5E-ADE8-43B2C0CCB66B}"/>
              </a:ext>
            </a:extLst>
          </p:cNvPr>
          <p:cNvSpPr/>
          <p:nvPr/>
        </p:nvSpPr>
        <p:spPr>
          <a:xfrm>
            <a:off x="924962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3051D95-2659-A359-FE52-F615E3D6EC6E}"/>
              </a:ext>
            </a:extLst>
          </p:cNvPr>
          <p:cNvSpPr/>
          <p:nvPr/>
        </p:nvSpPr>
        <p:spPr>
          <a:xfrm>
            <a:off x="924962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選擇、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建立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3C2EFB5-9CDD-F035-56D9-542E9B4605BE}"/>
              </a:ext>
            </a:extLst>
          </p:cNvPr>
          <p:cNvSpPr/>
          <p:nvPr/>
        </p:nvSpPr>
        <p:spPr>
          <a:xfrm>
            <a:off x="924962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B9917C4-A35E-1A75-A030-D1417672523E}"/>
              </a:ext>
            </a:extLst>
          </p:cNvPr>
          <p:cNvSpPr/>
          <p:nvPr/>
        </p:nvSpPr>
        <p:spPr>
          <a:xfrm>
            <a:off x="924962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驗證</a:t>
            </a: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01C61B66-4F53-B557-5299-64B17BCD020E}"/>
              </a:ext>
            </a:extLst>
          </p:cNvPr>
          <p:cNvSpPr/>
          <p:nvPr/>
        </p:nvSpPr>
        <p:spPr>
          <a:xfrm>
            <a:off x="469783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DAD3CE-14C5-2B49-194F-4AFAA6609D45}"/>
              </a:ext>
            </a:extLst>
          </p:cNvPr>
          <p:cNvSpPr/>
          <p:nvPr/>
        </p:nvSpPr>
        <p:spPr>
          <a:xfrm>
            <a:off x="3984859" y="774702"/>
            <a:ext cx="286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323</a:t>
            </a:r>
            <a:endParaRPr lang="zh-TW" altLang="en-US" sz="2400" b="1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6B77C28D-67B0-149D-CC32-1D8A9225A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62743"/>
              </p:ext>
            </p:extLst>
          </p:nvPr>
        </p:nvGraphicFramePr>
        <p:xfrm>
          <a:off x="4094987" y="3198904"/>
          <a:ext cx="7020000" cy="137160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模型指標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Gradient Boosting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21.15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0.39</a:t>
                      </a:r>
                      <a:endParaRPr lang="en-US" altLang="zh-TW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46.68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 &lt;15(um)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 Linear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25.34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36.81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22.71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35.62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Support Vector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27.45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33.84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753861"/>
                  </a:ext>
                </a:extLst>
              </a:tr>
            </a:tbl>
          </a:graphicData>
        </a:graphic>
      </p:graphicFrame>
      <p:pic>
        <p:nvPicPr>
          <p:cNvPr id="44" name="圖片 43">
            <a:extLst>
              <a:ext uri="{FF2B5EF4-FFF2-40B4-BE49-F238E27FC236}">
                <a16:creationId xmlns:a16="http://schemas.microsoft.com/office/drawing/2014/main" id="{FFFC34BD-E6DC-CD0C-BF40-5C496B3C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59" y="1509869"/>
            <a:ext cx="7200000" cy="1622857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FAA2B60D-FDC9-23DF-826F-B1E9C08A0E3A}"/>
              </a:ext>
            </a:extLst>
          </p:cNvPr>
          <p:cNvSpPr txBox="1"/>
          <p:nvPr/>
        </p:nvSpPr>
        <p:spPr>
          <a:xfrm>
            <a:off x="3984859" y="1194285"/>
            <a:ext cx="16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PKG size 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樣本分布</a:t>
            </a: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781EAD07-A977-504F-2FD0-6DEF118ACF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987" y="4909621"/>
            <a:ext cx="2353648" cy="1726071"/>
          </a:xfrm>
          <a:prstGeom prst="rect">
            <a:avLst/>
          </a:prstGeom>
          <a:noFill/>
        </p:spPr>
      </p:pic>
      <p:sp>
        <p:nvSpPr>
          <p:cNvPr id="48" name="文字方塊 47">
            <a:extLst>
              <a:ext uri="{FF2B5EF4-FFF2-40B4-BE49-F238E27FC236}">
                <a16:creationId xmlns:a16="http://schemas.microsoft.com/office/drawing/2014/main" id="{EB8F7BD7-3446-3ADE-0DD9-CD8F541C9C33}"/>
              </a:ext>
            </a:extLst>
          </p:cNvPr>
          <p:cNvSpPr txBox="1"/>
          <p:nvPr/>
        </p:nvSpPr>
        <p:spPr>
          <a:xfrm>
            <a:off x="6448635" y="5265756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剔除離群值以降低誤差影響</a:t>
            </a: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移除系統中存在缺失值的因子筆數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DACF683-EA0A-A7F2-E717-B5A9CCC93F4C}"/>
              </a:ext>
            </a:extLst>
          </p:cNvPr>
          <p:cNvCxnSpPr/>
          <p:nvPr/>
        </p:nvCxnSpPr>
        <p:spPr>
          <a:xfrm>
            <a:off x="6612556" y="6150543"/>
            <a:ext cx="9000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4B9889A8-6251-DAC2-82B3-52DB4F50C0ED}"/>
              </a:ext>
            </a:extLst>
          </p:cNvPr>
          <p:cNvSpPr txBox="1"/>
          <p:nvPr/>
        </p:nvSpPr>
        <p:spPr>
          <a:xfrm>
            <a:off x="6612556" y="583559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資料筆數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72106DC-07DE-9D0C-5F3C-7ABB7CA14D34}"/>
              </a:ext>
            </a:extLst>
          </p:cNvPr>
          <p:cNvSpPr txBox="1"/>
          <p:nvPr/>
        </p:nvSpPr>
        <p:spPr>
          <a:xfrm>
            <a:off x="7575234" y="5943318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293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6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698E-D964-1B91-2DBE-AB0A94E73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D5E15BD-F2F2-14DE-671D-4D02DFC585C8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0334BF74-6B45-3F70-9DBC-1AEBE6024E2B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EEFF6C12-2758-95A8-D365-B486BDA48E1A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D718680D-D9DA-14C4-7F87-92CD2B365C4B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02789D12-919A-A607-5A8F-FA2A781916D1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831ED02E-08C4-8775-AEAF-9C65B5859B90}"/>
              </a:ext>
            </a:extLst>
          </p:cNvPr>
          <p:cNvCxnSpPr>
            <a:stCxn id="30" idx="4"/>
          </p:cNvCxnSpPr>
          <p:nvPr/>
        </p:nvCxnSpPr>
        <p:spPr>
          <a:xfrm>
            <a:off x="791465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AEF58761-474F-5800-A82C-E070FCBB60E6}"/>
              </a:ext>
            </a:extLst>
          </p:cNvPr>
          <p:cNvSpPr/>
          <p:nvPr/>
        </p:nvSpPr>
        <p:spPr>
          <a:xfrm>
            <a:off x="737465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7966E141-EF30-611C-CF7A-3C89C6519A24}"/>
              </a:ext>
            </a:extLst>
          </p:cNvPr>
          <p:cNvSpPr/>
          <p:nvPr/>
        </p:nvSpPr>
        <p:spPr>
          <a:xfrm>
            <a:off x="737465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>
            <a:extLst>
              <a:ext uri="{FF2B5EF4-FFF2-40B4-BE49-F238E27FC236}">
                <a16:creationId xmlns:a16="http://schemas.microsoft.com/office/drawing/2014/main" id="{E0378F8C-B974-36DB-5EF9-B91358545AA7}"/>
              </a:ext>
            </a:extLst>
          </p:cNvPr>
          <p:cNvSpPr/>
          <p:nvPr/>
        </p:nvSpPr>
        <p:spPr>
          <a:xfrm>
            <a:off x="737465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D114E29B-7369-FBD4-7644-14CDF8A16A89}"/>
              </a:ext>
            </a:extLst>
          </p:cNvPr>
          <p:cNvSpPr/>
          <p:nvPr/>
        </p:nvSpPr>
        <p:spPr>
          <a:xfrm>
            <a:off x="737465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5D963E-3003-3FD7-EF33-C81C400CA5D0}"/>
              </a:ext>
            </a:extLst>
          </p:cNvPr>
          <p:cNvSpPr/>
          <p:nvPr/>
        </p:nvSpPr>
        <p:spPr>
          <a:xfrm>
            <a:off x="924962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89C1CEB-4F8B-4746-A3BC-007F8BC32C96}"/>
              </a:ext>
            </a:extLst>
          </p:cNvPr>
          <p:cNvSpPr/>
          <p:nvPr/>
        </p:nvSpPr>
        <p:spPr>
          <a:xfrm>
            <a:off x="924962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選擇、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建立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117FB07-47ED-4405-3FA5-A28F21D198B0}"/>
              </a:ext>
            </a:extLst>
          </p:cNvPr>
          <p:cNvSpPr/>
          <p:nvPr/>
        </p:nvSpPr>
        <p:spPr>
          <a:xfrm>
            <a:off x="924962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F00B148-0989-AD64-FE7B-6464A7859568}"/>
              </a:ext>
            </a:extLst>
          </p:cNvPr>
          <p:cNvSpPr/>
          <p:nvPr/>
        </p:nvSpPr>
        <p:spPr>
          <a:xfrm>
            <a:off x="924962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驗證</a:t>
            </a: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0F1A0021-83C5-1154-77DC-BA6D4970B93B}"/>
              </a:ext>
            </a:extLst>
          </p:cNvPr>
          <p:cNvSpPr/>
          <p:nvPr/>
        </p:nvSpPr>
        <p:spPr>
          <a:xfrm>
            <a:off x="469783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62DDB8F-A6CB-6E1D-0DCB-3E501EE7BCBF}"/>
              </a:ext>
            </a:extLst>
          </p:cNvPr>
          <p:cNvSpPr/>
          <p:nvPr/>
        </p:nvSpPr>
        <p:spPr>
          <a:xfrm>
            <a:off x="3984859" y="774702"/>
            <a:ext cx="286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293</a:t>
            </a:r>
            <a:endParaRPr lang="zh-TW" altLang="en-US" sz="2400" b="1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C841F37C-E280-2530-BE7A-DD43C969D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263373"/>
              </p:ext>
            </p:extLst>
          </p:nvPr>
        </p:nvGraphicFramePr>
        <p:xfrm>
          <a:off x="4094987" y="1509869"/>
          <a:ext cx="7020000" cy="137160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模型指標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Gradient Boosting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26.17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0.33</a:t>
                      </a:r>
                      <a:endParaRPr lang="en-US" altLang="zh-TW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35.24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 &lt;15(um)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 Linear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22.38</a:t>
                      </a:r>
                      <a:endParaRPr lang="zh-TW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31.39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21.07</a:t>
                      </a:r>
                      <a:endParaRPr lang="zh-TW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0.48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31.03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Support Vector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33.44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0.08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41.21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753861"/>
                  </a:ext>
                </a:extLst>
              </a:tr>
            </a:tbl>
          </a:graphicData>
        </a:graphic>
      </p:graphicFrame>
      <p:sp>
        <p:nvSpPr>
          <p:cNvPr id="48" name="文字方塊 47">
            <a:extLst>
              <a:ext uri="{FF2B5EF4-FFF2-40B4-BE49-F238E27FC236}">
                <a16:creationId xmlns:a16="http://schemas.microsoft.com/office/drawing/2014/main" id="{A2947061-F238-C98C-D2FC-9013C85486EA}"/>
              </a:ext>
            </a:extLst>
          </p:cNvPr>
          <p:cNvSpPr txBox="1"/>
          <p:nvPr/>
        </p:nvSpPr>
        <p:spPr>
          <a:xfrm>
            <a:off x="3990069" y="3368967"/>
            <a:ext cx="4596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Snap cure Temp / Force</a:t>
            </a:r>
            <a:r>
              <a:rPr lang="zh-TW" altLang="en-US" sz="1400" dirty="0"/>
              <a:t> 從 </a:t>
            </a:r>
            <a:r>
              <a:rPr lang="en-US" altLang="zh-TW" sz="1400" dirty="0"/>
              <a:t>Numeric</a:t>
            </a:r>
            <a:r>
              <a:rPr lang="zh-TW" altLang="en-US" sz="1400" dirty="0"/>
              <a:t> 調整成 </a:t>
            </a:r>
            <a:r>
              <a:rPr lang="en-US" altLang="zh-TW" sz="1400" dirty="0"/>
              <a:t>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並非線性變化，而是具有特定的影響區間</a:t>
            </a: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63F9A072-C5B2-BD59-1E72-C919A4300701}"/>
              </a:ext>
            </a:extLst>
          </p:cNvPr>
          <p:cNvCxnSpPr/>
          <p:nvPr/>
        </p:nvCxnSpPr>
        <p:spPr>
          <a:xfrm>
            <a:off x="4094987" y="6545179"/>
            <a:ext cx="900000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6B3BC86-8C19-398C-E74A-DFDD51824535}"/>
              </a:ext>
            </a:extLst>
          </p:cNvPr>
          <p:cNvSpPr txBox="1"/>
          <p:nvPr/>
        </p:nvSpPr>
        <p:spPr>
          <a:xfrm>
            <a:off x="4094987" y="62302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資料筆數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72202F1-12D3-C767-8147-78C3183EDC06}"/>
              </a:ext>
            </a:extLst>
          </p:cNvPr>
          <p:cNvSpPr txBox="1"/>
          <p:nvPr/>
        </p:nvSpPr>
        <p:spPr>
          <a:xfrm>
            <a:off x="5057665" y="6337954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263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77C9F95-879E-E8E2-100E-EEA35F635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57365"/>
              </p:ext>
            </p:extLst>
          </p:nvPr>
        </p:nvGraphicFramePr>
        <p:xfrm>
          <a:off x="4094987" y="3940317"/>
          <a:ext cx="7020000" cy="206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2354">
                  <a:extLst>
                    <a:ext uri="{9D8B030D-6E8A-4147-A177-3AD203B41FA5}">
                      <a16:colId xmlns:a16="http://schemas.microsoft.com/office/drawing/2014/main" val="3078883158"/>
                    </a:ext>
                  </a:extLst>
                </a:gridCol>
                <a:gridCol w="2408823">
                  <a:extLst>
                    <a:ext uri="{9D8B030D-6E8A-4147-A177-3AD203B41FA5}">
                      <a16:colId xmlns:a16="http://schemas.microsoft.com/office/drawing/2014/main" val="4014531568"/>
                    </a:ext>
                  </a:extLst>
                </a:gridCol>
                <a:gridCol w="2408823">
                  <a:extLst>
                    <a:ext uri="{9D8B030D-6E8A-4147-A177-3AD203B41FA5}">
                      <a16:colId xmlns:a16="http://schemas.microsoft.com/office/drawing/2014/main" val="769192265"/>
                    </a:ext>
                  </a:extLst>
                </a:gridCol>
              </a:tblGrid>
              <a:tr h="2952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Process Parameters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6098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BM reflow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焊膏回流焊接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en-US" altLang="zh-TW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736379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 cure Temp.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散熱片固化溫度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952010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cure(Y/N)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是否經熱壓合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63313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Temp.</a:t>
                      </a:r>
                      <a:endParaRPr lang="zh-TW" altLang="en-US" sz="1200" b="0" dirty="0">
                        <a:solidFill>
                          <a:srgbClr val="DC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rgbClr val="DC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268458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Snap cure Force</a:t>
                      </a:r>
                      <a:endParaRPr lang="zh-TW" altLang="en-US" sz="1200" b="0" dirty="0">
                        <a:solidFill>
                          <a:srgbClr val="DC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熱壓合</a:t>
                      </a: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快速固化</a:t>
                      </a: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力量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rgbClr val="DC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246111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UF cure Temp.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底部填充劑固化溫度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Class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6585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97AFEEC-0980-CC46-A812-1AA2D8639D00}"/>
              </a:ext>
            </a:extLst>
          </p:cNvPr>
          <p:cNvSpPr txBox="1"/>
          <p:nvPr/>
        </p:nvSpPr>
        <p:spPr>
          <a:xfrm>
            <a:off x="3990069" y="3090408"/>
            <a:ext cx="2581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重要參數溫度做資料型態調整</a:t>
            </a:r>
          </a:p>
        </p:txBody>
      </p:sp>
    </p:spTree>
    <p:extLst>
      <p:ext uri="{BB962C8B-B14F-4D97-AF65-F5344CB8AC3E}">
        <p14:creationId xmlns:p14="http://schemas.microsoft.com/office/powerpoint/2010/main" val="361368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 rot="2700000">
            <a:off x="9834542" y="1361932"/>
            <a:ext cx="2160000" cy="2160000"/>
          </a:xfrm>
          <a:prstGeom prst="roundRect">
            <a:avLst>
              <a:gd name="adj" fmla="val 11341"/>
            </a:avLst>
          </a:pr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 rot="2700000">
            <a:off x="8087466" y="-416037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 rot="2700000">
            <a:off x="-423658" y="5052571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 rot="2700000">
            <a:off x="11581617" y="3210588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367412" y="1230683"/>
            <a:ext cx="2274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/>
              <a:t>Contents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7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E1AB2-AEDA-E83F-E82B-FF3645C75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4AE34CC-D11E-ED64-D004-FDEE6F446DFD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56AF055-336B-ED00-8378-BEB42582AA99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A98FB0E5-B6B9-6740-1BDE-71AE1DCA769A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934BAB20-E5EA-9731-0DF2-A756378AAD45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4DFF9B77-B590-CC68-4C6B-C1D8CEABBB82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C02F1A1-304E-5C93-63B0-95D160D01F78}"/>
              </a:ext>
            </a:extLst>
          </p:cNvPr>
          <p:cNvCxnSpPr>
            <a:stCxn id="30" idx="4"/>
          </p:cNvCxnSpPr>
          <p:nvPr/>
        </p:nvCxnSpPr>
        <p:spPr>
          <a:xfrm>
            <a:off x="791465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3AB8B94C-3F05-0AFD-E086-305C73A7A018}"/>
              </a:ext>
            </a:extLst>
          </p:cNvPr>
          <p:cNvSpPr/>
          <p:nvPr/>
        </p:nvSpPr>
        <p:spPr>
          <a:xfrm>
            <a:off x="737465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7D5698BF-4228-E1EB-720A-6A851F521425}"/>
              </a:ext>
            </a:extLst>
          </p:cNvPr>
          <p:cNvSpPr/>
          <p:nvPr/>
        </p:nvSpPr>
        <p:spPr>
          <a:xfrm>
            <a:off x="737465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>
            <a:extLst>
              <a:ext uri="{FF2B5EF4-FFF2-40B4-BE49-F238E27FC236}">
                <a16:creationId xmlns:a16="http://schemas.microsoft.com/office/drawing/2014/main" id="{88E45BBF-283D-6466-28B3-BC1BB1CFE946}"/>
              </a:ext>
            </a:extLst>
          </p:cNvPr>
          <p:cNvSpPr/>
          <p:nvPr/>
        </p:nvSpPr>
        <p:spPr>
          <a:xfrm>
            <a:off x="737465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4F4BD950-5466-75EA-28D9-F5AFE31A1B30}"/>
              </a:ext>
            </a:extLst>
          </p:cNvPr>
          <p:cNvSpPr/>
          <p:nvPr/>
        </p:nvSpPr>
        <p:spPr>
          <a:xfrm>
            <a:off x="737465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1B2623F-4CB9-69C6-ACFB-FA62D7CAC2E2}"/>
              </a:ext>
            </a:extLst>
          </p:cNvPr>
          <p:cNvSpPr/>
          <p:nvPr/>
        </p:nvSpPr>
        <p:spPr>
          <a:xfrm>
            <a:off x="924962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B6889C6-07C0-C785-1A6E-C3460717B765}"/>
              </a:ext>
            </a:extLst>
          </p:cNvPr>
          <p:cNvSpPr/>
          <p:nvPr/>
        </p:nvSpPr>
        <p:spPr>
          <a:xfrm>
            <a:off x="924962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模型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選擇、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建立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0417AFA-C12A-F906-6B3C-E166B714834B}"/>
              </a:ext>
            </a:extLst>
          </p:cNvPr>
          <p:cNvSpPr/>
          <p:nvPr/>
        </p:nvSpPr>
        <p:spPr>
          <a:xfrm>
            <a:off x="924962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評估分析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17C2260-8303-2ECA-49F7-8137BE65E865}"/>
              </a:ext>
            </a:extLst>
          </p:cNvPr>
          <p:cNvSpPr/>
          <p:nvPr/>
        </p:nvSpPr>
        <p:spPr>
          <a:xfrm>
            <a:off x="924962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驗證</a:t>
            </a: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08B5A005-E0EB-501A-6DEC-BC35C30AC610}"/>
              </a:ext>
            </a:extLst>
          </p:cNvPr>
          <p:cNvSpPr/>
          <p:nvPr/>
        </p:nvSpPr>
        <p:spPr>
          <a:xfrm>
            <a:off x="469783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13C5B7-5277-200C-8A15-796039D4E5D8}"/>
              </a:ext>
            </a:extLst>
          </p:cNvPr>
          <p:cNvSpPr/>
          <p:nvPr/>
        </p:nvSpPr>
        <p:spPr>
          <a:xfrm>
            <a:off x="3984859" y="774702"/>
            <a:ext cx="2869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263</a:t>
            </a:r>
            <a:endParaRPr lang="zh-TW" altLang="en-US" sz="2400" b="1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0549680B-303D-1210-739E-9A9A24D05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53641"/>
              </p:ext>
            </p:extLst>
          </p:nvPr>
        </p:nvGraphicFramePr>
        <p:xfrm>
          <a:off x="4094987" y="1509869"/>
          <a:ext cx="7020000" cy="137160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模型指標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Gradient Boosting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22.04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0.44</a:t>
                      </a:r>
                      <a:endParaRPr lang="en-US" altLang="zh-TW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25.55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 &lt;15(um)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Lasso Linear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19.07</a:t>
                      </a:r>
                      <a:endParaRPr lang="zh-TW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0.27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25.55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89875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16.77</a:t>
                      </a:r>
                      <a:endParaRPr lang="zh-TW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22.39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6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Support Vector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25.09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0.06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29.14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753861"/>
                  </a:ext>
                </a:extLst>
              </a:tr>
            </a:tbl>
          </a:graphicData>
        </a:graphic>
      </p:graphicFrame>
      <p:sp>
        <p:nvSpPr>
          <p:cNvPr id="48" name="文字方塊 47">
            <a:extLst>
              <a:ext uri="{FF2B5EF4-FFF2-40B4-BE49-F238E27FC236}">
                <a16:creationId xmlns:a16="http://schemas.microsoft.com/office/drawing/2014/main" id="{A4FBB556-63E4-4927-B010-FAC0511132A9}"/>
              </a:ext>
            </a:extLst>
          </p:cNvPr>
          <p:cNvSpPr txBox="1"/>
          <p:nvPr/>
        </p:nvSpPr>
        <p:spPr>
          <a:xfrm>
            <a:off x="3990069" y="4745382"/>
            <a:ext cx="4602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數據呈現偏態分佈，使其偏離大多數樣本的典型水準</a:t>
            </a:r>
            <a:endParaRPr lang="en-US" altLang="zh-TW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將數據的代表值從平均值改為中位數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DD2C7E-3CB6-B42A-B63E-E5C682D7067F}"/>
              </a:ext>
            </a:extLst>
          </p:cNvPr>
          <p:cNvSpPr txBox="1"/>
          <p:nvPr/>
        </p:nvSpPr>
        <p:spPr>
          <a:xfrm>
            <a:off x="3990069" y="446682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提高模型的泛化能力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2886E34-1571-E2BC-DE38-30BE63435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424122"/>
              </p:ext>
            </p:extLst>
          </p:nvPr>
        </p:nvGraphicFramePr>
        <p:xfrm>
          <a:off x="4094986" y="5316732"/>
          <a:ext cx="7020001" cy="590400"/>
        </p:xfrm>
        <a:graphic>
          <a:graphicData uri="http://schemas.openxmlformats.org/drawingml/2006/table">
            <a:tbl>
              <a:tblPr firstRow="1" bandRow="1"/>
              <a:tblGrid>
                <a:gridCol w="2202351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240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240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</a:tblGrid>
              <a:tr h="295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l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l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名詞解釋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Format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120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Coplanarity </a:t>
                      </a:r>
                      <a:r>
                        <a:rPr lang="zh-TW" altLang="en-US" sz="1200" b="0" kern="1200" dirty="0">
                          <a:solidFill>
                            <a:srgbClr val="DC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中位數</a:t>
                      </a:r>
                    </a:p>
                  </a:txBody>
                  <a:tcPr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平面度</a:t>
                      </a:r>
                    </a:p>
                  </a:txBody>
                  <a:tcPr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Numeric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08184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782B9A7-DE8D-6496-3F5C-BF30DE460BCD}"/>
              </a:ext>
            </a:extLst>
          </p:cNvPr>
          <p:cNvSpPr txBox="1"/>
          <p:nvPr/>
        </p:nvSpPr>
        <p:spPr>
          <a:xfrm>
            <a:off x="4289245" y="300357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取最佳演算法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0520B92-EF50-9CB5-C2B9-83BD612CD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50716"/>
              </p:ext>
            </p:extLst>
          </p:nvPr>
        </p:nvGraphicFramePr>
        <p:xfrm>
          <a:off x="4094986" y="3427892"/>
          <a:ext cx="7020000" cy="54864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模型驗證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16.77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22.39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 &lt;15(um)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8C90549-27D3-F12B-AE16-917090954C14}"/>
              </a:ext>
            </a:extLst>
          </p:cNvPr>
          <p:cNvCxnSpPr/>
          <p:nvPr/>
        </p:nvCxnSpPr>
        <p:spPr>
          <a:xfrm>
            <a:off x="4263992" y="2974451"/>
            <a:ext cx="0" cy="36000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5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3B19-D4D1-A1A2-8849-7ACC6929E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BCADE2C-5F4B-7E79-33B0-C17636475F92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D21773BC-6DAB-A4F2-88DF-D736CAF17FD3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設計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3335D480-4C18-A657-6CE8-F2B8A42A78BD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47A4FCF4-6F19-05FE-9D01-B7B91774F7D0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89FF5222-2D55-88AA-E9E5-38D4FEB05B73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04E7D71-EA6A-BD85-E2A6-45D171F99C5E}"/>
              </a:ext>
            </a:extLst>
          </p:cNvPr>
          <p:cNvCxnSpPr>
            <a:stCxn id="30" idx="4"/>
          </p:cNvCxnSpPr>
          <p:nvPr/>
        </p:nvCxnSpPr>
        <p:spPr>
          <a:xfrm>
            <a:off x="791465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AEB4DCAD-F719-50C4-5581-C43FB3F7BC5D}"/>
              </a:ext>
            </a:extLst>
          </p:cNvPr>
          <p:cNvSpPr/>
          <p:nvPr/>
        </p:nvSpPr>
        <p:spPr>
          <a:xfrm>
            <a:off x="737465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9A6B7132-EA47-A7CD-D1DE-DFF26828DD5D}"/>
              </a:ext>
            </a:extLst>
          </p:cNvPr>
          <p:cNvSpPr/>
          <p:nvPr/>
        </p:nvSpPr>
        <p:spPr>
          <a:xfrm>
            <a:off x="737465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>
            <a:extLst>
              <a:ext uri="{FF2B5EF4-FFF2-40B4-BE49-F238E27FC236}">
                <a16:creationId xmlns:a16="http://schemas.microsoft.com/office/drawing/2014/main" id="{8FB30729-8B08-21F0-D559-C05F7B554CCD}"/>
              </a:ext>
            </a:extLst>
          </p:cNvPr>
          <p:cNvSpPr/>
          <p:nvPr/>
        </p:nvSpPr>
        <p:spPr>
          <a:xfrm>
            <a:off x="737465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CF264795-2F2B-2562-065B-342DD575FCDF}"/>
              </a:ext>
            </a:extLst>
          </p:cNvPr>
          <p:cNvSpPr/>
          <p:nvPr/>
        </p:nvSpPr>
        <p:spPr>
          <a:xfrm>
            <a:off x="737465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3FE9A6-0AE1-3EF2-469F-1C7106BE4C95}"/>
              </a:ext>
            </a:extLst>
          </p:cNvPr>
          <p:cNvSpPr/>
          <p:nvPr/>
        </p:nvSpPr>
        <p:spPr>
          <a:xfrm>
            <a:off x="924962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9262599-8E4A-4A30-F8E4-9E83C8175AD0}"/>
              </a:ext>
            </a:extLst>
          </p:cNvPr>
          <p:cNvSpPr/>
          <p:nvPr/>
        </p:nvSpPr>
        <p:spPr>
          <a:xfrm>
            <a:off x="924962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模型選擇、建立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E82E63B-C0FC-EE6E-C9DE-09F2A71A2934}"/>
              </a:ext>
            </a:extLst>
          </p:cNvPr>
          <p:cNvSpPr/>
          <p:nvPr/>
        </p:nvSpPr>
        <p:spPr>
          <a:xfrm>
            <a:off x="924962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評估分析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29BCE6-7EF1-2C5C-1109-B6E20EC68589}"/>
              </a:ext>
            </a:extLst>
          </p:cNvPr>
          <p:cNvSpPr/>
          <p:nvPr/>
        </p:nvSpPr>
        <p:spPr>
          <a:xfrm>
            <a:off x="924962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驗證</a:t>
            </a: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59D94B84-1F6A-FAC6-31B6-73C6AE7AB228}"/>
              </a:ext>
            </a:extLst>
          </p:cNvPr>
          <p:cNvSpPr/>
          <p:nvPr/>
        </p:nvSpPr>
        <p:spPr>
          <a:xfrm>
            <a:off x="469783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98C563-002E-754E-58AF-CC2437667A0A}"/>
              </a:ext>
            </a:extLst>
          </p:cNvPr>
          <p:cNvSpPr/>
          <p:nvPr/>
        </p:nvSpPr>
        <p:spPr>
          <a:xfrm>
            <a:off x="3984859" y="774702"/>
            <a:ext cx="5694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 210 / </a:t>
            </a:r>
            <a:r>
              <a:rPr lang="zh-TW" altLang="en-US" sz="2400" b="1" dirty="0"/>
              <a:t>模型驗證資料 </a:t>
            </a:r>
            <a:r>
              <a:rPr lang="en-US" altLang="zh-TW" sz="2400" b="1" dirty="0"/>
              <a:t>: 53</a:t>
            </a:r>
            <a:endParaRPr lang="zh-TW" altLang="en-US" sz="2400" b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36AB236-6BE9-94A7-09C9-D2552032374D}"/>
              </a:ext>
            </a:extLst>
          </p:cNvPr>
          <p:cNvSpPr txBox="1"/>
          <p:nvPr/>
        </p:nvSpPr>
        <p:spPr>
          <a:xfrm>
            <a:off x="3990069" y="3599974"/>
            <a:ext cx="661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估算器數量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n_estimators</a:t>
            </a:r>
            <a:r>
              <a:rPr lang="en-US" altLang="zh-TW" sz="1400" dirty="0"/>
              <a:t>)</a:t>
            </a:r>
            <a:r>
              <a:rPr lang="zh-TW" altLang="en-US" sz="1400" dirty="0"/>
              <a:t>、最大深度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max_depth</a:t>
            </a:r>
            <a:r>
              <a:rPr lang="en-US" altLang="zh-TW" sz="1400" dirty="0"/>
              <a:t>)</a:t>
            </a:r>
            <a:r>
              <a:rPr lang="zh-TW" altLang="en-US" sz="1400" dirty="0"/>
              <a:t>、學習率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learning_rate</a:t>
            </a:r>
            <a:r>
              <a:rPr lang="en-US" altLang="zh-TW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/>
              <a:t>第一組參數能有效降低 </a:t>
            </a:r>
            <a:r>
              <a:rPr lang="en-US" altLang="zh-TW" sz="1400" dirty="0"/>
              <a:t>MAE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0D41E54-8F29-121B-318A-321FB9A2892D}"/>
              </a:ext>
            </a:extLst>
          </p:cNvPr>
          <p:cNvSpPr txBox="1"/>
          <p:nvPr/>
        </p:nvSpPr>
        <p:spPr>
          <a:xfrm>
            <a:off x="3990069" y="332141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調整超參數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ECBE0AD-261D-00E1-3EA9-A10D4C39C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421620"/>
              </p:ext>
            </p:extLst>
          </p:nvPr>
        </p:nvGraphicFramePr>
        <p:xfrm>
          <a:off x="4094986" y="1509869"/>
          <a:ext cx="7020000" cy="548640"/>
        </p:xfrm>
        <a:graphic>
          <a:graphicData uri="http://schemas.openxmlformats.org/drawingml/2006/table">
            <a:tbl>
              <a:tblPr firstRow="1" bandRow="1"/>
              <a:tblGrid>
                <a:gridCol w="1858225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238825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453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zh-TW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RMSE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驗證 </a:t>
                      </a: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14.79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0.77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20.14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15.69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D5BCB3-E656-7760-E878-37A08D3AC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719808"/>
              </p:ext>
            </p:extLst>
          </p:nvPr>
        </p:nvGraphicFramePr>
        <p:xfrm>
          <a:off x="4094986" y="4171324"/>
          <a:ext cx="7020000" cy="1152000"/>
        </p:xfrm>
        <a:graphic>
          <a:graphicData uri="http://schemas.openxmlformats.org/drawingml/2006/table">
            <a:tbl>
              <a:tblPr firstRow="1" bandRow="1"/>
              <a:tblGrid>
                <a:gridCol w="1404000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n_estimators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max_depth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learning_rate</a:t>
                      </a:r>
                      <a:endParaRPr lang="zh-TW" altLang="en-US" sz="12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latin typeface="+mn-lt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驗證 </a:t>
                      </a: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ctr" fontAlgn="ctr"/>
                      <a:r>
                        <a:rPr lang="en-US" altLang="zh-TW" sz="1200" b="0" i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13.26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13.06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14.05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15.34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9162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14.26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18.73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11329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4EDDD8-B854-4501-5DB4-3329C124B661}"/>
              </a:ext>
            </a:extLst>
          </p:cNvPr>
          <p:cNvSpPr txBox="1"/>
          <p:nvPr/>
        </p:nvSpPr>
        <p:spPr>
          <a:xfrm>
            <a:off x="3990069" y="2315518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Accuracy</a:t>
            </a:r>
            <a:r>
              <a:rPr lang="zh-TW" altLang="en-US" sz="1400" dirty="0"/>
              <a:t> </a:t>
            </a:r>
            <a:r>
              <a:rPr lang="en-US" altLang="zh-TW" sz="1400" dirty="0"/>
              <a:t>(MAE &lt;15um)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19D4F6-22F4-526A-C334-B484CFB39DF4}"/>
              </a:ext>
            </a:extLst>
          </p:cNvPr>
          <p:cNvSpPr txBox="1"/>
          <p:nvPr/>
        </p:nvSpPr>
        <p:spPr>
          <a:xfrm>
            <a:off x="3984859" y="2636939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57% </a:t>
            </a:r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</a:rPr>
              <a:t>(30/53)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1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56511-49C1-D1DC-2340-633D7BA19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C297E05-A957-65B2-3D2C-49B0ECE7D60B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3F291DA-8ECD-E23B-34A1-26CC69EF48AC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實驗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結果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AF821671-13D3-666D-6978-F9C518173519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3A6FA78-36A2-C01D-9ED6-03A4FAEC2CD3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29000304-7C3B-8606-DDD6-9897CC02941E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9FD5760E-79A0-0CCB-D39A-95087E0E1D6F}"/>
              </a:ext>
            </a:extLst>
          </p:cNvPr>
          <p:cNvCxnSpPr>
            <a:stCxn id="30" idx="4"/>
          </p:cNvCxnSpPr>
          <p:nvPr/>
        </p:nvCxnSpPr>
        <p:spPr>
          <a:xfrm>
            <a:off x="791465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C37832BD-4D6C-29E6-CFC4-40CEF494917F}"/>
              </a:ext>
            </a:extLst>
          </p:cNvPr>
          <p:cNvSpPr/>
          <p:nvPr/>
        </p:nvSpPr>
        <p:spPr>
          <a:xfrm>
            <a:off x="737465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AF2B1C2B-66DE-9795-DF81-FE7AA92AC493}"/>
              </a:ext>
            </a:extLst>
          </p:cNvPr>
          <p:cNvSpPr/>
          <p:nvPr/>
        </p:nvSpPr>
        <p:spPr>
          <a:xfrm>
            <a:off x="737465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>
            <a:extLst>
              <a:ext uri="{FF2B5EF4-FFF2-40B4-BE49-F238E27FC236}">
                <a16:creationId xmlns:a16="http://schemas.microsoft.com/office/drawing/2014/main" id="{9CA0D09C-2AFC-EC9E-CD0B-B4EB9CA4CC8F}"/>
              </a:ext>
            </a:extLst>
          </p:cNvPr>
          <p:cNvSpPr/>
          <p:nvPr/>
        </p:nvSpPr>
        <p:spPr>
          <a:xfrm>
            <a:off x="737465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F9684038-68EF-3618-3290-B1283112B24F}"/>
              </a:ext>
            </a:extLst>
          </p:cNvPr>
          <p:cNvSpPr/>
          <p:nvPr/>
        </p:nvSpPr>
        <p:spPr>
          <a:xfrm>
            <a:off x="737465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611DA6-3EF9-2DC4-7F92-A9A8267EE42B}"/>
              </a:ext>
            </a:extLst>
          </p:cNvPr>
          <p:cNvSpPr/>
          <p:nvPr/>
        </p:nvSpPr>
        <p:spPr>
          <a:xfrm>
            <a:off x="924962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1E8B04D-4A0A-F407-0E31-3B35287A1BD7}"/>
              </a:ext>
            </a:extLst>
          </p:cNvPr>
          <p:cNvSpPr/>
          <p:nvPr/>
        </p:nvSpPr>
        <p:spPr>
          <a:xfrm>
            <a:off x="924962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模型選擇、建立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B9E1B5C-D875-7F76-5173-81B199B01804}"/>
              </a:ext>
            </a:extLst>
          </p:cNvPr>
          <p:cNvSpPr/>
          <p:nvPr/>
        </p:nvSpPr>
        <p:spPr>
          <a:xfrm>
            <a:off x="924962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評估分析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342CA3-6306-7A33-03FB-24FD08D59230}"/>
              </a:ext>
            </a:extLst>
          </p:cNvPr>
          <p:cNvSpPr/>
          <p:nvPr/>
        </p:nvSpPr>
        <p:spPr>
          <a:xfrm>
            <a:off x="924962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驗證</a:t>
            </a: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3FD625C9-8E3E-CCA6-1AA7-84FBFCBCD596}"/>
              </a:ext>
            </a:extLst>
          </p:cNvPr>
          <p:cNvSpPr/>
          <p:nvPr/>
        </p:nvSpPr>
        <p:spPr>
          <a:xfrm>
            <a:off x="469783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3090929-5495-9073-AACD-F28220BFAD4F}"/>
              </a:ext>
            </a:extLst>
          </p:cNvPr>
          <p:cNvSpPr/>
          <p:nvPr/>
        </p:nvSpPr>
        <p:spPr>
          <a:xfrm>
            <a:off x="3984859" y="774702"/>
            <a:ext cx="5694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模型訓練資料 </a:t>
            </a:r>
            <a:r>
              <a:rPr lang="en-US" altLang="zh-TW" sz="2400" b="1" dirty="0"/>
              <a:t>: 210 / </a:t>
            </a:r>
            <a:r>
              <a:rPr lang="zh-TW" altLang="en-US" sz="2400" b="1" dirty="0"/>
              <a:t>模型驗證資料 </a:t>
            </a:r>
            <a:r>
              <a:rPr lang="en-US" altLang="zh-TW" sz="2400" b="1" dirty="0"/>
              <a:t>: 53</a:t>
            </a:r>
            <a:endParaRPr lang="zh-TW" altLang="en-US" sz="2400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50F6D09-271C-DABE-C299-9D07A8EB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6032"/>
              </p:ext>
            </p:extLst>
          </p:nvPr>
        </p:nvGraphicFramePr>
        <p:xfrm>
          <a:off x="4094986" y="1509869"/>
          <a:ext cx="7020000" cy="548640"/>
        </p:xfrm>
        <a:graphic>
          <a:graphicData uri="http://schemas.openxmlformats.org/drawingml/2006/table">
            <a:tbl>
              <a:tblPr firstRow="1" bandRow="1"/>
              <a:tblGrid>
                <a:gridCol w="1540966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027318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027318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027318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19854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  <a:gridCol w="1198540">
                  <a:extLst>
                    <a:ext uri="{9D8B030D-6E8A-4147-A177-3AD203B41FA5}">
                      <a16:colId xmlns:a16="http://schemas.microsoft.com/office/drawing/2014/main" val="1351373332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 Error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 Error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 Error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Max Error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13.06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14.94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19.04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27.77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390C79-E44D-4F28-88E9-7612BE281200}"/>
              </a:ext>
            </a:extLst>
          </p:cNvPr>
          <p:cNvSpPr txBox="1"/>
          <p:nvPr/>
        </p:nvSpPr>
        <p:spPr>
          <a:xfrm>
            <a:off x="3990069" y="2315518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Accuracy</a:t>
            </a:r>
            <a:r>
              <a:rPr lang="zh-TW" altLang="en-US" sz="1400" dirty="0"/>
              <a:t> </a:t>
            </a:r>
            <a:r>
              <a:rPr lang="en-US" altLang="zh-TW" sz="1400" dirty="0"/>
              <a:t>(MAE &lt;15um)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F766E1-1BF7-B032-2014-B7D4C6B11AE2}"/>
              </a:ext>
            </a:extLst>
          </p:cNvPr>
          <p:cNvSpPr txBox="1"/>
          <p:nvPr/>
        </p:nvSpPr>
        <p:spPr>
          <a:xfrm>
            <a:off x="3984859" y="2636939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71% </a:t>
            </a:r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</a:rPr>
              <a:t>(38/53)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CFFC8E0A-3571-EF89-5594-755AA1C33B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100234"/>
              </p:ext>
            </p:extLst>
          </p:nvPr>
        </p:nvGraphicFramePr>
        <p:xfrm>
          <a:off x="3984859" y="3685405"/>
          <a:ext cx="7595981" cy="2228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5F99D668-9B91-0C21-6318-1E9348A6AF32}"/>
              </a:ext>
            </a:extLst>
          </p:cNvPr>
          <p:cNvSpPr/>
          <p:nvPr/>
        </p:nvSpPr>
        <p:spPr>
          <a:xfrm>
            <a:off x="4302241" y="4751367"/>
            <a:ext cx="4140000" cy="9144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7082D6-5D98-D65F-1F8D-9F5363C74DEC}"/>
              </a:ext>
            </a:extLst>
          </p:cNvPr>
          <p:cNvSpPr txBox="1"/>
          <p:nvPr/>
        </p:nvSpPr>
        <p:spPr>
          <a:xfrm>
            <a:off x="6295240" y="4295152"/>
            <a:ext cx="2294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DC0000"/>
                </a:solidFill>
              </a:rPr>
              <a:t>符合規格 </a:t>
            </a:r>
            <a:r>
              <a:rPr lang="en-US" altLang="zh-TW" sz="1400" b="1" dirty="0">
                <a:solidFill>
                  <a:srgbClr val="DC0000"/>
                </a:solidFill>
              </a:rPr>
              <a:t>11%</a:t>
            </a:r>
            <a:r>
              <a:rPr lang="zh-TW" altLang="en-US" sz="1400" b="1" dirty="0">
                <a:solidFill>
                  <a:srgbClr val="DC0000"/>
                </a:solidFill>
              </a:rPr>
              <a:t> → 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</a:rPr>
              <a:t>71%</a:t>
            </a:r>
            <a:endParaRPr lang="zh-TW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936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7D0B-DA78-3531-443E-B53D2979E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7C8F22EC-523C-BCF5-65A9-8A9153B9B044}"/>
              </a:ext>
            </a:extLst>
          </p:cNvPr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A0FBEB80-33CC-C8AB-2F38-AC85696B035B}"/>
                </a:ext>
              </a:extLst>
            </p:cNvPr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實驗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結果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ECABC10C-6A69-3A7A-D41A-E845CA4269BC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8896308B-C150-4C34-1BED-CA503E1BE3A7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58A5617F-2DE5-DA20-25E5-6A1F0776DAFA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CD96A970-E036-09D5-A1BE-9E70E721FFCA}"/>
              </a:ext>
            </a:extLst>
          </p:cNvPr>
          <p:cNvCxnSpPr>
            <a:stCxn id="30" idx="4"/>
          </p:cNvCxnSpPr>
          <p:nvPr/>
        </p:nvCxnSpPr>
        <p:spPr>
          <a:xfrm>
            <a:off x="791465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>
            <a:extLst>
              <a:ext uri="{FF2B5EF4-FFF2-40B4-BE49-F238E27FC236}">
                <a16:creationId xmlns:a16="http://schemas.microsoft.com/office/drawing/2014/main" id="{AD23F5FF-A60A-D26C-23CF-7ED78E81C2D3}"/>
              </a:ext>
            </a:extLst>
          </p:cNvPr>
          <p:cNvSpPr/>
          <p:nvPr/>
        </p:nvSpPr>
        <p:spPr>
          <a:xfrm>
            <a:off x="737465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>
            <a:extLst>
              <a:ext uri="{FF2B5EF4-FFF2-40B4-BE49-F238E27FC236}">
                <a16:creationId xmlns:a16="http://schemas.microsoft.com/office/drawing/2014/main" id="{CC8AE2D6-1651-F324-E6A6-9EE75C04BC5E}"/>
              </a:ext>
            </a:extLst>
          </p:cNvPr>
          <p:cNvSpPr/>
          <p:nvPr/>
        </p:nvSpPr>
        <p:spPr>
          <a:xfrm>
            <a:off x="737465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>
            <a:extLst>
              <a:ext uri="{FF2B5EF4-FFF2-40B4-BE49-F238E27FC236}">
                <a16:creationId xmlns:a16="http://schemas.microsoft.com/office/drawing/2014/main" id="{19591D64-C17C-DA9A-6960-1B9F1A652382}"/>
              </a:ext>
            </a:extLst>
          </p:cNvPr>
          <p:cNvSpPr/>
          <p:nvPr/>
        </p:nvSpPr>
        <p:spPr>
          <a:xfrm>
            <a:off x="737465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>
            <a:extLst>
              <a:ext uri="{FF2B5EF4-FFF2-40B4-BE49-F238E27FC236}">
                <a16:creationId xmlns:a16="http://schemas.microsoft.com/office/drawing/2014/main" id="{FA1A19AC-A703-B148-5D84-7CCBB326C5C9}"/>
              </a:ext>
            </a:extLst>
          </p:cNvPr>
          <p:cNvSpPr/>
          <p:nvPr/>
        </p:nvSpPr>
        <p:spPr>
          <a:xfrm>
            <a:off x="737465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F2C6BC-3A92-A290-3DF9-F21C31929DF6}"/>
              </a:ext>
            </a:extLst>
          </p:cNvPr>
          <p:cNvSpPr/>
          <p:nvPr/>
        </p:nvSpPr>
        <p:spPr>
          <a:xfrm>
            <a:off x="924962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初始關鍵因子訂定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8287970-810C-B4C6-1127-190C9F4083BC}"/>
              </a:ext>
            </a:extLst>
          </p:cNvPr>
          <p:cNvSpPr/>
          <p:nvPr/>
        </p:nvSpPr>
        <p:spPr>
          <a:xfrm>
            <a:off x="924962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模型選擇、建立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ABC6438-6512-23F3-7EF5-F063BA812E60}"/>
              </a:ext>
            </a:extLst>
          </p:cNvPr>
          <p:cNvSpPr/>
          <p:nvPr/>
        </p:nvSpPr>
        <p:spPr>
          <a:xfrm>
            <a:off x="924962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評估分析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FFC3EFA-65C2-EB00-2084-5F3DF3C7F252}"/>
              </a:ext>
            </a:extLst>
          </p:cNvPr>
          <p:cNvSpPr/>
          <p:nvPr/>
        </p:nvSpPr>
        <p:spPr>
          <a:xfrm>
            <a:off x="924962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驗證</a:t>
            </a:r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C91AA1CD-4A61-F646-57D8-E2D1962728D1}"/>
              </a:ext>
            </a:extLst>
          </p:cNvPr>
          <p:cNvSpPr/>
          <p:nvPr/>
        </p:nvSpPr>
        <p:spPr>
          <a:xfrm>
            <a:off x="469783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818B7B-DF67-8D2C-AD28-742697567F93}"/>
              </a:ext>
            </a:extLst>
          </p:cNvPr>
          <p:cNvSpPr/>
          <p:nvPr/>
        </p:nvSpPr>
        <p:spPr>
          <a:xfrm>
            <a:off x="3984859" y="7747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模型導入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32F16C-B7DF-AD1E-B467-524BD66CAD97}"/>
              </a:ext>
            </a:extLst>
          </p:cNvPr>
          <p:cNvGraphicFramePr>
            <a:graphicFrameLocks noGrp="1"/>
          </p:cNvGraphicFramePr>
          <p:nvPr/>
        </p:nvGraphicFramePr>
        <p:xfrm>
          <a:off x="4094986" y="1509869"/>
          <a:ext cx="7020000" cy="548640"/>
        </p:xfrm>
        <a:graphic>
          <a:graphicData uri="http://schemas.openxmlformats.org/drawingml/2006/table">
            <a:tbl>
              <a:tblPr firstRow="1" bandRow="1"/>
              <a:tblGrid>
                <a:gridCol w="1540966">
                  <a:extLst>
                    <a:ext uri="{9D8B030D-6E8A-4147-A177-3AD203B41FA5}">
                      <a16:colId xmlns:a16="http://schemas.microsoft.com/office/drawing/2014/main" val="196419361"/>
                    </a:ext>
                  </a:extLst>
                </a:gridCol>
                <a:gridCol w="1027318">
                  <a:extLst>
                    <a:ext uri="{9D8B030D-6E8A-4147-A177-3AD203B41FA5}">
                      <a16:colId xmlns:a16="http://schemas.microsoft.com/office/drawing/2014/main" val="3546471754"/>
                    </a:ext>
                  </a:extLst>
                </a:gridCol>
                <a:gridCol w="1027318">
                  <a:extLst>
                    <a:ext uri="{9D8B030D-6E8A-4147-A177-3AD203B41FA5}">
                      <a16:colId xmlns:a16="http://schemas.microsoft.com/office/drawing/2014/main" val="3436248122"/>
                    </a:ext>
                  </a:extLst>
                </a:gridCol>
                <a:gridCol w="1027318">
                  <a:extLst>
                    <a:ext uri="{9D8B030D-6E8A-4147-A177-3AD203B41FA5}">
                      <a16:colId xmlns:a16="http://schemas.microsoft.com/office/drawing/2014/main" val="2596695375"/>
                    </a:ext>
                  </a:extLst>
                </a:gridCol>
                <a:gridCol w="1198540">
                  <a:extLst>
                    <a:ext uri="{9D8B030D-6E8A-4147-A177-3AD203B41FA5}">
                      <a16:colId xmlns:a16="http://schemas.microsoft.com/office/drawing/2014/main" val="3876172191"/>
                    </a:ext>
                  </a:extLst>
                </a:gridCol>
                <a:gridCol w="1198540">
                  <a:extLst>
                    <a:ext uri="{9D8B030D-6E8A-4147-A177-3AD203B41FA5}">
                      <a16:colId xmlns:a16="http://schemas.microsoft.com/office/drawing/2014/main" val="1351373332"/>
                    </a:ext>
                  </a:extLst>
                </a:gridCol>
              </a:tblGrid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Model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en-US" altLang="zh-TW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MAE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50% Error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80% Error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90% Error</a:t>
                      </a:r>
                      <a:endParaRPr lang="zh-TW" altLang="en-US" sz="1000" b="1" kern="1200" dirty="0">
                        <a:solidFill>
                          <a:schemeClr val="bg1"/>
                        </a:solidFill>
                        <a:latin typeface="+mn-lt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Max Error</a:t>
                      </a:r>
                      <a:endParaRPr lang="zh-TW" altLang="en-US" sz="12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Microsoft New Tai Lue" panose="020B0502040204020203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76552"/>
                  </a:ext>
                </a:extLst>
              </a:tr>
              <a:tr h="25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lvl="0" algn="l" fontAlgn="ctr"/>
                      <a:r>
                        <a:rPr lang="en-US" altLang="zh-TW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Random Forest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icrosoft YaHei"/>
                          <a:ea typeface="微軟正黑體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13.06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9.1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14.94</a:t>
                      </a:r>
                      <a:endParaRPr lang="zh-TW" altLang="en-US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19.04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Microsoft New Tai Lue" panose="020B0502040204020203" pitchFamily="34" charset="0"/>
                        </a:rPr>
                        <a:t>27.77</a:t>
                      </a:r>
                    </a:p>
                  </a:txBody>
                  <a:tcPr anchor="ctr">
                    <a:lnL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442154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922D75-B1AB-EB0A-9A13-0008120F0287}"/>
              </a:ext>
            </a:extLst>
          </p:cNvPr>
          <p:cNvSpPr txBox="1"/>
          <p:nvPr/>
        </p:nvSpPr>
        <p:spPr>
          <a:xfrm>
            <a:off x="3990069" y="2315518"/>
            <a:ext cx="2202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Accuracy</a:t>
            </a:r>
            <a:r>
              <a:rPr lang="zh-TW" altLang="en-US" sz="1400" dirty="0"/>
              <a:t> </a:t>
            </a:r>
            <a:r>
              <a:rPr lang="en-US" altLang="zh-TW" sz="1400" dirty="0"/>
              <a:t>(MAE &lt;15um)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57996C-D04E-1873-BB9B-F9EC09F25BA0}"/>
              </a:ext>
            </a:extLst>
          </p:cNvPr>
          <p:cNvSpPr txBox="1"/>
          <p:nvPr/>
        </p:nvSpPr>
        <p:spPr>
          <a:xfrm>
            <a:off x="3984859" y="2636939"/>
            <a:ext cx="1486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</a:rPr>
              <a:t>71% </a:t>
            </a:r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</a:rPr>
              <a:t>(38/53)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12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C2FC4-804A-5687-C9DE-FD7BC43DC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D30B1FF-C9F7-840C-FAD9-335C95FD97B3}"/>
              </a:ext>
            </a:extLst>
          </p:cNvPr>
          <p:cNvGrpSpPr/>
          <p:nvPr/>
        </p:nvGrpSpPr>
        <p:grpSpPr>
          <a:xfrm>
            <a:off x="-515783" y="149117"/>
            <a:ext cx="4285437" cy="720000"/>
            <a:chOff x="-515783" y="149117"/>
            <a:chExt cx="4285437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88E2483-8ECA-05F4-6A63-932D1BD67C54}"/>
                </a:ext>
              </a:extLst>
            </p:cNvPr>
            <p:cNvSpPr txBox="1"/>
            <p:nvPr/>
          </p:nvSpPr>
          <p:spPr>
            <a:xfrm>
              <a:off x="353334" y="185951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結論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與未來展望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59074269-6198-D1C5-E9DA-DE2DF08F95E9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C4120B25-70E5-6AC5-0ECF-A1EF9B5800DC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C85C59D5-5120-7E27-E64C-A08CA2EEB06C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390A0DB-493D-9790-A70C-4B1DC00AEBBF}"/>
              </a:ext>
            </a:extLst>
          </p:cNvPr>
          <p:cNvSpPr/>
          <p:nvPr/>
        </p:nvSpPr>
        <p:spPr>
          <a:xfrm>
            <a:off x="353334" y="2331544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模型特性與表現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6E3FF61-C195-0BAC-763C-22A4F214FA01}"/>
              </a:ext>
            </a:extLst>
          </p:cNvPr>
          <p:cNvSpPr txBox="1"/>
          <p:nvPr/>
        </p:nvSpPr>
        <p:spPr>
          <a:xfrm>
            <a:off x="353334" y="1018233"/>
            <a:ext cx="111363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本研究聚焦於半導體製程中關鍵品質指標，平面度的預測問題，並透過機器學習技術的導入，探討其對預測準確性與製程優化的提升潛力。</a:t>
            </a:r>
            <a:endParaRPr lang="en-US" altLang="zh-TW" sz="1400" dirty="0"/>
          </a:p>
          <a:p>
            <a:r>
              <a:rPr lang="zh-TW" altLang="en-US" sz="1400" dirty="0"/>
              <a:t>隨著製程結構的高度複雜化與產品設計的不斷創新，傳統依賴人工經驗與實驗設計 </a:t>
            </a:r>
            <a:r>
              <a:rPr lang="en-US" altLang="zh-TW" sz="1400" dirty="0"/>
              <a:t>(DoE) </a:t>
            </a:r>
            <a:r>
              <a:rPr lang="zh-TW" altLang="en-US" sz="1400" dirty="0"/>
              <a:t>方法已難以有效掌握多維參數間的非線性關聯性。</a:t>
            </a:r>
            <a:endParaRPr lang="en-US" altLang="zh-TW" sz="1400" dirty="0"/>
          </a:p>
          <a:p>
            <a:r>
              <a:rPr lang="zh-TW" altLang="en-US" sz="1400" dirty="0"/>
              <a:t>儘管 </a:t>
            </a:r>
            <a:r>
              <a:rPr lang="en-US" altLang="zh-TW" sz="1400" dirty="0"/>
              <a:t>DoE</a:t>
            </a:r>
            <a:r>
              <a:rPr lang="zh-TW" altLang="en-US" sz="1400" dirty="0"/>
              <a:t> 能提供初步變因篩選與參數設計的指引，但在時間成本、實驗複雜度及彈性適應性方面仍具明顯侷限。</a:t>
            </a:r>
            <a:endParaRPr lang="en-US" altLang="zh-TW" sz="1400" dirty="0"/>
          </a:p>
          <a:p>
            <a:r>
              <a:rPr lang="zh-TW" altLang="en-US" sz="1400" dirty="0"/>
              <a:t>因此，本研究將機器學習視為一種更具擴展性與效率的預測手段，進行模型導入與比較分析。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88734F-587B-2351-8BE7-D1B7863C2039}"/>
              </a:ext>
            </a:extLst>
          </p:cNvPr>
          <p:cNvSpPr txBox="1"/>
          <p:nvPr/>
        </p:nvSpPr>
        <p:spPr>
          <a:xfrm>
            <a:off x="353335" y="2805069"/>
            <a:ext cx="11136382" cy="10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傳統線性迴歸模型雖具解釋力，但對於變數之間的非線性關係掌握不足，整體預測效能不如集成式學習模型，難以應用於高複雜度製程條件下的平面度預測。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在本研究比較的四種模型中，以</a:t>
            </a:r>
            <a:r>
              <a:rPr lang="en-US" altLang="zh-TW" sz="1400" b="1" dirty="0"/>
              <a:t>Random Forest</a:t>
            </a:r>
            <a:r>
              <a:rPr lang="zh-TW" altLang="en-US" sz="1400" b="1" dirty="0"/>
              <a:t>表現最佳，能在有限資料下維持穩定的預測精度，並準確識別影響平面度的主要參數。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透過因子與目標的調整，使模型提高其泛化能力，本研究中顯示準確率有效提高，並在實際導入結果驗證其可行性。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6E5266-6135-E86D-C0D6-AE3CCDD89AF1}"/>
              </a:ext>
            </a:extLst>
          </p:cNvPr>
          <p:cNvSpPr/>
          <p:nvPr/>
        </p:nvSpPr>
        <p:spPr>
          <a:xfrm>
            <a:off x="353334" y="42530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研究成果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D337960-3F0F-16FA-7E1D-63BB8A4DCBE6}"/>
              </a:ext>
            </a:extLst>
          </p:cNvPr>
          <p:cNvSpPr txBox="1"/>
          <p:nvPr/>
        </p:nvSpPr>
        <p:spPr>
          <a:xfrm>
            <a:off x="353335" y="4726528"/>
            <a:ext cx="11136382" cy="1352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集成式演算法在預測準確率、殘差控制、模型穩定性表現均優於其他方法。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特徵重要性分析結果顯示，材料性質、製程條件，如溫度、壓力與結構參數是關鍵影響因子，有助於後續製程調整與新產品導入的設計參考。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證實 </a:t>
            </a:r>
            <a:r>
              <a:rPr lang="en-US" altLang="zh-TW" sz="1400" b="1" dirty="0"/>
              <a:t>Gradient Boosting </a:t>
            </a:r>
            <a:r>
              <a:rPr lang="zh-TW" altLang="en-US" sz="1400" b="1" dirty="0"/>
              <a:t>與 </a:t>
            </a:r>
            <a:r>
              <a:rPr lang="en-US" altLang="zh-TW" sz="1400" b="1" dirty="0"/>
              <a:t>Random Forest </a:t>
            </a:r>
            <a:r>
              <a:rPr lang="zh-TW" altLang="en-US" sz="1400" b="1" dirty="0"/>
              <a:t>具優異預測能力與穩定性，並能在中等樣本規模下取得良好表現，顯著優於傳統</a:t>
            </a:r>
            <a:r>
              <a:rPr lang="en-US" altLang="zh-TW" sz="1400" b="1" dirty="0"/>
              <a:t> DoE </a:t>
            </a:r>
            <a:r>
              <a:rPr lang="zh-TW" altLang="en-US" sz="1400" b="1" dirty="0"/>
              <a:t>方法，可提供未來做預測模型的適用性。</a:t>
            </a:r>
          </a:p>
        </p:txBody>
      </p:sp>
    </p:spTree>
    <p:extLst>
      <p:ext uri="{BB962C8B-B14F-4D97-AF65-F5344CB8AC3E}">
        <p14:creationId xmlns:p14="http://schemas.microsoft.com/office/powerpoint/2010/main" val="119195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2BD99-DED0-7835-2C48-CE23D15FC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DB5EFE8-DE13-3B76-7568-A98BEDB254BA}"/>
              </a:ext>
            </a:extLst>
          </p:cNvPr>
          <p:cNvGrpSpPr/>
          <p:nvPr/>
        </p:nvGrpSpPr>
        <p:grpSpPr>
          <a:xfrm>
            <a:off x="-515783" y="149117"/>
            <a:ext cx="4285437" cy="720000"/>
            <a:chOff x="-515783" y="149117"/>
            <a:chExt cx="4285437" cy="72000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592FF389-A2C2-4928-1FA5-DBFA89929DBE}"/>
                </a:ext>
              </a:extLst>
            </p:cNvPr>
            <p:cNvSpPr txBox="1"/>
            <p:nvPr/>
          </p:nvSpPr>
          <p:spPr>
            <a:xfrm>
              <a:off x="353334" y="185951"/>
              <a:ext cx="3416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結論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與未來展望</a:t>
              </a:r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7B8F69FD-DA7C-838B-6259-B5C3B190B1C5}"/>
                </a:ext>
              </a:extLst>
            </p:cNvPr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63A806AD-9A25-4614-B292-A8BC81DBB49B}"/>
                </a:ext>
              </a:extLst>
            </p:cNvPr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36ED0DA-BD2F-826F-6FC5-CB323E2B345F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068651-9819-F668-DC48-E11297657A80}"/>
              </a:ext>
            </a:extLst>
          </p:cNvPr>
          <p:cNvSpPr/>
          <p:nvPr/>
        </p:nvSpPr>
        <p:spPr>
          <a:xfrm>
            <a:off x="353334" y="10182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未來研究方向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D0666E0-A906-9E1F-BC99-3D04BBAEAFC7}"/>
              </a:ext>
            </a:extLst>
          </p:cNvPr>
          <p:cNvSpPr txBox="1"/>
          <p:nvPr/>
        </p:nvSpPr>
        <p:spPr>
          <a:xfrm>
            <a:off x="353335" y="1491757"/>
            <a:ext cx="11136382" cy="10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建模品質受限於輸入數據的完整性與一致性，後續強化資料前處理作業，如異常值排除、缺值補齊，以確保模型穩定性。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整合製程知識圖譜，將製程知識與機器學習模型結合，提高模型可解釋性與決策透明度。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評估模型實際部署效益，針對模型在實際產線導入後的預測效能、運行成本與維護需求進行迭代優化。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400" b="1" dirty="0"/>
              <a:t>引入不同製程站點資料以擴大模型適用範圍，</a:t>
            </a:r>
            <a:r>
              <a:rPr lang="en-US" altLang="zh-TW" sz="1400" b="1" dirty="0"/>
              <a:t>AI</a:t>
            </a:r>
            <a:r>
              <a:rPr lang="zh-TW" altLang="en-US" sz="1400" b="1" dirty="0"/>
              <a:t>在不同預測因子下提升準確率的可行性。</a:t>
            </a:r>
          </a:p>
        </p:txBody>
      </p:sp>
    </p:spTree>
    <p:extLst>
      <p:ext uri="{BB962C8B-B14F-4D97-AF65-F5344CB8AC3E}">
        <p14:creationId xmlns:p14="http://schemas.microsoft.com/office/powerpoint/2010/main" val="1778302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81C1-A5CA-B00A-5D89-E8AE9169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0463E76-5059-B6CD-B677-836CFEC34D18}"/>
              </a:ext>
            </a:extLst>
          </p:cNvPr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6A7C7CFD-B342-1D61-7684-386020E87371}"/>
              </a:ext>
            </a:extLst>
          </p:cNvPr>
          <p:cNvSpPr/>
          <p:nvPr/>
        </p:nvSpPr>
        <p:spPr>
          <a:xfrm rot="2700000">
            <a:off x="9549405" y="565519"/>
            <a:ext cx="2160000" cy="2160000"/>
          </a:xfrm>
          <a:prstGeom prst="roundRect">
            <a:avLst>
              <a:gd name="adj" fmla="val 11341"/>
            </a:avLst>
          </a:pr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662116D6-B197-8DCE-BAC2-F4386B432307}"/>
              </a:ext>
            </a:extLst>
          </p:cNvPr>
          <p:cNvSpPr/>
          <p:nvPr/>
        </p:nvSpPr>
        <p:spPr>
          <a:xfrm rot="2700000">
            <a:off x="7232059" y="-622515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D2E6706E-59B5-BA89-FC6A-55ED762C67EF}"/>
              </a:ext>
            </a:extLst>
          </p:cNvPr>
          <p:cNvSpPr/>
          <p:nvPr/>
        </p:nvSpPr>
        <p:spPr>
          <a:xfrm rot="2700000">
            <a:off x="7805941" y="2337186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D07B97B4-EF1B-11EA-72B1-2340A7941FE6}"/>
              </a:ext>
            </a:extLst>
          </p:cNvPr>
          <p:cNvSpPr/>
          <p:nvPr/>
        </p:nvSpPr>
        <p:spPr>
          <a:xfrm rot="2700000">
            <a:off x="10223579" y="3525220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CB5A80-0C2C-DF08-8988-846DB702D23E}"/>
              </a:ext>
            </a:extLst>
          </p:cNvPr>
          <p:cNvSpPr/>
          <p:nvPr/>
        </p:nvSpPr>
        <p:spPr>
          <a:xfrm>
            <a:off x="3894515" y="3088980"/>
            <a:ext cx="2608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/>
              <a:t>Thank You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42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333" y="832282"/>
            <a:ext cx="10896304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廠內產品在後段封裝過程中，晶片與基板不同材料之間的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CTE Mismatch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、參數組合的差異，加上含膠的限制，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為了釋放溫度所產生的內部應力，常藉由形狀改變來釋放這些內力，導致產品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Coplanarity fail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，進而影響後續上板成功率、出貨時間。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2E64FAF-37D8-4C7E-A90C-043B8D0D8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2"/>
          <a:stretch/>
        </p:blipFill>
        <p:spPr>
          <a:xfrm>
            <a:off x="3751058" y="1868802"/>
            <a:ext cx="1672277" cy="6620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2B4DA10-9DC2-4DA8-A221-C0A3C0C03D86}"/>
              </a:ext>
            </a:extLst>
          </p:cNvPr>
          <p:cNvSpPr txBox="1"/>
          <p:nvPr/>
        </p:nvSpPr>
        <p:spPr>
          <a:xfrm>
            <a:off x="4082089" y="2553003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Heat Sink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散熱片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4EE17AB-C834-4577-AC6D-B74A19B264D1}"/>
              </a:ext>
            </a:extLst>
          </p:cNvPr>
          <p:cNvGrpSpPr/>
          <p:nvPr/>
        </p:nvGrpSpPr>
        <p:grpSpPr>
          <a:xfrm>
            <a:off x="1267954" y="2046833"/>
            <a:ext cx="1739384" cy="507648"/>
            <a:chOff x="1567612" y="3362650"/>
            <a:chExt cx="1319480" cy="26557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6E044CC-4C69-4033-BE91-C07F23530C5A}"/>
                </a:ext>
              </a:extLst>
            </p:cNvPr>
            <p:cNvGrpSpPr/>
            <p:nvPr/>
          </p:nvGrpSpPr>
          <p:grpSpPr>
            <a:xfrm>
              <a:off x="1625857" y="3362650"/>
              <a:ext cx="1212429" cy="220821"/>
              <a:chOff x="1600200" y="4388407"/>
              <a:chExt cx="1452563" cy="264556"/>
            </a:xfrm>
          </p:grpSpPr>
          <p:sp>
            <p:nvSpPr>
              <p:cNvPr id="14" name="手繪多邊形: 圖案 26">
                <a:extLst>
                  <a:ext uri="{FF2B5EF4-FFF2-40B4-BE49-F238E27FC236}">
                    <a16:creationId xmlns:a16="http://schemas.microsoft.com/office/drawing/2014/main" id="{038A13A4-D04C-4C97-87F8-4B1E10E90CBA}"/>
                  </a:ext>
                </a:extLst>
              </p:cNvPr>
              <p:cNvSpPr/>
              <p:nvPr/>
            </p:nvSpPr>
            <p:spPr>
              <a:xfrm>
                <a:off x="1600200" y="4456769"/>
                <a:ext cx="1452563" cy="196194"/>
              </a:xfrm>
              <a:custGeom>
                <a:avLst/>
                <a:gdLst>
                  <a:gd name="connsiteX0" fmla="*/ 0 w 1452563"/>
                  <a:gd name="connsiteY0" fmla="*/ 148569 h 196194"/>
                  <a:gd name="connsiteX1" fmla="*/ 0 w 1452563"/>
                  <a:gd name="connsiteY1" fmla="*/ 148569 h 196194"/>
                  <a:gd name="connsiteX2" fmla="*/ 47625 w 1452563"/>
                  <a:gd name="connsiteY2" fmla="*/ 129519 h 196194"/>
                  <a:gd name="connsiteX3" fmla="*/ 76200 w 1452563"/>
                  <a:gd name="connsiteY3" fmla="*/ 91419 h 196194"/>
                  <a:gd name="connsiteX4" fmla="*/ 85725 w 1452563"/>
                  <a:gd name="connsiteY4" fmla="*/ 67606 h 196194"/>
                  <a:gd name="connsiteX5" fmla="*/ 90488 w 1452563"/>
                  <a:gd name="connsiteY5" fmla="*/ 39031 h 196194"/>
                  <a:gd name="connsiteX6" fmla="*/ 95250 w 1452563"/>
                  <a:gd name="connsiteY6" fmla="*/ 19981 h 196194"/>
                  <a:gd name="connsiteX7" fmla="*/ 114300 w 1452563"/>
                  <a:gd name="connsiteY7" fmla="*/ 15219 h 196194"/>
                  <a:gd name="connsiteX8" fmla="*/ 333375 w 1452563"/>
                  <a:gd name="connsiteY8" fmla="*/ 10456 h 196194"/>
                  <a:gd name="connsiteX9" fmla="*/ 1004888 w 1452563"/>
                  <a:gd name="connsiteY9" fmla="*/ 5694 h 196194"/>
                  <a:gd name="connsiteX10" fmla="*/ 1323975 w 1452563"/>
                  <a:gd name="connsiteY10" fmla="*/ 5694 h 196194"/>
                  <a:gd name="connsiteX11" fmla="*/ 1333500 w 1452563"/>
                  <a:gd name="connsiteY11" fmla="*/ 24744 h 196194"/>
                  <a:gd name="connsiteX12" fmla="*/ 1347788 w 1452563"/>
                  <a:gd name="connsiteY12" fmla="*/ 48556 h 196194"/>
                  <a:gd name="connsiteX13" fmla="*/ 1366838 w 1452563"/>
                  <a:gd name="connsiteY13" fmla="*/ 86656 h 196194"/>
                  <a:gd name="connsiteX14" fmla="*/ 1395413 w 1452563"/>
                  <a:gd name="connsiteY14" fmla="*/ 119994 h 196194"/>
                  <a:gd name="connsiteX15" fmla="*/ 1404938 w 1452563"/>
                  <a:gd name="connsiteY15" fmla="*/ 134281 h 196194"/>
                  <a:gd name="connsiteX16" fmla="*/ 1419225 w 1452563"/>
                  <a:gd name="connsiteY16" fmla="*/ 139044 h 196194"/>
                  <a:gd name="connsiteX17" fmla="*/ 1452563 w 1452563"/>
                  <a:gd name="connsiteY17" fmla="*/ 162856 h 196194"/>
                  <a:gd name="connsiteX18" fmla="*/ 1419225 w 1452563"/>
                  <a:gd name="connsiteY18" fmla="*/ 181906 h 196194"/>
                  <a:gd name="connsiteX19" fmla="*/ 1395413 w 1452563"/>
                  <a:gd name="connsiteY19" fmla="*/ 186669 h 196194"/>
                  <a:gd name="connsiteX20" fmla="*/ 962025 w 1452563"/>
                  <a:gd name="connsiteY20" fmla="*/ 191431 h 196194"/>
                  <a:gd name="connsiteX21" fmla="*/ 690563 w 1452563"/>
                  <a:gd name="connsiteY21" fmla="*/ 196194 h 196194"/>
                  <a:gd name="connsiteX22" fmla="*/ 242888 w 1452563"/>
                  <a:gd name="connsiteY22" fmla="*/ 191431 h 196194"/>
                  <a:gd name="connsiteX23" fmla="*/ 157163 w 1452563"/>
                  <a:gd name="connsiteY23" fmla="*/ 181906 h 196194"/>
                  <a:gd name="connsiteX24" fmla="*/ 0 w 1452563"/>
                  <a:gd name="connsiteY24" fmla="*/ 148569 h 19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52563" h="196194">
                    <a:moveTo>
                      <a:pt x="0" y="148569"/>
                    </a:moveTo>
                    <a:lnTo>
                      <a:pt x="0" y="148569"/>
                    </a:lnTo>
                    <a:cubicBezTo>
                      <a:pt x="15875" y="142219"/>
                      <a:pt x="32780" y="138002"/>
                      <a:pt x="47625" y="129519"/>
                    </a:cubicBezTo>
                    <a:cubicBezTo>
                      <a:pt x="62998" y="120734"/>
                      <a:pt x="69534" y="106417"/>
                      <a:pt x="76200" y="91419"/>
                    </a:cubicBezTo>
                    <a:cubicBezTo>
                      <a:pt x="79672" y="83607"/>
                      <a:pt x="82550" y="75544"/>
                      <a:pt x="85725" y="67606"/>
                    </a:cubicBezTo>
                    <a:cubicBezTo>
                      <a:pt x="87313" y="58081"/>
                      <a:pt x="88594" y="48500"/>
                      <a:pt x="90488" y="39031"/>
                    </a:cubicBezTo>
                    <a:cubicBezTo>
                      <a:pt x="91772" y="32613"/>
                      <a:pt x="90622" y="24609"/>
                      <a:pt x="95250" y="19981"/>
                    </a:cubicBezTo>
                    <a:cubicBezTo>
                      <a:pt x="99878" y="15353"/>
                      <a:pt x="107760" y="15481"/>
                      <a:pt x="114300" y="15219"/>
                    </a:cubicBezTo>
                    <a:cubicBezTo>
                      <a:pt x="187284" y="12300"/>
                      <a:pt x="260337" y="11237"/>
                      <a:pt x="333375" y="10456"/>
                    </a:cubicBezTo>
                    <a:lnTo>
                      <a:pt x="1004888" y="5694"/>
                    </a:lnTo>
                    <a:cubicBezTo>
                      <a:pt x="1099147" y="2327"/>
                      <a:pt x="1234387" y="-5232"/>
                      <a:pt x="1323975" y="5694"/>
                    </a:cubicBezTo>
                    <a:cubicBezTo>
                      <a:pt x="1331022" y="6553"/>
                      <a:pt x="1330052" y="18538"/>
                      <a:pt x="1333500" y="24744"/>
                    </a:cubicBezTo>
                    <a:cubicBezTo>
                      <a:pt x="1337996" y="32836"/>
                      <a:pt x="1343399" y="40406"/>
                      <a:pt x="1347788" y="48556"/>
                    </a:cubicBezTo>
                    <a:cubicBezTo>
                      <a:pt x="1354520" y="61058"/>
                      <a:pt x="1358962" y="74842"/>
                      <a:pt x="1366838" y="86656"/>
                    </a:cubicBezTo>
                    <a:cubicBezTo>
                      <a:pt x="1388703" y="119455"/>
                      <a:pt x="1360770" y="79578"/>
                      <a:pt x="1395413" y="119994"/>
                    </a:cubicBezTo>
                    <a:cubicBezTo>
                      <a:pt x="1399138" y="124340"/>
                      <a:pt x="1400469" y="130705"/>
                      <a:pt x="1404938" y="134281"/>
                    </a:cubicBezTo>
                    <a:cubicBezTo>
                      <a:pt x="1408858" y="137417"/>
                      <a:pt x="1414735" y="136799"/>
                      <a:pt x="1419225" y="139044"/>
                    </a:cubicBezTo>
                    <a:cubicBezTo>
                      <a:pt x="1426190" y="142527"/>
                      <a:pt x="1448247" y="159619"/>
                      <a:pt x="1452563" y="162856"/>
                    </a:cubicBezTo>
                    <a:cubicBezTo>
                      <a:pt x="1441450" y="169206"/>
                      <a:pt x="1431039" y="176983"/>
                      <a:pt x="1419225" y="181906"/>
                    </a:cubicBezTo>
                    <a:cubicBezTo>
                      <a:pt x="1411753" y="185019"/>
                      <a:pt x="1403506" y="186500"/>
                      <a:pt x="1395413" y="186669"/>
                    </a:cubicBezTo>
                    <a:lnTo>
                      <a:pt x="962025" y="191431"/>
                    </a:lnTo>
                    <a:lnTo>
                      <a:pt x="690563" y="196194"/>
                    </a:lnTo>
                    <a:lnTo>
                      <a:pt x="242888" y="191431"/>
                    </a:lnTo>
                    <a:cubicBezTo>
                      <a:pt x="-65825" y="185494"/>
                      <a:pt x="410329" y="188569"/>
                      <a:pt x="157163" y="181906"/>
                    </a:cubicBezTo>
                    <a:cubicBezTo>
                      <a:pt x="109554" y="180653"/>
                      <a:pt x="26194" y="154125"/>
                      <a:pt x="0" y="148569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70AA7F-9B19-41D6-8151-B92F0EB63809}"/>
                  </a:ext>
                </a:extLst>
              </p:cNvPr>
              <p:cNvSpPr/>
              <p:nvPr/>
            </p:nvSpPr>
            <p:spPr>
              <a:xfrm>
                <a:off x="1676181" y="4388407"/>
                <a:ext cx="1266825" cy="82063"/>
              </a:xfrm>
              <a:prstGeom prst="rect">
                <a:avLst/>
              </a:prstGeom>
              <a:solidFill>
                <a:srgbClr val="D04D00"/>
              </a:solidFill>
              <a:ln>
                <a:solidFill>
                  <a:srgbClr val="D04D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76EEC2C-E132-45BF-AF73-51720A854449}"/>
                  </a:ext>
                </a:extLst>
              </p:cNvPr>
              <p:cNvSpPr/>
              <p:nvPr/>
            </p:nvSpPr>
            <p:spPr>
              <a:xfrm>
                <a:off x="19478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96B38C3E-D089-4723-A4B1-60DDD72AA497}"/>
                  </a:ext>
                </a:extLst>
              </p:cNvPr>
              <p:cNvSpPr/>
              <p:nvPr/>
            </p:nvSpPr>
            <p:spPr>
              <a:xfrm>
                <a:off x="2583674" y="449044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397195E-D4CE-48FA-A7B5-051865223F5D}"/>
                  </a:ext>
                </a:extLst>
              </p:cNvPr>
              <p:cNvSpPr/>
              <p:nvPr/>
            </p:nvSpPr>
            <p:spPr>
              <a:xfrm>
                <a:off x="2361890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D5C6A90C-7974-4908-BD14-A271586C2083}"/>
                  </a:ext>
                </a:extLst>
              </p:cNvPr>
              <p:cNvSpPr/>
              <p:nvPr/>
            </p:nvSpPr>
            <p:spPr>
              <a:xfrm>
                <a:off x="2156994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5EC0FE27-2526-4EC2-8F53-D47E3333370A}"/>
                  </a:ext>
                </a:extLst>
              </p:cNvPr>
              <p:cNvSpPr/>
              <p:nvPr/>
            </p:nvSpPr>
            <p:spPr>
              <a:xfrm>
                <a:off x="2814548" y="4487757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89D67AEF-8F84-4807-8949-ADC8F46DB1F8}"/>
                  </a:ext>
                </a:extLst>
              </p:cNvPr>
              <p:cNvSpPr/>
              <p:nvPr/>
            </p:nvSpPr>
            <p:spPr>
              <a:xfrm>
                <a:off x="17495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AFEB87C-771C-4483-8ED0-F7E97D666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04"/>
            <a:stretch/>
          </p:blipFill>
          <p:spPr>
            <a:xfrm>
              <a:off x="1567612" y="3528085"/>
              <a:ext cx="1319480" cy="100140"/>
            </a:xfrm>
            <a:prstGeom prst="rect">
              <a:avLst/>
            </a:prstGeom>
          </p:spPr>
        </p:pic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1E33AB9-539B-43B2-A0D4-A63930F6F88C}"/>
              </a:ext>
            </a:extLst>
          </p:cNvPr>
          <p:cNvSpPr txBox="1"/>
          <p:nvPr/>
        </p:nvSpPr>
        <p:spPr>
          <a:xfrm>
            <a:off x="1655220" y="2553003"/>
            <a:ext cx="940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Underfill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填膠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804CAFA-BA9F-4809-ABAE-56D52E6556EC}"/>
              </a:ext>
            </a:extLst>
          </p:cNvPr>
          <p:cNvSpPr txBox="1"/>
          <p:nvPr/>
        </p:nvSpPr>
        <p:spPr>
          <a:xfrm>
            <a:off x="8960230" y="2553003"/>
            <a:ext cx="134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Coplanarity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平面度不良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5981E8-0B7D-416D-B241-E30BCCBA0473}"/>
              </a:ext>
            </a:extLst>
          </p:cNvPr>
          <p:cNvSpPr txBox="1"/>
          <p:nvPr/>
        </p:nvSpPr>
        <p:spPr>
          <a:xfrm>
            <a:off x="8074241" y="2138643"/>
            <a:ext cx="602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dirty="0"/>
              <a:t>ICOS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CB62B41D-2B28-44BD-9F63-79307E3B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59" y="1855779"/>
            <a:ext cx="1580913" cy="708504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562A49-358A-47C8-B800-28B186CAFD48}"/>
              </a:ext>
            </a:extLst>
          </p:cNvPr>
          <p:cNvSpPr txBox="1"/>
          <p:nvPr/>
        </p:nvSpPr>
        <p:spPr>
          <a:xfrm>
            <a:off x="6576594" y="2553003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Mount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植球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5724692" y="2458772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3196453" y="2458772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8177507" y="2458772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2" name="文字方塊 1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研究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動機</a:t>
              </a:r>
            </a:p>
          </p:txBody>
        </p:sp>
        <p:sp>
          <p:nvSpPr>
            <p:cNvPr id="7" name="圓角矩形 6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3492319464"/>
              </p:ext>
            </p:extLst>
          </p:nvPr>
        </p:nvGraphicFramePr>
        <p:xfrm>
          <a:off x="424999" y="4155262"/>
          <a:ext cx="3361280" cy="2455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圖表 37"/>
          <p:cNvGraphicFramePr/>
          <p:nvPr>
            <p:extLst>
              <p:ext uri="{D42A27DB-BD31-4B8C-83A1-F6EECF244321}">
                <p14:modId xmlns:p14="http://schemas.microsoft.com/office/powerpoint/2010/main" val="3876595388"/>
              </p:ext>
            </p:extLst>
          </p:nvPr>
        </p:nvGraphicFramePr>
        <p:xfrm>
          <a:off x="3244058" y="4396693"/>
          <a:ext cx="2876634" cy="191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矩形 38"/>
          <p:cNvSpPr/>
          <p:nvPr/>
        </p:nvSpPr>
        <p:spPr>
          <a:xfrm>
            <a:off x="353332" y="3895824"/>
            <a:ext cx="3908275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進而 </a:t>
            </a:r>
            <a:r>
              <a:rPr lang="zh-TW" altLang="en-US" sz="3600" b="1" dirty="0">
                <a:solidFill>
                  <a:schemeClr val="accent1">
                    <a:lumMod val="75000"/>
                  </a:schemeClr>
                </a:solidFill>
              </a:rPr>
              <a:t>影響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後續上板成功率、出貨時間。</a:t>
            </a:r>
          </a:p>
        </p:txBody>
      </p:sp>
      <p:sp>
        <p:nvSpPr>
          <p:cNvPr id="40" name="矩形 39"/>
          <p:cNvSpPr/>
          <p:nvPr/>
        </p:nvSpPr>
        <p:spPr>
          <a:xfrm>
            <a:off x="6858234" y="3895824"/>
            <a:ext cx="4517238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符合 </a:t>
            </a:r>
            <a:r>
              <a:rPr lang="zh-TW" altLang="en-US" sz="3600" b="1" dirty="0">
                <a:solidFill>
                  <a:schemeClr val="accent1">
                    <a:lumMod val="75000"/>
                  </a:schemeClr>
                </a:solidFill>
              </a:rPr>
              <a:t>預測準確率</a:t>
            </a: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僅 </a:t>
            </a:r>
            <a:r>
              <a:rPr lang="en-US" altLang="zh-TW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11%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2" name="圖表 41">
            <a:extLst>
              <a:ext uri="{FF2B5EF4-FFF2-40B4-BE49-F238E27FC236}">
                <a16:creationId xmlns:a16="http://schemas.microsoft.com/office/drawing/2014/main" id="{07CA66A3-FA29-44F0-BC66-DE5896BB8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015369"/>
              </p:ext>
            </p:extLst>
          </p:nvPr>
        </p:nvGraphicFramePr>
        <p:xfrm>
          <a:off x="6858234" y="4481548"/>
          <a:ext cx="4735352" cy="1988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9A95D768-F7B0-4138-A281-85EE67DE16F8}"/>
              </a:ext>
            </a:extLst>
          </p:cNvPr>
          <p:cNvSpPr/>
          <p:nvPr/>
        </p:nvSpPr>
        <p:spPr>
          <a:xfrm>
            <a:off x="7173730" y="5722440"/>
            <a:ext cx="2674946" cy="51194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42020" y="5439830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</a:rPr>
              <a:t>&lt;15um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7"/>
          <a:srcRect l="16407" t="17573" b="7451"/>
          <a:stretch/>
        </p:blipFill>
        <p:spPr>
          <a:xfrm>
            <a:off x="8768156" y="1663512"/>
            <a:ext cx="1725576" cy="8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流程圖: 程序 43"/>
          <p:cNvSpPr/>
          <p:nvPr/>
        </p:nvSpPr>
        <p:spPr>
          <a:xfrm>
            <a:off x="530942" y="2202426"/>
            <a:ext cx="914400" cy="420820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程序 44"/>
          <p:cNvSpPr/>
          <p:nvPr/>
        </p:nvSpPr>
        <p:spPr>
          <a:xfrm>
            <a:off x="1563330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程序 45"/>
          <p:cNvSpPr/>
          <p:nvPr/>
        </p:nvSpPr>
        <p:spPr>
          <a:xfrm>
            <a:off x="2595718" y="4601497"/>
            <a:ext cx="914400" cy="180913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2016514" y="1276217"/>
            <a:ext cx="914400" cy="499721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2243549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4" name="矩形 53"/>
          <p:cNvSpPr/>
          <p:nvPr/>
        </p:nvSpPr>
        <p:spPr>
          <a:xfrm>
            <a:off x="2008340" y="1675353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晶圓表面製作元件結構</a:t>
            </a:r>
          </a:p>
        </p:txBody>
      </p:sp>
      <p:sp>
        <p:nvSpPr>
          <p:cNvPr id="55" name="矩形 54"/>
          <p:cNvSpPr/>
          <p:nvPr/>
        </p:nvSpPr>
        <p:spPr>
          <a:xfrm>
            <a:off x="3306613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6" name="矩形 55"/>
          <p:cNvSpPr/>
          <p:nvPr/>
        </p:nvSpPr>
        <p:spPr>
          <a:xfrm>
            <a:off x="4737324" y="420974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電性連接與保護</a:t>
            </a:r>
          </a:p>
        </p:txBody>
      </p:sp>
      <p:sp>
        <p:nvSpPr>
          <p:cNvPr id="57" name="矩形 56"/>
          <p:cNvSpPr/>
          <p:nvPr/>
        </p:nvSpPr>
        <p:spPr>
          <a:xfrm>
            <a:off x="2135239" y="2058997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氧化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光刻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</p:txBody>
      </p:sp>
      <p:sp>
        <p:nvSpPr>
          <p:cNvPr id="58" name="矩形 57"/>
          <p:cNvSpPr/>
          <p:nvPr/>
        </p:nvSpPr>
        <p:spPr>
          <a:xfrm>
            <a:off x="2977350" y="2166719"/>
            <a:ext cx="119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薄膜沉積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離子植入</a:t>
            </a:r>
          </a:p>
        </p:txBody>
      </p:sp>
      <p:sp>
        <p:nvSpPr>
          <p:cNvPr id="59" name="矩形 58"/>
          <p:cNvSpPr/>
          <p:nvPr/>
        </p:nvSpPr>
        <p:spPr>
          <a:xfrm>
            <a:off x="3544409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4473788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sp>
        <p:nvSpPr>
          <p:cNvPr id="61" name="矩形 60"/>
          <p:cNvSpPr/>
          <p:nvPr/>
        </p:nvSpPr>
        <p:spPr>
          <a:xfrm>
            <a:off x="1198552" y="22440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前段</a:t>
            </a:r>
          </a:p>
        </p:txBody>
      </p:sp>
      <p:sp>
        <p:nvSpPr>
          <p:cNvPr id="62" name="矩形 61"/>
          <p:cNvSpPr/>
          <p:nvPr/>
        </p:nvSpPr>
        <p:spPr>
          <a:xfrm>
            <a:off x="3349295" y="47843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測試</a:t>
            </a:r>
          </a:p>
        </p:txBody>
      </p:sp>
      <p:cxnSp>
        <p:nvCxnSpPr>
          <p:cNvPr id="63" name="直線接點 62"/>
          <p:cNvCxnSpPr/>
          <p:nvPr/>
        </p:nvCxnSpPr>
        <p:spPr>
          <a:xfrm flipV="1">
            <a:off x="708262" y="1998312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516754" y="1998312"/>
            <a:ext cx="262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2576054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3681801" y="4530792"/>
            <a:ext cx="259439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1767561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2866613" y="4530792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程序 44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5" name="矩形 54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9" name="矩形 58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cxnSp>
        <p:nvCxnSpPr>
          <p:cNvPr id="66" name="直線接點 6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6015"/>
          <a:stretch>
            <a:fillRect/>
          </a:stretch>
        </p:blipFill>
        <p:spPr bwMode="auto">
          <a:xfrm>
            <a:off x="5434009" y="2250645"/>
            <a:ext cx="5488278" cy="2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圖: 接點 5"/>
          <p:cNvSpPr/>
          <p:nvPr/>
        </p:nvSpPr>
        <p:spPr>
          <a:xfrm>
            <a:off x="6004076" y="2660017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接點 36"/>
          <p:cNvSpPr/>
          <p:nvPr/>
        </p:nvSpPr>
        <p:spPr>
          <a:xfrm>
            <a:off x="6602928" y="3207855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接點 37"/>
          <p:cNvSpPr/>
          <p:nvPr/>
        </p:nvSpPr>
        <p:spPr>
          <a:xfrm>
            <a:off x="7195168" y="317506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流程圖: 接點 38"/>
          <p:cNvSpPr/>
          <p:nvPr/>
        </p:nvSpPr>
        <p:spPr>
          <a:xfrm>
            <a:off x="7797051" y="3533877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流程圖: 接點 39"/>
          <p:cNvSpPr/>
          <p:nvPr/>
        </p:nvSpPr>
        <p:spPr>
          <a:xfrm>
            <a:off x="8378966" y="330238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流程圖: 接點 40"/>
          <p:cNvSpPr/>
          <p:nvPr/>
        </p:nvSpPr>
        <p:spPr>
          <a:xfrm>
            <a:off x="8980852" y="341813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接點 41"/>
          <p:cNvSpPr/>
          <p:nvPr/>
        </p:nvSpPr>
        <p:spPr>
          <a:xfrm>
            <a:off x="9571164" y="300144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10164660" y="2989866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25" name="文字方塊 24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26" name="圓角矩形 25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5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程序 44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5" name="矩形 54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9" name="矩形 58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cxnSp>
        <p:nvCxnSpPr>
          <p:cNvPr id="66" name="直線接點 6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6015"/>
          <a:stretch>
            <a:fillRect/>
          </a:stretch>
        </p:blipFill>
        <p:spPr bwMode="auto">
          <a:xfrm>
            <a:off x="5434009" y="2250645"/>
            <a:ext cx="5488278" cy="2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2"/>
          <p:cNvCxnSpPr>
            <a:cxnSpLocks noChangeShapeType="1"/>
          </p:cNvCxnSpPr>
          <p:nvPr/>
        </p:nvCxnSpPr>
        <p:spPr bwMode="auto">
          <a:xfrm>
            <a:off x="5811355" y="3231329"/>
            <a:ext cx="5076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9868217" y="3222027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LMS</a:t>
            </a:r>
            <a:r>
              <a:rPr lang="zh-TW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plane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673163" y="3668202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00FF"/>
                </a:solidFill>
              </a:rPr>
              <a:t>Global</a:t>
            </a:r>
            <a:r>
              <a:rPr lang="zh-TW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</a:rPr>
              <a:t>plane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3" name="直線接點 22"/>
          <p:cNvCxnSpPr>
            <a:cxnSpLocks noChangeShapeType="1"/>
          </p:cNvCxnSpPr>
          <p:nvPr/>
        </p:nvCxnSpPr>
        <p:spPr bwMode="auto">
          <a:xfrm>
            <a:off x="5811355" y="3682741"/>
            <a:ext cx="5076000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群組 19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21" name="文字方塊 20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22" name="圓角矩形 21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41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程序 44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5" name="矩形 54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9" name="矩形 58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cxnSp>
        <p:nvCxnSpPr>
          <p:cNvPr id="66" name="直線接點 6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6015"/>
          <a:stretch>
            <a:fillRect/>
          </a:stretch>
        </p:blipFill>
        <p:spPr bwMode="auto">
          <a:xfrm>
            <a:off x="5434009" y="2250645"/>
            <a:ext cx="5488278" cy="2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2"/>
          <p:cNvCxnSpPr>
            <a:cxnSpLocks noChangeShapeType="1"/>
          </p:cNvCxnSpPr>
          <p:nvPr/>
        </p:nvCxnSpPr>
        <p:spPr bwMode="auto">
          <a:xfrm>
            <a:off x="5811355" y="3231329"/>
            <a:ext cx="5076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9868217" y="3222027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</a:rPr>
              <a:t>LMS</a:t>
            </a:r>
            <a:r>
              <a:rPr lang="zh-TW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TW" sz="1400" b="1" dirty="0">
                <a:solidFill>
                  <a:srgbClr val="FF0000"/>
                </a:solidFill>
              </a:rPr>
              <a:t>plane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673163" y="3668202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00FF"/>
                </a:solidFill>
              </a:rPr>
              <a:t>Global</a:t>
            </a:r>
            <a:r>
              <a:rPr lang="zh-TW" altLang="en-US" sz="1400" b="1" dirty="0">
                <a:solidFill>
                  <a:srgbClr val="0000FF"/>
                </a:solidFill>
              </a:rPr>
              <a:t> </a:t>
            </a:r>
            <a:r>
              <a:rPr lang="en-US" altLang="zh-TW" sz="1400" b="1" dirty="0">
                <a:solidFill>
                  <a:srgbClr val="0000FF"/>
                </a:solidFill>
              </a:rPr>
              <a:t>plane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3" name="直線接點 22"/>
          <p:cNvCxnSpPr>
            <a:cxnSpLocks noChangeShapeType="1"/>
          </p:cNvCxnSpPr>
          <p:nvPr/>
        </p:nvCxnSpPr>
        <p:spPr bwMode="auto">
          <a:xfrm>
            <a:off x="5811355" y="3682741"/>
            <a:ext cx="5076000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5801937" y="2446691"/>
            <a:ext cx="1266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Highest ball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39642" y="3682741"/>
            <a:ext cx="119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</a:rPr>
              <a:t>Lowest ball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5747540" y="2865294"/>
            <a:ext cx="0" cy="73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29" name="文字方塊 28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30" name="圓角矩形 29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92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5550225" y="1018235"/>
            <a:ext cx="5884692" cy="3032742"/>
          </a:xfrm>
          <a:prstGeom prst="roundRect">
            <a:avLst>
              <a:gd name="adj" fmla="val 473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5550225" y="4503174"/>
            <a:ext cx="5884692" cy="2098398"/>
          </a:xfrm>
          <a:prstGeom prst="roundRect">
            <a:avLst>
              <a:gd name="adj" fmla="val 473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75028" y="1592342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CTE mismatch of materials</a:t>
            </a:r>
            <a:endParaRPr lang="zh-TW" altLang="en-US" sz="1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975028" y="1936305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Uneven stress distribution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75028" y="2281430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Variations pressure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75028" y="2857014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Non-uniform layer thickness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75028" y="3202139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Imbalanced etching depth</a:t>
            </a:r>
            <a:endParaRPr lang="zh-TW" altLang="en-US" sz="1200" dirty="0"/>
          </a:p>
        </p:txBody>
      </p:sp>
      <p:cxnSp>
        <p:nvCxnSpPr>
          <p:cNvPr id="11" name="直線單箭頭接點 10"/>
          <p:cNvCxnSpPr>
            <a:stCxn id="32" idx="2"/>
            <a:endCxn id="33" idx="0"/>
          </p:cNvCxnSpPr>
          <p:nvPr/>
        </p:nvCxnSpPr>
        <p:spPr>
          <a:xfrm>
            <a:off x="7127028" y="2558429"/>
            <a:ext cx="0" cy="2985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943108" y="1592342"/>
            <a:ext cx="2052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Cold solder joints</a:t>
            </a:r>
            <a:endParaRPr lang="zh-TW" altLang="en-US" sz="1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43108" y="1936305"/>
            <a:ext cx="2052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False joints</a:t>
            </a:r>
            <a:endParaRPr lang="zh-TW" altLang="en-US" sz="1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8943108" y="2281430"/>
            <a:ext cx="2052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Electrical open circuits</a:t>
            </a:r>
            <a:endParaRPr lang="zh-TW" altLang="en-US" sz="1200" dirty="0"/>
          </a:p>
        </p:txBody>
      </p:sp>
      <p:cxnSp>
        <p:nvCxnSpPr>
          <p:cNvPr id="14" name="肘形接點 13"/>
          <p:cNvCxnSpPr>
            <a:stCxn id="34" idx="2"/>
            <a:endCxn id="38" idx="0"/>
          </p:cNvCxnSpPr>
          <p:nvPr/>
        </p:nvCxnSpPr>
        <p:spPr>
          <a:xfrm rot="5400000" flipH="1" flipV="1">
            <a:off x="7604670" y="1114700"/>
            <a:ext cx="1886796" cy="2842080"/>
          </a:xfrm>
          <a:prstGeom prst="bentConnector5">
            <a:avLst>
              <a:gd name="adj1" fmla="val -12116"/>
              <a:gd name="adj2" fmla="val 52217"/>
              <a:gd name="adj3" fmla="val 11211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98718" y="3708284"/>
            <a:ext cx="15712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>
                <a:solidFill>
                  <a:schemeClr val="accent6">
                    <a:lumMod val="75000"/>
                  </a:schemeClr>
                </a:solidFill>
              </a:rPr>
              <a:t>poor solder contact</a:t>
            </a:r>
            <a:endParaRPr lang="zh-TW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943108" y="2857014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Soldering failures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943108" y="320213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returns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線單箭頭接點 24"/>
          <p:cNvCxnSpPr>
            <a:stCxn id="40" idx="2"/>
            <a:endCxn id="51" idx="0"/>
          </p:cNvCxnSpPr>
          <p:nvPr/>
        </p:nvCxnSpPr>
        <p:spPr>
          <a:xfrm>
            <a:off x="9969108" y="2558429"/>
            <a:ext cx="0" cy="2985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293067" y="725939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93067" y="4217078"/>
            <a:ext cx="355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Prediction method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65286" y="4729863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產品結構 </a:t>
            </a:r>
            <a:r>
              <a:rPr lang="en-US" altLang="zh-TW" sz="1600" dirty="0"/>
              <a:t>/</a:t>
            </a:r>
            <a:r>
              <a:rPr lang="zh-TW" altLang="en-US" sz="1600" dirty="0"/>
              <a:t> 材料特徵 </a:t>
            </a:r>
            <a:r>
              <a:rPr lang="en-US" altLang="zh-TW" sz="1600" dirty="0"/>
              <a:t>/</a:t>
            </a:r>
            <a:r>
              <a:rPr lang="zh-TW" altLang="en-US" sz="1600" dirty="0"/>
              <a:t> 參數設定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6151362" y="5295106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人工經驗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8574151" y="5295106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8574151" y="588162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關鍵因子數據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6151362" y="588162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實驗結果</a:t>
            </a:r>
          </a:p>
        </p:txBody>
      </p:sp>
      <p:cxnSp>
        <p:nvCxnSpPr>
          <p:cNvPr id="8" name="直線單箭頭接點 7"/>
          <p:cNvCxnSpPr>
            <a:stCxn id="37" idx="3"/>
            <a:endCxn id="41" idx="1"/>
          </p:cNvCxnSpPr>
          <p:nvPr/>
        </p:nvCxnSpPr>
        <p:spPr>
          <a:xfrm>
            <a:off x="8203362" y="5433606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41" idx="3"/>
            <a:endCxn id="42" idx="3"/>
          </p:cNvCxnSpPr>
          <p:nvPr/>
        </p:nvCxnSpPr>
        <p:spPr>
          <a:xfrm>
            <a:off x="10626151" y="5433606"/>
            <a:ext cx="12700" cy="586523"/>
          </a:xfrm>
          <a:prstGeom prst="bentConnector3">
            <a:avLst>
              <a:gd name="adj1" fmla="val 2130276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2" idx="1"/>
            <a:endCxn id="43" idx="3"/>
          </p:cNvCxnSpPr>
          <p:nvPr/>
        </p:nvCxnSpPr>
        <p:spPr>
          <a:xfrm flipH="1">
            <a:off x="8203362" y="6020129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圖: 程序 43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程序 45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48" name="矩形 47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金屬互連與訊號通路的建立</a:t>
            </a:r>
          </a:p>
        </p:txBody>
      </p:sp>
      <p:sp>
        <p:nvSpPr>
          <p:cNvPr id="50" name="矩形 49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54" name="矩形 53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研磨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再分佈層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保護層覆蓋</a:t>
            </a:r>
          </a:p>
        </p:txBody>
      </p:sp>
      <p:cxnSp>
        <p:nvCxnSpPr>
          <p:cNvPr id="56" name="直線接點 5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49" name="文字方塊 48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53" name="圓角矩形 52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18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圓角矩形 101"/>
          <p:cNvSpPr/>
          <p:nvPr/>
        </p:nvSpPr>
        <p:spPr>
          <a:xfrm>
            <a:off x="5550225" y="1013916"/>
            <a:ext cx="5884692" cy="5396715"/>
          </a:xfrm>
          <a:prstGeom prst="roundRect">
            <a:avLst>
              <a:gd name="adj" fmla="val 473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5293067" y="727821"/>
            <a:ext cx="355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Prediction method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65286" y="1240606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產品結構 </a:t>
            </a:r>
            <a:r>
              <a:rPr lang="en-US" altLang="zh-TW" sz="1600" dirty="0"/>
              <a:t>/</a:t>
            </a:r>
            <a:r>
              <a:rPr lang="zh-TW" altLang="en-US" sz="1600" dirty="0"/>
              <a:t> 材料特徵 </a:t>
            </a:r>
            <a:r>
              <a:rPr lang="en-US" altLang="zh-TW" sz="1600" dirty="0"/>
              <a:t>/</a:t>
            </a:r>
            <a:r>
              <a:rPr lang="zh-TW" altLang="en-US" sz="1600" dirty="0"/>
              <a:t> 參數設定</a:t>
            </a:r>
          </a:p>
        </p:txBody>
      </p:sp>
      <p:sp>
        <p:nvSpPr>
          <p:cNvPr id="105" name="文字方塊 104"/>
          <p:cNvSpPr txBox="1"/>
          <p:nvPr/>
        </p:nvSpPr>
        <p:spPr>
          <a:xfrm>
            <a:off x="6151362" y="180584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人工經驗</a:t>
            </a:r>
          </a:p>
        </p:txBody>
      </p:sp>
      <p:sp>
        <p:nvSpPr>
          <p:cNvPr id="106" name="文字方塊 105"/>
          <p:cNvSpPr txBox="1"/>
          <p:nvPr/>
        </p:nvSpPr>
        <p:spPr>
          <a:xfrm>
            <a:off x="8574151" y="180584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8574151" y="2392372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關鍵因子數據</a:t>
            </a:r>
          </a:p>
        </p:txBody>
      </p:sp>
      <p:sp>
        <p:nvSpPr>
          <p:cNvPr id="108" name="文字方塊 107"/>
          <p:cNvSpPr txBox="1"/>
          <p:nvPr/>
        </p:nvSpPr>
        <p:spPr>
          <a:xfrm>
            <a:off x="6151362" y="2392372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</a:t>
            </a:r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實驗結果</a:t>
            </a:r>
          </a:p>
        </p:txBody>
      </p:sp>
      <p:cxnSp>
        <p:nvCxnSpPr>
          <p:cNvPr id="109" name="直線單箭頭接點 108"/>
          <p:cNvCxnSpPr>
            <a:stCxn id="105" idx="3"/>
            <a:endCxn id="106" idx="1"/>
          </p:cNvCxnSpPr>
          <p:nvPr/>
        </p:nvCxnSpPr>
        <p:spPr>
          <a:xfrm>
            <a:off x="8203362" y="1944349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106" idx="3"/>
            <a:endCxn id="107" idx="3"/>
          </p:cNvCxnSpPr>
          <p:nvPr/>
        </p:nvCxnSpPr>
        <p:spPr>
          <a:xfrm>
            <a:off x="10626151" y="1944349"/>
            <a:ext cx="12700" cy="58652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1"/>
            <a:endCxn id="108" idx="3"/>
          </p:cNvCxnSpPr>
          <p:nvPr/>
        </p:nvCxnSpPr>
        <p:spPr>
          <a:xfrm flipH="1">
            <a:off x="8203362" y="2530872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圖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17" y="3778674"/>
            <a:ext cx="952500" cy="952500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5293067" y="3993314"/>
            <a:ext cx="2636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</a:rPr>
              <a:t>Improve in AI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151362" y="4683791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選定因子</a:t>
            </a:r>
          </a:p>
        </p:txBody>
      </p:sp>
      <p:sp>
        <p:nvSpPr>
          <p:cNvPr id="70" name="文字方塊 69"/>
          <p:cNvSpPr txBox="1"/>
          <p:nvPr/>
        </p:nvSpPr>
        <p:spPr>
          <a:xfrm>
            <a:off x="8574151" y="4683791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訓練及驗證資料集</a:t>
            </a:r>
          </a:p>
        </p:txBody>
      </p:sp>
      <p:sp>
        <p:nvSpPr>
          <p:cNvPr id="71" name="文字方塊 70"/>
          <p:cNvSpPr txBox="1"/>
          <p:nvPr/>
        </p:nvSpPr>
        <p:spPr>
          <a:xfrm>
            <a:off x="8574151" y="5276664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模型建立</a:t>
            </a:r>
          </a:p>
        </p:txBody>
      </p:sp>
      <p:sp>
        <p:nvSpPr>
          <p:cNvPr id="72" name="文字方塊 71"/>
          <p:cNvSpPr txBox="1"/>
          <p:nvPr/>
        </p:nvSpPr>
        <p:spPr>
          <a:xfrm>
            <a:off x="6151362" y="5278590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實驗分析驗證</a:t>
            </a:r>
          </a:p>
        </p:txBody>
      </p:sp>
      <p:cxnSp>
        <p:nvCxnSpPr>
          <p:cNvPr id="73" name="直線單箭頭接點 72"/>
          <p:cNvCxnSpPr>
            <a:stCxn id="69" idx="3"/>
            <a:endCxn id="70" idx="1"/>
          </p:cNvCxnSpPr>
          <p:nvPr/>
        </p:nvCxnSpPr>
        <p:spPr>
          <a:xfrm>
            <a:off x="8203362" y="4822291"/>
            <a:ext cx="370789" cy="0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70" idx="3"/>
            <a:endCxn id="71" idx="3"/>
          </p:cNvCxnSpPr>
          <p:nvPr/>
        </p:nvCxnSpPr>
        <p:spPr>
          <a:xfrm>
            <a:off x="10626151" y="4822291"/>
            <a:ext cx="12700" cy="592873"/>
          </a:xfrm>
          <a:prstGeom prst="bentConnector3">
            <a:avLst>
              <a:gd name="adj1" fmla="val 1800000"/>
            </a:avLst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1" idx="1"/>
            <a:endCxn id="72" idx="3"/>
          </p:cNvCxnSpPr>
          <p:nvPr/>
        </p:nvCxnSpPr>
        <p:spPr>
          <a:xfrm flipH="1">
            <a:off x="8203362" y="5415164"/>
            <a:ext cx="370789" cy="1926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1355" y="2795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複雜性</a:t>
            </a:r>
          </a:p>
        </p:txBody>
      </p:sp>
      <p:sp>
        <p:nvSpPr>
          <p:cNvPr id="76" name="文字方塊 75"/>
          <p:cNvSpPr txBox="1"/>
          <p:nvPr/>
        </p:nvSpPr>
        <p:spPr>
          <a:xfrm>
            <a:off x="7172238" y="27950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多樣化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8595618" y="30045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誤差值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9792172" y="300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</a:rPr>
              <a:t>精準度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6091355" y="32056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總成本</a:t>
            </a:r>
          </a:p>
        </p:txBody>
      </p:sp>
      <p:sp>
        <p:nvSpPr>
          <p:cNvPr id="80" name="文字方塊 79"/>
          <p:cNvSpPr txBox="1"/>
          <p:nvPr/>
        </p:nvSpPr>
        <p:spPr>
          <a:xfrm>
            <a:off x="7172237" y="32012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accent6">
                    <a:lumMod val="50000"/>
                  </a:schemeClr>
                </a:solidFill>
              </a:rPr>
              <a:t>總時間</a:t>
            </a:r>
          </a:p>
        </p:txBody>
      </p:sp>
      <p:sp>
        <p:nvSpPr>
          <p:cNvPr id="86" name="文字方塊 85"/>
          <p:cNvSpPr txBox="1"/>
          <p:nvPr/>
        </p:nvSpPr>
        <p:spPr>
          <a:xfrm>
            <a:off x="5975926" y="5860102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rgbClr val="35656D"/>
                </a:solidFill>
              </a:rPr>
              <a:t>生產效率、品質檢測、設計效率、預測模擬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822553" y="2858017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6822553" y="3254479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897815" y="3254479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897815" y="2846900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9489559" y="3038017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rot="10800000" flipV="1">
            <a:off x="10669278" y="3038017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9590227" y="5860102"/>
            <a:ext cx="0" cy="252000"/>
          </a:xfrm>
          <a:prstGeom prst="straightConnector1">
            <a:avLst/>
          </a:prstGeom>
          <a:ln w="38100">
            <a:solidFill>
              <a:srgbClr val="3565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113" name="文字方塊 112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</a:p>
          </p:txBody>
        </p:sp>
        <p:sp>
          <p:nvSpPr>
            <p:cNvPr id="114" name="圓角矩形 11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接點 11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67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Y">
      <a:majorFont>
        <a:latin typeface="Microsoft YaHei"/>
        <a:ea typeface="微軟正黑體"/>
        <a:cs typeface=""/>
      </a:majorFont>
      <a:minorFont>
        <a:latin typeface="Microsoft YaHe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訂 1">
    <a:majorFont>
      <a:latin typeface="Microsoft YaHei"/>
      <a:ea typeface="微軟正黑體"/>
      <a:cs typeface=""/>
    </a:majorFont>
    <a:minorFont>
      <a:latin typeface="Microsoft YaHei"/>
      <a:ea typeface="微軟正黑體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訂 1">
    <a:majorFont>
      <a:latin typeface="Microsoft YaHei"/>
      <a:ea typeface="微軟正黑體"/>
      <a:cs typeface=""/>
    </a:majorFont>
    <a:minorFont>
      <a:latin typeface="Microsoft YaHei"/>
      <a:ea typeface="微軟正黑體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Security C</Template>
  <TotalTime>21846</TotalTime>
  <Words>2324</Words>
  <Application>Microsoft Office PowerPoint</Application>
  <PresentationFormat>寬螢幕</PresentationFormat>
  <Paragraphs>594</Paragraphs>
  <Slides>26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Microsoft YaHei</vt:lpstr>
      <vt:lpstr>微軟正黑體</vt:lpstr>
      <vt:lpstr>標楷體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陳筠霈</dc:creator>
  <cp:keywords>Security C</cp:keywords>
  <dc:description>Security C</dc:description>
  <cp:lastModifiedBy>Molyn</cp:lastModifiedBy>
  <cp:revision>161</cp:revision>
  <dcterms:created xsi:type="dcterms:W3CDTF">2025-04-23T03:07:22Z</dcterms:created>
  <dcterms:modified xsi:type="dcterms:W3CDTF">2025-05-19T11:58:29Z</dcterms:modified>
</cp:coreProperties>
</file>