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3" r:id="rId14"/>
    <p:sldId id="271" r:id="rId15"/>
    <p:sldId id="272"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0000"/>
    <a:srgbClr val="FDF3F3"/>
    <a:srgbClr val="EBF0FA"/>
    <a:srgbClr val="FFDCDC"/>
    <a:srgbClr val="FFEBEB"/>
    <a:srgbClr val="FFE6E6"/>
    <a:srgbClr val="006600"/>
    <a:srgbClr val="FF5050"/>
    <a:srgbClr val="EBF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6400" autoAdjust="0"/>
  </p:normalViewPr>
  <p:slideViewPr>
    <p:cSldViewPr snapToGrid="0">
      <p:cViewPr varScale="1">
        <p:scale>
          <a:sx n="111" d="100"/>
          <a:sy n="111"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H0362\1.Project\IAI%20platform\IAI%20level%203\&#22238;&#23478;&#20316;&#26989;\&#26399;&#26411;&#22577;&#21578;&#20351;&#29992;&#34920;&#26684;raw%20data_(Security%20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H0362\1.Project\IAI%20platform\IAI%20level%203\&#22238;&#23478;&#20316;&#26989;\&#26399;&#26411;&#22577;&#21578;&#20351;&#29992;&#34920;&#26684;raw%20data_(Security%20C).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扣量</c:v>
                </c:pt>
              </c:strCache>
            </c:strRef>
          </c:tx>
          <c:spPr>
            <a:solidFill>
              <a:srgbClr val="FFDCD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工作表1!$A$2:$A$5</c:f>
              <c:numCache>
                <c:formatCode>General</c:formatCode>
                <c:ptCount val="4"/>
                <c:pt idx="0">
                  <c:v>2021</c:v>
                </c:pt>
                <c:pt idx="1">
                  <c:v>2022</c:v>
                </c:pt>
                <c:pt idx="2">
                  <c:v>2023</c:v>
                </c:pt>
                <c:pt idx="3">
                  <c:v>2024</c:v>
                </c:pt>
              </c:numCache>
            </c:numRef>
          </c:cat>
          <c:val>
            <c:numRef>
              <c:f>工作表1!$B$2:$B$5</c:f>
              <c:numCache>
                <c:formatCode>General</c:formatCode>
                <c:ptCount val="4"/>
                <c:pt idx="0">
                  <c:v>560</c:v>
                </c:pt>
                <c:pt idx="1">
                  <c:v>2118</c:v>
                </c:pt>
                <c:pt idx="2">
                  <c:v>259</c:v>
                </c:pt>
                <c:pt idx="3">
                  <c:v>38</c:v>
                </c:pt>
              </c:numCache>
            </c:numRef>
          </c:val>
          <c:extLst>
            <c:ext xmlns:c16="http://schemas.microsoft.com/office/drawing/2014/chart" uri="{C3380CC4-5D6E-409C-BE32-E72D297353CC}">
              <c16:uniqueId val="{00000000-38A9-462A-BA87-174888B13627}"/>
            </c:ext>
          </c:extLst>
        </c:ser>
        <c:dLbls>
          <c:dLblPos val="outEnd"/>
          <c:showLegendKey val="0"/>
          <c:showVal val="1"/>
          <c:showCatName val="0"/>
          <c:showSerName val="0"/>
          <c:showPercent val="0"/>
          <c:showBubbleSize val="0"/>
        </c:dLbls>
        <c:gapWidth val="219"/>
        <c:overlap val="-27"/>
        <c:axId val="714213160"/>
        <c:axId val="714213488"/>
      </c:barChart>
      <c:catAx>
        <c:axId val="7142131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zh-TW"/>
          </a:p>
        </c:txPr>
        <c:crossAx val="714213488"/>
        <c:crosses val="autoZero"/>
        <c:auto val="1"/>
        <c:lblAlgn val="ctr"/>
        <c:lblOffset val="100"/>
        <c:noMultiLvlLbl val="0"/>
      </c:catAx>
      <c:valAx>
        <c:axId val="7142134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14213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871824962815065E-2"/>
          <c:y val="0.17543999708369787"/>
          <c:w val="0.90667784069909974"/>
          <c:h val="0.57909536183967336"/>
        </c:manualLayout>
      </c:layout>
      <c:barChart>
        <c:barDir val="col"/>
        <c:grouping val="clustered"/>
        <c:varyColors val="0"/>
        <c:ser>
          <c:idx val="1"/>
          <c:order val="0"/>
          <c:tx>
            <c:strRef>
              <c:f>工作表1!$C$9</c:f>
              <c:strCache>
                <c:ptCount val="1"/>
                <c:pt idx="0">
                  <c:v>工程經驗預測</c:v>
                </c:pt>
              </c:strCache>
            </c:strRef>
          </c:tx>
          <c:spPr>
            <a:solidFill>
              <a:srgbClr val="DC0000"/>
            </a:solidFill>
            <a:ln>
              <a:noFill/>
            </a:ln>
            <a:effectLst/>
          </c:spPr>
          <c:invertIfNegative val="0"/>
          <c:cat>
            <c:strRef>
              <c:f>工作表1!$B$10:$B$35</c:f>
              <c:strCache>
                <c:ptCount val="26"/>
                <c:pt idx="0">
                  <c:v>&lt;1</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strCache>
            </c:strRef>
          </c:cat>
          <c:val>
            <c:numRef>
              <c:f>工作表1!$C$10:$C$35</c:f>
              <c:numCache>
                <c:formatCode>General</c:formatCode>
                <c:ptCount val="26"/>
                <c:pt idx="0">
                  <c:v>0</c:v>
                </c:pt>
                <c:pt idx="1">
                  <c:v>0</c:v>
                </c:pt>
                <c:pt idx="2">
                  <c:v>0</c:v>
                </c:pt>
                <c:pt idx="3">
                  <c:v>0</c:v>
                </c:pt>
                <c:pt idx="4">
                  <c:v>1</c:v>
                </c:pt>
                <c:pt idx="5">
                  <c:v>1</c:v>
                </c:pt>
                <c:pt idx="6">
                  <c:v>0</c:v>
                </c:pt>
                <c:pt idx="7">
                  <c:v>1</c:v>
                </c:pt>
                <c:pt idx="8">
                  <c:v>0</c:v>
                </c:pt>
                <c:pt idx="9">
                  <c:v>0</c:v>
                </c:pt>
                <c:pt idx="10">
                  <c:v>3</c:v>
                </c:pt>
                <c:pt idx="11">
                  <c:v>2</c:v>
                </c:pt>
                <c:pt idx="12">
                  <c:v>0</c:v>
                </c:pt>
                <c:pt idx="13">
                  <c:v>0</c:v>
                </c:pt>
                <c:pt idx="14">
                  <c:v>0</c:v>
                </c:pt>
                <c:pt idx="15">
                  <c:v>3</c:v>
                </c:pt>
                <c:pt idx="16">
                  <c:v>4</c:v>
                </c:pt>
                <c:pt idx="17">
                  <c:v>5</c:v>
                </c:pt>
                <c:pt idx="18">
                  <c:v>1</c:v>
                </c:pt>
                <c:pt idx="19">
                  <c:v>5</c:v>
                </c:pt>
                <c:pt idx="20">
                  <c:v>6</c:v>
                </c:pt>
                <c:pt idx="21">
                  <c:v>1</c:v>
                </c:pt>
                <c:pt idx="22">
                  <c:v>8</c:v>
                </c:pt>
                <c:pt idx="23">
                  <c:v>7</c:v>
                </c:pt>
                <c:pt idx="24">
                  <c:v>10</c:v>
                </c:pt>
                <c:pt idx="25">
                  <c:v>42</c:v>
                </c:pt>
              </c:numCache>
            </c:numRef>
          </c:val>
          <c:extLst>
            <c:ext xmlns:c16="http://schemas.microsoft.com/office/drawing/2014/chart" uri="{C3380CC4-5D6E-409C-BE32-E72D297353CC}">
              <c16:uniqueId val="{00000000-F550-49A5-812C-3EF52DA4203F}"/>
            </c:ext>
          </c:extLst>
        </c:ser>
        <c:dLbls>
          <c:showLegendKey val="0"/>
          <c:showVal val="0"/>
          <c:showCatName val="0"/>
          <c:showSerName val="0"/>
          <c:showPercent val="0"/>
          <c:showBubbleSize val="0"/>
        </c:dLbls>
        <c:gapWidth val="100"/>
        <c:overlap val="-24"/>
        <c:axId val="851445792"/>
        <c:axId val="930945376"/>
      </c:barChart>
      <c:catAx>
        <c:axId val="85144579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r>
                  <a:rPr lang="zh-TW" b="0" dirty="0"/>
                  <a:t>預測誤差</a:t>
                </a:r>
                <a:r>
                  <a:rPr lang="zh-TW" b="0" dirty="0" smtClean="0"/>
                  <a:t>值</a:t>
                </a:r>
                <a:r>
                  <a:rPr lang="en-US" altLang="zh-TW" b="0" dirty="0" smtClean="0"/>
                  <a:t>(</a:t>
                </a:r>
                <a:r>
                  <a:rPr lang="en-US" b="0" dirty="0" smtClean="0"/>
                  <a:t>µm)</a:t>
                </a:r>
                <a:endParaRPr lang="zh-TW" b="0" dirty="0"/>
              </a:p>
            </c:rich>
          </c:tx>
          <c:layout>
            <c:manualLayout>
              <c:xMode val="edge"/>
              <c:yMode val="edge"/>
              <c:x val="0.43117336707758736"/>
              <c:y val="0.881453645303424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crossAx val="930945376"/>
        <c:crosses val="autoZero"/>
        <c:auto val="1"/>
        <c:lblAlgn val="ctr"/>
        <c:lblOffset val="100"/>
        <c:noMultiLvlLbl val="0"/>
      </c:catAx>
      <c:valAx>
        <c:axId val="930945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r>
                  <a:rPr lang="zh-TW" b="0"/>
                  <a:t>件數</a:t>
                </a:r>
                <a:r>
                  <a:rPr lang="en-US" b="0" dirty="0"/>
                  <a:t>%</a:t>
                </a:r>
                <a:endParaRPr lang="zh-TW" b="0"/>
              </a:p>
            </c:rich>
          </c:tx>
          <c:layout>
            <c:manualLayout>
              <c:xMode val="edge"/>
              <c:yMode val="edge"/>
              <c:x val="1.1700227335765503E-2"/>
              <c:y val="1.3340689505334315E-2"/>
            </c:manualLayout>
          </c:layout>
          <c:overlay val="0"/>
          <c:spPr>
            <a:noFill/>
            <a:ln>
              <a:noFill/>
            </a:ln>
            <a:effectLst/>
          </c:spPr>
          <c:txPr>
            <a:bodyPr rot="0" spcFirstLastPara="1" vertOverflow="ellipsis"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crossAx val="851445792"/>
        <c:crosses val="autoZero"/>
        <c:crossBetween val="between"/>
        <c:majorUnit val="10"/>
      </c:valAx>
      <c:spPr>
        <a:noFill/>
        <a:ln>
          <a:noFill/>
        </a:ln>
        <a:effectLst/>
      </c:spPr>
    </c:plotArea>
    <c:plotVisOnly val="1"/>
    <c:dispBlanksAs val="gap"/>
    <c:showDLblsOverMax val="0"/>
    <c:extLst/>
  </c:chart>
  <c:spPr>
    <a:noFill/>
    <a:ln>
      <a:noFill/>
    </a:ln>
    <a:effectLst/>
  </c:spPr>
  <c:txPr>
    <a:bodyPr/>
    <a:lstStyle/>
    <a:p>
      <a:pPr>
        <a:defRPr b="1">
          <a:solidFill>
            <a:schemeClr val="tx1"/>
          </a:solidFill>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工作表1!$B$1</c:f>
              <c:strCache>
                <c:ptCount val="1"/>
                <c:pt idx="0">
                  <c:v>扣量</c:v>
                </c:pt>
              </c:strCache>
            </c:strRef>
          </c:tx>
          <c:spPr>
            <a:solidFill>
              <a:srgbClr val="FFDCD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工作表1!$A$2:$A$5</c:f>
              <c:numCache>
                <c:formatCode>General</c:formatCode>
                <c:ptCount val="4"/>
                <c:pt idx="0">
                  <c:v>2021</c:v>
                </c:pt>
                <c:pt idx="1">
                  <c:v>2022</c:v>
                </c:pt>
                <c:pt idx="2">
                  <c:v>2023</c:v>
                </c:pt>
                <c:pt idx="3">
                  <c:v>2024</c:v>
                </c:pt>
              </c:numCache>
            </c:numRef>
          </c:cat>
          <c:val>
            <c:numRef>
              <c:f>工作表1!$B$2:$B$5</c:f>
              <c:numCache>
                <c:formatCode>General</c:formatCode>
                <c:ptCount val="4"/>
                <c:pt idx="0">
                  <c:v>560</c:v>
                </c:pt>
                <c:pt idx="1">
                  <c:v>2118</c:v>
                </c:pt>
                <c:pt idx="2">
                  <c:v>259</c:v>
                </c:pt>
                <c:pt idx="3">
                  <c:v>38</c:v>
                </c:pt>
              </c:numCache>
            </c:numRef>
          </c:val>
          <c:extLst>
            <c:ext xmlns:c16="http://schemas.microsoft.com/office/drawing/2014/chart" uri="{C3380CC4-5D6E-409C-BE32-E72D297353CC}">
              <c16:uniqueId val="{00000000-C3CC-4C77-9DF2-BB159235EBC7}"/>
            </c:ext>
          </c:extLst>
        </c:ser>
        <c:dLbls>
          <c:dLblPos val="outEnd"/>
          <c:showLegendKey val="0"/>
          <c:showVal val="1"/>
          <c:showCatName val="0"/>
          <c:showSerName val="0"/>
          <c:showPercent val="0"/>
          <c:showBubbleSize val="0"/>
        </c:dLbls>
        <c:gapWidth val="219"/>
        <c:overlap val="-27"/>
        <c:axId val="714213160"/>
        <c:axId val="714213488"/>
      </c:barChart>
      <c:catAx>
        <c:axId val="71421316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714213488"/>
        <c:crosses val="autoZero"/>
        <c:auto val="1"/>
        <c:lblAlgn val="ctr"/>
        <c:lblOffset val="100"/>
        <c:noMultiLvlLbl val="0"/>
      </c:catAx>
      <c:valAx>
        <c:axId val="7142134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14213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工作表1!$B$1</c:f>
              <c:strCache>
                <c:ptCount val="1"/>
                <c:pt idx="0">
                  <c:v>欄1</c:v>
                </c:pt>
              </c:strCache>
            </c:strRef>
          </c:tx>
          <c:dPt>
            <c:idx val="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1-6971-4BB0-91EF-5204C220C13F}"/>
              </c:ext>
            </c:extLst>
          </c:dPt>
          <c:dPt>
            <c:idx val="1"/>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2-6971-4BB0-91EF-5204C220C13F}"/>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3-6971-4BB0-91EF-5204C220C13F}"/>
              </c:ext>
            </c:extLst>
          </c:dPt>
          <c:dPt>
            <c:idx val="3"/>
            <c:bubble3D val="0"/>
            <c:spPr>
              <a:solidFill>
                <a:srgbClr val="FFDCDC"/>
              </a:solidFill>
              <a:ln w="19050">
                <a:solidFill>
                  <a:schemeClr val="lt1"/>
                </a:solidFill>
              </a:ln>
              <a:effectLst/>
            </c:spPr>
            <c:extLst>
              <c:ext xmlns:c16="http://schemas.microsoft.com/office/drawing/2014/chart" uri="{C3380CC4-5D6E-409C-BE32-E72D297353CC}">
                <c16:uniqueId val="{00000004-6971-4BB0-91EF-5204C220C13F}"/>
              </c:ext>
            </c:extLst>
          </c:dPt>
          <c:dPt>
            <c:idx val="4"/>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6971-4BB0-91EF-5204C220C13F}"/>
              </c:ext>
            </c:extLst>
          </c:dPt>
          <c:dPt>
            <c:idx val="5"/>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6-6971-4BB0-91EF-5204C220C13F}"/>
              </c:ext>
            </c:extLst>
          </c:dPt>
          <c:dPt>
            <c:idx val="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7-6971-4BB0-91EF-5204C220C13F}"/>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B61-44BF-AA1D-B7523A2D340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B61-44BF-AA1D-B7523A2D340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B61-44BF-AA1D-B7523A2D340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B61-44BF-AA1D-B7523A2D340A}"/>
              </c:ext>
            </c:extLst>
          </c:dPt>
          <c:cat>
            <c:numRef>
              <c:f>工作表1!$A$2:$A$12</c:f>
              <c:numCache>
                <c:formatCode>General</c:formatCode>
                <c:ptCount val="11"/>
                <c:pt idx="0">
                  <c:v>1</c:v>
                </c:pt>
                <c:pt idx="1">
                  <c:v>2</c:v>
                </c:pt>
                <c:pt idx="2">
                  <c:v>3</c:v>
                </c:pt>
                <c:pt idx="3">
                  <c:v>4</c:v>
                </c:pt>
                <c:pt idx="4">
                  <c:v>5</c:v>
                </c:pt>
                <c:pt idx="5">
                  <c:v>6</c:v>
                </c:pt>
                <c:pt idx="6">
                  <c:v>7</c:v>
                </c:pt>
              </c:numCache>
            </c:numRef>
          </c:cat>
          <c:val>
            <c:numRef>
              <c:f>工作表1!$B$2:$B$12</c:f>
              <c:numCache>
                <c:formatCode>General</c:formatCode>
                <c:ptCount val="11"/>
                <c:pt idx="0">
                  <c:v>38.6</c:v>
                </c:pt>
                <c:pt idx="1">
                  <c:v>22.7</c:v>
                </c:pt>
                <c:pt idx="2">
                  <c:v>9.3000000000000007</c:v>
                </c:pt>
                <c:pt idx="3">
                  <c:v>6.8</c:v>
                </c:pt>
                <c:pt idx="4">
                  <c:v>6.3</c:v>
                </c:pt>
                <c:pt idx="5">
                  <c:v>6</c:v>
                </c:pt>
                <c:pt idx="6">
                  <c:v>4.3</c:v>
                </c:pt>
              </c:numCache>
            </c:numRef>
          </c:val>
          <c:extLst>
            <c:ext xmlns:c16="http://schemas.microsoft.com/office/drawing/2014/chart" uri="{C3380CC4-5D6E-409C-BE32-E72D297353CC}">
              <c16:uniqueId val="{00000000-6971-4BB0-91EF-5204C220C13F}"/>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14666388178107"/>
          <c:y val="0.22834717584632638"/>
          <c:w val="0.86160519072862229"/>
          <c:h val="0.52906544515324694"/>
        </c:manualLayout>
      </c:layout>
      <c:barChart>
        <c:barDir val="col"/>
        <c:grouping val="clustered"/>
        <c:varyColors val="0"/>
        <c:ser>
          <c:idx val="1"/>
          <c:order val="0"/>
          <c:tx>
            <c:strRef>
              <c:f>工作表1!$C$9</c:f>
              <c:strCache>
                <c:ptCount val="1"/>
                <c:pt idx="0">
                  <c:v>工程經驗預測</c:v>
                </c:pt>
              </c:strCache>
            </c:strRef>
          </c:tx>
          <c:spPr>
            <a:solidFill>
              <a:srgbClr val="DC0000"/>
            </a:solidFill>
            <a:ln>
              <a:noFill/>
            </a:ln>
            <a:effectLst/>
          </c:spPr>
          <c:invertIfNegative val="0"/>
          <c:cat>
            <c:strRef>
              <c:f>工作表1!$B$10:$B$35</c:f>
              <c:strCache>
                <c:ptCount val="26"/>
                <c:pt idx="0">
                  <c:v>&lt;1</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strCache>
            </c:strRef>
          </c:cat>
          <c:val>
            <c:numRef>
              <c:f>工作表1!$C$10:$C$35</c:f>
              <c:numCache>
                <c:formatCode>General</c:formatCode>
                <c:ptCount val="26"/>
                <c:pt idx="0">
                  <c:v>0</c:v>
                </c:pt>
                <c:pt idx="1">
                  <c:v>0</c:v>
                </c:pt>
                <c:pt idx="2">
                  <c:v>0</c:v>
                </c:pt>
                <c:pt idx="3">
                  <c:v>0</c:v>
                </c:pt>
                <c:pt idx="4">
                  <c:v>1</c:v>
                </c:pt>
                <c:pt idx="5">
                  <c:v>1</c:v>
                </c:pt>
                <c:pt idx="6">
                  <c:v>0</c:v>
                </c:pt>
                <c:pt idx="7">
                  <c:v>1</c:v>
                </c:pt>
                <c:pt idx="8">
                  <c:v>0</c:v>
                </c:pt>
                <c:pt idx="9">
                  <c:v>0</c:v>
                </c:pt>
                <c:pt idx="10">
                  <c:v>3</c:v>
                </c:pt>
                <c:pt idx="11">
                  <c:v>2</c:v>
                </c:pt>
                <c:pt idx="12">
                  <c:v>0</c:v>
                </c:pt>
                <c:pt idx="13">
                  <c:v>0</c:v>
                </c:pt>
                <c:pt idx="14">
                  <c:v>0</c:v>
                </c:pt>
                <c:pt idx="15">
                  <c:v>3</c:v>
                </c:pt>
                <c:pt idx="16">
                  <c:v>4</c:v>
                </c:pt>
                <c:pt idx="17">
                  <c:v>5</c:v>
                </c:pt>
                <c:pt idx="18">
                  <c:v>1</c:v>
                </c:pt>
                <c:pt idx="19">
                  <c:v>5</c:v>
                </c:pt>
                <c:pt idx="20">
                  <c:v>6</c:v>
                </c:pt>
                <c:pt idx="21">
                  <c:v>1</c:v>
                </c:pt>
                <c:pt idx="22">
                  <c:v>8</c:v>
                </c:pt>
                <c:pt idx="23">
                  <c:v>7</c:v>
                </c:pt>
                <c:pt idx="24">
                  <c:v>10</c:v>
                </c:pt>
                <c:pt idx="25">
                  <c:v>42</c:v>
                </c:pt>
              </c:numCache>
            </c:numRef>
          </c:val>
          <c:extLst>
            <c:ext xmlns:c16="http://schemas.microsoft.com/office/drawing/2014/chart" uri="{C3380CC4-5D6E-409C-BE32-E72D297353CC}">
              <c16:uniqueId val="{00000000-6EAA-4B6A-BFED-1AA8E40C4727}"/>
            </c:ext>
          </c:extLst>
        </c:ser>
        <c:dLbls>
          <c:showLegendKey val="0"/>
          <c:showVal val="0"/>
          <c:showCatName val="0"/>
          <c:showSerName val="0"/>
          <c:showPercent val="0"/>
          <c:showBubbleSize val="0"/>
        </c:dLbls>
        <c:gapWidth val="100"/>
        <c:overlap val="-24"/>
        <c:axId val="851445792"/>
        <c:axId val="930945376"/>
      </c:barChart>
      <c:catAx>
        <c:axId val="85144579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r>
                  <a:rPr lang="zh-TW" b="0" dirty="0"/>
                  <a:t>預測誤差</a:t>
                </a:r>
                <a:r>
                  <a:rPr lang="zh-TW" b="0" dirty="0" smtClean="0"/>
                  <a:t>值</a:t>
                </a:r>
                <a:r>
                  <a:rPr lang="en-US" altLang="zh-TW" b="0" dirty="0" smtClean="0"/>
                  <a:t>(</a:t>
                </a:r>
                <a:r>
                  <a:rPr lang="en-US" b="0" dirty="0" smtClean="0"/>
                  <a:t>µm)</a:t>
                </a:r>
                <a:endParaRPr lang="zh-TW" b="0" dirty="0"/>
              </a:p>
            </c:rich>
          </c:tx>
          <c:layout>
            <c:manualLayout>
              <c:xMode val="edge"/>
              <c:yMode val="edge"/>
              <c:x val="0.43117336707758736"/>
              <c:y val="0.881453645303424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550" b="1"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crossAx val="930945376"/>
        <c:crosses val="autoZero"/>
        <c:auto val="1"/>
        <c:lblAlgn val="ctr"/>
        <c:lblOffset val="100"/>
        <c:noMultiLvlLbl val="0"/>
      </c:catAx>
      <c:valAx>
        <c:axId val="930945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r>
                  <a:rPr lang="zh-TW" b="0"/>
                  <a:t>件數</a:t>
                </a:r>
                <a:r>
                  <a:rPr lang="en-US" b="0" dirty="0"/>
                  <a:t>%</a:t>
                </a:r>
                <a:endParaRPr lang="zh-TW" b="0"/>
              </a:p>
            </c:rich>
          </c:tx>
          <c:layout>
            <c:manualLayout>
              <c:xMode val="edge"/>
              <c:yMode val="edge"/>
              <c:x val="1.1700227335765503E-2"/>
              <c:y val="1.3340689505334315E-2"/>
            </c:manualLayout>
          </c:layout>
          <c:overlay val="0"/>
          <c:spPr>
            <a:noFill/>
            <a:ln>
              <a:noFill/>
            </a:ln>
            <a:effectLst/>
          </c:spPr>
          <c:txPr>
            <a:bodyPr rot="0" spcFirstLastPara="1" vertOverflow="ellipsis"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crossAx val="851445792"/>
        <c:crosses val="autoZero"/>
        <c:crossBetween val="between"/>
        <c:majorUnit val="10"/>
      </c:valAx>
      <c:spPr>
        <a:noFill/>
        <a:ln>
          <a:noFill/>
        </a:ln>
        <a:effectLst/>
      </c:spPr>
    </c:plotArea>
    <c:plotVisOnly val="1"/>
    <c:dispBlanksAs val="gap"/>
    <c:showDLblsOverMax val="0"/>
    <c:extLst/>
  </c:chart>
  <c:spPr>
    <a:noFill/>
    <a:ln>
      <a:noFill/>
    </a:ln>
    <a:effectLst/>
  </c:spPr>
  <c:txPr>
    <a:bodyPr/>
    <a:lstStyle/>
    <a:p>
      <a:pPr>
        <a:defRPr b="1">
          <a:solidFill>
            <a:schemeClr val="tx1"/>
          </a:solidFill>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78C73-BE96-4E3E-9573-41977F1AD6CE}" type="datetimeFigureOut">
              <a:rPr lang="zh-TW" altLang="en-US" smtClean="0"/>
              <a:t>2024/11/8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D94B4-078B-4B6E-9BF9-848C06DB9A19}" type="slidenum">
              <a:rPr lang="zh-TW" altLang="en-US" smtClean="0"/>
              <a:t>‹#›</a:t>
            </a:fld>
            <a:endParaRPr lang="zh-TW" altLang="en-US"/>
          </a:p>
        </p:txBody>
      </p:sp>
    </p:spTree>
    <p:extLst>
      <p:ext uri="{BB962C8B-B14F-4D97-AF65-F5344CB8AC3E}">
        <p14:creationId xmlns:p14="http://schemas.microsoft.com/office/powerpoint/2010/main" val="2326447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C466247-FE2B-4D70-9345-765FDEA0F165}" type="slidenum">
              <a:rPr lang="zh-TW" altLang="en-US" smtClean="0"/>
              <a:t>5</a:t>
            </a:fld>
            <a:endParaRPr lang="zh-TW" altLang="en-US"/>
          </a:p>
        </p:txBody>
      </p:sp>
    </p:spTree>
    <p:extLst>
      <p:ext uri="{BB962C8B-B14F-4D97-AF65-F5344CB8AC3E}">
        <p14:creationId xmlns:p14="http://schemas.microsoft.com/office/powerpoint/2010/main" val="343743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https://</a:t>
            </a:r>
            <a:r>
              <a:rPr lang="en-US" altLang="zh-TW" dirty="0" smtClean="0"/>
              <a:t>www.ansys.com/content/dam/amp/2022/july/quick·request/2022·ansys·taiwan·brochure.pdf</a:t>
            </a:r>
            <a:endParaRPr lang="zh-TW" altLang="en-US" dirty="0"/>
          </a:p>
        </p:txBody>
      </p:sp>
      <p:sp>
        <p:nvSpPr>
          <p:cNvPr id="4" name="投影片編號版面配置區 3"/>
          <p:cNvSpPr>
            <a:spLocks noGrp="1"/>
          </p:cNvSpPr>
          <p:nvPr>
            <p:ph type="sldNum" sz="quarter" idx="10"/>
          </p:nvPr>
        </p:nvSpPr>
        <p:spPr/>
        <p:txBody>
          <a:bodyPr/>
          <a:lstStyle/>
          <a:p>
            <a:fld id="{595D94B4-078B-4B6E-9BF9-848C06DB9A19}" type="slidenum">
              <a:rPr lang="zh-TW" altLang="en-US" smtClean="0"/>
              <a:t>8</a:t>
            </a:fld>
            <a:endParaRPr lang="zh-TW" altLang="en-US"/>
          </a:p>
        </p:txBody>
      </p:sp>
    </p:spTree>
    <p:extLst>
      <p:ext uri="{BB962C8B-B14F-4D97-AF65-F5344CB8AC3E}">
        <p14:creationId xmlns:p14="http://schemas.microsoft.com/office/powerpoint/2010/main" val="309478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環氧樹脂常用作電子封裝過程中的封裝材料。材料的波動會導致加工性能和品質的變化。理想情況下，應該及時識別這些變化並採取措施，以減少廢料並降低成本。機器學習模型是一種有前途的封裝過程優化方法，已在質量預測中顯示出良好的效果，尤其是在注塑方面。通過良好的質量預測模型，可以避免後續的質量測量。這類模型不僅可以進行預測，還能找到最佳的參數組合。本文建立了預測環氧成型化合物的翹曲度和剩餘焓的質量標準的模型，並進行了訓練和驗證。利用來自現場傳感器的時間序列數據提取相關特徵，並與機器參數一起構建預測數據集。最有前途的預測模型是隨機森林回歸和梯度提升回歸，前者對翹曲度的預測準確率為</a:t>
            </a:r>
            <a:r>
              <a:rPr lang="en-US" altLang="zh-TW" dirty="0" smtClean="0"/>
              <a:t>90%</a:t>
            </a:r>
            <a:r>
              <a:rPr lang="zh-TW" altLang="en-US" dirty="0" smtClean="0"/>
              <a:t>至</a:t>
            </a:r>
            <a:r>
              <a:rPr lang="en-US" altLang="zh-TW" dirty="0" smtClean="0"/>
              <a:t>91%</a:t>
            </a:r>
            <a:r>
              <a:rPr lang="zh-TW" altLang="en-US" dirty="0" smtClean="0"/>
              <a:t>，對剩餘焓的預測準確率為</a:t>
            </a:r>
            <a:r>
              <a:rPr lang="en-US" altLang="zh-TW" dirty="0" smtClean="0"/>
              <a:t>95%</a:t>
            </a:r>
            <a:r>
              <a:rPr lang="zh-TW" altLang="en-US" dirty="0" smtClean="0"/>
              <a:t>。隨後建立了機器參數的優化模型。所有相關的目標變數都被納入成本函數，通過最小化該函數找到最佳參數集。梯度提升樹和貝葉斯優化被確定為最有前途的模型，因為它們使各自的成本函數達到最低值。</a:t>
            </a:r>
            <a:endParaRPr lang="zh-TW" altLang="en-US" dirty="0"/>
          </a:p>
        </p:txBody>
      </p:sp>
      <p:sp>
        <p:nvSpPr>
          <p:cNvPr id="4" name="投影片編號版面配置區 3"/>
          <p:cNvSpPr>
            <a:spLocks noGrp="1"/>
          </p:cNvSpPr>
          <p:nvPr>
            <p:ph type="sldNum" sz="quarter" idx="10"/>
          </p:nvPr>
        </p:nvSpPr>
        <p:spPr/>
        <p:txBody>
          <a:bodyPr/>
          <a:lstStyle/>
          <a:p>
            <a:fld id="{595D94B4-078B-4B6E-9BF9-848C06DB9A19}" type="slidenum">
              <a:rPr lang="zh-TW" altLang="en-US" smtClean="0"/>
              <a:t>9</a:t>
            </a:fld>
            <a:endParaRPr lang="zh-TW" altLang="en-US"/>
          </a:p>
        </p:txBody>
      </p:sp>
    </p:spTree>
    <p:extLst>
      <p:ext uri="{BB962C8B-B14F-4D97-AF65-F5344CB8AC3E}">
        <p14:creationId xmlns:p14="http://schemas.microsoft.com/office/powerpoint/2010/main" val="180869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為了獲得具有大範圍不同翹曲和熱函值的廣泛資料集，更改了機器參數。參數限制是透過實驗確定的，導致以下限制</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沒有有目的地進行統計實驗設計，因為這些通常對於機器學習模型來說並不理想。相反，每個參數單獨變化，而其他參數保持不變。總共執行了 </a:t>
            </a:r>
            <a:r>
              <a:rPr lang="en-US" altLang="zh-TW" sz="1200" b="0" i="0" kern="1200" dirty="0" smtClean="0">
                <a:solidFill>
                  <a:schemeClr val="tx1"/>
                </a:solidFill>
                <a:effectLst/>
                <a:latin typeface="+mn-lt"/>
                <a:ea typeface="+mn-ea"/>
                <a:cs typeface="+mn-cs"/>
              </a:rPr>
              <a:t>23 </a:t>
            </a:r>
            <a:r>
              <a:rPr lang="zh-TW" altLang="en-US" sz="1200" b="0" i="0" kern="1200" dirty="0" smtClean="0">
                <a:solidFill>
                  <a:schemeClr val="tx1"/>
                </a:solidFill>
                <a:effectLst/>
                <a:latin typeface="+mn-lt"/>
                <a:ea typeface="+mn-ea"/>
                <a:cs typeface="+mn-cs"/>
              </a:rPr>
              <a:t>個參數組合，每個參數組合重複 </a:t>
            </a:r>
            <a:r>
              <a:rPr lang="en-US" altLang="zh-TW" sz="1200" b="0" i="0" kern="1200" dirty="0" smtClean="0">
                <a:solidFill>
                  <a:schemeClr val="tx1"/>
                </a:solidFill>
                <a:effectLst/>
                <a:latin typeface="+mn-lt"/>
                <a:ea typeface="+mn-ea"/>
                <a:cs typeface="+mn-cs"/>
              </a:rPr>
              <a:t>5 </a:t>
            </a:r>
            <a:r>
              <a:rPr lang="zh-TW" altLang="en-US" sz="1200" b="0" i="0" kern="1200" dirty="0" smtClean="0">
                <a:solidFill>
                  <a:schemeClr val="tx1"/>
                </a:solidFill>
                <a:effectLst/>
                <a:latin typeface="+mn-lt"/>
                <a:ea typeface="+mn-ea"/>
                <a:cs typeface="+mn-cs"/>
              </a:rPr>
              <a:t>次。透過 </a:t>
            </a:r>
            <a:r>
              <a:rPr lang="en-US" altLang="zh-TW" sz="1200" b="0" i="0" kern="1200" dirty="0" smtClean="0">
                <a:solidFill>
                  <a:schemeClr val="tx1"/>
                </a:solidFill>
                <a:effectLst/>
                <a:latin typeface="+mn-lt"/>
                <a:ea typeface="+mn-ea"/>
                <a:cs typeface="+mn-cs"/>
              </a:rPr>
              <a:t>20 </a:t>
            </a:r>
            <a:r>
              <a:rPr lang="zh-TW" altLang="en-US" sz="1200" b="0" i="0" kern="1200" dirty="0" smtClean="0">
                <a:solidFill>
                  <a:schemeClr val="tx1"/>
                </a:solidFill>
                <a:effectLst/>
                <a:latin typeface="+mn-lt"/>
                <a:ea typeface="+mn-ea"/>
                <a:cs typeface="+mn-cs"/>
              </a:rPr>
              <a:t>次重複試驗更頻繁地執行 </a:t>
            </a:r>
            <a:r>
              <a:rPr lang="en-US" altLang="zh-TW" sz="1200" b="0" i="0" kern="1200" dirty="0" smtClean="0">
                <a:solidFill>
                  <a:schemeClr val="tx1"/>
                </a:solidFill>
                <a:effectLst/>
                <a:latin typeface="+mn-lt"/>
                <a:ea typeface="+mn-ea"/>
                <a:cs typeface="+mn-cs"/>
              </a:rPr>
              <a:t>170 ℃</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50 bar</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0.2 mm/s </a:t>
            </a:r>
            <a:r>
              <a:rPr lang="zh-TW" altLang="en-US" sz="1200" b="0" i="0" kern="1200" dirty="0" smtClean="0">
                <a:solidFill>
                  <a:schemeClr val="tx1"/>
                </a:solidFill>
                <a:effectLst/>
                <a:latin typeface="+mn-lt"/>
                <a:ea typeface="+mn-ea"/>
                <a:cs typeface="+mn-cs"/>
              </a:rPr>
              <a:t>和 </a:t>
            </a:r>
            <a:r>
              <a:rPr lang="en-US" altLang="zh-TW" sz="1200" b="0" i="0" kern="1200" dirty="0" smtClean="0">
                <a:solidFill>
                  <a:schemeClr val="tx1"/>
                </a:solidFill>
                <a:effectLst/>
                <a:latin typeface="+mn-lt"/>
                <a:ea typeface="+mn-ea"/>
                <a:cs typeface="+mn-cs"/>
              </a:rPr>
              <a:t>300 s </a:t>
            </a:r>
            <a:r>
              <a:rPr lang="zh-TW" altLang="en-US" sz="1200" b="0" i="0" kern="1200" dirty="0" smtClean="0">
                <a:solidFill>
                  <a:schemeClr val="tx1"/>
                </a:solidFill>
                <a:effectLst/>
                <a:latin typeface="+mn-lt"/>
                <a:ea typeface="+mn-ea"/>
                <a:cs typeface="+mn-cs"/>
              </a:rPr>
              <a:t>下的標準參數組合，從而得到 </a:t>
            </a:r>
            <a:r>
              <a:rPr lang="en-US" altLang="zh-TW" sz="1200" b="0" i="0" kern="1200" dirty="0" smtClean="0">
                <a:solidFill>
                  <a:schemeClr val="tx1"/>
                </a:solidFill>
                <a:effectLst/>
                <a:latin typeface="+mn-lt"/>
                <a:ea typeface="+mn-ea"/>
                <a:cs typeface="+mn-cs"/>
              </a:rPr>
              <a:t>135 </a:t>
            </a:r>
            <a:r>
              <a:rPr lang="zh-TW" altLang="en-US" sz="1200" b="0" i="0" kern="1200" dirty="0" smtClean="0">
                <a:solidFill>
                  <a:schemeClr val="tx1"/>
                </a:solidFill>
                <a:effectLst/>
                <a:latin typeface="+mn-lt"/>
                <a:ea typeface="+mn-ea"/>
                <a:cs typeface="+mn-cs"/>
              </a:rPr>
              <a:t>個數據點的總數據集大小。對生產的每個部件都測量並評估了翹曲度和熱函。</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首先，提取測量的時間序列的特徵。計算了常見的統計參數，例如</a:t>
            </a:r>
            <a:r>
              <a:rPr lang="zh-TW" altLang="en-US" sz="1200" b="0" i="0" kern="1200" dirty="0" smtClean="0">
                <a:solidFill>
                  <a:schemeClr val="tx1"/>
                </a:solidFill>
                <a:effectLst/>
                <a:latin typeface="+mn-lt"/>
                <a:ea typeface="+mn-ea"/>
                <a:cs typeface="+mn-cs"/>
              </a:rPr>
              <a:t>最小值</a:t>
            </a:r>
            <a:r>
              <a:rPr lang="en-US" altLang="zh-TW" sz="1200" b="0" i="0" kern="1200" dirty="0" smtClean="0">
                <a:solidFill>
                  <a:schemeClr val="tx1"/>
                </a:solidFill>
                <a:effectLst/>
                <a:latin typeface="+mn-lt"/>
                <a:ea typeface="+mn-ea"/>
                <a:cs typeface="+mn-cs"/>
              </a:rPr>
              <a:t>(min)</a:t>
            </a:r>
            <a:r>
              <a:rPr lang="zh-TW" altLang="en-US" sz="1200" b="0" i="0" kern="1200" dirty="0" smtClean="0">
                <a:solidFill>
                  <a:schemeClr val="tx1"/>
                </a:solidFill>
                <a:effectLst/>
                <a:latin typeface="+mn-lt"/>
                <a:ea typeface="+mn-ea"/>
                <a:cs typeface="+mn-cs"/>
              </a:rPr>
              <a:t>、最大值</a:t>
            </a:r>
            <a:r>
              <a:rPr lang="en-US" altLang="zh-TW" sz="1200" b="0" i="0" kern="1200" dirty="0" smtClean="0">
                <a:solidFill>
                  <a:schemeClr val="tx1"/>
                </a:solidFill>
                <a:effectLst/>
                <a:latin typeface="+mn-lt"/>
                <a:ea typeface="+mn-ea"/>
                <a:cs typeface="+mn-cs"/>
              </a:rPr>
              <a:t>(max)</a:t>
            </a:r>
            <a:r>
              <a:rPr lang="zh-TW" altLang="en-US" sz="1200" b="0" i="0" kern="1200" dirty="0" smtClean="0">
                <a:solidFill>
                  <a:schemeClr val="tx1"/>
                </a:solidFill>
                <a:effectLst/>
                <a:latin typeface="+mn-lt"/>
                <a:ea typeface="+mn-ea"/>
                <a:cs typeface="+mn-cs"/>
              </a:rPr>
              <a:t>或</a:t>
            </a:r>
            <a:r>
              <a:rPr lang="zh-TW" altLang="en-US" sz="1200" b="0" i="0" kern="1200" dirty="0" smtClean="0">
                <a:solidFill>
                  <a:schemeClr val="tx1"/>
                </a:solidFill>
                <a:effectLst/>
                <a:latin typeface="+mn-lt"/>
                <a:ea typeface="+mn-ea"/>
                <a:cs typeface="+mn-cs"/>
              </a:rPr>
              <a:t>平均值，以及</a:t>
            </a:r>
            <a:r>
              <a:rPr lang="zh-TW" altLang="en-US" sz="1200" b="0" i="0" u="none" strike="noStrike" kern="1200" dirty="0" smtClean="0">
                <a:solidFill>
                  <a:schemeClr val="tx1"/>
                </a:solidFill>
                <a:effectLst/>
                <a:latin typeface="+mn-lt"/>
                <a:ea typeface="+mn-ea"/>
                <a:cs typeface="+mn-cs"/>
              </a:rPr>
              <a:t>表</a:t>
            </a:r>
            <a:r>
              <a:rPr lang="en-US" altLang="zh-TW" sz="1200" b="0" i="0" u="none" strike="noStrike" kern="1200" dirty="0" smtClean="0">
                <a:solidFill>
                  <a:schemeClr val="tx1"/>
                </a:solidFill>
                <a:effectLst/>
                <a:latin typeface="+mn-lt"/>
                <a:ea typeface="+mn-ea"/>
                <a:cs typeface="+mn-cs"/>
              </a:rPr>
              <a:t>I</a:t>
            </a:r>
            <a:r>
              <a:rPr lang="zh-TW" altLang="en-US" sz="1200" b="0" i="0" kern="1200" dirty="0" smtClean="0">
                <a:solidFill>
                  <a:schemeClr val="tx1"/>
                </a:solidFill>
                <a:effectLst/>
                <a:latin typeface="+mn-lt"/>
                <a:ea typeface="+mn-ea"/>
                <a:cs typeface="+mn-cs"/>
              </a:rPr>
              <a:t>中列出的其他關鍵特徵。除了 </a:t>
            </a:r>
            <a:r>
              <a:rPr lang="en-US" altLang="zh-TW" sz="1200" b="0" i="0" kern="1200" dirty="0" smtClean="0">
                <a:solidFill>
                  <a:schemeClr val="tx1"/>
                </a:solidFill>
                <a:effectLst/>
                <a:latin typeface="+mn-lt"/>
                <a:ea typeface="+mn-ea"/>
                <a:cs typeface="+mn-cs"/>
              </a:rPr>
              <a:t>4 </a:t>
            </a:r>
            <a:r>
              <a:rPr lang="zh-TW" altLang="en-US" sz="1200" b="0" i="0" kern="1200" dirty="0" smtClean="0">
                <a:solidFill>
                  <a:schemeClr val="tx1"/>
                </a:solidFill>
                <a:effectLst/>
                <a:latin typeface="+mn-lt"/>
                <a:ea typeface="+mn-ea"/>
                <a:cs typeface="+mn-cs"/>
              </a:rPr>
              <a:t>個機器參數之外，它還會從時間序列中提取 </a:t>
            </a:r>
            <a:r>
              <a:rPr lang="en-US" altLang="zh-TW" sz="1200" b="0" i="0" kern="1200" dirty="0" smtClean="0">
                <a:solidFill>
                  <a:schemeClr val="tx1"/>
                </a:solidFill>
                <a:effectLst/>
                <a:latin typeface="+mn-lt"/>
                <a:ea typeface="+mn-ea"/>
                <a:cs typeface="+mn-cs"/>
              </a:rPr>
              <a:t>29 </a:t>
            </a:r>
            <a:r>
              <a:rPr lang="zh-TW" altLang="en-US" sz="1200" b="0" i="0" kern="1200" dirty="0" smtClean="0">
                <a:solidFill>
                  <a:schemeClr val="tx1"/>
                </a:solidFill>
                <a:effectLst/>
                <a:latin typeface="+mn-lt"/>
                <a:ea typeface="+mn-ea"/>
                <a:cs typeface="+mn-cs"/>
              </a:rPr>
              <a:t>個特徵。</a:t>
            </a:r>
            <a:endParaRPr lang="zh-TW" altLang="en-US" dirty="0"/>
          </a:p>
        </p:txBody>
      </p:sp>
      <p:sp>
        <p:nvSpPr>
          <p:cNvPr id="4" name="投影片編號版面配置區 3"/>
          <p:cNvSpPr>
            <a:spLocks noGrp="1"/>
          </p:cNvSpPr>
          <p:nvPr>
            <p:ph type="sldNum" sz="quarter" idx="10"/>
          </p:nvPr>
        </p:nvSpPr>
        <p:spPr/>
        <p:txBody>
          <a:bodyPr/>
          <a:lstStyle/>
          <a:p>
            <a:fld id="{595D94B4-078B-4B6E-9BF9-848C06DB9A19}" type="slidenum">
              <a:rPr lang="zh-TW" altLang="en-US" smtClean="0"/>
              <a:t>10</a:t>
            </a:fld>
            <a:endParaRPr lang="zh-TW" altLang="en-US"/>
          </a:p>
        </p:txBody>
      </p:sp>
    </p:spTree>
    <p:extLst>
      <p:ext uri="{BB962C8B-B14F-4D97-AF65-F5344CB8AC3E}">
        <p14:creationId xmlns:p14="http://schemas.microsoft.com/office/powerpoint/2010/main" val="335566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smtClean="0">
                <a:solidFill>
                  <a:schemeClr val="tx1"/>
                </a:solidFill>
                <a:effectLst/>
                <a:latin typeface="+mn-lt"/>
                <a:ea typeface="+mn-ea"/>
                <a:cs typeface="+mn-cs"/>
              </a:rPr>
              <a:t>Random forest</a:t>
            </a:r>
            <a:r>
              <a:rPr lang="zh-TW" altLang="en-US" sz="1200" b="0" i="0" kern="1200" dirty="0" smtClean="0">
                <a:solidFill>
                  <a:schemeClr val="tx1"/>
                </a:solidFill>
                <a:effectLst/>
                <a:latin typeface="+mn-lt"/>
                <a:ea typeface="+mn-ea"/>
                <a:cs typeface="+mn-cs"/>
              </a:rPr>
              <a:t>、向量回歸、梯度回歸</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為了預測成型材料的翹曲和殘餘焓，訓練了不同的機器學習模型。應用了 </a:t>
            </a:r>
            <a:r>
              <a:rPr lang="en-US" altLang="zh-TW" sz="1200" b="0" i="0" kern="1200" dirty="0" smtClean="0">
                <a:solidFill>
                  <a:schemeClr val="tx1"/>
                </a:solidFill>
                <a:effectLst/>
                <a:latin typeface="+mn-lt"/>
                <a:ea typeface="+mn-ea"/>
                <a:cs typeface="+mn-cs"/>
              </a:rPr>
              <a:t>scikit·learn </a:t>
            </a:r>
            <a:r>
              <a:rPr lang="zh-TW" altLang="en-US" sz="1200" b="0" i="0" kern="1200" dirty="0" smtClean="0">
                <a:solidFill>
                  <a:schemeClr val="tx1"/>
                </a:solidFill>
                <a:effectLst/>
                <a:latin typeface="+mn-lt"/>
                <a:ea typeface="+mn-ea"/>
                <a:cs typeface="+mn-cs"/>
              </a:rPr>
              <a:t>函式庫中的現有模型。使用先前提供的資料集對隨機森林回歸、支持向量回歸、梯度提升回歸和 </a:t>
            </a:r>
            <a:r>
              <a:rPr lang="en-US" altLang="zh-TW" sz="1200" b="0" i="0" kern="1200" dirty="0" smtClean="0">
                <a:solidFill>
                  <a:schemeClr val="tx1"/>
                </a:solidFill>
                <a:effectLst/>
                <a:latin typeface="+mn-lt"/>
                <a:ea typeface="+mn-ea"/>
                <a:cs typeface="+mn-cs"/>
              </a:rPr>
              <a:t>k </a:t>
            </a:r>
            <a:r>
              <a:rPr lang="zh-TW" altLang="en-US" sz="1200" b="0" i="0" kern="1200" dirty="0" smtClean="0">
                <a:solidFill>
                  <a:schemeClr val="tx1"/>
                </a:solidFill>
                <a:effectLst/>
                <a:latin typeface="+mn-lt"/>
                <a:ea typeface="+mn-ea"/>
                <a:cs typeface="+mn-cs"/>
              </a:rPr>
              <a:t>最近鄰進行訓練和測試。由於模型應用了標準超參數，因此沒有執行超參數最佳化。</a:t>
            </a:r>
          </a:p>
          <a:p>
            <a:r>
              <a:rPr lang="zh-TW" altLang="en-US" sz="1200" b="0" i="0" kern="1200" dirty="0" smtClean="0">
                <a:solidFill>
                  <a:schemeClr val="tx1"/>
                </a:solidFill>
                <a:effectLst/>
                <a:latin typeface="+mn-lt"/>
                <a:ea typeface="+mn-ea"/>
                <a:cs typeface="+mn-cs"/>
              </a:rPr>
              <a:t>以下最佳化模型需要每種情況下的最佳品質預測模型。應用來自 </a:t>
            </a:r>
            <a:r>
              <a:rPr lang="en-US" altLang="zh-TW" sz="1200" b="0" i="0" kern="1200" dirty="0" smtClean="0">
                <a:solidFill>
                  <a:schemeClr val="tx1"/>
                </a:solidFill>
                <a:effectLst/>
                <a:latin typeface="+mn-lt"/>
                <a:ea typeface="+mn-ea"/>
                <a:cs typeface="+mn-cs"/>
              </a:rPr>
              <a:t>scikit·learn </a:t>
            </a:r>
            <a:r>
              <a:rPr lang="zh-TW" altLang="en-US" sz="1200" b="0" i="0" kern="1200" dirty="0" smtClean="0">
                <a:solidFill>
                  <a:schemeClr val="tx1"/>
                </a:solidFill>
                <a:effectLst/>
                <a:latin typeface="+mn-lt"/>
                <a:ea typeface="+mn-ea"/>
                <a:cs typeface="+mn-cs"/>
              </a:rPr>
              <a:t>庫的隨機</a:t>
            </a:r>
            <a:r>
              <a:rPr lang="zh-TW" altLang="en-US" sz="1200" b="0" i="0" kern="1200" dirty="0" smtClean="0">
                <a:solidFill>
                  <a:schemeClr val="tx1"/>
                </a:solidFill>
                <a:effectLst/>
                <a:latin typeface="+mn-lt"/>
                <a:ea typeface="+mn-ea"/>
                <a:cs typeface="+mn-cs"/>
              </a:rPr>
              <a:t>搜尋</a:t>
            </a:r>
            <a:r>
              <a:rPr lang="en-US" altLang="zh-TW" sz="1200" b="0" i="0" kern="1200" dirty="0" smtClean="0">
                <a:solidFill>
                  <a:schemeClr val="tx1"/>
                </a:solidFill>
                <a:effectLst/>
                <a:latin typeface="+mn-lt"/>
                <a:ea typeface="+mn-ea"/>
                <a:cs typeface="+mn-cs"/>
              </a:rPr>
              <a:t>(RS)</a:t>
            </a:r>
            <a:r>
              <a:rPr lang="zh-TW" altLang="en-US"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梯度提升</a:t>
            </a:r>
            <a:r>
              <a:rPr lang="zh-TW" altLang="en-US" sz="1200" b="0" i="0" kern="1200" dirty="0" smtClean="0">
                <a:solidFill>
                  <a:schemeClr val="tx1"/>
                </a:solidFill>
                <a:effectLst/>
                <a:latin typeface="+mn-lt"/>
                <a:ea typeface="+mn-ea"/>
                <a:cs typeface="+mn-cs"/>
              </a:rPr>
              <a:t>樹</a:t>
            </a:r>
            <a:r>
              <a:rPr lang="en-US" altLang="zh-TW" sz="1200" b="0" i="0" kern="1200" dirty="0" smtClean="0">
                <a:solidFill>
                  <a:schemeClr val="tx1"/>
                </a:solidFill>
                <a:effectLst/>
                <a:latin typeface="+mn-lt"/>
                <a:ea typeface="+mn-ea"/>
                <a:cs typeface="+mn-cs"/>
              </a:rPr>
              <a:t>(GBT)</a:t>
            </a:r>
            <a:r>
              <a:rPr lang="zh-TW" altLang="en-US" sz="1200" b="0" i="0" kern="1200" dirty="0" smtClean="0">
                <a:solidFill>
                  <a:schemeClr val="tx1"/>
                </a:solidFill>
                <a:effectLst/>
                <a:latin typeface="+mn-lt"/>
                <a:ea typeface="+mn-ea"/>
                <a:cs typeface="+mn-cs"/>
              </a:rPr>
              <a:t>和</a:t>
            </a:r>
            <a:r>
              <a:rPr lang="zh-TW" altLang="en-US" sz="1200" b="0" i="0" kern="1200" dirty="0" smtClean="0">
                <a:solidFill>
                  <a:schemeClr val="tx1"/>
                </a:solidFill>
                <a:effectLst/>
                <a:latin typeface="+mn-lt"/>
                <a:ea typeface="+mn-ea"/>
                <a:cs typeface="+mn-cs"/>
              </a:rPr>
              <a:t>貝葉斯優</a:t>
            </a:r>
            <a:r>
              <a:rPr lang="zh-TW" altLang="en-US" sz="1200" b="0" i="0" kern="1200" dirty="0" smtClean="0">
                <a:solidFill>
                  <a:schemeClr val="tx1"/>
                </a:solidFill>
                <a:effectLst/>
                <a:latin typeface="+mn-lt"/>
                <a:ea typeface="+mn-ea"/>
                <a:cs typeface="+mn-cs"/>
              </a:rPr>
              <a:t>化</a:t>
            </a:r>
            <a:r>
              <a:rPr lang="en-US" altLang="zh-TW" sz="1200" b="0" i="0" kern="1200" dirty="0" smtClean="0">
                <a:solidFill>
                  <a:schemeClr val="tx1"/>
                </a:solidFill>
                <a:effectLst/>
                <a:latin typeface="+mn-lt"/>
                <a:ea typeface="+mn-ea"/>
                <a:cs typeface="+mn-cs"/>
              </a:rPr>
              <a:t>(BO)</a:t>
            </a:r>
            <a:r>
              <a:rPr lang="zh-TW" altLang="en-US" sz="1200" b="0" i="0" kern="1200" dirty="0" smtClean="0">
                <a:solidFill>
                  <a:schemeClr val="tx1"/>
                </a:solidFill>
                <a:effectLst/>
                <a:latin typeface="+mn-lt"/>
                <a:ea typeface="+mn-ea"/>
                <a:cs typeface="+mn-cs"/>
              </a:rPr>
              <a:t>模型</a:t>
            </a:r>
            <a:r>
              <a:rPr lang="zh-TW" altLang="en-US" sz="1200" b="0" i="0" kern="1200" dirty="0" smtClean="0">
                <a:solidFill>
                  <a:schemeClr val="tx1"/>
                </a:solidFill>
                <a:effectLst/>
                <a:latin typeface="+mn-lt"/>
                <a:ea typeface="+mn-ea"/>
                <a:cs typeface="+mn-cs"/>
              </a:rPr>
              <a:t>並進行最佳化訓練。優化目標被定義為品質標準翹曲和殘餘焓。選擇機器參數作為待優化參數。</a:t>
            </a:r>
          </a:p>
          <a:p>
            <a:r>
              <a:rPr lang="en-US" altLang="zh-TW" dirty="0" smtClean="0"/>
              <a:t>2.</a:t>
            </a:r>
            <a:r>
              <a:rPr lang="zh-TW" altLang="en-US" sz="1200" b="0" i="0" kern="1200" dirty="0" smtClean="0">
                <a:solidFill>
                  <a:schemeClr val="tx1"/>
                </a:solidFill>
                <a:effectLst/>
                <a:latin typeface="+mn-lt"/>
                <a:ea typeface="+mn-ea"/>
                <a:cs typeface="+mn-cs"/>
              </a:rPr>
              <a:t>為了比較預測模型，透過計算</a:t>
            </a:r>
            <a:r>
              <a:rPr lang="zh-TW" altLang="en-US" sz="1200" b="0" i="0" u="none" strike="noStrike" kern="1200" dirty="0" smtClean="0">
                <a:solidFill>
                  <a:schemeClr val="tx1"/>
                </a:solidFill>
                <a:effectLst/>
                <a:latin typeface="+mn-lt"/>
                <a:ea typeface="+mn-ea"/>
                <a:cs typeface="+mn-cs"/>
              </a:rPr>
              <a:t>右</a:t>
            </a:r>
            <a:r>
              <a:rPr lang="en-US" altLang="zh-TW" sz="1200" b="0" i="0" u="none" strike="noStrike"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值和平均絕對</a:t>
            </a:r>
            <a:r>
              <a:rPr lang="zh-TW" altLang="en-US" sz="1200" b="0" i="0" kern="1200" dirty="0" smtClean="0">
                <a:solidFill>
                  <a:schemeClr val="tx1"/>
                </a:solidFill>
                <a:effectLst/>
                <a:latin typeface="+mn-lt"/>
                <a:ea typeface="+mn-ea"/>
                <a:cs typeface="+mn-cs"/>
              </a:rPr>
              <a:t>誤差</a:t>
            </a:r>
            <a:r>
              <a:rPr lang="en-US" altLang="zh-TW" sz="1200" b="0" i="0" kern="1200" dirty="0" smtClean="0">
                <a:solidFill>
                  <a:schemeClr val="tx1"/>
                </a:solidFill>
                <a:effectLst/>
                <a:latin typeface="+mn-lt"/>
                <a:ea typeface="+mn-ea"/>
                <a:cs typeface="+mn-cs"/>
              </a:rPr>
              <a:t>(MAE)</a:t>
            </a:r>
            <a:r>
              <a:rPr lang="zh-TW" altLang="en-US"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此外，還計算了特徵重要性，以確定與預測最相關的特徵。然後，針對具有最高準確度的模型，更詳細地考慮預測值與實際值的關係圖。</a:t>
            </a:r>
          </a:p>
          <a:p>
            <a:r>
              <a:rPr lang="zh-TW" altLang="en-US" sz="1200" b="0" i="0" kern="1200" dirty="0" smtClean="0">
                <a:solidFill>
                  <a:schemeClr val="tx1"/>
                </a:solidFill>
                <a:effectLst/>
                <a:latin typeface="+mn-lt"/>
                <a:ea typeface="+mn-ea"/>
                <a:cs typeface="+mn-cs"/>
              </a:rPr>
              <a:t>對於最佳化模型，將預測的製程參數和各自成本函數的值進行比較。此外，還繪製並評估了所有提出的最佳化模型的訓練歷史。</a:t>
            </a:r>
          </a:p>
        </p:txBody>
      </p:sp>
      <p:sp>
        <p:nvSpPr>
          <p:cNvPr id="4" name="投影片編號版面配置區 3"/>
          <p:cNvSpPr>
            <a:spLocks noGrp="1"/>
          </p:cNvSpPr>
          <p:nvPr>
            <p:ph type="sldNum" sz="quarter" idx="10"/>
          </p:nvPr>
        </p:nvSpPr>
        <p:spPr/>
        <p:txBody>
          <a:bodyPr/>
          <a:lstStyle/>
          <a:p>
            <a:fld id="{595D94B4-078B-4B6E-9BF9-848C06DB9A19}" type="slidenum">
              <a:rPr lang="zh-TW" altLang="en-US" smtClean="0"/>
              <a:t>11</a:t>
            </a:fld>
            <a:endParaRPr lang="zh-TW" altLang="en-US"/>
          </a:p>
        </p:txBody>
      </p:sp>
    </p:spTree>
    <p:extLst>
      <p:ext uri="{BB962C8B-B14F-4D97-AF65-F5344CB8AC3E}">
        <p14:creationId xmlns:p14="http://schemas.microsoft.com/office/powerpoint/2010/main" val="4052179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這項工作中提出的模型可以對翹曲和殘餘焓進行準確的品質預測。對幾種預測模型進行了測試和比較，梯度增強回歸和隨機森林回歸對這兩個品質標準都實現了有希望的預測。可以測試其他</a:t>
            </a:r>
            <a:r>
              <a:rPr lang="zh-TW" altLang="en-US" sz="1200" b="0" i="0" kern="1200" dirty="0" smtClean="0">
                <a:solidFill>
                  <a:schemeClr val="tx1"/>
                </a:solidFill>
                <a:effectLst/>
                <a:latin typeface="+mn-lt"/>
                <a:ea typeface="+mn-ea"/>
                <a:cs typeface="+mn-cs"/>
              </a:rPr>
              <a:t>模型</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例如</a:t>
            </a:r>
            <a:r>
              <a:rPr lang="zh-TW" altLang="en-US" sz="1200" b="0" i="0" kern="1200" dirty="0" smtClean="0">
                <a:solidFill>
                  <a:schemeClr val="tx1"/>
                </a:solidFill>
                <a:effectLst/>
                <a:latin typeface="+mn-lt"/>
                <a:ea typeface="+mn-ea"/>
                <a:cs typeface="+mn-cs"/>
              </a:rPr>
              <a:t>神經</a:t>
            </a:r>
            <a:r>
              <a:rPr lang="zh-TW" altLang="en-US" sz="1200" b="0" i="0" kern="1200" dirty="0" smtClean="0">
                <a:solidFill>
                  <a:schemeClr val="tx1"/>
                </a:solidFill>
                <a:effectLst/>
                <a:latin typeface="+mn-lt"/>
                <a:ea typeface="+mn-ea"/>
                <a:cs typeface="+mn-cs"/>
              </a:rPr>
              <a:t>網路</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以便</a:t>
            </a:r>
            <a:r>
              <a:rPr lang="zh-TW" altLang="en-US" sz="1200" b="0" i="0" kern="1200" dirty="0" smtClean="0">
                <a:solidFill>
                  <a:schemeClr val="tx1"/>
                </a:solidFill>
                <a:effectLst/>
                <a:latin typeface="+mn-lt"/>
                <a:ea typeface="+mn-ea"/>
                <a:cs typeface="+mn-cs"/>
              </a:rPr>
              <a:t>做出更好的預測。此外，還可以擴展資料集以獲得更好的預測，因為許多機器學習模型往往在大型資料集上表現更好。使用機器參數和感測器數據來預測翹曲似乎是有用且有前途的。</a:t>
            </a:r>
          </a:p>
          <a:p>
            <a:r>
              <a:rPr lang="zh-TW" altLang="en-US" sz="1200" b="0" i="0" kern="1200" dirty="0" smtClean="0">
                <a:solidFill>
                  <a:schemeClr val="tx1"/>
                </a:solidFill>
                <a:effectLst/>
                <a:latin typeface="+mn-lt"/>
                <a:ea typeface="+mn-ea"/>
                <a:cs typeface="+mn-cs"/>
              </a:rPr>
              <a:t>此外，還實施並驗證了不同的最佳化模型，以找到最佳化的製程參數。所有相關標準都在成本函數中考慮。最佳最佳化模型可在成本</a:t>
            </a:r>
            <a:r>
              <a:rPr lang="zh-TW" altLang="en-US" sz="1200" b="0" i="0" kern="1200" dirty="0" smtClean="0">
                <a:solidFill>
                  <a:schemeClr val="tx1"/>
                </a:solidFill>
                <a:effectLst/>
                <a:latin typeface="+mn-lt"/>
                <a:ea typeface="+mn-ea"/>
                <a:cs typeface="+mn-cs"/>
              </a:rPr>
              <a:t>函數</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的</a:t>
            </a:r>
            <a:r>
              <a:rPr lang="zh-TW" altLang="en-US" sz="1200" b="0" i="0" kern="1200" dirty="0" smtClean="0">
                <a:solidFill>
                  <a:schemeClr val="tx1"/>
                </a:solidFill>
                <a:effectLst/>
                <a:latin typeface="+mn-lt"/>
                <a:ea typeface="+mn-ea"/>
                <a:cs typeface="+mn-cs"/>
              </a:rPr>
              <a:t>梯度提升樹模型和成本</a:t>
            </a:r>
            <a:r>
              <a:rPr lang="zh-TW" altLang="en-US" sz="1200" b="0" i="0" kern="1200" dirty="0" smtClean="0">
                <a:solidFill>
                  <a:schemeClr val="tx1"/>
                </a:solidFill>
                <a:effectLst/>
                <a:latin typeface="+mn-lt"/>
                <a:ea typeface="+mn-ea"/>
                <a:cs typeface="+mn-cs"/>
              </a:rPr>
              <a:t>函數</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的</a:t>
            </a:r>
            <a:r>
              <a:rPr lang="zh-TW" altLang="en-US" sz="1200" b="0" i="0" kern="1200" dirty="0" smtClean="0">
                <a:solidFill>
                  <a:schemeClr val="tx1"/>
                </a:solidFill>
                <a:effectLst/>
                <a:latin typeface="+mn-lt"/>
                <a:ea typeface="+mn-ea"/>
                <a:cs typeface="+mn-cs"/>
              </a:rPr>
              <a:t>貝葉斯最佳化中找到。這些模型實現每個成本函數的最低值並預測合理的製程參數。所提出模型的缺點是它們不一定能夠預測資料範圍之外的值。對於未來的最佳化，還可以使用另一種模型，例如強化學習模型。這些模型一開始不需要很大的資料集，而是不斷學習。這可能是優化成型製程的全新方法。</a:t>
            </a:r>
          </a:p>
        </p:txBody>
      </p:sp>
      <p:sp>
        <p:nvSpPr>
          <p:cNvPr id="4" name="投影片編號版面配置區 3"/>
          <p:cNvSpPr>
            <a:spLocks noGrp="1"/>
          </p:cNvSpPr>
          <p:nvPr>
            <p:ph type="sldNum" sz="quarter" idx="10"/>
          </p:nvPr>
        </p:nvSpPr>
        <p:spPr/>
        <p:txBody>
          <a:bodyPr/>
          <a:lstStyle/>
          <a:p>
            <a:fld id="{595D94B4-078B-4B6E-9BF9-848C06DB9A19}" type="slidenum">
              <a:rPr lang="zh-TW" altLang="en-US" smtClean="0"/>
              <a:t>12</a:t>
            </a:fld>
            <a:endParaRPr lang="zh-TW" altLang="en-US"/>
          </a:p>
        </p:txBody>
      </p:sp>
    </p:spTree>
    <p:extLst>
      <p:ext uri="{BB962C8B-B14F-4D97-AF65-F5344CB8AC3E}">
        <p14:creationId xmlns:p14="http://schemas.microsoft.com/office/powerpoint/2010/main" val="369805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251304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363365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31577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44090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117266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8" name="文字方塊 7"/>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169445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10" name="文字方塊 9"/>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55765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6" name="文字方塊 5"/>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125189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5" name="文字方塊 4"/>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1427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8" name="文字方塊 7"/>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2582149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9E47364B-587A-4010-BE86-7E9427D2B87D}" type="datetimeFigureOut">
              <a:rPr lang="zh-TW" altLang="en-US" smtClean="0"/>
              <a:t>2024/11/8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92EBBFF-03E0-4478-8E44-72F2129E7E0F}" type="slidenum">
              <a:rPr lang="zh-TW" altLang="en-US" smtClean="0"/>
              <a:t>‹#›</a:t>
            </a:fld>
            <a:endParaRPr lang="zh-TW" altLang="en-US"/>
          </a:p>
        </p:txBody>
      </p:sp>
      <p:sp>
        <p:nvSpPr>
          <p:cNvPr id="8" name="文字方塊 7"/>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194685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7364B-587A-4010-BE86-7E9427D2B87D}" type="datetimeFigureOut">
              <a:rPr lang="zh-TW" altLang="en-US" smtClean="0"/>
              <a:t>2024/11/8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2EBBFF-03E0-4478-8E44-72F2129E7E0F}" type="slidenum">
              <a:rPr lang="zh-TW" altLang="en-US" smtClean="0"/>
              <a:t>‹#›</a:t>
            </a:fld>
            <a:endParaRPr lang="zh-TW" altLang="en-US"/>
          </a:p>
        </p:txBody>
      </p:sp>
      <p:sp>
        <p:nvSpPr>
          <p:cNvPr id="7" name="文字方塊 6"/>
          <p:cNvSpPr txBox="1"/>
          <p:nvPr userDrawn="1"/>
        </p:nvSpPr>
        <p:spPr>
          <a:xfrm>
            <a:off x="9017000" y="6350000"/>
            <a:ext cx="2540000" cy="276999"/>
          </a:xfrm>
          <a:prstGeom prst="rect">
            <a:avLst/>
          </a:prstGeom>
          <a:noFill/>
        </p:spPr>
        <p:txBody>
          <a:bodyPr vert="horz" rtlCol="0">
            <a:spAutoFit/>
          </a:bodyPr>
          <a:lstStyle/>
          <a:p>
            <a:r>
              <a:rPr lang="en-US" altLang="zh-TW" sz="1200" dirty="0" smtClean="0">
                <a:solidFill>
                  <a:srgbClr val="808080"/>
                </a:solidFill>
              </a:rPr>
              <a:t>ASE Confidential / </a:t>
            </a:r>
            <a:r>
              <a:rPr lang="en-US" altLang="zh-TW" sz="1200" dirty="0" smtClean="0">
                <a:solidFill>
                  <a:srgbClr val="808080"/>
                </a:solidFill>
              </a:rPr>
              <a:t>Security·C</a:t>
            </a:r>
            <a:endParaRPr lang="zh-TW" altLang="en-US" sz="1200" dirty="0">
              <a:solidFill>
                <a:srgbClr val="808080"/>
              </a:solidFill>
            </a:endParaRPr>
          </a:p>
        </p:txBody>
      </p:sp>
    </p:spTree>
    <p:extLst>
      <p:ext uri="{BB962C8B-B14F-4D97-AF65-F5344CB8AC3E}">
        <p14:creationId xmlns:p14="http://schemas.microsoft.com/office/powerpoint/2010/main" val="38329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圖: 接點 4"/>
          <p:cNvSpPr/>
          <p:nvPr/>
        </p:nvSpPr>
        <p:spPr>
          <a:xfrm>
            <a:off x="473826" y="357447"/>
            <a:ext cx="612000" cy="612000"/>
          </a:xfrm>
          <a:prstGeom prst="flowChartConnector">
            <a:avLst/>
          </a:prstGeom>
          <a:solidFill>
            <a:srgbClr val="FFEBEB"/>
          </a:solidFill>
          <a:ln>
            <a:solidFill>
              <a:srgbClr val="D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4" name="文字方塊 3"/>
          <p:cNvSpPr txBox="1"/>
          <p:nvPr/>
        </p:nvSpPr>
        <p:spPr>
          <a:xfrm>
            <a:off x="507620" y="504998"/>
            <a:ext cx="543739" cy="307777"/>
          </a:xfrm>
          <a:prstGeom prst="rect">
            <a:avLst/>
          </a:prstGeom>
          <a:noFill/>
        </p:spPr>
        <p:txBody>
          <a:bodyPr wrap="none" rtlCol="0">
            <a:spAutoFit/>
          </a:bodyPr>
          <a:lstStyle/>
          <a:p>
            <a:r>
              <a:rPr lang="zh-TW" altLang="en-US" sz="1400" b="1" dirty="0" smtClean="0">
                <a:solidFill>
                  <a:srgbClr val="DC0000"/>
                </a:solidFill>
              </a:rPr>
              <a:t>問題</a:t>
            </a:r>
            <a:endParaRPr lang="zh-TW" altLang="en-US" sz="1400" b="1" dirty="0">
              <a:solidFill>
                <a:srgbClr val="DC0000"/>
              </a:solidFill>
            </a:endParaRPr>
          </a:p>
        </p:txBody>
      </p:sp>
      <p:pic>
        <p:nvPicPr>
          <p:cNvPr id="6" name="圖片 5">
            <a:extLst>
              <a:ext uri="{FF2B5EF4-FFF2-40B4-BE49-F238E27FC236}">
                <a16:creationId xmlns:a16="http://schemas.microsoft.com/office/drawing/2014/main" id="{72E64FAF-37D8-4C7E-A90C-043B8D0D8D6C}"/>
              </a:ext>
            </a:extLst>
          </p:cNvPr>
          <p:cNvPicPr>
            <a:picLocks noChangeAspect="1"/>
          </p:cNvPicPr>
          <p:nvPr/>
        </p:nvPicPr>
        <p:blipFill rotWithShape="1">
          <a:blip r:embed="rId2"/>
          <a:srcRect b="15812"/>
          <a:stretch/>
        </p:blipFill>
        <p:spPr>
          <a:xfrm>
            <a:off x="2491319" y="1274389"/>
            <a:ext cx="1319480" cy="406199"/>
          </a:xfrm>
          <a:prstGeom prst="rect">
            <a:avLst/>
          </a:prstGeom>
        </p:spPr>
      </p:pic>
      <p:sp>
        <p:nvSpPr>
          <p:cNvPr id="7" name="文字方塊 6">
            <a:extLst>
              <a:ext uri="{FF2B5EF4-FFF2-40B4-BE49-F238E27FC236}">
                <a16:creationId xmlns:a16="http://schemas.microsoft.com/office/drawing/2014/main" id="{92B4DA10-9DC2-4DA8-A221-C0A3C0C03D86}"/>
              </a:ext>
            </a:extLst>
          </p:cNvPr>
          <p:cNvSpPr txBox="1"/>
          <p:nvPr/>
        </p:nvSpPr>
        <p:spPr>
          <a:xfrm>
            <a:off x="2698172" y="1724653"/>
            <a:ext cx="893193" cy="461665"/>
          </a:xfrm>
          <a:prstGeom prst="rect">
            <a:avLst/>
          </a:prstGeom>
          <a:noFill/>
        </p:spPr>
        <p:txBody>
          <a:bodyPr wrap="none" rtlCol="0">
            <a:spAutoFit/>
          </a:bodyPr>
          <a:lstStyle/>
          <a:p>
            <a:pPr algn="ctr"/>
            <a:r>
              <a:rPr lang="en-US" altLang="zh-TW" sz="1200" b="1" dirty="0">
                <a:latin typeface="微軟正黑體" panose="020B0604030504040204" pitchFamily="34" charset="-120"/>
                <a:ea typeface="微軟正黑體" panose="020B0604030504040204" pitchFamily="34" charset="-120"/>
              </a:rPr>
              <a:t>Heat Sink</a:t>
            </a:r>
          </a:p>
          <a:p>
            <a:pPr algn="ctr"/>
            <a:r>
              <a:rPr lang="zh-TW" altLang="en-US" sz="1200" b="1" dirty="0">
                <a:latin typeface="微軟正黑體" panose="020B0604030504040204" pitchFamily="34" charset="-120"/>
                <a:ea typeface="微軟正黑體" panose="020B0604030504040204" pitchFamily="34" charset="-120"/>
              </a:rPr>
              <a:t>散熱片</a:t>
            </a:r>
            <a:endParaRPr lang="en-US" altLang="zh-TW" sz="1200" b="1" dirty="0">
              <a:latin typeface="微軟正黑體" panose="020B0604030504040204" pitchFamily="34" charset="-120"/>
              <a:ea typeface="微軟正黑體" panose="020B0604030504040204" pitchFamily="34" charset="-120"/>
            </a:endParaRPr>
          </a:p>
        </p:txBody>
      </p:sp>
      <p:grpSp>
        <p:nvGrpSpPr>
          <p:cNvPr id="8" name="群組 7">
            <a:extLst>
              <a:ext uri="{FF2B5EF4-FFF2-40B4-BE49-F238E27FC236}">
                <a16:creationId xmlns:a16="http://schemas.microsoft.com/office/drawing/2014/main" id="{24EE17AB-C834-4577-AC6D-B74A19B264D1}"/>
              </a:ext>
            </a:extLst>
          </p:cNvPr>
          <p:cNvGrpSpPr/>
          <p:nvPr/>
        </p:nvGrpSpPr>
        <p:grpSpPr>
          <a:xfrm>
            <a:off x="482478" y="1411512"/>
            <a:ext cx="1319480" cy="265575"/>
            <a:chOff x="1567612" y="3362650"/>
            <a:chExt cx="1319480" cy="265575"/>
          </a:xfrm>
        </p:grpSpPr>
        <p:grpSp>
          <p:nvGrpSpPr>
            <p:cNvPr id="9" name="群組 8">
              <a:extLst>
                <a:ext uri="{FF2B5EF4-FFF2-40B4-BE49-F238E27FC236}">
                  <a16:creationId xmlns:a16="http://schemas.microsoft.com/office/drawing/2014/main" id="{46E044CC-4C69-4033-BE91-C07F23530C5A}"/>
                </a:ext>
              </a:extLst>
            </p:cNvPr>
            <p:cNvGrpSpPr/>
            <p:nvPr/>
          </p:nvGrpSpPr>
          <p:grpSpPr>
            <a:xfrm>
              <a:off x="1625857" y="3362650"/>
              <a:ext cx="1212429" cy="220821"/>
              <a:chOff x="1600200" y="4388407"/>
              <a:chExt cx="1452563" cy="264556"/>
            </a:xfrm>
          </p:grpSpPr>
          <p:sp>
            <p:nvSpPr>
              <p:cNvPr id="11" name="手繪多邊形: 圖案 26">
                <a:extLst>
                  <a:ext uri="{FF2B5EF4-FFF2-40B4-BE49-F238E27FC236}">
                    <a16:creationId xmlns:a16="http://schemas.microsoft.com/office/drawing/2014/main" id="{038A13A4-D04C-4C97-87F8-4B1E10E90CBA}"/>
                  </a:ext>
                </a:extLst>
              </p:cNvPr>
              <p:cNvSpPr/>
              <p:nvPr/>
            </p:nvSpPr>
            <p:spPr>
              <a:xfrm>
                <a:off x="1600200" y="4456769"/>
                <a:ext cx="1452563" cy="196194"/>
              </a:xfrm>
              <a:custGeom>
                <a:avLst/>
                <a:gdLst>
                  <a:gd name="connsiteX0" fmla="*/ 0 w 1452563"/>
                  <a:gd name="connsiteY0" fmla="*/ 148569 h 196194"/>
                  <a:gd name="connsiteX1" fmla="*/ 0 w 1452563"/>
                  <a:gd name="connsiteY1" fmla="*/ 148569 h 196194"/>
                  <a:gd name="connsiteX2" fmla="*/ 47625 w 1452563"/>
                  <a:gd name="connsiteY2" fmla="*/ 129519 h 196194"/>
                  <a:gd name="connsiteX3" fmla="*/ 76200 w 1452563"/>
                  <a:gd name="connsiteY3" fmla="*/ 91419 h 196194"/>
                  <a:gd name="connsiteX4" fmla="*/ 85725 w 1452563"/>
                  <a:gd name="connsiteY4" fmla="*/ 67606 h 196194"/>
                  <a:gd name="connsiteX5" fmla="*/ 90488 w 1452563"/>
                  <a:gd name="connsiteY5" fmla="*/ 39031 h 196194"/>
                  <a:gd name="connsiteX6" fmla="*/ 95250 w 1452563"/>
                  <a:gd name="connsiteY6" fmla="*/ 19981 h 196194"/>
                  <a:gd name="connsiteX7" fmla="*/ 114300 w 1452563"/>
                  <a:gd name="connsiteY7" fmla="*/ 15219 h 196194"/>
                  <a:gd name="connsiteX8" fmla="*/ 333375 w 1452563"/>
                  <a:gd name="connsiteY8" fmla="*/ 10456 h 196194"/>
                  <a:gd name="connsiteX9" fmla="*/ 1004888 w 1452563"/>
                  <a:gd name="connsiteY9" fmla="*/ 5694 h 196194"/>
                  <a:gd name="connsiteX10" fmla="*/ 1323975 w 1452563"/>
                  <a:gd name="connsiteY10" fmla="*/ 5694 h 196194"/>
                  <a:gd name="connsiteX11" fmla="*/ 1333500 w 1452563"/>
                  <a:gd name="connsiteY11" fmla="*/ 24744 h 196194"/>
                  <a:gd name="connsiteX12" fmla="*/ 1347788 w 1452563"/>
                  <a:gd name="connsiteY12" fmla="*/ 48556 h 196194"/>
                  <a:gd name="connsiteX13" fmla="*/ 1366838 w 1452563"/>
                  <a:gd name="connsiteY13" fmla="*/ 86656 h 196194"/>
                  <a:gd name="connsiteX14" fmla="*/ 1395413 w 1452563"/>
                  <a:gd name="connsiteY14" fmla="*/ 119994 h 196194"/>
                  <a:gd name="connsiteX15" fmla="*/ 1404938 w 1452563"/>
                  <a:gd name="connsiteY15" fmla="*/ 134281 h 196194"/>
                  <a:gd name="connsiteX16" fmla="*/ 1419225 w 1452563"/>
                  <a:gd name="connsiteY16" fmla="*/ 139044 h 196194"/>
                  <a:gd name="connsiteX17" fmla="*/ 1452563 w 1452563"/>
                  <a:gd name="connsiteY17" fmla="*/ 162856 h 196194"/>
                  <a:gd name="connsiteX18" fmla="*/ 1419225 w 1452563"/>
                  <a:gd name="connsiteY18" fmla="*/ 181906 h 196194"/>
                  <a:gd name="connsiteX19" fmla="*/ 1395413 w 1452563"/>
                  <a:gd name="connsiteY19" fmla="*/ 186669 h 196194"/>
                  <a:gd name="connsiteX20" fmla="*/ 962025 w 1452563"/>
                  <a:gd name="connsiteY20" fmla="*/ 191431 h 196194"/>
                  <a:gd name="connsiteX21" fmla="*/ 690563 w 1452563"/>
                  <a:gd name="connsiteY21" fmla="*/ 196194 h 196194"/>
                  <a:gd name="connsiteX22" fmla="*/ 242888 w 1452563"/>
                  <a:gd name="connsiteY22" fmla="*/ 191431 h 196194"/>
                  <a:gd name="connsiteX23" fmla="*/ 157163 w 1452563"/>
                  <a:gd name="connsiteY23" fmla="*/ 181906 h 196194"/>
                  <a:gd name="connsiteX24" fmla="*/ 0 w 1452563"/>
                  <a:gd name="connsiteY24" fmla="*/ 148569 h 19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52563" h="196194">
                    <a:moveTo>
                      <a:pt x="0" y="148569"/>
                    </a:moveTo>
                    <a:lnTo>
                      <a:pt x="0" y="148569"/>
                    </a:lnTo>
                    <a:cubicBezTo>
                      <a:pt x="15875" y="142219"/>
                      <a:pt x="32780" y="138002"/>
                      <a:pt x="47625" y="129519"/>
                    </a:cubicBezTo>
                    <a:cubicBezTo>
                      <a:pt x="62998" y="120734"/>
                      <a:pt x="69534" y="106417"/>
                      <a:pt x="76200" y="91419"/>
                    </a:cubicBezTo>
                    <a:cubicBezTo>
                      <a:pt x="79672" y="83607"/>
                      <a:pt x="82550" y="75544"/>
                      <a:pt x="85725" y="67606"/>
                    </a:cubicBezTo>
                    <a:cubicBezTo>
                      <a:pt x="87313" y="58081"/>
                      <a:pt x="88594" y="48500"/>
                      <a:pt x="90488" y="39031"/>
                    </a:cubicBezTo>
                    <a:cubicBezTo>
                      <a:pt x="91772" y="32613"/>
                      <a:pt x="90622" y="24609"/>
                      <a:pt x="95250" y="19981"/>
                    </a:cubicBezTo>
                    <a:cubicBezTo>
                      <a:pt x="99878" y="15353"/>
                      <a:pt x="107760" y="15481"/>
                      <a:pt x="114300" y="15219"/>
                    </a:cubicBezTo>
                    <a:cubicBezTo>
                      <a:pt x="187284" y="12300"/>
                      <a:pt x="260337" y="11237"/>
                      <a:pt x="333375" y="10456"/>
                    </a:cubicBezTo>
                    <a:lnTo>
                      <a:pt x="1004888" y="5694"/>
                    </a:lnTo>
                    <a:cubicBezTo>
                      <a:pt x="1099147" y="2327"/>
                      <a:pt x="1234387" y="-5232"/>
                      <a:pt x="1323975" y="5694"/>
                    </a:cubicBezTo>
                    <a:cubicBezTo>
                      <a:pt x="1331022" y="6553"/>
                      <a:pt x="1330052" y="18538"/>
                      <a:pt x="1333500" y="24744"/>
                    </a:cubicBezTo>
                    <a:cubicBezTo>
                      <a:pt x="1337996" y="32836"/>
                      <a:pt x="1343399" y="40406"/>
                      <a:pt x="1347788" y="48556"/>
                    </a:cubicBezTo>
                    <a:cubicBezTo>
                      <a:pt x="1354520" y="61058"/>
                      <a:pt x="1358962" y="74842"/>
                      <a:pt x="1366838" y="86656"/>
                    </a:cubicBezTo>
                    <a:cubicBezTo>
                      <a:pt x="1388703" y="119455"/>
                      <a:pt x="1360770" y="79578"/>
                      <a:pt x="1395413" y="119994"/>
                    </a:cubicBezTo>
                    <a:cubicBezTo>
                      <a:pt x="1399138" y="124340"/>
                      <a:pt x="1400469" y="130705"/>
                      <a:pt x="1404938" y="134281"/>
                    </a:cubicBezTo>
                    <a:cubicBezTo>
                      <a:pt x="1408858" y="137417"/>
                      <a:pt x="1414735" y="136799"/>
                      <a:pt x="1419225" y="139044"/>
                    </a:cubicBezTo>
                    <a:cubicBezTo>
                      <a:pt x="1426190" y="142527"/>
                      <a:pt x="1448247" y="159619"/>
                      <a:pt x="1452563" y="162856"/>
                    </a:cubicBezTo>
                    <a:cubicBezTo>
                      <a:pt x="1441450" y="169206"/>
                      <a:pt x="1431039" y="176983"/>
                      <a:pt x="1419225" y="181906"/>
                    </a:cubicBezTo>
                    <a:cubicBezTo>
                      <a:pt x="1411753" y="185019"/>
                      <a:pt x="1403506" y="186500"/>
                      <a:pt x="1395413" y="186669"/>
                    </a:cubicBezTo>
                    <a:lnTo>
                      <a:pt x="962025" y="191431"/>
                    </a:lnTo>
                    <a:lnTo>
                      <a:pt x="690563" y="196194"/>
                    </a:lnTo>
                    <a:lnTo>
                      <a:pt x="242888" y="191431"/>
                    </a:lnTo>
                    <a:cubicBezTo>
                      <a:pt x="-65825" y="185494"/>
                      <a:pt x="410329" y="188569"/>
                      <a:pt x="157163" y="181906"/>
                    </a:cubicBezTo>
                    <a:cubicBezTo>
                      <a:pt x="109554" y="180653"/>
                      <a:pt x="26194" y="154125"/>
                      <a:pt x="0" y="148569"/>
                    </a:cubicBez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E170AA7F-9B19-41D6-8151-B92F0EB63809}"/>
                  </a:ext>
                </a:extLst>
              </p:cNvPr>
              <p:cNvSpPr/>
              <p:nvPr/>
            </p:nvSpPr>
            <p:spPr>
              <a:xfrm>
                <a:off x="1676181" y="4388407"/>
                <a:ext cx="1266825" cy="82063"/>
              </a:xfrm>
              <a:prstGeom prst="rect">
                <a:avLst/>
              </a:prstGeom>
              <a:solidFill>
                <a:srgbClr val="D04D00"/>
              </a:solidFill>
              <a:ln>
                <a:solidFill>
                  <a:srgbClr val="D04D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dirty="0"/>
              </a:p>
            </p:txBody>
          </p:sp>
          <p:sp>
            <p:nvSpPr>
              <p:cNvPr id="13" name="橢圓 12">
                <a:extLst>
                  <a:ext uri="{FF2B5EF4-FFF2-40B4-BE49-F238E27FC236}">
                    <a16:creationId xmlns:a16="http://schemas.microsoft.com/office/drawing/2014/main" id="{D76EEC2C-E132-45BF-AF73-51720A854449}"/>
                  </a:ext>
                </a:extLst>
              </p:cNvPr>
              <p:cNvSpPr/>
              <p:nvPr/>
            </p:nvSpPr>
            <p:spPr>
              <a:xfrm>
                <a:off x="1947879" y="4494260"/>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id="{96B38C3E-D089-4723-A4B1-60DDD72AA497}"/>
                  </a:ext>
                </a:extLst>
              </p:cNvPr>
              <p:cNvSpPr/>
              <p:nvPr/>
            </p:nvSpPr>
            <p:spPr>
              <a:xfrm>
                <a:off x="2583674" y="4490441"/>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id="{9397195E-D4CE-48FA-A7B5-051865223F5D}"/>
                  </a:ext>
                </a:extLst>
              </p:cNvPr>
              <p:cNvSpPr/>
              <p:nvPr/>
            </p:nvSpPr>
            <p:spPr>
              <a:xfrm>
                <a:off x="2361890" y="4492671"/>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id="{D5C6A90C-7974-4908-BD14-A271586C2083}"/>
                  </a:ext>
                </a:extLst>
              </p:cNvPr>
              <p:cNvSpPr/>
              <p:nvPr/>
            </p:nvSpPr>
            <p:spPr>
              <a:xfrm>
                <a:off x="2156994" y="4492671"/>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id="{5EC0FE27-2526-4EC2-8F53-D47E3333370A}"/>
                  </a:ext>
                </a:extLst>
              </p:cNvPr>
              <p:cNvSpPr/>
              <p:nvPr/>
            </p:nvSpPr>
            <p:spPr>
              <a:xfrm>
                <a:off x="2814548" y="4487757"/>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id="{89D67AEF-8F84-4807-8949-ADC8F46DB1F8}"/>
                  </a:ext>
                </a:extLst>
              </p:cNvPr>
              <p:cNvSpPr/>
              <p:nvPr/>
            </p:nvSpPr>
            <p:spPr>
              <a:xfrm>
                <a:off x="1749579" y="4494260"/>
                <a:ext cx="90488" cy="90000"/>
              </a:xfrm>
              <a:prstGeom prst="ellipse">
                <a:avLst/>
              </a:prstGeom>
              <a:solidFill>
                <a:srgbClr val="F3FCFF"/>
              </a:solidFill>
              <a:ln>
                <a:solidFill>
                  <a:srgbClr val="F3F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pic>
          <p:nvPicPr>
            <p:cNvPr id="10" name="圖片 9">
              <a:extLst>
                <a:ext uri="{FF2B5EF4-FFF2-40B4-BE49-F238E27FC236}">
                  <a16:creationId xmlns:a16="http://schemas.microsoft.com/office/drawing/2014/main" id="{3AFEB87C-771C-4483-8ED0-F7E97D666DDA}"/>
                </a:ext>
              </a:extLst>
            </p:cNvPr>
            <p:cNvPicPr>
              <a:picLocks noChangeAspect="1"/>
            </p:cNvPicPr>
            <p:nvPr/>
          </p:nvPicPr>
          <p:blipFill rotWithShape="1">
            <a:blip r:embed="rId3"/>
            <a:srcRect t="14304"/>
            <a:stretch/>
          </p:blipFill>
          <p:spPr>
            <a:xfrm>
              <a:off x="1567612" y="3528085"/>
              <a:ext cx="1319480" cy="100140"/>
            </a:xfrm>
            <a:prstGeom prst="rect">
              <a:avLst/>
            </a:prstGeom>
          </p:spPr>
        </p:pic>
      </p:grpSp>
      <p:sp>
        <p:nvSpPr>
          <p:cNvPr id="19" name="文字方塊 18">
            <a:extLst>
              <a:ext uri="{FF2B5EF4-FFF2-40B4-BE49-F238E27FC236}">
                <a16:creationId xmlns:a16="http://schemas.microsoft.com/office/drawing/2014/main" id="{21E33AB9-539B-43B2-A0D4-A63930F6F88C}"/>
              </a:ext>
            </a:extLst>
          </p:cNvPr>
          <p:cNvSpPr txBox="1"/>
          <p:nvPr/>
        </p:nvSpPr>
        <p:spPr>
          <a:xfrm>
            <a:off x="726912" y="1724653"/>
            <a:ext cx="830612" cy="461665"/>
          </a:xfrm>
          <a:prstGeom prst="rect">
            <a:avLst/>
          </a:prstGeom>
          <a:noFill/>
        </p:spPr>
        <p:txBody>
          <a:bodyPr wrap="none" rtlCol="0">
            <a:spAutoFit/>
          </a:bodyPr>
          <a:lstStyle/>
          <a:p>
            <a:pPr algn="ctr"/>
            <a:r>
              <a:rPr lang="en-US" altLang="zh-TW" sz="1200" b="1" dirty="0">
                <a:latin typeface="微軟正黑體" panose="020B0604030504040204" pitchFamily="34" charset="-120"/>
                <a:ea typeface="微軟正黑體" panose="020B0604030504040204" pitchFamily="34" charset="-120"/>
              </a:rPr>
              <a:t>Underfill</a:t>
            </a:r>
          </a:p>
          <a:p>
            <a:pPr algn="ctr"/>
            <a:r>
              <a:rPr lang="zh-TW" altLang="en-US" sz="1200" b="1" dirty="0">
                <a:latin typeface="微軟正黑體" panose="020B0604030504040204" pitchFamily="34" charset="-120"/>
                <a:ea typeface="微軟正黑體" panose="020B0604030504040204" pitchFamily="34" charset="-120"/>
              </a:rPr>
              <a:t>填膠</a:t>
            </a:r>
            <a:endParaRPr lang="en-US" altLang="zh-TW" sz="1200" b="1" dirty="0">
              <a:latin typeface="微軟正黑體" panose="020B0604030504040204" pitchFamily="34" charset="-120"/>
              <a:ea typeface="微軟正黑體" panose="020B0604030504040204" pitchFamily="34" charset="-120"/>
            </a:endParaRPr>
          </a:p>
        </p:txBody>
      </p:sp>
      <p:pic>
        <p:nvPicPr>
          <p:cNvPr id="20" name="圖片 19">
            <a:extLst>
              <a:ext uri="{FF2B5EF4-FFF2-40B4-BE49-F238E27FC236}">
                <a16:creationId xmlns:a16="http://schemas.microsoft.com/office/drawing/2014/main" id="{0CF4D1BF-E346-4C0B-B2CD-15245990863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554637" y="956540"/>
            <a:ext cx="1292343" cy="777070"/>
          </a:xfrm>
          <a:prstGeom prst="rect">
            <a:avLst/>
          </a:prstGeom>
        </p:spPr>
      </p:pic>
      <p:sp>
        <p:nvSpPr>
          <p:cNvPr id="21" name="文字方塊 20">
            <a:extLst>
              <a:ext uri="{FF2B5EF4-FFF2-40B4-BE49-F238E27FC236}">
                <a16:creationId xmlns:a16="http://schemas.microsoft.com/office/drawing/2014/main" id="{5804CAFA-BA9F-4809-ABAE-56D52E6556EC}"/>
              </a:ext>
            </a:extLst>
          </p:cNvPr>
          <p:cNvSpPr txBox="1"/>
          <p:nvPr/>
        </p:nvSpPr>
        <p:spPr>
          <a:xfrm>
            <a:off x="6528255" y="1724653"/>
            <a:ext cx="1345405" cy="461665"/>
          </a:xfrm>
          <a:prstGeom prst="rect">
            <a:avLst/>
          </a:prstGeom>
          <a:noFill/>
        </p:spPr>
        <p:txBody>
          <a:bodyPr wrap="square" rtlCol="0">
            <a:spAutoFit/>
          </a:bodyPr>
          <a:lstStyle/>
          <a:p>
            <a:pPr algn="ctr"/>
            <a:r>
              <a:rPr lang="en-US" altLang="zh-TW" sz="1200" b="1" dirty="0">
                <a:latin typeface="微軟正黑體" panose="020B0604030504040204" pitchFamily="34" charset="-120"/>
                <a:ea typeface="微軟正黑體" panose="020B0604030504040204" pitchFamily="34" charset="-120"/>
              </a:rPr>
              <a:t>Coplanarity</a:t>
            </a:r>
          </a:p>
          <a:p>
            <a:pPr algn="ctr"/>
            <a:r>
              <a:rPr lang="zh-TW" altLang="en-US" sz="1200" b="1" dirty="0">
                <a:latin typeface="微軟正黑體" panose="020B0604030504040204" pitchFamily="34" charset="-120"/>
                <a:ea typeface="微軟正黑體" panose="020B0604030504040204" pitchFamily="34" charset="-120"/>
              </a:rPr>
              <a:t>平面度不良</a:t>
            </a:r>
          </a:p>
        </p:txBody>
      </p:sp>
      <p:sp>
        <p:nvSpPr>
          <p:cNvPr id="22" name="文字方塊 21">
            <a:extLst>
              <a:ext uri="{FF2B5EF4-FFF2-40B4-BE49-F238E27FC236}">
                <a16:creationId xmlns:a16="http://schemas.microsoft.com/office/drawing/2014/main" id="{7D5981E8-0B7D-416D-B241-E30BCCBA0473}"/>
              </a:ext>
            </a:extLst>
          </p:cNvPr>
          <p:cNvSpPr txBox="1"/>
          <p:nvPr/>
        </p:nvSpPr>
        <p:spPr>
          <a:xfrm>
            <a:off x="5845305" y="1307260"/>
            <a:ext cx="602532" cy="276999"/>
          </a:xfrm>
          <a:prstGeom prst="rect">
            <a:avLst/>
          </a:prstGeom>
          <a:noFill/>
        </p:spPr>
        <p:txBody>
          <a:bodyPr wrap="square">
            <a:spAutoFit/>
          </a:bodyPr>
          <a:lstStyle>
            <a:defPPr>
              <a:defRPr lang="zh-TW"/>
            </a:defPPr>
            <a:lvl1pPr algn="ctr">
              <a:defRPr sz="1200" b="1">
                <a:latin typeface="微軟正黑體" panose="020B0604030504040204" pitchFamily="34" charset="-120"/>
                <a:ea typeface="微軟正黑體" panose="020B0604030504040204" pitchFamily="34" charset="-120"/>
              </a:defRPr>
            </a:lvl1pPr>
          </a:lstStyle>
          <a:p>
            <a:pPr algn="l"/>
            <a:r>
              <a:rPr lang="en-US" altLang="zh-TW" dirty="0" smtClean="0"/>
              <a:t>ICOS</a:t>
            </a:r>
            <a:endParaRPr lang="zh-TW" altLang="en-US" dirty="0"/>
          </a:p>
        </p:txBody>
      </p:sp>
      <p:pic>
        <p:nvPicPr>
          <p:cNvPr id="24" name="圖片 23">
            <a:extLst>
              <a:ext uri="{FF2B5EF4-FFF2-40B4-BE49-F238E27FC236}">
                <a16:creationId xmlns:a16="http://schemas.microsoft.com/office/drawing/2014/main" id="{CB62B41D-2B28-44BD-9F63-79307E3B2D94}"/>
              </a:ext>
            </a:extLst>
          </p:cNvPr>
          <p:cNvPicPr>
            <a:picLocks noChangeAspect="1"/>
          </p:cNvPicPr>
          <p:nvPr/>
        </p:nvPicPr>
        <p:blipFill>
          <a:blip r:embed="rId2"/>
          <a:stretch>
            <a:fillRect/>
          </a:stretch>
        </p:blipFill>
        <p:spPr>
          <a:xfrm>
            <a:off x="4467549" y="1264144"/>
            <a:ext cx="1283846" cy="469466"/>
          </a:xfrm>
          <a:prstGeom prst="rect">
            <a:avLst/>
          </a:prstGeom>
        </p:spPr>
      </p:pic>
      <p:sp>
        <p:nvSpPr>
          <p:cNvPr id="25" name="文字方塊 24">
            <a:extLst>
              <a:ext uri="{FF2B5EF4-FFF2-40B4-BE49-F238E27FC236}">
                <a16:creationId xmlns:a16="http://schemas.microsoft.com/office/drawing/2014/main" id="{F2562A49-358A-47C8-B800-28B186CAFD48}"/>
              </a:ext>
            </a:extLst>
          </p:cNvPr>
          <p:cNvSpPr txBox="1"/>
          <p:nvPr/>
        </p:nvSpPr>
        <p:spPr>
          <a:xfrm>
            <a:off x="4597814" y="1724653"/>
            <a:ext cx="995785" cy="461665"/>
          </a:xfrm>
          <a:prstGeom prst="rect">
            <a:avLst/>
          </a:prstGeom>
          <a:noFill/>
        </p:spPr>
        <p:txBody>
          <a:bodyPr wrap="none" rtlCol="0">
            <a:spAutoFit/>
          </a:bodyPr>
          <a:lstStyle/>
          <a:p>
            <a:pPr algn="ctr"/>
            <a:r>
              <a:rPr lang="en-US" altLang="zh-TW" sz="1200" b="1" dirty="0">
                <a:latin typeface="微軟正黑體" panose="020B0604030504040204" pitchFamily="34" charset="-120"/>
                <a:ea typeface="微軟正黑體" panose="020B0604030504040204" pitchFamily="34" charset="-120"/>
              </a:rPr>
              <a:t>Ball Mount</a:t>
            </a:r>
          </a:p>
          <a:p>
            <a:pPr algn="ctr"/>
            <a:r>
              <a:rPr lang="zh-TW" altLang="en-US" sz="1200" b="1" dirty="0">
                <a:latin typeface="微軟正黑體" panose="020B0604030504040204" pitchFamily="34" charset="-120"/>
                <a:ea typeface="微軟正黑體" panose="020B0604030504040204" pitchFamily="34" charset="-120"/>
              </a:rPr>
              <a:t>植球</a:t>
            </a:r>
            <a:endParaRPr lang="en-US" altLang="zh-TW" sz="1200" b="1" dirty="0">
              <a:latin typeface="微軟正黑體" panose="020B0604030504040204" pitchFamily="34" charset="-120"/>
              <a:ea typeface="微軟正黑體" panose="020B0604030504040204" pitchFamily="34" charset="-120"/>
            </a:endParaRPr>
          </a:p>
        </p:txBody>
      </p:sp>
      <p:cxnSp>
        <p:nvCxnSpPr>
          <p:cNvPr id="26" name="直線單箭頭接點 25">
            <a:extLst>
              <a:ext uri="{FF2B5EF4-FFF2-40B4-BE49-F238E27FC236}">
                <a16:creationId xmlns:a16="http://schemas.microsoft.com/office/drawing/2014/main" id="{2BD3469A-CC8D-4BDA-8AF2-8DAA6B88FDE7}"/>
              </a:ext>
            </a:extLst>
          </p:cNvPr>
          <p:cNvCxnSpPr>
            <a:cxnSpLocks/>
          </p:cNvCxnSpPr>
          <p:nvPr/>
        </p:nvCxnSpPr>
        <p:spPr>
          <a:xfrm>
            <a:off x="3971393" y="1632333"/>
            <a:ext cx="360000" cy="0"/>
          </a:xfrm>
          <a:prstGeom prst="straightConnector1">
            <a:avLst/>
          </a:prstGeom>
          <a:ln w="381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2BD3469A-CC8D-4BDA-8AF2-8DAA6B88FDE7}"/>
              </a:ext>
            </a:extLst>
          </p:cNvPr>
          <p:cNvCxnSpPr>
            <a:cxnSpLocks/>
          </p:cNvCxnSpPr>
          <p:nvPr/>
        </p:nvCxnSpPr>
        <p:spPr>
          <a:xfrm>
            <a:off x="1971661" y="1632333"/>
            <a:ext cx="360000" cy="0"/>
          </a:xfrm>
          <a:prstGeom prst="straightConnector1">
            <a:avLst/>
          </a:prstGeom>
          <a:ln w="381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a:extLst>
              <a:ext uri="{FF2B5EF4-FFF2-40B4-BE49-F238E27FC236}">
                <a16:creationId xmlns:a16="http://schemas.microsoft.com/office/drawing/2014/main" id="{2BD3469A-CC8D-4BDA-8AF2-8DAA6B88FDE7}"/>
              </a:ext>
            </a:extLst>
          </p:cNvPr>
          <p:cNvCxnSpPr>
            <a:cxnSpLocks/>
          </p:cNvCxnSpPr>
          <p:nvPr/>
        </p:nvCxnSpPr>
        <p:spPr>
          <a:xfrm>
            <a:off x="8029047" y="1632333"/>
            <a:ext cx="360000" cy="0"/>
          </a:xfrm>
          <a:prstGeom prst="straightConnector1">
            <a:avLst/>
          </a:prstGeom>
          <a:ln w="381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2BD3469A-CC8D-4BDA-8AF2-8DAA6B88FDE7}"/>
              </a:ext>
            </a:extLst>
          </p:cNvPr>
          <p:cNvCxnSpPr>
            <a:cxnSpLocks/>
          </p:cNvCxnSpPr>
          <p:nvPr/>
        </p:nvCxnSpPr>
        <p:spPr>
          <a:xfrm>
            <a:off x="5962813" y="1632333"/>
            <a:ext cx="360000" cy="0"/>
          </a:xfrm>
          <a:prstGeom prst="straightConnector1">
            <a:avLst/>
          </a:prstGeom>
          <a:ln w="38100">
            <a:solidFill>
              <a:srgbClr val="002060"/>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圖表 32"/>
          <p:cNvGraphicFramePr/>
          <p:nvPr>
            <p:extLst>
              <p:ext uri="{D42A27DB-BD31-4B8C-83A1-F6EECF244321}">
                <p14:modId xmlns:p14="http://schemas.microsoft.com/office/powerpoint/2010/main" val="320053665"/>
              </p:ext>
            </p:extLst>
          </p:nvPr>
        </p:nvGraphicFramePr>
        <p:xfrm>
          <a:off x="8585111" y="770979"/>
          <a:ext cx="3063796" cy="1350845"/>
        </p:xfrm>
        <a:graphic>
          <a:graphicData uri="http://schemas.openxmlformats.org/drawingml/2006/chart">
            <c:chart xmlns:c="http://schemas.openxmlformats.org/drawingml/2006/chart" xmlns:r="http://schemas.openxmlformats.org/officeDocument/2006/relationships" r:id="rId5"/>
          </a:graphicData>
        </a:graphic>
      </p:graphicFrame>
      <p:sp>
        <p:nvSpPr>
          <p:cNvPr id="37" name="文字方塊 36"/>
          <p:cNvSpPr txBox="1"/>
          <p:nvPr/>
        </p:nvSpPr>
        <p:spPr>
          <a:xfrm>
            <a:off x="8625415" y="449523"/>
            <a:ext cx="2537874" cy="459293"/>
          </a:xfrm>
          <a:prstGeom prst="rect">
            <a:avLst/>
          </a:prstGeom>
          <a:noFill/>
        </p:spPr>
        <p:txBody>
          <a:bodyPr wrap="none" rtlCol="0">
            <a:spAutoFit/>
          </a:bodyPr>
          <a:lstStyle/>
          <a:p>
            <a:pPr>
              <a:lnSpc>
                <a:spcPts val="1400"/>
              </a:lnSpc>
            </a:pPr>
            <a:r>
              <a:rPr lang="en-US" altLang="zh-TW" sz="1000" dirty="0">
                <a:solidFill>
                  <a:schemeClr val="tx1">
                    <a:lumMod val="65000"/>
                    <a:lumOff val="35000"/>
                  </a:schemeClr>
                </a:solidFill>
              </a:rPr>
              <a:t>1. </a:t>
            </a:r>
            <a:r>
              <a:rPr lang="zh-TW" altLang="en-US" sz="1000" dirty="0">
                <a:solidFill>
                  <a:schemeClr val="tx1">
                    <a:lumMod val="65000"/>
                    <a:lumOff val="35000"/>
                  </a:schemeClr>
                </a:solidFill>
              </a:rPr>
              <a:t>製程重工 </a:t>
            </a:r>
            <a:r>
              <a:rPr lang="en-US" altLang="zh-TW" sz="1000" dirty="0">
                <a:solidFill>
                  <a:schemeClr val="tx1">
                    <a:lumMod val="65000"/>
                    <a:lumOff val="35000"/>
                  </a:schemeClr>
                </a:solidFill>
              </a:rPr>
              <a:t>coplanarity</a:t>
            </a:r>
            <a:r>
              <a:rPr lang="zh-TW" altLang="en-US" sz="1000" dirty="0">
                <a:solidFill>
                  <a:schemeClr val="tx1">
                    <a:lumMod val="65000"/>
                    <a:lumOff val="35000"/>
                  </a:schemeClr>
                </a:solidFill>
              </a:rPr>
              <a:t> </a:t>
            </a:r>
            <a:r>
              <a:rPr lang="en-US" altLang="zh-TW" sz="1000" dirty="0">
                <a:solidFill>
                  <a:schemeClr val="tx1">
                    <a:lumMod val="65000"/>
                    <a:lumOff val="35000"/>
                  </a:schemeClr>
                </a:solidFill>
              </a:rPr>
              <a:t>fail</a:t>
            </a:r>
            <a:r>
              <a:rPr lang="zh-TW" altLang="en-US" sz="1000" dirty="0">
                <a:solidFill>
                  <a:schemeClr val="tx1">
                    <a:lumMod val="65000"/>
                    <a:lumOff val="35000"/>
                  </a:schemeClr>
                </a:solidFill>
              </a:rPr>
              <a:t> 就佔了 </a:t>
            </a:r>
            <a:r>
              <a:rPr lang="en-US" altLang="zh-TW" sz="1000" dirty="0">
                <a:solidFill>
                  <a:schemeClr val="tx1">
                    <a:lumMod val="65000"/>
                    <a:lumOff val="35000"/>
                  </a:schemeClr>
                </a:solidFill>
              </a:rPr>
              <a:t>6.4</a:t>
            </a:r>
            <a:r>
              <a:rPr lang="en-US" altLang="zh-TW" sz="1000" dirty="0" smtClean="0">
                <a:solidFill>
                  <a:schemeClr val="tx1">
                    <a:lumMod val="65000"/>
                    <a:lumOff val="35000"/>
                  </a:schemeClr>
                </a:solidFill>
              </a:rPr>
              <a:t>%</a:t>
            </a:r>
          </a:p>
          <a:p>
            <a:pPr>
              <a:lnSpc>
                <a:spcPts val="1400"/>
              </a:lnSpc>
            </a:pPr>
            <a:r>
              <a:rPr lang="en-US" altLang="zh-TW" sz="1000" dirty="0" smtClean="0">
                <a:solidFill>
                  <a:schemeClr val="tx1">
                    <a:lumMod val="65000"/>
                    <a:lumOff val="35000"/>
                  </a:schemeClr>
                </a:solidFill>
              </a:rPr>
              <a:t>2. </a:t>
            </a:r>
            <a:r>
              <a:rPr lang="zh-TW" altLang="en-US" sz="1000" dirty="0" smtClean="0">
                <a:solidFill>
                  <a:schemeClr val="tx1">
                    <a:lumMod val="65000"/>
                    <a:lumOff val="35000"/>
                  </a:schemeClr>
                </a:solidFill>
              </a:rPr>
              <a:t>因 </a:t>
            </a:r>
            <a:r>
              <a:rPr lang="en-US" altLang="zh-TW" sz="1000" dirty="0" smtClean="0">
                <a:solidFill>
                  <a:schemeClr val="tx1">
                    <a:lumMod val="65000"/>
                    <a:lumOff val="35000"/>
                  </a:schemeClr>
                </a:solidFill>
              </a:rPr>
              <a:t>coplanarity</a:t>
            </a:r>
            <a:r>
              <a:rPr lang="zh-TW" altLang="en-US" sz="1000" dirty="0" smtClean="0">
                <a:solidFill>
                  <a:schemeClr val="tx1">
                    <a:lumMod val="65000"/>
                    <a:lumOff val="35000"/>
                  </a:schemeClr>
                </a:solidFill>
              </a:rPr>
              <a:t> </a:t>
            </a:r>
            <a:r>
              <a:rPr lang="en-US" altLang="zh-TW" sz="1000" dirty="0" smtClean="0">
                <a:solidFill>
                  <a:schemeClr val="tx1">
                    <a:lumMod val="65000"/>
                    <a:lumOff val="35000"/>
                  </a:schemeClr>
                </a:solidFill>
              </a:rPr>
              <a:t>fail</a:t>
            </a:r>
            <a:r>
              <a:rPr lang="zh-TW" altLang="en-US" sz="1000" dirty="0" smtClean="0">
                <a:solidFill>
                  <a:schemeClr val="tx1">
                    <a:lumMod val="65000"/>
                    <a:lumOff val="35000"/>
                  </a:schemeClr>
                </a:solidFill>
              </a:rPr>
              <a:t> 導致的扣量</a:t>
            </a:r>
            <a:endParaRPr lang="zh-TW" altLang="en-US" sz="1000" dirty="0">
              <a:solidFill>
                <a:schemeClr val="tx1">
                  <a:lumMod val="65000"/>
                  <a:lumOff val="35000"/>
                </a:schemeClr>
              </a:solidFill>
            </a:endParaRPr>
          </a:p>
        </p:txBody>
      </p:sp>
      <p:sp>
        <p:nvSpPr>
          <p:cNvPr id="38" name="流程圖: 接點 37"/>
          <p:cNvSpPr/>
          <p:nvPr/>
        </p:nvSpPr>
        <p:spPr>
          <a:xfrm>
            <a:off x="478997" y="3410987"/>
            <a:ext cx="612000" cy="612000"/>
          </a:xfrm>
          <a:prstGeom prst="flowChartConnector">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39" name="文字方塊 38"/>
          <p:cNvSpPr txBox="1"/>
          <p:nvPr/>
        </p:nvSpPr>
        <p:spPr>
          <a:xfrm>
            <a:off x="516169" y="3455377"/>
            <a:ext cx="543739" cy="523220"/>
          </a:xfrm>
          <a:prstGeom prst="rect">
            <a:avLst/>
          </a:prstGeom>
          <a:noFill/>
        </p:spPr>
        <p:txBody>
          <a:bodyPr wrap="none" rtlCol="0">
            <a:spAutoFit/>
          </a:bodyPr>
          <a:lstStyle/>
          <a:p>
            <a:pPr algn="ctr"/>
            <a:r>
              <a:rPr lang="en-US" altLang="zh-TW" sz="1400" b="1" dirty="0" smtClean="0">
                <a:solidFill>
                  <a:schemeClr val="accent5">
                    <a:lumMod val="75000"/>
                  </a:schemeClr>
                </a:solidFill>
              </a:rPr>
              <a:t>NPI</a:t>
            </a:r>
          </a:p>
          <a:p>
            <a:pPr algn="ctr"/>
            <a:r>
              <a:rPr lang="zh-TW" altLang="en-US" sz="1400" b="1" dirty="0">
                <a:solidFill>
                  <a:schemeClr val="accent5">
                    <a:lumMod val="75000"/>
                  </a:schemeClr>
                </a:solidFill>
              </a:rPr>
              <a:t>導入</a:t>
            </a:r>
          </a:p>
        </p:txBody>
      </p:sp>
      <p:sp>
        <p:nvSpPr>
          <p:cNvPr id="40" name="文字方塊 39"/>
          <p:cNvSpPr txBox="1"/>
          <p:nvPr/>
        </p:nvSpPr>
        <p:spPr>
          <a:xfrm>
            <a:off x="1353558" y="3306785"/>
            <a:ext cx="647934" cy="307777"/>
          </a:xfrm>
          <a:prstGeom prst="rect">
            <a:avLst/>
          </a:prstGeom>
          <a:noFill/>
        </p:spPr>
        <p:txBody>
          <a:bodyPr wrap="none" rtlCol="0">
            <a:spAutoFit/>
          </a:bodyPr>
          <a:lstStyle/>
          <a:p>
            <a:r>
              <a:rPr lang="en-US" altLang="zh-TW" sz="1400" b="1" dirty="0" smtClean="0"/>
              <a:t>AS</a:t>
            </a:r>
            <a:r>
              <a:rPr lang="zh-TW" altLang="en-US" sz="1400" b="1" dirty="0" smtClean="0"/>
              <a:t> </a:t>
            </a:r>
            <a:r>
              <a:rPr lang="en-US" altLang="zh-TW" sz="1400" b="1" dirty="0" smtClean="0"/>
              <a:t>IS</a:t>
            </a:r>
            <a:endParaRPr lang="zh-TW" altLang="en-US" sz="1400" b="1" dirty="0"/>
          </a:p>
        </p:txBody>
      </p:sp>
      <p:sp>
        <p:nvSpPr>
          <p:cNvPr id="41" name="文字方塊 40"/>
          <p:cNvSpPr txBox="1"/>
          <p:nvPr/>
        </p:nvSpPr>
        <p:spPr>
          <a:xfrm>
            <a:off x="1349871" y="3901526"/>
            <a:ext cx="715902" cy="307777"/>
          </a:xfrm>
          <a:prstGeom prst="rect">
            <a:avLst/>
          </a:prstGeom>
          <a:noFill/>
        </p:spPr>
        <p:txBody>
          <a:bodyPr wrap="none" rtlCol="0">
            <a:spAutoFit/>
          </a:bodyPr>
          <a:lstStyle/>
          <a:p>
            <a:r>
              <a:rPr lang="en-US" altLang="zh-TW" sz="1400" b="1" dirty="0" smtClean="0"/>
              <a:t>TO</a:t>
            </a:r>
            <a:r>
              <a:rPr lang="zh-TW" altLang="en-US" sz="1400" b="1" dirty="0" smtClean="0"/>
              <a:t> </a:t>
            </a:r>
            <a:r>
              <a:rPr lang="en-US" altLang="zh-TW" sz="1400" b="1" dirty="0" smtClean="0"/>
              <a:t>BE</a:t>
            </a:r>
            <a:endParaRPr lang="zh-TW" altLang="en-US" sz="1400" b="1" dirty="0"/>
          </a:p>
        </p:txBody>
      </p:sp>
      <p:sp>
        <p:nvSpPr>
          <p:cNvPr id="42" name="矩形 41"/>
          <p:cNvSpPr/>
          <p:nvPr/>
        </p:nvSpPr>
        <p:spPr>
          <a:xfrm>
            <a:off x="2065773" y="3306785"/>
            <a:ext cx="1431802" cy="307777"/>
          </a:xfrm>
          <a:prstGeom prst="rect">
            <a:avLst/>
          </a:prstGeom>
        </p:spPr>
        <p:txBody>
          <a:bodyPr wrap="none">
            <a:spAutoFit/>
          </a:bodyPr>
          <a:lstStyle/>
          <a:p>
            <a:r>
              <a:rPr lang="zh-TW" altLang="en-US" sz="1400" b="1" dirty="0" smtClean="0"/>
              <a:t>結構</a:t>
            </a:r>
            <a:r>
              <a:rPr lang="en-US" altLang="zh-TW" sz="1400" b="1" dirty="0" smtClean="0"/>
              <a:t>/</a:t>
            </a:r>
            <a:r>
              <a:rPr lang="zh-TW" altLang="en-US" sz="1400" b="1" dirty="0" smtClean="0"/>
              <a:t>材料</a:t>
            </a:r>
            <a:r>
              <a:rPr lang="en-US" altLang="zh-TW" sz="1400" b="1" dirty="0" smtClean="0"/>
              <a:t>/</a:t>
            </a:r>
            <a:r>
              <a:rPr lang="zh-TW" altLang="en-US" sz="1400" b="1" dirty="0" smtClean="0"/>
              <a:t>參數</a:t>
            </a:r>
            <a:endParaRPr lang="zh-TW" altLang="en-US" sz="1400" b="1" dirty="0"/>
          </a:p>
        </p:txBody>
      </p:sp>
      <p:sp>
        <p:nvSpPr>
          <p:cNvPr id="43" name="矩形 42"/>
          <p:cNvSpPr/>
          <p:nvPr/>
        </p:nvSpPr>
        <p:spPr>
          <a:xfrm>
            <a:off x="2065773" y="3897863"/>
            <a:ext cx="1431802" cy="307777"/>
          </a:xfrm>
          <a:prstGeom prst="rect">
            <a:avLst/>
          </a:prstGeom>
        </p:spPr>
        <p:txBody>
          <a:bodyPr wrap="none">
            <a:spAutoFit/>
          </a:bodyPr>
          <a:lstStyle/>
          <a:p>
            <a:r>
              <a:rPr lang="zh-TW" altLang="en-US" sz="1400" b="1" dirty="0" smtClean="0"/>
              <a:t>結構</a:t>
            </a:r>
            <a:r>
              <a:rPr lang="en-US" altLang="zh-TW" sz="1400" b="1" dirty="0" smtClean="0"/>
              <a:t>/</a:t>
            </a:r>
            <a:r>
              <a:rPr lang="zh-TW" altLang="en-US" sz="1400" b="1" dirty="0" smtClean="0"/>
              <a:t>材料</a:t>
            </a:r>
            <a:r>
              <a:rPr lang="en-US" altLang="zh-TW" sz="1400" b="1" dirty="0" smtClean="0"/>
              <a:t>/</a:t>
            </a:r>
            <a:r>
              <a:rPr lang="zh-TW" altLang="en-US" sz="1400" b="1" dirty="0" smtClean="0"/>
              <a:t>參數</a:t>
            </a:r>
            <a:endParaRPr lang="zh-TW" altLang="en-US" sz="1400" b="1" dirty="0"/>
          </a:p>
        </p:txBody>
      </p:sp>
      <p:sp>
        <p:nvSpPr>
          <p:cNvPr id="44" name="矩形 43"/>
          <p:cNvSpPr/>
          <p:nvPr/>
        </p:nvSpPr>
        <p:spPr>
          <a:xfrm>
            <a:off x="3822438" y="3306223"/>
            <a:ext cx="1960473" cy="307777"/>
          </a:xfrm>
          <a:prstGeom prst="rect">
            <a:avLst/>
          </a:prstGeom>
        </p:spPr>
        <p:txBody>
          <a:bodyPr wrap="none">
            <a:spAutoFit/>
          </a:bodyPr>
          <a:lstStyle/>
          <a:p>
            <a:r>
              <a:rPr lang="zh-TW" altLang="en-US" sz="1400" b="1" dirty="0" smtClean="0"/>
              <a:t>人工經驗 </a:t>
            </a:r>
            <a:r>
              <a:rPr lang="en-US" altLang="zh-TW" sz="1400" b="1" dirty="0" smtClean="0"/>
              <a:t>+</a:t>
            </a:r>
            <a:r>
              <a:rPr lang="zh-TW" altLang="en-US" sz="1400" b="1" dirty="0" smtClean="0"/>
              <a:t> </a:t>
            </a:r>
            <a:r>
              <a:rPr lang="en-US" altLang="zh-TW" sz="1400" b="1" dirty="0" smtClean="0"/>
              <a:t>LAB</a:t>
            </a:r>
            <a:r>
              <a:rPr lang="zh-TW" altLang="en-US" sz="1400" b="1" dirty="0" smtClean="0"/>
              <a:t> 預測</a:t>
            </a:r>
            <a:endParaRPr lang="zh-TW" altLang="en-US" sz="1400" b="1" dirty="0"/>
          </a:p>
        </p:txBody>
      </p:sp>
      <p:sp>
        <p:nvSpPr>
          <p:cNvPr id="45" name="文字方塊 44"/>
          <p:cNvSpPr txBox="1"/>
          <p:nvPr/>
        </p:nvSpPr>
        <p:spPr>
          <a:xfrm>
            <a:off x="3453792" y="3308908"/>
            <a:ext cx="364202" cy="307777"/>
          </a:xfrm>
          <a:prstGeom prst="rect">
            <a:avLst/>
          </a:prstGeom>
          <a:noFill/>
        </p:spPr>
        <p:txBody>
          <a:bodyPr wrap="none" rtlCol="0">
            <a:spAutoFit/>
          </a:bodyPr>
          <a:lstStyle/>
          <a:p>
            <a:r>
              <a:rPr lang="zh-TW" altLang="en-US" sz="1400" b="1" dirty="0" smtClean="0"/>
              <a:t>→</a:t>
            </a:r>
            <a:endParaRPr lang="zh-TW" altLang="en-US" sz="1400" b="1" dirty="0"/>
          </a:p>
        </p:txBody>
      </p:sp>
      <p:sp>
        <p:nvSpPr>
          <p:cNvPr id="46" name="文字方塊 45"/>
          <p:cNvSpPr txBox="1"/>
          <p:nvPr/>
        </p:nvSpPr>
        <p:spPr>
          <a:xfrm>
            <a:off x="3453792" y="3899418"/>
            <a:ext cx="364202" cy="307777"/>
          </a:xfrm>
          <a:prstGeom prst="rect">
            <a:avLst/>
          </a:prstGeom>
          <a:noFill/>
        </p:spPr>
        <p:txBody>
          <a:bodyPr wrap="none" rtlCol="0">
            <a:spAutoFit/>
          </a:bodyPr>
          <a:lstStyle/>
          <a:p>
            <a:r>
              <a:rPr lang="zh-TW" altLang="en-US" sz="1400" b="1" dirty="0" smtClean="0"/>
              <a:t>→</a:t>
            </a:r>
            <a:endParaRPr lang="zh-TW" altLang="en-US" sz="1400" b="1" dirty="0"/>
          </a:p>
        </p:txBody>
      </p:sp>
      <p:sp>
        <p:nvSpPr>
          <p:cNvPr id="47" name="矩形 46"/>
          <p:cNvSpPr/>
          <p:nvPr/>
        </p:nvSpPr>
        <p:spPr>
          <a:xfrm>
            <a:off x="3822438" y="3897862"/>
            <a:ext cx="2238113" cy="307777"/>
          </a:xfrm>
          <a:prstGeom prst="rect">
            <a:avLst/>
          </a:prstGeom>
        </p:spPr>
        <p:txBody>
          <a:bodyPr wrap="none">
            <a:spAutoFit/>
          </a:bodyPr>
          <a:lstStyle/>
          <a:p>
            <a:r>
              <a:rPr lang="en-US" altLang="zh-TW" sz="1400" b="1" dirty="0" smtClean="0"/>
              <a:t>AI</a:t>
            </a:r>
            <a:r>
              <a:rPr lang="zh-TW" altLang="en-US" sz="1400" b="1" dirty="0" smtClean="0"/>
              <a:t>模型預測 </a:t>
            </a:r>
            <a:r>
              <a:rPr lang="en-US" altLang="zh-TW" sz="1400" b="1" dirty="0" smtClean="0"/>
              <a:t>+ </a:t>
            </a:r>
            <a:r>
              <a:rPr lang="zh-TW" altLang="en-US" sz="1400" b="1" dirty="0" smtClean="0"/>
              <a:t>參數最佳化</a:t>
            </a:r>
          </a:p>
        </p:txBody>
      </p:sp>
      <p:sp>
        <p:nvSpPr>
          <p:cNvPr id="48" name="文字方塊 47"/>
          <p:cNvSpPr txBox="1"/>
          <p:nvPr/>
        </p:nvSpPr>
        <p:spPr>
          <a:xfrm>
            <a:off x="5789791" y="3321116"/>
            <a:ext cx="364202" cy="307777"/>
          </a:xfrm>
          <a:prstGeom prst="rect">
            <a:avLst/>
          </a:prstGeom>
          <a:noFill/>
        </p:spPr>
        <p:txBody>
          <a:bodyPr wrap="none" rtlCol="0">
            <a:spAutoFit/>
          </a:bodyPr>
          <a:lstStyle/>
          <a:p>
            <a:r>
              <a:rPr lang="zh-TW" altLang="en-US" sz="1400" b="1" dirty="0" smtClean="0"/>
              <a:t>→</a:t>
            </a:r>
            <a:endParaRPr lang="zh-TW" altLang="en-US" sz="1400" b="1" dirty="0"/>
          </a:p>
        </p:txBody>
      </p:sp>
      <p:sp>
        <p:nvSpPr>
          <p:cNvPr id="49" name="矩形 48"/>
          <p:cNvSpPr/>
          <p:nvPr/>
        </p:nvSpPr>
        <p:spPr>
          <a:xfrm>
            <a:off x="6239685" y="3302408"/>
            <a:ext cx="1858201" cy="307777"/>
          </a:xfrm>
          <a:prstGeom prst="rect">
            <a:avLst/>
          </a:prstGeom>
        </p:spPr>
        <p:txBody>
          <a:bodyPr wrap="none">
            <a:spAutoFit/>
          </a:bodyPr>
          <a:lstStyle/>
          <a:p>
            <a:r>
              <a:rPr lang="en-US" altLang="zh-TW" sz="1400" b="1" dirty="0" smtClean="0"/>
              <a:t>DoE</a:t>
            </a:r>
            <a:r>
              <a:rPr lang="zh-TW" altLang="en-US" sz="1400" b="1" dirty="0" smtClean="0"/>
              <a:t> 實驗結果及建議</a:t>
            </a:r>
            <a:endParaRPr lang="zh-TW" altLang="en-US" sz="1400" b="1" dirty="0"/>
          </a:p>
        </p:txBody>
      </p:sp>
      <p:cxnSp>
        <p:nvCxnSpPr>
          <p:cNvPr id="52" name="直線接點 51"/>
          <p:cNvCxnSpPr/>
          <p:nvPr/>
        </p:nvCxnSpPr>
        <p:spPr>
          <a:xfrm>
            <a:off x="3891983" y="3597427"/>
            <a:ext cx="4205903" cy="0"/>
          </a:xfrm>
          <a:prstGeom prst="line">
            <a:avLst/>
          </a:prstGeom>
          <a:ln w="19050">
            <a:solidFill>
              <a:srgbClr val="DC0000"/>
            </a:solidFill>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239685" y="2760496"/>
            <a:ext cx="2095445" cy="630942"/>
          </a:xfrm>
          <a:prstGeom prst="rect">
            <a:avLst/>
          </a:prstGeom>
          <a:noFill/>
          <a:ln>
            <a:noFill/>
          </a:ln>
        </p:spPr>
        <p:txBody>
          <a:bodyPr wrap="none" rtlCol="0">
            <a:spAutoFit/>
          </a:bodyPr>
          <a:lstStyle/>
          <a:p>
            <a:pPr>
              <a:lnSpc>
                <a:spcPts val="1400"/>
              </a:lnSpc>
            </a:pPr>
            <a:r>
              <a:rPr lang="zh-TW" altLang="en-US" sz="1000" dirty="0" smtClean="0">
                <a:solidFill>
                  <a:schemeClr val="tx1">
                    <a:lumMod val="65000"/>
                    <a:lumOff val="35000"/>
                  </a:schemeClr>
                </a:solidFill>
              </a:rPr>
              <a:t>材料採購等待平均時間 </a:t>
            </a:r>
            <a:r>
              <a:rPr lang="en-US" altLang="zh-TW" sz="1000" dirty="0" smtClean="0">
                <a:solidFill>
                  <a:schemeClr val="tx1">
                    <a:lumMod val="65000"/>
                    <a:lumOff val="35000"/>
                  </a:schemeClr>
                </a:solidFill>
              </a:rPr>
              <a:t>:</a:t>
            </a:r>
            <a:r>
              <a:rPr lang="zh-TW" altLang="en-US" sz="1000" dirty="0" smtClean="0">
                <a:solidFill>
                  <a:schemeClr val="tx1">
                    <a:lumMod val="65000"/>
                    <a:lumOff val="35000"/>
                  </a:schemeClr>
                </a:solidFill>
              </a:rPr>
              <a:t> </a:t>
            </a:r>
            <a:r>
              <a:rPr lang="en-US" altLang="zh-TW" sz="1000" dirty="0" smtClean="0">
                <a:solidFill>
                  <a:schemeClr val="tx1">
                    <a:lumMod val="65000"/>
                    <a:lumOff val="35000"/>
                  </a:schemeClr>
                </a:solidFill>
              </a:rPr>
              <a:t>3</a:t>
            </a:r>
            <a:r>
              <a:rPr lang="zh-TW" altLang="en-US" sz="1000" dirty="0" smtClean="0">
                <a:solidFill>
                  <a:schemeClr val="tx1">
                    <a:lumMod val="65000"/>
                    <a:lumOff val="35000"/>
                  </a:schemeClr>
                </a:solidFill>
              </a:rPr>
              <a:t> </a:t>
            </a:r>
            <a:r>
              <a:rPr lang="en-US" altLang="zh-TW" sz="1000" dirty="0" smtClean="0">
                <a:solidFill>
                  <a:schemeClr val="tx1">
                    <a:lumMod val="65000"/>
                    <a:lumOff val="35000"/>
                  </a:schemeClr>
                </a:solidFill>
              </a:rPr>
              <a:t>month</a:t>
            </a:r>
          </a:p>
          <a:p>
            <a:pPr>
              <a:lnSpc>
                <a:spcPts val="1400"/>
              </a:lnSpc>
            </a:pPr>
            <a:r>
              <a:rPr lang="zh-TW" altLang="en-US" sz="1000" dirty="0" smtClean="0">
                <a:solidFill>
                  <a:schemeClr val="tx1">
                    <a:lumMod val="65000"/>
                    <a:lumOff val="35000"/>
                  </a:schemeClr>
                </a:solidFill>
              </a:rPr>
              <a:t>待 </a:t>
            </a:r>
            <a:r>
              <a:rPr lang="en-US" altLang="zh-TW" sz="1000" dirty="0" smtClean="0">
                <a:solidFill>
                  <a:schemeClr val="tx1">
                    <a:lumMod val="65000"/>
                    <a:lumOff val="35000"/>
                  </a:schemeClr>
                </a:solidFill>
              </a:rPr>
              <a:t>DoE</a:t>
            </a:r>
            <a:r>
              <a:rPr lang="zh-TW" altLang="en-US" sz="1000" dirty="0" smtClean="0">
                <a:solidFill>
                  <a:schemeClr val="tx1">
                    <a:lumMod val="65000"/>
                    <a:lumOff val="35000"/>
                  </a:schemeClr>
                </a:solidFill>
              </a:rPr>
              <a:t> 平均</a:t>
            </a:r>
            <a:r>
              <a:rPr lang="zh-TW" altLang="en-US" sz="1000" dirty="0">
                <a:solidFill>
                  <a:schemeClr val="tx1">
                    <a:lumMod val="65000"/>
                    <a:lumOff val="35000"/>
                  </a:schemeClr>
                </a:solidFill>
              </a:rPr>
              <a:t>時間 </a:t>
            </a:r>
            <a:r>
              <a:rPr lang="en-US" altLang="zh-TW" sz="1000" dirty="0">
                <a:solidFill>
                  <a:schemeClr val="tx1">
                    <a:lumMod val="65000"/>
                    <a:lumOff val="35000"/>
                  </a:schemeClr>
                </a:solidFill>
              </a:rPr>
              <a:t>: 1 month</a:t>
            </a:r>
          </a:p>
          <a:p>
            <a:pPr>
              <a:lnSpc>
                <a:spcPts val="1400"/>
              </a:lnSpc>
            </a:pPr>
            <a:r>
              <a:rPr lang="zh-TW" altLang="en-US" sz="1000" dirty="0">
                <a:solidFill>
                  <a:schemeClr val="tx1">
                    <a:lumMod val="65000"/>
                    <a:lumOff val="35000"/>
                  </a:schemeClr>
                </a:solidFill>
              </a:rPr>
              <a:t>花費成本 </a:t>
            </a:r>
            <a:r>
              <a:rPr lang="en-US" altLang="zh-TW" sz="1000" dirty="0">
                <a:solidFill>
                  <a:schemeClr val="tx1">
                    <a:lumMod val="65000"/>
                    <a:lumOff val="35000"/>
                  </a:schemeClr>
                </a:solidFill>
              </a:rPr>
              <a:t>: </a:t>
            </a:r>
            <a:r>
              <a:rPr lang="zh-TW" altLang="en-US" sz="1000" dirty="0">
                <a:solidFill>
                  <a:schemeClr val="tx1">
                    <a:lumMod val="65000"/>
                    <a:lumOff val="35000"/>
                  </a:schemeClr>
                </a:solidFill>
              </a:rPr>
              <a:t>依工程師經驗選擇</a:t>
            </a:r>
            <a:r>
              <a:rPr lang="zh-TW" altLang="en-US" sz="1000" dirty="0" smtClean="0">
                <a:solidFill>
                  <a:schemeClr val="tx1">
                    <a:lumMod val="65000"/>
                    <a:lumOff val="35000"/>
                  </a:schemeClr>
                </a:solidFill>
              </a:rPr>
              <a:t>材料</a:t>
            </a:r>
            <a:endParaRPr lang="zh-TW" altLang="en-US" sz="1000" dirty="0">
              <a:solidFill>
                <a:schemeClr val="tx1">
                  <a:lumMod val="65000"/>
                  <a:lumOff val="35000"/>
                </a:schemeClr>
              </a:solidFill>
            </a:endParaRPr>
          </a:p>
        </p:txBody>
      </p:sp>
      <p:sp>
        <p:nvSpPr>
          <p:cNvPr id="55" name="文字方塊 54"/>
          <p:cNvSpPr txBox="1"/>
          <p:nvPr/>
        </p:nvSpPr>
        <p:spPr>
          <a:xfrm>
            <a:off x="3803245" y="3615225"/>
            <a:ext cx="2339102" cy="276999"/>
          </a:xfrm>
          <a:prstGeom prst="rect">
            <a:avLst/>
          </a:prstGeom>
          <a:noFill/>
        </p:spPr>
        <p:txBody>
          <a:bodyPr wrap="none" rtlCol="0">
            <a:spAutoFit/>
          </a:bodyPr>
          <a:lstStyle/>
          <a:p>
            <a:r>
              <a:rPr lang="zh-TW" altLang="en-US" sz="1200" b="1" dirty="0" smtClean="0">
                <a:solidFill>
                  <a:srgbClr val="DC0000"/>
                </a:solidFill>
              </a:rPr>
              <a:t>多次預測結果仍有過大誤差可能</a:t>
            </a:r>
            <a:endParaRPr lang="zh-TW" altLang="en-US" sz="1200" b="1" dirty="0">
              <a:solidFill>
                <a:srgbClr val="DC0000"/>
              </a:solidFill>
            </a:endParaRPr>
          </a:p>
        </p:txBody>
      </p:sp>
      <p:cxnSp>
        <p:nvCxnSpPr>
          <p:cNvPr id="56" name="直線接點 55"/>
          <p:cNvCxnSpPr/>
          <p:nvPr/>
        </p:nvCxnSpPr>
        <p:spPr>
          <a:xfrm>
            <a:off x="3855246" y="4189014"/>
            <a:ext cx="2172496" cy="0"/>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57" name="文字方塊 56"/>
          <p:cNvSpPr txBox="1"/>
          <p:nvPr/>
        </p:nvSpPr>
        <p:spPr>
          <a:xfrm>
            <a:off x="5259401" y="4205639"/>
            <a:ext cx="859531" cy="276999"/>
          </a:xfrm>
          <a:prstGeom prst="rect">
            <a:avLst/>
          </a:prstGeom>
          <a:noFill/>
        </p:spPr>
        <p:txBody>
          <a:bodyPr wrap="none" rtlCol="0">
            <a:spAutoFit/>
          </a:bodyPr>
          <a:lstStyle/>
          <a:p>
            <a:r>
              <a:rPr lang="en-US" altLang="zh-TW" sz="1200" b="1" dirty="0" smtClean="0">
                <a:solidFill>
                  <a:schemeClr val="accent5">
                    <a:lumMod val="75000"/>
                  </a:schemeClr>
                </a:solidFill>
              </a:rPr>
              <a:t>AI</a:t>
            </a:r>
            <a:r>
              <a:rPr lang="zh-TW" altLang="en-US" sz="1200" b="1" dirty="0" smtClean="0">
                <a:solidFill>
                  <a:schemeClr val="accent5">
                    <a:lumMod val="75000"/>
                  </a:schemeClr>
                </a:solidFill>
              </a:rPr>
              <a:t> 的導入</a:t>
            </a:r>
            <a:endParaRPr lang="zh-TW" altLang="en-US" sz="1200" b="1" dirty="0">
              <a:solidFill>
                <a:schemeClr val="accent5">
                  <a:lumMod val="75000"/>
                </a:schemeClr>
              </a:solidFill>
            </a:endParaRPr>
          </a:p>
        </p:txBody>
      </p:sp>
      <p:sp>
        <p:nvSpPr>
          <p:cNvPr id="58" name="文字方塊 57"/>
          <p:cNvSpPr txBox="1"/>
          <p:nvPr/>
        </p:nvSpPr>
        <p:spPr>
          <a:xfrm>
            <a:off x="136525" y="3038560"/>
            <a:ext cx="1285929" cy="400110"/>
          </a:xfrm>
          <a:prstGeom prst="rect">
            <a:avLst/>
          </a:prstGeom>
          <a:noFill/>
        </p:spPr>
        <p:txBody>
          <a:bodyPr wrap="none" rtlCol="0">
            <a:spAutoFit/>
          </a:bodyPr>
          <a:lstStyle/>
          <a:p>
            <a:pPr algn="ctr"/>
            <a:r>
              <a:rPr lang="zh-TW" altLang="en-US" sz="1000" dirty="0" smtClean="0">
                <a:solidFill>
                  <a:schemeClr val="tx1">
                    <a:lumMod val="65000"/>
                    <a:lumOff val="35000"/>
                  </a:schemeClr>
                </a:solidFill>
              </a:rPr>
              <a:t>非</a:t>
            </a:r>
            <a:r>
              <a:rPr lang="zh-TW" altLang="en-US" sz="1000" dirty="0">
                <a:solidFill>
                  <a:schemeClr val="tx1">
                    <a:lumMod val="65000"/>
                    <a:lumOff val="35000"/>
                  </a:schemeClr>
                </a:solidFill>
              </a:rPr>
              <a:t> </a:t>
            </a:r>
            <a:r>
              <a:rPr lang="en-US" altLang="zh-TW" sz="1000" dirty="0" smtClean="0">
                <a:solidFill>
                  <a:schemeClr val="tx1">
                    <a:lumMod val="65000"/>
                    <a:lumOff val="35000"/>
                  </a:schemeClr>
                </a:solidFill>
              </a:rPr>
              <a:t>key</a:t>
            </a:r>
            <a:r>
              <a:rPr lang="zh-TW" altLang="en-US" sz="1000" dirty="0">
                <a:solidFill>
                  <a:schemeClr val="tx1">
                    <a:lumMod val="65000"/>
                    <a:lumOff val="35000"/>
                  </a:schemeClr>
                </a:solidFill>
              </a:rPr>
              <a:t> </a:t>
            </a:r>
            <a:r>
              <a:rPr lang="en-US" altLang="zh-TW" sz="1000" dirty="0" smtClean="0">
                <a:solidFill>
                  <a:schemeClr val="tx1">
                    <a:lumMod val="65000"/>
                    <a:lumOff val="35000"/>
                  </a:schemeClr>
                </a:solidFill>
              </a:rPr>
              <a:t>device</a:t>
            </a:r>
            <a:r>
              <a:rPr lang="zh-TW" altLang="en-US" sz="1000" dirty="0" smtClean="0">
                <a:solidFill>
                  <a:schemeClr val="tx1">
                    <a:lumMod val="65000"/>
                    <a:lumOff val="35000"/>
                  </a:schemeClr>
                </a:solidFill>
              </a:rPr>
              <a:t> 產品</a:t>
            </a:r>
            <a:endParaRPr lang="en-US" altLang="zh-TW" sz="1000" dirty="0" smtClean="0">
              <a:solidFill>
                <a:schemeClr val="tx1">
                  <a:lumMod val="65000"/>
                  <a:lumOff val="35000"/>
                </a:schemeClr>
              </a:solidFill>
            </a:endParaRPr>
          </a:p>
          <a:p>
            <a:pPr algn="ctr"/>
            <a:r>
              <a:rPr lang="en-US" altLang="zh-TW" sz="1000" dirty="0" smtClean="0">
                <a:solidFill>
                  <a:schemeClr val="tx1">
                    <a:lumMod val="65000"/>
                    <a:lumOff val="35000"/>
                  </a:schemeClr>
                </a:solidFill>
              </a:rPr>
              <a:t>(</a:t>
            </a:r>
            <a:r>
              <a:rPr lang="zh-TW" altLang="en-US" sz="1000" dirty="0" smtClean="0">
                <a:solidFill>
                  <a:schemeClr val="tx1">
                    <a:lumMod val="65000"/>
                    <a:lumOff val="35000"/>
                  </a:schemeClr>
                </a:solidFill>
              </a:rPr>
              <a:t>幾千顆</a:t>
            </a:r>
            <a:r>
              <a:rPr lang="en-US" altLang="zh-TW" sz="1000" dirty="0" smtClean="0">
                <a:solidFill>
                  <a:schemeClr val="tx1">
                    <a:lumMod val="65000"/>
                    <a:lumOff val="35000"/>
                  </a:schemeClr>
                </a:solidFill>
              </a:rPr>
              <a:t>)</a:t>
            </a:r>
            <a:endParaRPr lang="zh-TW" altLang="en-US" sz="1000" dirty="0">
              <a:solidFill>
                <a:schemeClr val="tx1">
                  <a:lumMod val="65000"/>
                  <a:lumOff val="35000"/>
                </a:schemeClr>
              </a:solidFill>
            </a:endParaRPr>
          </a:p>
        </p:txBody>
      </p:sp>
      <p:graphicFrame>
        <p:nvGraphicFramePr>
          <p:cNvPr id="60" name="圖表 59">
            <a:extLst>
              <a:ext uri="{FF2B5EF4-FFF2-40B4-BE49-F238E27FC236}">
                <a16:creationId xmlns:a16="http://schemas.microsoft.com/office/drawing/2014/main" id="{07CA66A3-FA29-44F0-BC66-DE5896BB8331}"/>
              </a:ext>
            </a:extLst>
          </p:cNvPr>
          <p:cNvGraphicFramePr>
            <a:graphicFrameLocks/>
          </p:cNvGraphicFramePr>
          <p:nvPr>
            <p:extLst>
              <p:ext uri="{D42A27DB-BD31-4B8C-83A1-F6EECF244321}">
                <p14:modId xmlns:p14="http://schemas.microsoft.com/office/powerpoint/2010/main" val="4147640582"/>
              </p:ext>
            </p:extLst>
          </p:nvPr>
        </p:nvGraphicFramePr>
        <p:xfrm>
          <a:off x="1361612" y="4531846"/>
          <a:ext cx="6028088" cy="1988353"/>
        </p:xfrm>
        <a:graphic>
          <a:graphicData uri="http://schemas.openxmlformats.org/drawingml/2006/chart">
            <c:chart xmlns:c="http://schemas.openxmlformats.org/drawingml/2006/chart" xmlns:r="http://schemas.openxmlformats.org/officeDocument/2006/relationships" r:id="rId6"/>
          </a:graphicData>
        </a:graphic>
      </p:graphicFrame>
      <p:sp>
        <p:nvSpPr>
          <p:cNvPr id="61" name="矩形 60">
            <a:extLst>
              <a:ext uri="{FF2B5EF4-FFF2-40B4-BE49-F238E27FC236}">
                <a16:creationId xmlns:a16="http://schemas.microsoft.com/office/drawing/2014/main" id="{9A95D768-F7B0-4138-A281-85EE67DE16F8}"/>
              </a:ext>
            </a:extLst>
          </p:cNvPr>
          <p:cNvSpPr/>
          <p:nvPr/>
        </p:nvSpPr>
        <p:spPr>
          <a:xfrm>
            <a:off x="1743537" y="5586153"/>
            <a:ext cx="3219161" cy="723208"/>
          </a:xfrm>
          <a:prstGeom prst="rect">
            <a:avLst/>
          </a:prstGeom>
          <a:noFill/>
          <a:ln w="2857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微軟正黑體" panose="020B0604030504040204" pitchFamily="34" charset="-120"/>
              <a:ea typeface="微軟正黑體" panose="020B0604030504040204" pitchFamily="34" charset="-120"/>
            </a:endParaRPr>
          </a:p>
        </p:txBody>
      </p:sp>
      <p:sp>
        <p:nvSpPr>
          <p:cNvPr id="63" name="文字方塊 62"/>
          <p:cNvSpPr txBox="1"/>
          <p:nvPr/>
        </p:nvSpPr>
        <p:spPr>
          <a:xfrm>
            <a:off x="2591530" y="5287889"/>
            <a:ext cx="1523174" cy="307777"/>
          </a:xfrm>
          <a:prstGeom prst="rect">
            <a:avLst/>
          </a:prstGeom>
          <a:noFill/>
        </p:spPr>
        <p:txBody>
          <a:bodyPr wrap="none" rtlCol="0">
            <a:spAutoFit/>
          </a:bodyPr>
          <a:lstStyle/>
          <a:p>
            <a:r>
              <a:rPr lang="zh-TW" altLang="en-US" sz="1400" b="1" dirty="0" smtClean="0">
                <a:solidFill>
                  <a:srgbClr val="DC0000"/>
                </a:solidFill>
              </a:rPr>
              <a:t>符合規格僅 </a:t>
            </a:r>
            <a:r>
              <a:rPr lang="en-US" altLang="zh-TW" sz="1400" b="1" dirty="0" smtClean="0">
                <a:solidFill>
                  <a:srgbClr val="DC0000"/>
                </a:solidFill>
              </a:rPr>
              <a:t>11%</a:t>
            </a:r>
            <a:endParaRPr lang="zh-TW" altLang="en-US" sz="1400" b="1" dirty="0">
              <a:solidFill>
                <a:srgbClr val="DC0000"/>
              </a:solidFill>
            </a:endParaRPr>
          </a:p>
        </p:txBody>
      </p:sp>
      <p:sp>
        <p:nvSpPr>
          <p:cNvPr id="66" name="流程圖: 接點 65"/>
          <p:cNvSpPr/>
          <p:nvPr/>
        </p:nvSpPr>
        <p:spPr>
          <a:xfrm>
            <a:off x="8542331" y="3992878"/>
            <a:ext cx="612000" cy="612000"/>
          </a:xfrm>
          <a:prstGeom prst="flowChartConnector">
            <a:avLst/>
          </a:prstGeom>
          <a:solidFill>
            <a:srgbClr val="EBF5E6"/>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050" dirty="0"/>
          </a:p>
        </p:txBody>
      </p:sp>
      <p:sp>
        <p:nvSpPr>
          <p:cNvPr id="67" name="文字方塊 66"/>
          <p:cNvSpPr txBox="1"/>
          <p:nvPr/>
        </p:nvSpPr>
        <p:spPr>
          <a:xfrm>
            <a:off x="8576125" y="4140429"/>
            <a:ext cx="543739" cy="307777"/>
          </a:xfrm>
          <a:prstGeom prst="rect">
            <a:avLst/>
          </a:prstGeom>
          <a:noFill/>
        </p:spPr>
        <p:txBody>
          <a:bodyPr wrap="none" rtlCol="0">
            <a:spAutoFit/>
          </a:bodyPr>
          <a:lstStyle/>
          <a:p>
            <a:r>
              <a:rPr lang="zh-TW" altLang="en-US" sz="1400" b="1" smtClean="0">
                <a:solidFill>
                  <a:srgbClr val="006600"/>
                </a:solidFill>
              </a:rPr>
              <a:t>目標</a:t>
            </a:r>
            <a:endParaRPr lang="zh-TW" altLang="en-US" sz="1400" b="1" dirty="0">
              <a:solidFill>
                <a:srgbClr val="006600"/>
              </a:solidFill>
            </a:endParaRPr>
          </a:p>
        </p:txBody>
      </p:sp>
      <p:sp>
        <p:nvSpPr>
          <p:cNvPr id="70" name="文字方塊 69"/>
          <p:cNvSpPr txBox="1"/>
          <p:nvPr/>
        </p:nvSpPr>
        <p:spPr>
          <a:xfrm>
            <a:off x="8539967" y="4713627"/>
            <a:ext cx="1577676" cy="400110"/>
          </a:xfrm>
          <a:prstGeom prst="rect">
            <a:avLst/>
          </a:prstGeom>
          <a:noFill/>
        </p:spPr>
        <p:txBody>
          <a:bodyPr wrap="none" rtlCol="0">
            <a:spAutoFit/>
          </a:bodyPr>
          <a:lstStyle/>
          <a:p>
            <a:r>
              <a:rPr lang="en-US" altLang="zh-TW" sz="1200" b="1" dirty="0" smtClean="0">
                <a:solidFill>
                  <a:srgbClr val="006600"/>
                </a:solidFill>
              </a:rPr>
              <a:t>AI</a:t>
            </a:r>
            <a:r>
              <a:rPr lang="zh-TW" altLang="en-US" sz="1200" b="1" dirty="0" smtClean="0">
                <a:solidFill>
                  <a:srgbClr val="006600"/>
                </a:solidFill>
              </a:rPr>
              <a:t> 的</a:t>
            </a:r>
            <a:r>
              <a:rPr lang="zh-TW" altLang="en-US" sz="2000" b="1" dirty="0" smtClean="0">
                <a:solidFill>
                  <a:srgbClr val="006600"/>
                </a:solidFill>
              </a:rPr>
              <a:t>導入成功</a:t>
            </a:r>
            <a:endParaRPr lang="zh-TW" altLang="en-US" sz="2000" b="1" dirty="0">
              <a:solidFill>
                <a:srgbClr val="006600"/>
              </a:solidFill>
            </a:endParaRPr>
          </a:p>
        </p:txBody>
      </p:sp>
      <p:sp>
        <p:nvSpPr>
          <p:cNvPr id="71" name="文字方塊 70"/>
          <p:cNvSpPr txBox="1"/>
          <p:nvPr/>
        </p:nvSpPr>
        <p:spPr>
          <a:xfrm>
            <a:off x="8539967" y="5113737"/>
            <a:ext cx="3409908" cy="605294"/>
          </a:xfrm>
          <a:prstGeom prst="rect">
            <a:avLst/>
          </a:prstGeom>
          <a:noFill/>
        </p:spPr>
        <p:txBody>
          <a:bodyPr wrap="none" rtlCol="0">
            <a:spAutoFit/>
          </a:bodyPr>
          <a:lstStyle/>
          <a:p>
            <a:pPr marL="171450" indent="-171450">
              <a:lnSpc>
                <a:spcPts val="2000"/>
              </a:lnSpc>
              <a:buFont typeface="Arial" panose="020B0604020202020204" pitchFamily="34" charset="0"/>
              <a:buChar char="•"/>
            </a:pPr>
            <a:r>
              <a:rPr lang="zh-TW" altLang="en-US" sz="1050" dirty="0" smtClean="0">
                <a:solidFill>
                  <a:schemeClr val="tx1">
                    <a:lumMod val="65000"/>
                    <a:lumOff val="35000"/>
                  </a:schemeClr>
                </a:solidFill>
              </a:rPr>
              <a:t>預測誤差值符合規則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人工</a:t>
            </a:r>
            <a:r>
              <a:rPr lang="zh-TW" altLang="en-US" sz="1050" dirty="0">
                <a:solidFill>
                  <a:schemeClr val="tx1">
                    <a:lumMod val="65000"/>
                    <a:lumOff val="35000"/>
                  </a:schemeClr>
                </a:solidFill>
              </a:rPr>
              <a:t>經驗</a:t>
            </a:r>
            <a:r>
              <a:rPr lang="zh-TW" altLang="en-US" sz="1050" dirty="0" smtClean="0">
                <a:solidFill>
                  <a:schemeClr val="tx1">
                    <a:lumMod val="65000"/>
                    <a:lumOff val="35000"/>
                  </a:schemeClr>
                </a:solidFill>
              </a:rPr>
              <a:t>預測 </a:t>
            </a:r>
            <a:r>
              <a:rPr lang="en-US" altLang="zh-TW" sz="1050" dirty="0" smtClean="0">
                <a:solidFill>
                  <a:schemeClr val="tx1">
                    <a:lumMod val="65000"/>
                    <a:lumOff val="35000"/>
                  </a:schemeClr>
                </a:solidFill>
              </a:rPr>
              <a:t>11%</a:t>
            </a:r>
            <a:r>
              <a:rPr lang="zh-TW" altLang="en-US" sz="1050" dirty="0" smtClean="0">
                <a:solidFill>
                  <a:schemeClr val="tx1">
                    <a:lumMod val="65000"/>
                    <a:lumOff val="35000"/>
                  </a:schemeClr>
                </a:solidFill>
              </a:rPr>
              <a:t> → </a:t>
            </a:r>
            <a:r>
              <a:rPr lang="en-US" altLang="zh-TW" sz="1400" b="1" dirty="0" smtClean="0">
                <a:solidFill>
                  <a:srgbClr val="006600"/>
                </a:solidFill>
              </a:rPr>
              <a:t>60%</a:t>
            </a:r>
          </a:p>
          <a:p>
            <a:pPr marL="171450" indent="-171450">
              <a:lnSpc>
                <a:spcPts val="2000"/>
              </a:lnSpc>
              <a:buFont typeface="Arial" panose="020B0604020202020204" pitchFamily="34" charset="0"/>
              <a:buChar char="•"/>
            </a:pPr>
            <a:r>
              <a:rPr lang="en-US" altLang="zh-TW" sz="1100" dirty="0" smtClean="0">
                <a:solidFill>
                  <a:schemeClr val="tx1">
                    <a:lumMod val="65000"/>
                    <a:lumOff val="35000"/>
                  </a:schemeClr>
                </a:solidFill>
              </a:rPr>
              <a:t>NPI</a:t>
            </a:r>
            <a:r>
              <a:rPr lang="zh-TW" altLang="en-US" sz="1100" dirty="0" smtClean="0">
                <a:solidFill>
                  <a:schemeClr val="tx1">
                    <a:lumMod val="65000"/>
                    <a:lumOff val="35000"/>
                  </a:schemeClr>
                </a:solidFill>
              </a:rPr>
              <a:t> 額外</a:t>
            </a:r>
            <a:r>
              <a:rPr lang="zh-TW" altLang="en-US" sz="1100" dirty="0">
                <a:solidFill>
                  <a:schemeClr val="tx1">
                    <a:lumMod val="65000"/>
                    <a:lumOff val="35000"/>
                  </a:schemeClr>
                </a:solidFill>
              </a:rPr>
              <a:t>生產</a:t>
            </a:r>
            <a:r>
              <a:rPr lang="zh-TW" altLang="en-US" sz="1100" dirty="0" smtClean="0">
                <a:solidFill>
                  <a:schemeClr val="tx1">
                    <a:lumMod val="65000"/>
                    <a:lumOff val="35000"/>
                  </a:schemeClr>
                </a:solidFill>
              </a:rPr>
              <a:t>成本、時間 </a:t>
            </a:r>
            <a:r>
              <a:rPr lang="zh-TW" altLang="en-US" sz="1400" b="1" dirty="0" smtClean="0">
                <a:solidFill>
                  <a:srgbClr val="006600"/>
                </a:solidFill>
              </a:rPr>
              <a:t>↓ </a:t>
            </a:r>
            <a:r>
              <a:rPr lang="en-US" altLang="zh-TW" sz="1400" b="1" dirty="0" smtClean="0">
                <a:solidFill>
                  <a:srgbClr val="006600"/>
                </a:solidFill>
              </a:rPr>
              <a:t>50%</a:t>
            </a:r>
            <a:endParaRPr lang="zh-TW" altLang="en-US" sz="1400" b="1" dirty="0">
              <a:solidFill>
                <a:srgbClr val="006600"/>
              </a:solidFill>
            </a:endParaRPr>
          </a:p>
        </p:txBody>
      </p:sp>
      <p:cxnSp>
        <p:nvCxnSpPr>
          <p:cNvPr id="73" name="肘形接點 72"/>
          <p:cNvCxnSpPr>
            <a:stCxn id="55" idx="3"/>
          </p:cNvCxnSpPr>
          <p:nvPr/>
        </p:nvCxnSpPr>
        <p:spPr>
          <a:xfrm>
            <a:off x="6142347" y="3753725"/>
            <a:ext cx="412290" cy="1028995"/>
          </a:xfrm>
          <a:prstGeom prst="bentConnector2">
            <a:avLst/>
          </a:prstGeom>
          <a:ln>
            <a:solidFill>
              <a:srgbClr val="DC0000"/>
            </a:solidFill>
            <a:tailEnd type="triangle"/>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8964914" y="2070329"/>
            <a:ext cx="2339102" cy="276999"/>
          </a:xfrm>
          <a:prstGeom prst="rect">
            <a:avLst/>
          </a:prstGeom>
          <a:noFill/>
        </p:spPr>
        <p:txBody>
          <a:bodyPr wrap="none" rtlCol="0">
            <a:spAutoFit/>
          </a:bodyPr>
          <a:lstStyle/>
          <a:p>
            <a:r>
              <a:rPr lang="zh-TW" altLang="en-US" sz="1200" b="1" dirty="0"/>
              <a:t>影響後續上板成功率</a:t>
            </a:r>
            <a:r>
              <a:rPr lang="zh-TW" altLang="en-US" sz="1200" b="1" dirty="0" smtClean="0"/>
              <a:t>、出貨時間</a:t>
            </a:r>
            <a:endParaRPr lang="zh-TW" altLang="en-US" sz="1200" b="1" dirty="0"/>
          </a:p>
        </p:txBody>
      </p:sp>
    </p:spTree>
    <p:extLst>
      <p:ext uri="{BB962C8B-B14F-4D97-AF65-F5344CB8AC3E}">
        <p14:creationId xmlns:p14="http://schemas.microsoft.com/office/powerpoint/2010/main" val="361263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49382" y="409393"/>
            <a:ext cx="3969356" cy="1131079"/>
          </a:xfrm>
          <a:prstGeom prst="rect">
            <a:avLst/>
          </a:prstGeom>
          <a:noFill/>
        </p:spPr>
        <p:txBody>
          <a:bodyPr wrap="none" rtlCol="0">
            <a:spAutoFit/>
          </a:bodyPr>
          <a:lstStyle/>
          <a:p>
            <a:pPr>
              <a:lnSpc>
                <a:spcPts val="2700"/>
              </a:lnSpc>
            </a:pPr>
            <a:r>
              <a:rPr lang="zh-TW" altLang="en-US" sz="2400" b="1" u="sng" dirty="0" smtClean="0"/>
              <a:t>第二章 基礎</a:t>
            </a:r>
            <a:r>
              <a:rPr lang="zh-TW" altLang="en-US" sz="2400" b="1" u="sng" dirty="0"/>
              <a:t>理論與文獻</a:t>
            </a:r>
            <a:r>
              <a:rPr lang="zh-TW" altLang="en-US" sz="2400" b="1" u="sng" dirty="0" smtClean="0"/>
              <a:t>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模型模擬相關介紹</a:t>
            </a:r>
            <a:endParaRPr lang="zh-TW" altLang="en-US" sz="1600" dirty="0">
              <a:solidFill>
                <a:schemeClr val="tx1">
                  <a:lumMod val="65000"/>
                  <a:lumOff val="35000"/>
                </a:schemeClr>
              </a:solidFill>
            </a:endParaRPr>
          </a:p>
        </p:txBody>
      </p:sp>
      <p:pic>
        <p:nvPicPr>
          <p:cNvPr id="9" name="圖片 8"/>
          <p:cNvPicPr>
            <a:picLocks noChangeAspect="1"/>
          </p:cNvPicPr>
          <p:nvPr/>
        </p:nvPicPr>
        <p:blipFill>
          <a:blip r:embed="rId3"/>
          <a:stretch>
            <a:fillRect/>
          </a:stretch>
        </p:blipFill>
        <p:spPr>
          <a:xfrm>
            <a:off x="583609" y="1718301"/>
            <a:ext cx="5832000" cy="3846901"/>
          </a:xfrm>
          <a:prstGeom prst="rect">
            <a:avLst/>
          </a:prstGeom>
        </p:spPr>
      </p:pic>
      <p:cxnSp>
        <p:nvCxnSpPr>
          <p:cNvPr id="15" name="直線接點 14"/>
          <p:cNvCxnSpPr/>
          <p:nvPr/>
        </p:nvCxnSpPr>
        <p:spPr>
          <a:xfrm>
            <a:off x="583609" y="3724101"/>
            <a:ext cx="5760000"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83609" y="4721628"/>
            <a:ext cx="5760000"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6623681" y="1088389"/>
            <a:ext cx="3877985" cy="2067233"/>
          </a:xfrm>
          <a:prstGeom prst="rect">
            <a:avLst/>
          </a:prstGeom>
          <a:noFill/>
        </p:spPr>
        <p:txBody>
          <a:bodyPr wrap="none" rtlCol="0">
            <a:spAutoFit/>
          </a:bodyPr>
          <a:lstStyle/>
          <a:p>
            <a:pPr lvl="0">
              <a:lnSpc>
                <a:spcPts val="2200"/>
              </a:lnSpc>
            </a:pPr>
            <a:r>
              <a:rPr lang="zh-TW" altLang="en-US" sz="2000" b="1" u="sng" dirty="0" smtClean="0"/>
              <a:t>文獻</a:t>
            </a:r>
            <a:endParaRPr lang="en-US" altLang="zh-TW" sz="2000" b="1" u="sng" dirty="0">
              <a:solidFill>
                <a:prstClr val="black"/>
              </a:solidFill>
            </a:endParaRPr>
          </a:p>
          <a:p>
            <a:pPr lvl="0">
              <a:lnSpc>
                <a:spcPts val="2200"/>
              </a:lnSpc>
            </a:pPr>
            <a:endParaRPr lang="en-US" altLang="zh-TW" sz="2400" b="1" u="sng" dirty="0">
              <a:solidFill>
                <a:prstClr val="black"/>
              </a:solidFill>
            </a:endParaRPr>
          </a:p>
          <a:p>
            <a:pPr marL="285750" lvl="0" indent="-285750">
              <a:lnSpc>
                <a:spcPts val="2200"/>
              </a:lnSpc>
              <a:buFont typeface="Arial" panose="020B0604020202020204" pitchFamily="34" charset="0"/>
              <a:buChar char="•"/>
            </a:pPr>
            <a:r>
              <a:rPr lang="zh-TW" altLang="en-US" sz="1400" dirty="0" smtClean="0">
                <a:solidFill>
                  <a:prstClr val="black">
                    <a:lumMod val="65000"/>
                    <a:lumOff val="35000"/>
                  </a:prstClr>
                </a:solidFill>
              </a:rPr>
              <a:t>限定某範圍的值，更改機台參數</a:t>
            </a: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r>
              <a:rPr lang="zh-TW" altLang="en-US" sz="1400" dirty="0" smtClean="0">
                <a:solidFill>
                  <a:prstClr val="black">
                    <a:lumMod val="65000"/>
                    <a:lumOff val="35000"/>
                  </a:prstClr>
                </a:solidFill>
              </a:rPr>
              <a:t>選定</a:t>
            </a:r>
            <a:r>
              <a:rPr lang="zh-TW" altLang="en-US" sz="1400" dirty="0">
                <a:solidFill>
                  <a:prstClr val="black">
                    <a:lumMod val="65000"/>
                    <a:lumOff val="35000"/>
                  </a:prstClr>
                </a:solidFill>
              </a:rPr>
              <a:t> </a:t>
            </a:r>
            <a:r>
              <a:rPr lang="en-US" altLang="zh-TW" sz="1400" dirty="0" smtClean="0">
                <a:solidFill>
                  <a:prstClr val="black">
                    <a:lumMod val="65000"/>
                    <a:lumOff val="35000"/>
                  </a:prstClr>
                </a:solidFill>
              </a:rPr>
              <a:t>23</a:t>
            </a:r>
            <a:r>
              <a:rPr lang="zh-TW" altLang="en-US" sz="1400" dirty="0" smtClean="0">
                <a:solidFill>
                  <a:prstClr val="black">
                    <a:lumMod val="65000"/>
                    <a:lumOff val="35000"/>
                  </a:prstClr>
                </a:solidFill>
              </a:rPr>
              <a:t> 個參數因子</a:t>
            </a: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a:solidFill>
                <a:prstClr val="black">
                  <a:lumMod val="65000"/>
                  <a:lumOff val="35000"/>
                </a:prstClr>
              </a:solidFill>
            </a:endParaRPr>
          </a:p>
          <a:p>
            <a:pPr marL="285750" lvl="0" indent="-285750">
              <a:lnSpc>
                <a:spcPts val="2200"/>
              </a:lnSpc>
              <a:buFont typeface="Arial" panose="020B0604020202020204" pitchFamily="34" charset="0"/>
              <a:buChar char="•"/>
            </a:pPr>
            <a:r>
              <a:rPr lang="zh-TW" altLang="en-US" sz="1400" dirty="0" smtClean="0">
                <a:solidFill>
                  <a:prstClr val="black">
                    <a:lumMod val="65000"/>
                    <a:lumOff val="35000"/>
                  </a:prstClr>
                </a:solidFill>
              </a:rPr>
              <a:t>計算常見的統計</a:t>
            </a:r>
            <a:r>
              <a:rPr lang="zh-TW" altLang="en-US" sz="1400" dirty="0" smtClean="0">
                <a:solidFill>
                  <a:prstClr val="black">
                    <a:lumMod val="65000"/>
                    <a:lumOff val="35000"/>
                  </a:prstClr>
                </a:solidFill>
              </a:rPr>
              <a:t>參數</a:t>
            </a:r>
            <a:r>
              <a:rPr lang="en-US" altLang="zh-TW" sz="1400" dirty="0" smtClean="0">
                <a:solidFill>
                  <a:prstClr val="black">
                    <a:lumMod val="65000"/>
                    <a:lumOff val="35000"/>
                  </a:prstClr>
                </a:solidFill>
              </a:rPr>
              <a:t>(max</a:t>
            </a:r>
            <a:r>
              <a:rPr lang="zh-TW" altLang="en-US" sz="1400" dirty="0" smtClean="0">
                <a:solidFill>
                  <a:prstClr val="black">
                    <a:lumMod val="65000"/>
                    <a:lumOff val="35000"/>
                  </a:prstClr>
                </a:solidFill>
              </a:rPr>
              <a:t>、</a:t>
            </a:r>
            <a:r>
              <a:rPr lang="en-US" altLang="zh-TW" sz="1400" dirty="0" smtClean="0">
                <a:solidFill>
                  <a:prstClr val="black">
                    <a:lumMod val="65000"/>
                    <a:lumOff val="35000"/>
                  </a:prstClr>
                </a:solidFill>
              </a:rPr>
              <a:t>min</a:t>
            </a:r>
            <a:r>
              <a:rPr lang="zh-TW" altLang="en-US" sz="1400" dirty="0" smtClean="0">
                <a:solidFill>
                  <a:prstClr val="black">
                    <a:lumMod val="65000"/>
                    <a:lumOff val="35000"/>
                  </a:prstClr>
                </a:solidFill>
              </a:rPr>
              <a:t>、</a:t>
            </a:r>
            <a:r>
              <a:rPr lang="en-US" altLang="zh-TW" sz="1400" dirty="0" smtClean="0">
                <a:solidFill>
                  <a:prstClr val="black">
                    <a:lumMod val="65000"/>
                    <a:lumOff val="35000"/>
                  </a:prstClr>
                </a:solidFill>
              </a:rPr>
              <a:t>avg)</a:t>
            </a:r>
            <a:r>
              <a:rPr lang="en-US" altLang="zh-TW" sz="1400" dirty="0" smtClean="0">
                <a:solidFill>
                  <a:prstClr val="black">
                    <a:lumMod val="65000"/>
                    <a:lumOff val="35000"/>
                  </a:prstClr>
                </a:solidFill>
              </a:rPr>
              <a:t>	</a:t>
            </a:r>
            <a:endParaRPr lang="zh-TW" altLang="en-US" sz="1400" dirty="0">
              <a:solidFill>
                <a:schemeClr val="tx1">
                  <a:lumMod val="65000"/>
                  <a:lumOff val="35000"/>
                </a:schemeClr>
              </a:solidFill>
            </a:endParaRPr>
          </a:p>
        </p:txBody>
      </p:sp>
      <p:sp>
        <p:nvSpPr>
          <p:cNvPr id="19" name="文字方塊 18"/>
          <p:cNvSpPr txBox="1"/>
          <p:nvPr/>
        </p:nvSpPr>
        <p:spPr>
          <a:xfrm>
            <a:off x="232756" y="2568057"/>
            <a:ext cx="389850" cy="369332"/>
          </a:xfrm>
          <a:prstGeom prst="rect">
            <a:avLst/>
          </a:prstGeom>
          <a:noFill/>
        </p:spPr>
        <p:txBody>
          <a:bodyPr wrap="none" rtlCol="0">
            <a:spAutoFit/>
          </a:bodyPr>
          <a:lstStyle/>
          <a:p>
            <a:r>
              <a:rPr lang="zh-TW" altLang="en-US" dirty="0" smtClean="0">
                <a:solidFill>
                  <a:srgbClr val="DC0000"/>
                </a:solidFill>
                <a:sym typeface="Wingdings" panose="05000000000000000000" pitchFamily="2" charset="2"/>
              </a:rPr>
              <a:t></a:t>
            </a:r>
            <a:endParaRPr lang="zh-TW" altLang="en-US" dirty="0">
              <a:solidFill>
                <a:srgbClr val="DC0000"/>
              </a:solidFill>
            </a:endParaRPr>
          </a:p>
        </p:txBody>
      </p:sp>
      <p:sp>
        <p:nvSpPr>
          <p:cNvPr id="20" name="矩形 19"/>
          <p:cNvSpPr/>
          <p:nvPr/>
        </p:nvSpPr>
        <p:spPr>
          <a:xfrm>
            <a:off x="232756" y="4025442"/>
            <a:ext cx="389850" cy="369332"/>
          </a:xfrm>
          <a:prstGeom prst="rect">
            <a:avLst/>
          </a:prstGeom>
        </p:spPr>
        <p:txBody>
          <a:bodyPr wrap="none">
            <a:spAutoFit/>
          </a:bodyPr>
          <a:lstStyle/>
          <a:p>
            <a:r>
              <a:rPr lang="zh-TW" altLang="en-US" dirty="0" smtClean="0">
                <a:solidFill>
                  <a:srgbClr val="DC0000"/>
                </a:solidFill>
                <a:sym typeface="Wingdings" panose="05000000000000000000" pitchFamily="2" charset="2"/>
              </a:rPr>
              <a:t></a:t>
            </a:r>
            <a:endParaRPr lang="zh-TW" altLang="en-US" dirty="0">
              <a:solidFill>
                <a:srgbClr val="DC0000"/>
              </a:solidFill>
            </a:endParaRPr>
          </a:p>
        </p:txBody>
      </p:sp>
      <p:sp>
        <p:nvSpPr>
          <p:cNvPr id="21" name="矩形 20"/>
          <p:cNvSpPr/>
          <p:nvPr/>
        </p:nvSpPr>
        <p:spPr>
          <a:xfrm>
            <a:off x="232756" y="5048483"/>
            <a:ext cx="389850" cy="369332"/>
          </a:xfrm>
          <a:prstGeom prst="rect">
            <a:avLst/>
          </a:prstGeom>
        </p:spPr>
        <p:txBody>
          <a:bodyPr wrap="none">
            <a:spAutoFit/>
          </a:bodyPr>
          <a:lstStyle/>
          <a:p>
            <a:r>
              <a:rPr lang="zh-TW" altLang="en-US" dirty="0">
                <a:solidFill>
                  <a:srgbClr val="DC0000"/>
                </a:solidFill>
                <a:sym typeface="Wingdings" panose="05000000000000000000" pitchFamily="2" charset="2"/>
              </a:rPr>
              <a:t></a:t>
            </a:r>
            <a:endParaRPr lang="zh-TW" altLang="en-US" dirty="0">
              <a:solidFill>
                <a:srgbClr val="DC0000"/>
              </a:solidFill>
            </a:endParaRPr>
          </a:p>
        </p:txBody>
      </p:sp>
      <p:sp>
        <p:nvSpPr>
          <p:cNvPr id="3" name="文字方塊 2"/>
          <p:cNvSpPr txBox="1"/>
          <p:nvPr/>
        </p:nvSpPr>
        <p:spPr>
          <a:xfrm>
            <a:off x="6916503" y="1920006"/>
            <a:ext cx="2225289" cy="261610"/>
          </a:xfrm>
          <a:prstGeom prst="rect">
            <a:avLst/>
          </a:prstGeom>
          <a:noFill/>
        </p:spPr>
        <p:txBody>
          <a:bodyPr wrap="none" rtlCol="0">
            <a:spAutoFit/>
          </a:bodyPr>
          <a:lstStyle/>
          <a:p>
            <a:r>
              <a:rPr lang="en-US" altLang="zh-TW" sz="1100" dirty="0" smtClean="0">
                <a:solidFill>
                  <a:schemeClr val="accent5">
                    <a:lumMod val="75000"/>
                  </a:schemeClr>
                </a:solidFill>
              </a:rPr>
              <a:t>·&gt;</a:t>
            </a:r>
            <a:r>
              <a:rPr lang="zh-TW" altLang="en-US" sz="1100" dirty="0" smtClean="0">
                <a:solidFill>
                  <a:schemeClr val="accent5">
                    <a:lumMod val="75000"/>
                  </a:schemeClr>
                </a:solidFill>
              </a:rPr>
              <a:t> </a:t>
            </a:r>
            <a:r>
              <a:rPr lang="zh-TW" altLang="en-US" sz="1100" dirty="0" smtClean="0">
                <a:solidFill>
                  <a:schemeClr val="accent5">
                    <a:lumMod val="75000"/>
                  </a:schemeClr>
                </a:solidFill>
              </a:rPr>
              <a:t>針對主要產品進行參數的挑選</a:t>
            </a:r>
            <a:endParaRPr lang="zh-TW" altLang="en-US" sz="1100" dirty="0">
              <a:solidFill>
                <a:schemeClr val="accent5">
                  <a:lumMod val="75000"/>
                </a:schemeClr>
              </a:solidFill>
            </a:endParaRPr>
          </a:p>
        </p:txBody>
      </p:sp>
      <p:sp>
        <p:nvSpPr>
          <p:cNvPr id="11" name="文字方塊 10"/>
          <p:cNvSpPr txBox="1"/>
          <p:nvPr/>
        </p:nvSpPr>
        <p:spPr>
          <a:xfrm>
            <a:off x="6916503" y="2491113"/>
            <a:ext cx="1346844" cy="261610"/>
          </a:xfrm>
          <a:prstGeom prst="rect">
            <a:avLst/>
          </a:prstGeom>
          <a:noFill/>
        </p:spPr>
        <p:txBody>
          <a:bodyPr wrap="none" rtlCol="0">
            <a:spAutoFit/>
          </a:bodyPr>
          <a:lstStyle/>
          <a:p>
            <a:r>
              <a:rPr lang="en-US" altLang="zh-TW" sz="1100" dirty="0" smtClean="0">
                <a:solidFill>
                  <a:schemeClr val="accent5">
                    <a:lumMod val="75000"/>
                  </a:schemeClr>
                </a:solidFill>
              </a:rPr>
              <a:t>·&gt;</a:t>
            </a:r>
            <a:r>
              <a:rPr lang="zh-TW" altLang="en-US" sz="1100" dirty="0" smtClean="0">
                <a:solidFill>
                  <a:schemeClr val="accent5">
                    <a:lumMod val="75000"/>
                  </a:schemeClr>
                </a:solidFill>
              </a:rPr>
              <a:t> </a:t>
            </a:r>
            <a:r>
              <a:rPr lang="zh-TW" altLang="en-US" sz="1100" dirty="0" smtClean="0">
                <a:solidFill>
                  <a:schemeClr val="accent5">
                    <a:lumMod val="75000"/>
                  </a:schemeClr>
                </a:solidFill>
              </a:rPr>
              <a:t>特徵因子 </a:t>
            </a:r>
            <a:r>
              <a:rPr lang="en-US" altLang="zh-TW" sz="1100" dirty="0" smtClean="0">
                <a:solidFill>
                  <a:schemeClr val="accent5">
                    <a:lumMod val="75000"/>
                  </a:schemeClr>
                </a:solidFill>
              </a:rPr>
              <a:t>20</a:t>
            </a:r>
            <a:r>
              <a:rPr lang="zh-TW" altLang="en-US" sz="1100" dirty="0" smtClean="0">
                <a:solidFill>
                  <a:schemeClr val="accent5">
                    <a:lumMod val="75000"/>
                  </a:schemeClr>
                </a:solidFill>
              </a:rPr>
              <a:t> 個</a:t>
            </a:r>
            <a:endParaRPr lang="zh-TW" altLang="en-US" sz="1100" dirty="0">
              <a:solidFill>
                <a:schemeClr val="accent5">
                  <a:lumMod val="75000"/>
                </a:schemeClr>
              </a:solidFill>
            </a:endParaRPr>
          </a:p>
        </p:txBody>
      </p:sp>
      <p:sp>
        <p:nvSpPr>
          <p:cNvPr id="12" name="矩形 11"/>
          <p:cNvSpPr/>
          <p:nvPr/>
        </p:nvSpPr>
        <p:spPr>
          <a:xfrm>
            <a:off x="1818670" y="2130558"/>
            <a:ext cx="756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5170830" y="3961178"/>
            <a:ext cx="1152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3488274" y="5047645"/>
            <a:ext cx="1548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6916503" y="3062220"/>
            <a:ext cx="3068469" cy="261610"/>
          </a:xfrm>
          <a:prstGeom prst="rect">
            <a:avLst/>
          </a:prstGeom>
          <a:noFill/>
        </p:spPr>
        <p:txBody>
          <a:bodyPr wrap="none" rtlCol="0">
            <a:spAutoFit/>
          </a:bodyPr>
          <a:lstStyle/>
          <a:p>
            <a:r>
              <a:rPr lang="en-US" altLang="zh-TW" sz="1100" dirty="0" smtClean="0">
                <a:solidFill>
                  <a:schemeClr val="accent5">
                    <a:lumMod val="75000"/>
                  </a:schemeClr>
                </a:solidFill>
              </a:rPr>
              <a:t>·&gt;</a:t>
            </a:r>
            <a:r>
              <a:rPr lang="zh-TW" altLang="en-US" sz="1100" dirty="0" smtClean="0">
                <a:solidFill>
                  <a:schemeClr val="accent5">
                    <a:lumMod val="75000"/>
                  </a:schemeClr>
                </a:solidFill>
              </a:rPr>
              <a:t> </a:t>
            </a:r>
            <a:r>
              <a:rPr lang="zh-TW" altLang="en-US" sz="1100" dirty="0" smtClean="0">
                <a:solidFill>
                  <a:schemeClr val="accent5">
                    <a:lumMod val="75000"/>
                  </a:schemeClr>
                </a:solidFill>
              </a:rPr>
              <a:t>會算取 </a:t>
            </a:r>
            <a:r>
              <a:rPr lang="en-US" altLang="zh-TW" sz="1100" dirty="0" smtClean="0">
                <a:solidFill>
                  <a:schemeClr val="accent5">
                    <a:lumMod val="75000"/>
                  </a:schemeClr>
                </a:solidFill>
              </a:rPr>
              <a:t>die hypotenuse </a:t>
            </a:r>
            <a:r>
              <a:rPr lang="zh-TW" altLang="en-US" sz="1100" dirty="0" smtClean="0">
                <a:solidFill>
                  <a:schemeClr val="accent5">
                    <a:lumMod val="75000"/>
                  </a:schemeClr>
                </a:solidFill>
              </a:rPr>
              <a:t>新增結構大小定義</a:t>
            </a:r>
            <a:endParaRPr lang="zh-TW" altLang="en-US" sz="1100" dirty="0">
              <a:solidFill>
                <a:schemeClr val="accent5">
                  <a:lumMod val="75000"/>
                </a:schemeClr>
              </a:solidFill>
            </a:endParaRPr>
          </a:p>
        </p:txBody>
      </p:sp>
    </p:spTree>
    <p:extLst>
      <p:ext uri="{BB962C8B-B14F-4D97-AF65-F5344CB8AC3E}">
        <p14:creationId xmlns:p14="http://schemas.microsoft.com/office/powerpoint/2010/main" val="159069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49382" y="409393"/>
            <a:ext cx="3969356" cy="1131079"/>
          </a:xfrm>
          <a:prstGeom prst="rect">
            <a:avLst/>
          </a:prstGeom>
          <a:noFill/>
        </p:spPr>
        <p:txBody>
          <a:bodyPr wrap="none" rtlCol="0">
            <a:spAutoFit/>
          </a:bodyPr>
          <a:lstStyle/>
          <a:p>
            <a:pPr>
              <a:lnSpc>
                <a:spcPts val="2700"/>
              </a:lnSpc>
            </a:pPr>
            <a:r>
              <a:rPr lang="zh-TW" altLang="en-US" sz="2400" b="1" u="sng" dirty="0" smtClean="0"/>
              <a:t>第二章 基礎</a:t>
            </a:r>
            <a:r>
              <a:rPr lang="zh-TW" altLang="en-US" sz="2400" b="1" u="sng" dirty="0"/>
              <a:t>理論與文獻</a:t>
            </a:r>
            <a:r>
              <a:rPr lang="zh-TW" altLang="en-US" sz="2400" b="1" u="sng" dirty="0" smtClean="0"/>
              <a:t>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模型模擬相關介紹</a:t>
            </a:r>
            <a:endParaRPr lang="zh-TW" altLang="en-US" sz="1600" dirty="0">
              <a:solidFill>
                <a:schemeClr val="tx1">
                  <a:lumMod val="65000"/>
                  <a:lumOff val="35000"/>
                </a:schemeClr>
              </a:solidFill>
            </a:endParaRPr>
          </a:p>
        </p:txBody>
      </p:sp>
      <p:sp>
        <p:nvSpPr>
          <p:cNvPr id="18" name="文字方塊 17"/>
          <p:cNvSpPr txBox="1"/>
          <p:nvPr/>
        </p:nvSpPr>
        <p:spPr>
          <a:xfrm>
            <a:off x="6623681" y="1088389"/>
            <a:ext cx="2986715" cy="3760004"/>
          </a:xfrm>
          <a:prstGeom prst="rect">
            <a:avLst/>
          </a:prstGeom>
          <a:noFill/>
        </p:spPr>
        <p:txBody>
          <a:bodyPr wrap="none" rtlCol="0">
            <a:spAutoFit/>
          </a:bodyPr>
          <a:lstStyle/>
          <a:p>
            <a:pPr lvl="0">
              <a:lnSpc>
                <a:spcPts val="2200"/>
              </a:lnSpc>
            </a:pPr>
            <a:r>
              <a:rPr lang="zh-TW" altLang="en-US" sz="2000" b="1" u="sng" dirty="0" smtClean="0"/>
              <a:t>文獻</a:t>
            </a:r>
            <a:endParaRPr lang="en-US" altLang="zh-TW" sz="2000" b="1" u="sng" dirty="0">
              <a:solidFill>
                <a:prstClr val="black"/>
              </a:solidFill>
            </a:endParaRPr>
          </a:p>
          <a:p>
            <a:pPr lvl="0">
              <a:lnSpc>
                <a:spcPts val="2200"/>
              </a:lnSpc>
            </a:pPr>
            <a:endParaRPr lang="en-US" altLang="zh-TW" sz="2400" b="1" u="sng" dirty="0">
              <a:solidFill>
                <a:prstClr val="black"/>
              </a:solidFill>
            </a:endParaRPr>
          </a:p>
          <a:p>
            <a:pPr marL="285750" lvl="0" indent="-285750">
              <a:lnSpc>
                <a:spcPts val="2200"/>
              </a:lnSpc>
              <a:buFont typeface="Arial" panose="020B0604020202020204" pitchFamily="34" charset="0"/>
              <a:buChar char="•"/>
            </a:pPr>
            <a:r>
              <a:rPr lang="zh-TW" altLang="en-US" sz="1400" dirty="0" smtClean="0">
                <a:solidFill>
                  <a:prstClr val="black">
                    <a:lumMod val="65000"/>
                    <a:lumOff val="35000"/>
                  </a:prstClr>
                </a:solidFill>
              </a:rPr>
              <a:t>模型選用</a:t>
            </a: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smtClean="0">
              <a:solidFill>
                <a:prstClr val="black">
                  <a:lumMod val="65000"/>
                  <a:lumOff val="35000"/>
                </a:prstClr>
              </a:solidFill>
            </a:endParaRPr>
          </a:p>
          <a:p>
            <a:pPr lvl="0">
              <a:lnSpc>
                <a:spcPts val="2200"/>
              </a:lnSpc>
            </a:pP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r>
              <a:rPr lang="zh-TW" altLang="en-US" sz="1400" dirty="0" smtClean="0">
                <a:solidFill>
                  <a:prstClr val="black">
                    <a:lumMod val="65000"/>
                    <a:lumOff val="35000"/>
                  </a:prstClr>
                </a:solidFill>
              </a:rPr>
              <a:t>特徵重要度</a:t>
            </a: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a:solidFill>
                <a:prstClr val="black">
                  <a:lumMod val="65000"/>
                  <a:lumOff val="35000"/>
                </a:prstClr>
              </a:solidFill>
            </a:endParaRPr>
          </a:p>
          <a:p>
            <a:pPr marL="285750" lvl="0" indent="-285750">
              <a:lnSpc>
                <a:spcPts val="2200"/>
              </a:lnSpc>
              <a:buFont typeface="Arial" panose="020B0604020202020204" pitchFamily="34" charset="0"/>
              <a:buChar char="•"/>
            </a:pPr>
            <a:endParaRPr lang="en-US" altLang="zh-TW" sz="1400" dirty="0" smtClean="0">
              <a:solidFill>
                <a:prstClr val="black">
                  <a:lumMod val="65000"/>
                  <a:lumOff val="35000"/>
                </a:prstClr>
              </a:solidFill>
            </a:endParaRPr>
          </a:p>
          <a:p>
            <a:pPr lvl="0">
              <a:lnSpc>
                <a:spcPts val="2200"/>
              </a:lnSpc>
            </a:pPr>
            <a:endParaRPr lang="en-US" altLang="zh-TW" sz="1400" dirty="0" smtClean="0">
              <a:solidFill>
                <a:prstClr val="black">
                  <a:lumMod val="65000"/>
                  <a:lumOff val="35000"/>
                </a:prstClr>
              </a:solidFill>
            </a:endParaRPr>
          </a:p>
          <a:p>
            <a:pPr marL="285750" lvl="0" indent="-285750">
              <a:lnSpc>
                <a:spcPts val="2200"/>
              </a:lnSpc>
              <a:buFont typeface="Arial" panose="020B0604020202020204" pitchFamily="34" charset="0"/>
              <a:buChar char="•"/>
            </a:pPr>
            <a:r>
              <a:rPr lang="zh-TW" altLang="en-US" sz="1400" dirty="0" smtClean="0">
                <a:solidFill>
                  <a:prstClr val="black">
                    <a:lumMod val="65000"/>
                    <a:lumOff val="35000"/>
                  </a:prstClr>
                </a:solidFill>
              </a:rPr>
              <a:t>模型資料與實際預測結果準確值</a:t>
            </a:r>
            <a:endParaRPr lang="zh-TW" altLang="en-US" sz="1400" dirty="0">
              <a:solidFill>
                <a:schemeClr val="tx1">
                  <a:lumMod val="65000"/>
                  <a:lumOff val="35000"/>
                </a:schemeClr>
              </a:solidFill>
            </a:endParaRPr>
          </a:p>
        </p:txBody>
      </p:sp>
      <p:sp>
        <p:nvSpPr>
          <p:cNvPr id="19" name="文字方塊 18"/>
          <p:cNvSpPr txBox="1"/>
          <p:nvPr/>
        </p:nvSpPr>
        <p:spPr>
          <a:xfrm>
            <a:off x="232756" y="2568057"/>
            <a:ext cx="389850" cy="369332"/>
          </a:xfrm>
          <a:prstGeom prst="rect">
            <a:avLst/>
          </a:prstGeom>
          <a:noFill/>
        </p:spPr>
        <p:txBody>
          <a:bodyPr wrap="none" rtlCol="0">
            <a:spAutoFit/>
          </a:bodyPr>
          <a:lstStyle/>
          <a:p>
            <a:r>
              <a:rPr lang="zh-TW" altLang="en-US" dirty="0" smtClean="0">
                <a:solidFill>
                  <a:srgbClr val="DC0000"/>
                </a:solidFill>
                <a:sym typeface="Wingdings" panose="05000000000000000000" pitchFamily="2" charset="2"/>
              </a:rPr>
              <a:t></a:t>
            </a:r>
            <a:endParaRPr lang="zh-TW" altLang="en-US" dirty="0">
              <a:solidFill>
                <a:srgbClr val="DC0000"/>
              </a:solidFill>
            </a:endParaRPr>
          </a:p>
        </p:txBody>
      </p:sp>
      <p:sp>
        <p:nvSpPr>
          <p:cNvPr id="20" name="矩形 19"/>
          <p:cNvSpPr/>
          <p:nvPr/>
        </p:nvSpPr>
        <p:spPr>
          <a:xfrm>
            <a:off x="232756" y="4557456"/>
            <a:ext cx="389850" cy="369332"/>
          </a:xfrm>
          <a:prstGeom prst="rect">
            <a:avLst/>
          </a:prstGeom>
        </p:spPr>
        <p:txBody>
          <a:bodyPr wrap="none">
            <a:spAutoFit/>
          </a:bodyPr>
          <a:lstStyle/>
          <a:p>
            <a:r>
              <a:rPr lang="zh-TW" altLang="en-US" dirty="0" smtClean="0">
                <a:solidFill>
                  <a:srgbClr val="DC0000"/>
                </a:solidFill>
                <a:sym typeface="Wingdings" panose="05000000000000000000" pitchFamily="2" charset="2"/>
              </a:rPr>
              <a:t></a:t>
            </a:r>
            <a:endParaRPr lang="zh-TW" altLang="en-US" dirty="0">
              <a:solidFill>
                <a:srgbClr val="DC0000"/>
              </a:solidFill>
            </a:endParaRPr>
          </a:p>
        </p:txBody>
      </p:sp>
      <p:pic>
        <p:nvPicPr>
          <p:cNvPr id="4" name="圖片 3"/>
          <p:cNvPicPr>
            <a:picLocks noChangeAspect="1"/>
          </p:cNvPicPr>
          <p:nvPr/>
        </p:nvPicPr>
        <p:blipFill>
          <a:blip r:embed="rId3"/>
          <a:stretch>
            <a:fillRect/>
          </a:stretch>
        </p:blipFill>
        <p:spPr>
          <a:xfrm>
            <a:off x="583610" y="1718301"/>
            <a:ext cx="5832000" cy="1974857"/>
          </a:xfrm>
          <a:prstGeom prst="rect">
            <a:avLst/>
          </a:prstGeom>
        </p:spPr>
      </p:pic>
      <p:pic>
        <p:nvPicPr>
          <p:cNvPr id="5" name="圖片 4"/>
          <p:cNvPicPr>
            <a:picLocks noChangeAspect="1"/>
          </p:cNvPicPr>
          <p:nvPr/>
        </p:nvPicPr>
        <p:blipFill>
          <a:blip r:embed="rId4"/>
          <a:stretch>
            <a:fillRect/>
          </a:stretch>
        </p:blipFill>
        <p:spPr>
          <a:xfrm>
            <a:off x="583609" y="3807918"/>
            <a:ext cx="5832000" cy="1704357"/>
          </a:xfrm>
          <a:prstGeom prst="rect">
            <a:avLst/>
          </a:prstGeom>
        </p:spPr>
      </p:pic>
      <p:cxnSp>
        <p:nvCxnSpPr>
          <p:cNvPr id="15" name="直線接點 14"/>
          <p:cNvCxnSpPr/>
          <p:nvPr/>
        </p:nvCxnSpPr>
        <p:spPr>
          <a:xfrm>
            <a:off x="583609" y="3724101"/>
            <a:ext cx="5760000" cy="0"/>
          </a:xfrm>
          <a:prstGeom prst="line">
            <a:avLst/>
          </a:prstGeom>
          <a:ln w="127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691148" y="4090856"/>
            <a:ext cx="1656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163583" y="2132625"/>
            <a:ext cx="2124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630919" y="2304241"/>
            <a:ext cx="3204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630919" y="4255225"/>
            <a:ext cx="3924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5"/>
          <a:stretch>
            <a:fillRect/>
          </a:stretch>
        </p:blipFill>
        <p:spPr>
          <a:xfrm>
            <a:off x="7010343" y="1997430"/>
            <a:ext cx="2772012" cy="1265044"/>
          </a:xfrm>
          <a:prstGeom prst="rect">
            <a:avLst/>
          </a:prstGeom>
          <a:ln>
            <a:noFill/>
          </a:ln>
        </p:spPr>
      </p:pic>
      <p:pic>
        <p:nvPicPr>
          <p:cNvPr id="7" name="圖片 6"/>
          <p:cNvPicPr>
            <a:picLocks noChangeAspect="1"/>
          </p:cNvPicPr>
          <p:nvPr/>
        </p:nvPicPr>
        <p:blipFill>
          <a:blip r:embed="rId6"/>
          <a:stretch>
            <a:fillRect/>
          </a:stretch>
        </p:blipFill>
        <p:spPr>
          <a:xfrm>
            <a:off x="7010343" y="3675912"/>
            <a:ext cx="2772012" cy="640083"/>
          </a:xfrm>
          <a:prstGeom prst="rect">
            <a:avLst/>
          </a:prstGeom>
          <a:ln w="3175">
            <a:solidFill>
              <a:schemeClr val="accent3"/>
            </a:solidFill>
          </a:ln>
        </p:spPr>
      </p:pic>
      <p:pic>
        <p:nvPicPr>
          <p:cNvPr id="8" name="圖片 7"/>
          <p:cNvPicPr>
            <a:picLocks noChangeAspect="1"/>
          </p:cNvPicPr>
          <p:nvPr/>
        </p:nvPicPr>
        <p:blipFill>
          <a:blip r:embed="rId7"/>
          <a:stretch>
            <a:fillRect/>
          </a:stretch>
        </p:blipFill>
        <p:spPr>
          <a:xfrm>
            <a:off x="7010343" y="4793379"/>
            <a:ext cx="2772012" cy="1824488"/>
          </a:xfrm>
          <a:prstGeom prst="rect">
            <a:avLst/>
          </a:prstGeom>
          <a:ln>
            <a:solidFill>
              <a:schemeClr val="accent3"/>
            </a:solidFill>
          </a:ln>
        </p:spPr>
      </p:pic>
    </p:spTree>
    <p:extLst>
      <p:ext uri="{BB962C8B-B14F-4D97-AF65-F5344CB8AC3E}">
        <p14:creationId xmlns:p14="http://schemas.microsoft.com/office/powerpoint/2010/main" val="3247057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49382" y="409393"/>
            <a:ext cx="3969356" cy="1131079"/>
          </a:xfrm>
          <a:prstGeom prst="rect">
            <a:avLst/>
          </a:prstGeom>
          <a:noFill/>
        </p:spPr>
        <p:txBody>
          <a:bodyPr wrap="none" rtlCol="0">
            <a:spAutoFit/>
          </a:bodyPr>
          <a:lstStyle/>
          <a:p>
            <a:pPr>
              <a:lnSpc>
                <a:spcPts val="2700"/>
              </a:lnSpc>
            </a:pPr>
            <a:r>
              <a:rPr lang="zh-TW" altLang="en-US" sz="2400" b="1" u="sng" dirty="0" smtClean="0"/>
              <a:t>第二章 基礎</a:t>
            </a:r>
            <a:r>
              <a:rPr lang="zh-TW" altLang="en-US" sz="2400" b="1" u="sng" dirty="0"/>
              <a:t>理論與文獻</a:t>
            </a:r>
            <a:r>
              <a:rPr lang="zh-TW" altLang="en-US" sz="2400" b="1" u="sng" dirty="0" smtClean="0"/>
              <a:t>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模型模擬相關介紹</a:t>
            </a:r>
            <a:endParaRPr lang="zh-TW" altLang="en-US" sz="1600" dirty="0">
              <a:solidFill>
                <a:schemeClr val="tx1">
                  <a:lumMod val="65000"/>
                  <a:lumOff val="35000"/>
                </a:schemeClr>
              </a:solidFill>
            </a:endParaRPr>
          </a:p>
        </p:txBody>
      </p:sp>
      <p:pic>
        <p:nvPicPr>
          <p:cNvPr id="17" name="圖片 16"/>
          <p:cNvPicPr>
            <a:picLocks noChangeAspect="1"/>
          </p:cNvPicPr>
          <p:nvPr/>
        </p:nvPicPr>
        <p:blipFill>
          <a:blip r:embed="rId3"/>
          <a:stretch>
            <a:fillRect/>
          </a:stretch>
        </p:blipFill>
        <p:spPr>
          <a:xfrm>
            <a:off x="583610" y="1718301"/>
            <a:ext cx="5832000" cy="2992017"/>
          </a:xfrm>
          <a:prstGeom prst="rect">
            <a:avLst/>
          </a:prstGeom>
        </p:spPr>
      </p:pic>
      <p:sp>
        <p:nvSpPr>
          <p:cNvPr id="21" name="矩形 20"/>
          <p:cNvSpPr/>
          <p:nvPr/>
        </p:nvSpPr>
        <p:spPr>
          <a:xfrm>
            <a:off x="2830655" y="2511275"/>
            <a:ext cx="3132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p:nvSpPr>
        <p:spPr>
          <a:xfrm>
            <a:off x="592236" y="2680478"/>
            <a:ext cx="1620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p:nvSpPr>
        <p:spPr>
          <a:xfrm>
            <a:off x="2179494" y="4000319"/>
            <a:ext cx="1908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43964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9525" y="887590"/>
            <a:ext cx="5388633" cy="5016758"/>
          </a:xfrm>
          <a:prstGeom prst="rect">
            <a:avLst/>
          </a:prstGeom>
        </p:spPr>
        <p:txBody>
          <a:bodyPr wrap="square">
            <a:spAutoFit/>
          </a:bodyPr>
          <a:lstStyle/>
          <a:p>
            <a:r>
              <a:rPr lang="en-US" altLang="zh-TW" sz="1000" dirty="0" smtClean="0"/>
              <a:t> </a:t>
            </a:r>
            <a:r>
              <a:rPr lang="zh-TW" altLang="en-US" sz="1000" dirty="0"/>
              <a:t>重點整理</a:t>
            </a:r>
          </a:p>
          <a:p>
            <a:endParaRPr lang="zh-TW" altLang="en-US" sz="1000" dirty="0"/>
          </a:p>
          <a:p>
            <a:r>
              <a:rPr lang="en-US" altLang="zh-TW" sz="1000" dirty="0" smtClean="0"/>
              <a:t> </a:t>
            </a:r>
            <a:r>
              <a:rPr lang="zh-TW" altLang="en-US" sz="1000" dirty="0" smtClean="0"/>
              <a:t>第一</a:t>
            </a:r>
            <a:r>
              <a:rPr lang="zh-TW" altLang="en-US" sz="1000" dirty="0"/>
              <a:t>節：介紹與</a:t>
            </a:r>
            <a:r>
              <a:rPr lang="zh-TW" altLang="en-US" sz="1000" dirty="0" smtClean="0"/>
              <a:t>動機</a:t>
            </a:r>
            <a:endParaRPr lang="en-US" altLang="zh-TW" sz="1000" dirty="0" smtClean="0"/>
          </a:p>
          <a:p>
            <a:endParaRPr lang="zh-TW" altLang="en-US" sz="1000" dirty="0"/>
          </a:p>
          <a:p>
            <a:r>
              <a:rPr lang="en-US" altLang="zh-TW" sz="1000" dirty="0" smtClean="0"/>
              <a:t>· </a:t>
            </a:r>
            <a:r>
              <a:rPr lang="zh-TW" altLang="en-US" sz="1000" dirty="0" smtClean="0"/>
              <a:t>包裝封裝</a:t>
            </a:r>
            <a:r>
              <a:rPr lang="en-US" altLang="zh-TW" sz="1000" dirty="0" smtClean="0"/>
              <a:t>(Encapsulation)</a:t>
            </a:r>
            <a:r>
              <a:rPr lang="zh-TW" altLang="en-US" sz="1000" dirty="0" smtClean="0"/>
              <a:t> </a:t>
            </a:r>
            <a:r>
              <a:rPr lang="zh-TW" altLang="en-US" sz="1000" dirty="0"/>
              <a:t>是電子封裝中的關鍵步驟，主要目的是保護電子元件免受環境影響，絕緣電氣接點，並提供結構支撐。封裝材料通常使用環氧模塑材料，並透過轉模或壓縮模塑過程進行。</a:t>
            </a:r>
          </a:p>
          <a:p>
            <a:r>
              <a:rPr lang="en-US" altLang="zh-TW" sz="1000" dirty="0" smtClean="0"/>
              <a:t>· </a:t>
            </a:r>
            <a:r>
              <a:rPr lang="zh-TW" altLang="en-US" sz="1000" dirty="0" smtClean="0"/>
              <a:t>問題：</a:t>
            </a:r>
            <a:r>
              <a:rPr lang="zh-TW" altLang="en-US" sz="1000" dirty="0"/>
              <a:t>材料特性的</a:t>
            </a:r>
            <a:r>
              <a:rPr lang="zh-TW" altLang="en-US" sz="1000" dirty="0" smtClean="0"/>
              <a:t>變異</a:t>
            </a:r>
            <a:r>
              <a:rPr lang="en-US" altLang="zh-TW" sz="1000" dirty="0" smtClean="0"/>
              <a:t>(</a:t>
            </a:r>
            <a:r>
              <a:rPr lang="zh-TW" altLang="en-US" sz="1000" dirty="0" smtClean="0"/>
              <a:t>例如</a:t>
            </a:r>
            <a:r>
              <a:rPr lang="zh-TW" altLang="en-US" sz="1000" dirty="0"/>
              <a:t>批次</a:t>
            </a:r>
            <a:r>
              <a:rPr lang="zh-TW" altLang="en-US" sz="1000" dirty="0" smtClean="0"/>
              <a:t>變異</a:t>
            </a:r>
            <a:r>
              <a:rPr lang="en-US" altLang="zh-TW" sz="1000" dirty="0" smtClean="0"/>
              <a:t>)</a:t>
            </a:r>
            <a:r>
              <a:rPr lang="zh-TW" altLang="en-US" sz="1000" dirty="0" smtClean="0"/>
              <a:t>會</a:t>
            </a:r>
            <a:r>
              <a:rPr lang="zh-TW" altLang="en-US" sz="1000" dirty="0"/>
              <a:t>影響製程的可操作性與產品質量，常見的品質問題包括翹曲、分層、氣泡、未完全填充等。</a:t>
            </a:r>
          </a:p>
          <a:p>
            <a:r>
              <a:rPr lang="en-US" altLang="zh-TW" sz="1000" dirty="0" smtClean="0"/>
              <a:t>· </a:t>
            </a:r>
            <a:r>
              <a:rPr lang="zh-TW" altLang="en-US" sz="1000" dirty="0" smtClean="0"/>
              <a:t>傳統</a:t>
            </a:r>
            <a:r>
              <a:rPr lang="zh-TW" altLang="en-US" sz="1000" dirty="0"/>
              <a:t>解決</a:t>
            </a:r>
            <a:r>
              <a:rPr lang="zh-TW" altLang="en-US" sz="1000" dirty="0" smtClean="0"/>
              <a:t>方法：</a:t>
            </a:r>
            <a:r>
              <a:rPr lang="zh-TW" altLang="en-US" sz="1000" dirty="0"/>
              <a:t>過去透過溫度、壓力、介</a:t>
            </a:r>
            <a:r>
              <a:rPr lang="zh-TW" altLang="en-US" sz="1000" dirty="0" smtClean="0"/>
              <a:t>電</a:t>
            </a:r>
            <a:r>
              <a:rPr lang="en-US" altLang="zh-TW" sz="1000" dirty="0" smtClean="0"/>
              <a:t>(DEA)</a:t>
            </a:r>
            <a:r>
              <a:rPr lang="zh-TW" altLang="en-US" sz="1000" dirty="0" smtClean="0"/>
              <a:t>、</a:t>
            </a:r>
            <a:r>
              <a:rPr lang="zh-TW" altLang="en-US" sz="1000" dirty="0"/>
              <a:t>超聲波、紅外線傳感器等來收集製程數據，並使用模擬模型或統計設計來進行製程優化。</a:t>
            </a:r>
          </a:p>
          <a:p>
            <a:r>
              <a:rPr lang="en-US" altLang="zh-TW" sz="1000" dirty="0" smtClean="0"/>
              <a:t>· </a:t>
            </a:r>
            <a:r>
              <a:rPr lang="zh-TW" altLang="en-US" sz="1000" dirty="0" smtClean="0"/>
              <a:t>機器學習</a:t>
            </a:r>
            <a:r>
              <a:rPr lang="zh-TW" altLang="en-US" sz="1000" dirty="0"/>
              <a:t>的</a:t>
            </a:r>
            <a:r>
              <a:rPr lang="zh-TW" altLang="en-US" sz="1000" dirty="0" smtClean="0"/>
              <a:t>應用：</a:t>
            </a:r>
            <a:r>
              <a:rPr lang="zh-TW" altLang="en-US" sz="1000" dirty="0"/>
              <a:t>近年來，機器學習方法逐漸被應用於製程優化，尤其在塑膠注射模塑中已有廣泛研究，但在熱固性材料處理中的應用仍較少。</a:t>
            </a:r>
          </a:p>
          <a:p>
            <a:endParaRPr lang="zh-TW" altLang="en-US" sz="1000" dirty="0"/>
          </a:p>
          <a:p>
            <a:r>
              <a:rPr lang="en-US" altLang="zh-TW" sz="1000" dirty="0" smtClean="0"/>
              <a:t> </a:t>
            </a:r>
            <a:r>
              <a:rPr lang="zh-TW" altLang="en-US" sz="1000" dirty="0" smtClean="0"/>
              <a:t>第二</a:t>
            </a:r>
            <a:r>
              <a:rPr lang="zh-TW" altLang="en-US" sz="1000" dirty="0"/>
              <a:t>節：</a:t>
            </a:r>
            <a:r>
              <a:rPr lang="zh-TW" altLang="en-US" sz="1000" dirty="0" smtClean="0"/>
              <a:t>方法論</a:t>
            </a:r>
            <a:endParaRPr lang="en-US" altLang="zh-TW" sz="1000" dirty="0" smtClean="0"/>
          </a:p>
          <a:p>
            <a:endParaRPr lang="zh-TW" altLang="en-US" sz="1000" dirty="0"/>
          </a:p>
          <a:p>
            <a:r>
              <a:rPr lang="en-US" altLang="zh-TW" sz="1000" dirty="0" smtClean="0"/>
              <a:t>· </a:t>
            </a:r>
            <a:r>
              <a:rPr lang="zh-TW" altLang="en-US" sz="1000" dirty="0" smtClean="0"/>
              <a:t>研究目標：</a:t>
            </a:r>
            <a:r>
              <a:rPr lang="zh-TW" altLang="en-US" sz="1000" dirty="0"/>
              <a:t>本研究旨在實現與驗證質量預測模型並優化製程參數。研究包含數據收集、數據預處理與機器學習模型的實施及評估。</a:t>
            </a:r>
          </a:p>
          <a:p>
            <a:r>
              <a:rPr lang="zh-TW" altLang="en-US" sz="1000" dirty="0"/>
              <a:t>  </a:t>
            </a:r>
          </a:p>
          <a:p>
            <a:r>
              <a:rPr lang="zh-TW" altLang="en-US" sz="1000" dirty="0"/>
              <a:t>  </a:t>
            </a:r>
            <a:r>
              <a:rPr lang="en-US" altLang="zh-TW" sz="1000" dirty="0" smtClean="0"/>
              <a:t>· </a:t>
            </a:r>
            <a:r>
              <a:rPr lang="zh-TW" altLang="en-US" sz="1000" dirty="0" smtClean="0"/>
              <a:t>數據收集：</a:t>
            </a:r>
            <a:r>
              <a:rPr lang="zh-TW" altLang="en-US" sz="1000" dirty="0"/>
              <a:t>使用所謂的本地壓力模</a:t>
            </a:r>
            <a:r>
              <a:rPr lang="zh-TW" altLang="en-US" sz="1000" dirty="0" smtClean="0"/>
              <a:t>塑</a:t>
            </a:r>
            <a:r>
              <a:rPr lang="en-US" altLang="zh-TW" sz="1000" dirty="0" smtClean="0"/>
              <a:t>(</a:t>
            </a:r>
            <a:r>
              <a:rPr lang="zh-TW" altLang="en-US" sz="1000" dirty="0" smtClean="0"/>
              <a:t>結合</a:t>
            </a:r>
            <a:r>
              <a:rPr lang="zh-TW" altLang="en-US" sz="1000" dirty="0"/>
              <a:t>轉模與壓縮模</a:t>
            </a:r>
            <a:r>
              <a:rPr lang="zh-TW" altLang="en-US" sz="1000" dirty="0" smtClean="0"/>
              <a:t>塑</a:t>
            </a:r>
            <a:r>
              <a:rPr lang="en-US" altLang="zh-TW" sz="1000" dirty="0" smtClean="0"/>
              <a:t>)</a:t>
            </a:r>
            <a:r>
              <a:rPr lang="zh-TW" altLang="en-US" sz="1000" dirty="0" smtClean="0"/>
              <a:t>作為</a:t>
            </a:r>
            <a:r>
              <a:rPr lang="zh-TW" altLang="en-US" sz="1000" dirty="0"/>
              <a:t>封裝過程，並配備多種</a:t>
            </a:r>
            <a:r>
              <a:rPr lang="zh-TW" altLang="en-US" sz="1000" dirty="0" smtClean="0"/>
              <a:t>傳感器</a:t>
            </a:r>
            <a:r>
              <a:rPr lang="en-US" altLang="zh-TW" sz="1000" dirty="0" smtClean="0"/>
              <a:t>(</a:t>
            </a:r>
            <a:r>
              <a:rPr lang="zh-TW" altLang="en-US" sz="1000" dirty="0" smtClean="0"/>
              <a:t>溫度</a:t>
            </a:r>
            <a:r>
              <a:rPr lang="zh-TW" altLang="en-US" sz="1000" dirty="0"/>
              <a:t>、壓力、介</a:t>
            </a:r>
            <a:r>
              <a:rPr lang="zh-TW" altLang="en-US" sz="1000" dirty="0" smtClean="0"/>
              <a:t>電</a:t>
            </a:r>
            <a:r>
              <a:rPr lang="en-US" altLang="zh-TW" sz="1000" dirty="0" smtClean="0"/>
              <a:t>)</a:t>
            </a:r>
            <a:r>
              <a:rPr lang="zh-TW" altLang="en-US" sz="1000" dirty="0" smtClean="0"/>
              <a:t>來</a:t>
            </a:r>
            <a:r>
              <a:rPr lang="zh-TW" altLang="en-US" sz="1000" dirty="0"/>
              <a:t>收集數據。</a:t>
            </a:r>
          </a:p>
          <a:p>
            <a:r>
              <a:rPr lang="zh-TW" altLang="en-US" sz="1000" dirty="0"/>
              <a:t>  </a:t>
            </a:r>
            <a:r>
              <a:rPr lang="en-US" altLang="zh-TW" sz="1000" dirty="0" smtClean="0"/>
              <a:t>· </a:t>
            </a:r>
            <a:r>
              <a:rPr lang="zh-TW" altLang="en-US" sz="1000" dirty="0" smtClean="0"/>
              <a:t>數據集：</a:t>
            </a:r>
            <a:r>
              <a:rPr lang="zh-TW" altLang="en-US" sz="1000" dirty="0"/>
              <a:t>進行了</a:t>
            </a:r>
            <a:r>
              <a:rPr lang="en-US" altLang="zh-TW" sz="1000" dirty="0"/>
              <a:t>23</a:t>
            </a:r>
            <a:r>
              <a:rPr lang="zh-TW" altLang="en-US" sz="1000" dirty="0"/>
              <a:t>種參數組合實驗，並重複試驗以建立一個</a:t>
            </a:r>
            <a:r>
              <a:rPr lang="en-US" altLang="zh-TW" sz="1000" dirty="0"/>
              <a:t>135</a:t>
            </a:r>
            <a:r>
              <a:rPr lang="zh-TW" altLang="en-US" sz="1000" dirty="0"/>
              <a:t>點的數據集，包含各種翹曲度與殘餘焓</a:t>
            </a:r>
            <a:r>
              <a:rPr lang="zh-TW" altLang="en-US" sz="1000" dirty="0" smtClean="0"/>
              <a:t>值</a:t>
            </a:r>
            <a:r>
              <a:rPr lang="en-US" altLang="zh-TW" sz="1000" dirty="0" smtClean="0"/>
              <a:t>(</a:t>
            </a:r>
            <a:r>
              <a:rPr lang="zh-TW" altLang="en-US" sz="1000" dirty="0" smtClean="0"/>
              <a:t>衡量</a:t>
            </a:r>
            <a:r>
              <a:rPr lang="zh-TW" altLang="en-US" sz="1000" dirty="0"/>
              <a:t>固化</a:t>
            </a:r>
            <a:r>
              <a:rPr lang="zh-TW" altLang="en-US" sz="1000" dirty="0" smtClean="0"/>
              <a:t>程度</a:t>
            </a:r>
            <a:r>
              <a:rPr lang="en-US" altLang="zh-TW" sz="1000" dirty="0" smtClean="0"/>
              <a:t>)</a:t>
            </a:r>
            <a:r>
              <a:rPr lang="zh-TW" altLang="en-US" sz="1000" dirty="0" smtClean="0"/>
              <a:t>。</a:t>
            </a:r>
            <a:endParaRPr lang="zh-TW" altLang="en-US" sz="1000" dirty="0"/>
          </a:p>
          <a:p>
            <a:r>
              <a:rPr lang="zh-TW" altLang="en-US" sz="1000" dirty="0"/>
              <a:t>  </a:t>
            </a:r>
            <a:r>
              <a:rPr lang="en-US" altLang="zh-TW" sz="1000" dirty="0" smtClean="0"/>
              <a:t>· </a:t>
            </a:r>
            <a:r>
              <a:rPr lang="zh-TW" altLang="en-US" sz="1000" dirty="0" smtClean="0"/>
              <a:t>數據</a:t>
            </a:r>
            <a:r>
              <a:rPr lang="zh-TW" altLang="en-US" sz="1000" dirty="0"/>
              <a:t>預</a:t>
            </a:r>
            <a:r>
              <a:rPr lang="zh-TW" altLang="en-US" sz="1000" dirty="0" smtClean="0"/>
              <a:t>處理：</a:t>
            </a:r>
            <a:r>
              <a:rPr lang="zh-TW" altLang="en-US" sz="1000" dirty="0"/>
              <a:t>從時間序列中提取</a:t>
            </a:r>
            <a:r>
              <a:rPr lang="en-US" altLang="zh-TW" sz="1000" dirty="0"/>
              <a:t>29</a:t>
            </a:r>
            <a:r>
              <a:rPr lang="zh-TW" altLang="en-US" sz="1000" dirty="0"/>
              <a:t>個特徵，以及</a:t>
            </a:r>
            <a:r>
              <a:rPr lang="en-US" altLang="zh-TW" sz="1000" dirty="0"/>
              <a:t>4</a:t>
            </a:r>
            <a:r>
              <a:rPr lang="zh-TW" altLang="en-US" sz="1000" dirty="0"/>
              <a:t>個機器參數，並將數據分為訓練集與測試集。</a:t>
            </a:r>
          </a:p>
          <a:p>
            <a:r>
              <a:rPr lang="zh-TW" altLang="en-US" sz="1000" dirty="0"/>
              <a:t>  </a:t>
            </a:r>
          </a:p>
          <a:p>
            <a:r>
              <a:rPr lang="en-US" altLang="zh-TW" sz="1000" dirty="0" smtClean="0"/>
              <a:t>· </a:t>
            </a:r>
            <a:r>
              <a:rPr lang="zh-TW" altLang="en-US" sz="1000" dirty="0" smtClean="0"/>
              <a:t>機器學習模型：</a:t>
            </a:r>
            <a:endParaRPr lang="zh-TW" altLang="en-US" sz="1000" dirty="0"/>
          </a:p>
          <a:p>
            <a:r>
              <a:rPr lang="zh-TW" altLang="en-US" sz="1000" dirty="0"/>
              <a:t>  </a:t>
            </a:r>
            <a:r>
              <a:rPr lang="en-US" altLang="zh-TW" sz="1000" dirty="0" smtClean="0"/>
              <a:t>· </a:t>
            </a:r>
            <a:r>
              <a:rPr lang="zh-TW" altLang="en-US" sz="1000" dirty="0" smtClean="0"/>
              <a:t>預測模型：</a:t>
            </a:r>
            <a:r>
              <a:rPr lang="zh-TW" altLang="en-US" sz="1000" dirty="0"/>
              <a:t>使用隨機森林</a:t>
            </a:r>
            <a:r>
              <a:rPr lang="zh-TW" altLang="en-US" sz="1000" dirty="0" smtClean="0"/>
              <a:t>回歸</a:t>
            </a:r>
            <a:r>
              <a:rPr lang="en-US" altLang="zh-TW" sz="1000" dirty="0" smtClean="0"/>
              <a:t>(Random Forest)</a:t>
            </a:r>
            <a:r>
              <a:rPr lang="zh-TW" altLang="en-US" sz="1000" dirty="0" smtClean="0"/>
              <a:t>、</a:t>
            </a:r>
            <a:r>
              <a:rPr lang="zh-TW" altLang="en-US" sz="1000" dirty="0"/>
              <a:t>支持向量</a:t>
            </a:r>
            <a:r>
              <a:rPr lang="zh-TW" altLang="en-US" sz="1000" dirty="0" smtClean="0"/>
              <a:t>回歸</a:t>
            </a:r>
            <a:r>
              <a:rPr lang="en-US" altLang="zh-TW" sz="1000" dirty="0" smtClean="0"/>
              <a:t>(SVR)</a:t>
            </a:r>
            <a:r>
              <a:rPr lang="zh-TW" altLang="en-US" sz="1000" dirty="0" smtClean="0"/>
              <a:t>、</a:t>
            </a:r>
            <a:r>
              <a:rPr lang="zh-TW" altLang="en-US" sz="1000" dirty="0"/>
              <a:t>梯度提升</a:t>
            </a:r>
            <a:r>
              <a:rPr lang="zh-TW" altLang="en-US" sz="1000" dirty="0" smtClean="0"/>
              <a:t>回歸</a:t>
            </a:r>
            <a:r>
              <a:rPr lang="en-US" altLang="zh-TW" sz="1000" dirty="0" smtClean="0"/>
              <a:t>(GBR)</a:t>
            </a:r>
            <a:r>
              <a:rPr lang="zh-TW" altLang="en-US" sz="1000" dirty="0" smtClean="0"/>
              <a:t>、</a:t>
            </a:r>
            <a:r>
              <a:rPr lang="en-US" altLang="zh-TW" sz="1000" dirty="0"/>
              <a:t>K</a:t>
            </a:r>
            <a:r>
              <a:rPr lang="zh-TW" altLang="en-US" sz="1000" dirty="0" smtClean="0"/>
              <a:t>近鄰</a:t>
            </a:r>
            <a:r>
              <a:rPr lang="en-US" altLang="zh-TW" sz="1000" dirty="0" smtClean="0"/>
              <a:t>(KNN)</a:t>
            </a:r>
            <a:r>
              <a:rPr lang="zh-TW" altLang="en-US" sz="1000" dirty="0" smtClean="0"/>
              <a:t>等</a:t>
            </a:r>
            <a:r>
              <a:rPr lang="zh-TW" altLang="en-US" sz="1000" dirty="0"/>
              <a:t>進行翹曲度與殘餘焓值的預測。</a:t>
            </a:r>
          </a:p>
          <a:p>
            <a:r>
              <a:rPr lang="zh-TW" altLang="en-US" sz="1000" dirty="0"/>
              <a:t>  </a:t>
            </a:r>
            <a:r>
              <a:rPr lang="en-US" altLang="zh-TW" sz="1000" dirty="0" smtClean="0"/>
              <a:t>· </a:t>
            </a:r>
            <a:r>
              <a:rPr lang="zh-TW" altLang="en-US" sz="1000" dirty="0" smtClean="0"/>
              <a:t>優</a:t>
            </a:r>
            <a:r>
              <a:rPr lang="zh-TW" altLang="en-US" sz="1000" dirty="0"/>
              <a:t>化</a:t>
            </a:r>
            <a:r>
              <a:rPr lang="zh-TW" altLang="en-US" sz="1000" dirty="0" smtClean="0"/>
              <a:t>模型：</a:t>
            </a:r>
            <a:r>
              <a:rPr lang="zh-TW" altLang="en-US" sz="1000" dirty="0"/>
              <a:t>應用了隨機</a:t>
            </a:r>
            <a:r>
              <a:rPr lang="zh-TW" altLang="en-US" sz="1000" dirty="0" smtClean="0"/>
              <a:t>搜索</a:t>
            </a:r>
            <a:r>
              <a:rPr lang="en-US" altLang="zh-TW" sz="1000" dirty="0" smtClean="0"/>
              <a:t>(RS)</a:t>
            </a:r>
            <a:r>
              <a:rPr lang="zh-TW" altLang="en-US" sz="1000" dirty="0" smtClean="0"/>
              <a:t>、</a:t>
            </a:r>
            <a:r>
              <a:rPr lang="zh-TW" altLang="en-US" sz="1000" dirty="0"/>
              <a:t>梯度提升</a:t>
            </a:r>
            <a:r>
              <a:rPr lang="zh-TW" altLang="en-US" sz="1000" dirty="0" smtClean="0"/>
              <a:t>樹</a:t>
            </a:r>
            <a:r>
              <a:rPr lang="en-US" altLang="zh-TW" sz="1000" dirty="0" smtClean="0"/>
              <a:t>(GBT)</a:t>
            </a:r>
            <a:r>
              <a:rPr lang="zh-TW" altLang="en-US" sz="1000" dirty="0" smtClean="0"/>
              <a:t>和</a:t>
            </a:r>
            <a:r>
              <a:rPr lang="zh-TW" altLang="en-US" sz="1000" dirty="0"/>
              <a:t>貝葉斯優</a:t>
            </a:r>
            <a:r>
              <a:rPr lang="zh-TW" altLang="en-US" sz="1000" dirty="0" smtClean="0"/>
              <a:t>化</a:t>
            </a:r>
            <a:r>
              <a:rPr lang="en-US" altLang="zh-TW" sz="1000" dirty="0" smtClean="0"/>
              <a:t>(BO)</a:t>
            </a:r>
            <a:r>
              <a:rPr lang="zh-TW" altLang="en-US" sz="1000" dirty="0" smtClean="0"/>
              <a:t>來</a:t>
            </a:r>
            <a:r>
              <a:rPr lang="zh-TW" altLang="en-US" sz="1000" dirty="0"/>
              <a:t>優化製程參數。</a:t>
            </a:r>
          </a:p>
          <a:p>
            <a:r>
              <a:rPr lang="zh-TW" altLang="en-US" sz="1000" dirty="0"/>
              <a:t>  </a:t>
            </a:r>
            <a:r>
              <a:rPr lang="en-US" altLang="zh-TW" sz="1000" dirty="0" smtClean="0"/>
              <a:t>· </a:t>
            </a:r>
            <a:r>
              <a:rPr lang="zh-TW" altLang="en-US" sz="1000" dirty="0" smtClean="0"/>
              <a:t>成本函數：</a:t>
            </a:r>
            <a:r>
              <a:rPr lang="zh-TW" altLang="en-US" sz="1000" dirty="0"/>
              <a:t>為了進行優化，定義了兩個成本函數，其中包括翹曲度、殘餘焓值和循環時間等參數的加權</a:t>
            </a:r>
            <a:r>
              <a:rPr lang="zh-TW" altLang="en-US" sz="1000" dirty="0" smtClean="0"/>
              <a:t>。</a:t>
            </a:r>
            <a:endParaRPr lang="zh-TW" altLang="en-US" sz="1000" dirty="0"/>
          </a:p>
        </p:txBody>
      </p:sp>
      <p:sp>
        <p:nvSpPr>
          <p:cNvPr id="3" name="矩形 2"/>
          <p:cNvSpPr/>
          <p:nvPr/>
        </p:nvSpPr>
        <p:spPr>
          <a:xfrm>
            <a:off x="5538158" y="1190444"/>
            <a:ext cx="6392163" cy="4862870"/>
          </a:xfrm>
          <a:prstGeom prst="rect">
            <a:avLst/>
          </a:prstGeom>
        </p:spPr>
        <p:txBody>
          <a:bodyPr wrap="square">
            <a:spAutoFit/>
          </a:bodyPr>
          <a:lstStyle/>
          <a:p>
            <a:r>
              <a:rPr lang="zh-TW" altLang="en-US" sz="1000" dirty="0" smtClean="0"/>
              <a:t>第</a:t>
            </a:r>
            <a:r>
              <a:rPr lang="zh-TW" altLang="en-US" sz="1000" dirty="0"/>
              <a:t>三節：結果與</a:t>
            </a:r>
            <a:r>
              <a:rPr lang="zh-TW" altLang="en-US" sz="1000" dirty="0" smtClean="0"/>
              <a:t>討論</a:t>
            </a:r>
            <a:endParaRPr lang="en-US" altLang="zh-TW" sz="1000" dirty="0" smtClean="0"/>
          </a:p>
          <a:p>
            <a:endParaRPr lang="zh-TW" altLang="en-US" sz="1000" dirty="0"/>
          </a:p>
          <a:p>
            <a:r>
              <a:rPr lang="zh-TW" altLang="en-US" sz="1000" dirty="0" smtClean="0"/>
              <a:t>翹</a:t>
            </a:r>
            <a:r>
              <a:rPr lang="zh-TW" altLang="en-US" sz="1000" dirty="0"/>
              <a:t>曲度預測</a:t>
            </a:r>
            <a:r>
              <a:rPr lang="zh-TW" altLang="en-US" sz="1000" dirty="0" smtClean="0"/>
              <a:t>模型：</a:t>
            </a:r>
            <a:endParaRPr lang="en-US" altLang="zh-TW" sz="1000" dirty="0" smtClean="0"/>
          </a:p>
          <a:p>
            <a:endParaRPr lang="zh-TW" altLang="en-US" sz="1000" dirty="0"/>
          </a:p>
          <a:p>
            <a:r>
              <a:rPr lang="zh-TW" altLang="en-US" sz="1000" dirty="0"/>
              <a:t>  </a:t>
            </a:r>
            <a:r>
              <a:rPr lang="en-US" altLang="zh-TW" sz="1000" dirty="0" smtClean="0"/>
              <a:t>· </a:t>
            </a:r>
            <a:r>
              <a:rPr lang="zh-TW" altLang="en-US" sz="1000" dirty="0" smtClean="0"/>
              <a:t>精度：</a:t>
            </a:r>
            <a:r>
              <a:rPr lang="zh-TW" altLang="en-US" sz="1000" dirty="0"/>
              <a:t>隨機森林回歸和梯度提升回歸模型的準確率為</a:t>
            </a:r>
            <a:r>
              <a:rPr lang="en-US" altLang="zh-TW" sz="1000" dirty="0"/>
              <a:t>90%</a:t>
            </a:r>
            <a:r>
              <a:rPr lang="zh-TW" altLang="en-US" sz="1000" dirty="0"/>
              <a:t>以上，並且包含傳感器數據特徵的預測準確率更高。</a:t>
            </a:r>
          </a:p>
          <a:p>
            <a:r>
              <a:rPr lang="zh-TW" altLang="en-US" sz="1000" dirty="0"/>
              <a:t>  </a:t>
            </a:r>
            <a:r>
              <a:rPr lang="en-US" altLang="zh-TW" sz="1000" dirty="0" smtClean="0"/>
              <a:t>· </a:t>
            </a:r>
            <a:r>
              <a:rPr lang="zh-TW" altLang="en-US" sz="1000" dirty="0" smtClean="0"/>
              <a:t>重要特徵：</a:t>
            </a:r>
            <a:r>
              <a:rPr lang="zh-TW" altLang="en-US" sz="1000" dirty="0"/>
              <a:t>模型中最重要的特徵是循環</a:t>
            </a:r>
            <a:r>
              <a:rPr lang="zh-TW" altLang="en-US" sz="1000" dirty="0" smtClean="0"/>
              <a:t>時間</a:t>
            </a:r>
            <a:r>
              <a:rPr lang="en-US" altLang="zh-TW" sz="1000" dirty="0" smtClean="0"/>
              <a:t>(cycle time)</a:t>
            </a:r>
            <a:r>
              <a:rPr lang="zh-TW" altLang="en-US" sz="1000" dirty="0" smtClean="0"/>
              <a:t>，</a:t>
            </a:r>
            <a:r>
              <a:rPr lang="zh-TW" altLang="en-US" sz="1000" dirty="0"/>
              <a:t>而支持向量回歸模型的特徵重要性判斷較差，預測效果較差。</a:t>
            </a:r>
          </a:p>
          <a:p>
            <a:r>
              <a:rPr lang="zh-TW" altLang="en-US" sz="1000" dirty="0"/>
              <a:t>  </a:t>
            </a:r>
            <a:r>
              <a:rPr lang="en-US" altLang="zh-TW" sz="1000" dirty="0" smtClean="0"/>
              <a:t>· </a:t>
            </a:r>
            <a:r>
              <a:rPr lang="zh-TW" altLang="en-US" sz="1000" dirty="0" smtClean="0"/>
              <a:t>預測效果：</a:t>
            </a:r>
            <a:r>
              <a:rPr lang="zh-TW" altLang="en-US" sz="1000" dirty="0"/>
              <a:t>使用隨機森林回歸的預測與實際翹曲值非常接近，顯示出高準確度。</a:t>
            </a:r>
          </a:p>
          <a:p>
            <a:endParaRPr lang="zh-TW" altLang="en-US" sz="1000" dirty="0"/>
          </a:p>
          <a:p>
            <a:r>
              <a:rPr lang="zh-TW" altLang="en-US" sz="1000" dirty="0" smtClean="0"/>
              <a:t>殘餘</a:t>
            </a:r>
            <a:r>
              <a:rPr lang="zh-TW" altLang="en-US" sz="1000" dirty="0"/>
              <a:t>焓值預測</a:t>
            </a:r>
            <a:r>
              <a:rPr lang="zh-TW" altLang="en-US" sz="1000" dirty="0" smtClean="0"/>
              <a:t>模型：</a:t>
            </a:r>
            <a:endParaRPr lang="en-US" altLang="zh-TW" sz="1000" dirty="0" smtClean="0"/>
          </a:p>
          <a:p>
            <a:endParaRPr lang="zh-TW" altLang="en-US" sz="1000" dirty="0"/>
          </a:p>
          <a:p>
            <a:r>
              <a:rPr lang="zh-TW" altLang="en-US" sz="1000" dirty="0"/>
              <a:t>  </a:t>
            </a:r>
            <a:r>
              <a:rPr lang="en-US" altLang="zh-TW" sz="1000" dirty="0" smtClean="0"/>
              <a:t>· </a:t>
            </a:r>
            <a:r>
              <a:rPr lang="zh-TW" altLang="en-US" sz="1000" dirty="0" smtClean="0"/>
              <a:t>精度：</a:t>
            </a:r>
            <a:r>
              <a:rPr lang="zh-TW" altLang="en-US" sz="1000" dirty="0"/>
              <a:t>隨機森林回歸和梯度提升回歸的預測準確度為</a:t>
            </a:r>
            <a:r>
              <a:rPr lang="en-US" altLang="zh-TW" sz="1000" dirty="0"/>
              <a:t>95%</a:t>
            </a:r>
            <a:r>
              <a:rPr lang="zh-TW" altLang="en-US" sz="1000" dirty="0"/>
              <a:t>，而</a:t>
            </a:r>
            <a:r>
              <a:rPr lang="en-US" altLang="zh-TW" sz="1000" dirty="0"/>
              <a:t>KNN</a:t>
            </a:r>
            <a:r>
              <a:rPr lang="zh-TW" altLang="en-US" sz="1000" dirty="0"/>
              <a:t>在加入傳感器數據後準確度達</a:t>
            </a:r>
            <a:r>
              <a:rPr lang="en-US" altLang="zh-TW" sz="1000" dirty="0"/>
              <a:t>96%</a:t>
            </a:r>
            <a:r>
              <a:rPr lang="zh-TW" altLang="en-US" sz="1000" dirty="0"/>
              <a:t>。支持向量回歸則無法做出合理的預測。</a:t>
            </a:r>
          </a:p>
          <a:p>
            <a:r>
              <a:rPr lang="zh-TW" altLang="en-US" sz="1000" dirty="0"/>
              <a:t>  </a:t>
            </a:r>
            <a:r>
              <a:rPr lang="en-US" altLang="zh-TW" sz="1000" dirty="0" smtClean="0"/>
              <a:t>· </a:t>
            </a:r>
            <a:r>
              <a:rPr lang="zh-TW" altLang="en-US" sz="1000" dirty="0" smtClean="0"/>
              <a:t>重要特徵：</a:t>
            </a:r>
            <a:r>
              <a:rPr lang="zh-TW" altLang="en-US" sz="1000" dirty="0"/>
              <a:t>循環時間仍是最重要的特徵，並且增加傳感器數據特徵可以改善預測準確度。</a:t>
            </a:r>
          </a:p>
          <a:p>
            <a:endParaRPr lang="en-US" altLang="zh-TW" sz="1000" dirty="0" smtClean="0"/>
          </a:p>
          <a:p>
            <a:r>
              <a:rPr lang="zh-TW" altLang="en-US" sz="1000" dirty="0" smtClean="0"/>
              <a:t>製程</a:t>
            </a:r>
            <a:r>
              <a:rPr lang="zh-TW" altLang="en-US" sz="1000" dirty="0"/>
              <a:t>優</a:t>
            </a:r>
            <a:r>
              <a:rPr lang="zh-TW" altLang="en-US" sz="1000" dirty="0" smtClean="0"/>
              <a:t>化：</a:t>
            </a:r>
            <a:endParaRPr lang="en-US" altLang="zh-TW" sz="1000" dirty="0" smtClean="0"/>
          </a:p>
          <a:p>
            <a:endParaRPr lang="zh-TW" altLang="en-US" sz="1000" dirty="0"/>
          </a:p>
          <a:p>
            <a:r>
              <a:rPr lang="zh-TW" altLang="en-US" sz="1000" dirty="0"/>
              <a:t>  </a:t>
            </a:r>
            <a:r>
              <a:rPr lang="en-US" altLang="zh-TW" sz="1000" dirty="0" smtClean="0"/>
              <a:t>· </a:t>
            </a:r>
            <a:r>
              <a:rPr lang="zh-TW" altLang="en-US" sz="1000" dirty="0"/>
              <a:t>使用隨機搜索、貝葉斯優化和梯度提升樹三種優化模型進行製程參數的優化。所有模型均選擇較長的循環時間作為最佳方案，因為長循環時間有助於減少翹曲度。</a:t>
            </a:r>
          </a:p>
          <a:p>
            <a:r>
              <a:rPr lang="zh-TW" altLang="en-US" sz="1000" dirty="0"/>
              <a:t>  </a:t>
            </a:r>
            <a:r>
              <a:rPr lang="en-US" altLang="zh-TW" sz="1000" dirty="0" smtClean="0"/>
              <a:t>· </a:t>
            </a:r>
            <a:r>
              <a:rPr lang="zh-TW" altLang="en-US" sz="1000" dirty="0" smtClean="0"/>
              <a:t>優</a:t>
            </a:r>
            <a:r>
              <a:rPr lang="zh-TW" altLang="en-US" sz="1000" dirty="0"/>
              <a:t>化</a:t>
            </a:r>
            <a:r>
              <a:rPr lang="zh-TW" altLang="en-US" sz="1000" dirty="0" smtClean="0"/>
              <a:t>結果：</a:t>
            </a:r>
            <a:r>
              <a:rPr lang="zh-TW" altLang="en-US" sz="1000" dirty="0"/>
              <a:t>基於成本</a:t>
            </a:r>
            <a:r>
              <a:rPr lang="zh-TW" altLang="en-US" sz="1000" dirty="0" smtClean="0"/>
              <a:t>函數</a:t>
            </a:r>
            <a:r>
              <a:rPr lang="en-US" altLang="zh-TW" sz="1000" dirty="0" smtClean="0"/>
              <a:t>(1)</a:t>
            </a:r>
            <a:r>
              <a:rPr lang="zh-TW" altLang="en-US" sz="1000" dirty="0" smtClean="0"/>
              <a:t>，</a:t>
            </a:r>
            <a:r>
              <a:rPr lang="zh-TW" altLang="en-US" sz="1000" dirty="0"/>
              <a:t>所有優化模型的循環時間較長，但預測的翹曲度和殘餘焓值均在合理範圍內。貝葉斯優化模型在循環時間與成本函數最小化方面表現最佳。</a:t>
            </a:r>
          </a:p>
          <a:p>
            <a:r>
              <a:rPr lang="zh-TW" altLang="en-US" sz="1000" dirty="0"/>
              <a:t>  </a:t>
            </a:r>
            <a:r>
              <a:rPr lang="en-US" altLang="zh-TW" sz="1000" dirty="0" smtClean="0"/>
              <a:t>· </a:t>
            </a:r>
            <a:r>
              <a:rPr lang="zh-TW" altLang="en-US" sz="1000" dirty="0"/>
              <a:t>基於成本</a:t>
            </a:r>
            <a:r>
              <a:rPr lang="zh-TW" altLang="en-US" sz="1000" dirty="0" smtClean="0"/>
              <a:t>函數</a:t>
            </a:r>
            <a:r>
              <a:rPr lang="en-US" altLang="zh-TW" sz="1000" dirty="0" smtClean="0"/>
              <a:t>(2)</a:t>
            </a:r>
            <a:r>
              <a:rPr lang="zh-TW" altLang="en-US" sz="1000" dirty="0" smtClean="0"/>
              <a:t>，</a:t>
            </a:r>
            <a:r>
              <a:rPr lang="zh-TW" altLang="en-US" sz="1000" dirty="0"/>
              <a:t>貝葉斯優化模型也顯示出最佳的結果，並且在循環時間上減少了</a:t>
            </a:r>
            <a:r>
              <a:rPr lang="en-US" altLang="zh-TW" sz="1000" dirty="0"/>
              <a:t>52.4%</a:t>
            </a:r>
            <a:r>
              <a:rPr lang="zh-TW" altLang="en-US" sz="1000" dirty="0"/>
              <a:t>的預測時間，這有助於提升生產效率。</a:t>
            </a:r>
          </a:p>
          <a:p>
            <a:endParaRPr lang="en-US" altLang="zh-TW" sz="1000" dirty="0" smtClean="0"/>
          </a:p>
          <a:p>
            <a:r>
              <a:rPr lang="zh-TW" altLang="en-US" sz="1000" dirty="0" smtClean="0"/>
              <a:t>總結</a:t>
            </a:r>
            <a:endParaRPr lang="en-US" altLang="zh-TW" sz="1000" dirty="0" smtClean="0"/>
          </a:p>
          <a:p>
            <a:endParaRPr lang="zh-TW" altLang="en-US" sz="1000" dirty="0"/>
          </a:p>
          <a:p>
            <a:r>
              <a:rPr lang="en-US" altLang="zh-TW" sz="1000" dirty="0" smtClean="0"/>
              <a:t>· </a:t>
            </a:r>
            <a:r>
              <a:rPr lang="zh-TW" altLang="en-US" sz="1000" dirty="0" smtClean="0"/>
              <a:t>機器學習</a:t>
            </a:r>
            <a:r>
              <a:rPr lang="zh-TW" altLang="en-US" sz="1000" dirty="0"/>
              <a:t>應用的</a:t>
            </a:r>
            <a:r>
              <a:rPr lang="zh-TW" altLang="en-US" sz="1000" dirty="0" smtClean="0"/>
              <a:t>有效性：</a:t>
            </a:r>
            <a:r>
              <a:rPr lang="zh-TW" altLang="en-US" sz="1000" dirty="0"/>
              <a:t>機器學習模型能夠有效預測翹曲度和殘餘焓值，並在此基礎上優化製程參數。</a:t>
            </a:r>
          </a:p>
          <a:p>
            <a:r>
              <a:rPr lang="en-US" altLang="zh-TW" sz="1000" dirty="0" smtClean="0"/>
              <a:t>· </a:t>
            </a:r>
            <a:r>
              <a:rPr lang="zh-TW" altLang="en-US" sz="1000" dirty="0" smtClean="0"/>
              <a:t>挑戰：</a:t>
            </a:r>
            <a:r>
              <a:rPr lang="zh-TW" altLang="en-US" sz="1000" dirty="0"/>
              <a:t>目前模型可能會面臨過擬合的問題，尤其是數據集較小時。未來可以通過擴充數據集或進行超參數調整來改善模型表現。</a:t>
            </a:r>
          </a:p>
          <a:p>
            <a:r>
              <a:rPr lang="en-US" altLang="zh-TW" sz="1000" dirty="0" smtClean="0"/>
              <a:t>· </a:t>
            </a:r>
            <a:r>
              <a:rPr lang="zh-TW" altLang="en-US" sz="1000" dirty="0" smtClean="0"/>
              <a:t>未來展望：</a:t>
            </a:r>
            <a:r>
              <a:rPr lang="zh-TW" altLang="en-US" sz="1000" dirty="0"/>
              <a:t>隨著更多數據和更精細的參數調整，機器學習有望進一步提升封裝製程的品質預測與優化。</a:t>
            </a:r>
          </a:p>
        </p:txBody>
      </p:sp>
      <p:sp>
        <p:nvSpPr>
          <p:cNvPr id="4" name="矩形 3"/>
          <p:cNvSpPr/>
          <p:nvPr/>
        </p:nvSpPr>
        <p:spPr>
          <a:xfrm>
            <a:off x="212673" y="3051414"/>
            <a:ext cx="5256000" cy="1692000"/>
          </a:xfrm>
          <a:prstGeom prst="rect">
            <a:avLst/>
          </a:prstGeom>
          <a:solidFill>
            <a:schemeClr val="accent4">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9285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636" y="302359"/>
            <a:ext cx="12108612" cy="6401753"/>
          </a:xfrm>
          <a:prstGeom prst="rect">
            <a:avLst/>
          </a:prstGeom>
        </p:spPr>
        <p:txBody>
          <a:bodyPr wrap="square">
            <a:spAutoFit/>
          </a:bodyPr>
          <a:lstStyle/>
          <a:p>
            <a:r>
              <a:rPr lang="en-US" altLang="zh-TW" sz="1000" dirty="0" smtClean="0"/>
              <a:t>D</a:t>
            </a:r>
            <a:r>
              <a:rPr lang="en-US" altLang="zh-TW" sz="1000" dirty="0"/>
              <a:t>. </a:t>
            </a:r>
            <a:r>
              <a:rPr lang="zh-TW" altLang="en-US" sz="1000" dirty="0"/>
              <a:t>機器學習</a:t>
            </a:r>
            <a:r>
              <a:rPr lang="zh-TW" altLang="en-US" sz="1000" dirty="0" smtClean="0"/>
              <a:t>模型</a:t>
            </a:r>
            <a:r>
              <a:rPr lang="en-US" altLang="zh-TW" sz="1000" dirty="0" smtClean="0"/>
              <a:t>(Machine </a:t>
            </a:r>
            <a:r>
              <a:rPr lang="en-US" altLang="zh-TW" sz="1000" dirty="0"/>
              <a:t>Learning </a:t>
            </a:r>
            <a:r>
              <a:rPr lang="en-US" altLang="zh-TW" sz="1000" dirty="0" smtClean="0"/>
              <a:t>Models)</a:t>
            </a:r>
            <a:endParaRPr lang="en-US" altLang="zh-TW" sz="1000" dirty="0"/>
          </a:p>
          <a:p>
            <a:endParaRPr lang="en-US" altLang="zh-TW" sz="1000" dirty="0"/>
          </a:p>
          <a:p>
            <a:r>
              <a:rPr lang="zh-TW" altLang="en-US" sz="1000" dirty="0"/>
              <a:t>在這一部分中，主要介紹了用於</a:t>
            </a:r>
            <a:r>
              <a:rPr lang="zh-TW" altLang="en-US" sz="1000" dirty="0" smtClean="0"/>
              <a:t>預測翹曲</a:t>
            </a:r>
            <a:r>
              <a:rPr lang="en-US" altLang="zh-TW" sz="1000" dirty="0" smtClean="0"/>
              <a:t>(warpage)</a:t>
            </a:r>
            <a:r>
              <a:rPr lang="zh-TW" altLang="en-US" sz="1000" dirty="0" smtClean="0"/>
              <a:t>和殘餘焓</a:t>
            </a:r>
            <a:r>
              <a:rPr lang="en-US" altLang="zh-TW" sz="1000" dirty="0" smtClean="0"/>
              <a:t>(residual enthalpy)</a:t>
            </a:r>
            <a:r>
              <a:rPr lang="zh-TW" altLang="en-US" sz="1000" dirty="0" smtClean="0"/>
              <a:t>的</a:t>
            </a:r>
            <a:r>
              <a:rPr lang="zh-TW" altLang="en-US" sz="1000" dirty="0"/>
              <a:t>各種機器學習模型的訓練與測試。所使用的模型</a:t>
            </a:r>
            <a:r>
              <a:rPr lang="zh-TW" altLang="en-US" sz="1000" dirty="0" smtClean="0"/>
              <a:t>來自</a:t>
            </a:r>
            <a:r>
              <a:rPr lang="en-US" altLang="zh-TW" sz="1000" dirty="0" smtClean="0"/>
              <a:t>scikit·learn</a:t>
            </a:r>
            <a:r>
              <a:rPr lang="zh-TW" altLang="en-US" sz="1000" dirty="0" smtClean="0"/>
              <a:t>庫</a:t>
            </a:r>
            <a:r>
              <a:rPr lang="zh-TW" altLang="en-US" sz="1000" dirty="0"/>
              <a:t>，包括以下幾種回歸算法</a:t>
            </a:r>
            <a:r>
              <a:rPr lang="zh-TW" altLang="en-US" sz="1000" dirty="0" smtClean="0"/>
              <a:t>：</a:t>
            </a:r>
            <a:endParaRPr lang="en-US" altLang="zh-TW" sz="1000" dirty="0" smtClean="0"/>
          </a:p>
          <a:p>
            <a:endParaRPr lang="zh-TW" altLang="en-US" sz="1000" dirty="0"/>
          </a:p>
          <a:p>
            <a:r>
              <a:rPr lang="en-US" altLang="zh-TW" sz="1000" dirty="0" smtClean="0"/>
              <a:t>· </a:t>
            </a:r>
            <a:r>
              <a:rPr lang="zh-TW" altLang="en-US" sz="1000" dirty="0"/>
              <a:t>隨機森林</a:t>
            </a:r>
            <a:r>
              <a:rPr lang="zh-TW" altLang="en-US" sz="1000" dirty="0" smtClean="0"/>
              <a:t>回歸</a:t>
            </a:r>
            <a:r>
              <a:rPr lang="en-US" altLang="zh-TW" sz="1000" dirty="0" smtClean="0"/>
              <a:t>(Random </a:t>
            </a:r>
            <a:r>
              <a:rPr lang="en-US" altLang="zh-TW" sz="1000" dirty="0"/>
              <a:t>Forest </a:t>
            </a:r>
            <a:r>
              <a:rPr lang="en-US" altLang="zh-TW" sz="1000" dirty="0" smtClean="0"/>
              <a:t>Regression)</a:t>
            </a:r>
            <a:endParaRPr lang="zh-TW" altLang="en-US" sz="1000" dirty="0"/>
          </a:p>
          <a:p>
            <a:r>
              <a:rPr lang="en-US" altLang="zh-TW" sz="1000" dirty="0" smtClean="0"/>
              <a:t>· </a:t>
            </a:r>
            <a:r>
              <a:rPr lang="zh-TW" altLang="en-US" sz="1000" dirty="0"/>
              <a:t>支持向量</a:t>
            </a:r>
            <a:r>
              <a:rPr lang="zh-TW" altLang="en-US" sz="1000" dirty="0" smtClean="0"/>
              <a:t>回歸</a:t>
            </a:r>
            <a:r>
              <a:rPr lang="en-US" altLang="zh-TW" sz="1000" dirty="0" smtClean="0"/>
              <a:t>(Support </a:t>
            </a:r>
            <a:r>
              <a:rPr lang="en-US" altLang="zh-TW" sz="1000" dirty="0"/>
              <a:t>Vector Regression, </a:t>
            </a:r>
            <a:r>
              <a:rPr lang="en-US" altLang="zh-TW" sz="1000" dirty="0" smtClean="0"/>
              <a:t>SVR)</a:t>
            </a:r>
            <a:endParaRPr lang="zh-TW" altLang="en-US" sz="1000" dirty="0"/>
          </a:p>
          <a:p>
            <a:r>
              <a:rPr lang="en-US" altLang="zh-TW" sz="1000" dirty="0" smtClean="0"/>
              <a:t>· </a:t>
            </a:r>
            <a:r>
              <a:rPr lang="zh-TW" altLang="en-US" sz="1000" dirty="0"/>
              <a:t>梯度提升</a:t>
            </a:r>
            <a:r>
              <a:rPr lang="zh-TW" altLang="en-US" sz="1000" dirty="0" smtClean="0"/>
              <a:t>回歸</a:t>
            </a:r>
            <a:r>
              <a:rPr lang="en-US" altLang="zh-TW" sz="1000" dirty="0" smtClean="0"/>
              <a:t>(Gradient </a:t>
            </a:r>
            <a:r>
              <a:rPr lang="en-US" altLang="zh-TW" sz="1000" dirty="0"/>
              <a:t>Boosting </a:t>
            </a:r>
            <a:r>
              <a:rPr lang="en-US" altLang="zh-TW" sz="1000" dirty="0" smtClean="0"/>
              <a:t>Regression)</a:t>
            </a:r>
            <a:endParaRPr lang="zh-TW" altLang="en-US" sz="1000" dirty="0"/>
          </a:p>
          <a:p>
            <a:r>
              <a:rPr lang="en-US" altLang="zh-TW" sz="1000" dirty="0" smtClean="0"/>
              <a:t>· </a:t>
            </a:r>
            <a:r>
              <a:rPr lang="en-US" altLang="zh-TW" sz="1000" dirty="0"/>
              <a:t>K</a:t>
            </a:r>
            <a:r>
              <a:rPr lang="zh-TW" altLang="en-US" sz="1000" dirty="0"/>
              <a:t>最近鄰</a:t>
            </a:r>
            <a:r>
              <a:rPr lang="zh-TW" altLang="en-US" sz="1000" dirty="0" smtClean="0"/>
              <a:t>回歸</a:t>
            </a:r>
            <a:r>
              <a:rPr lang="en-US" altLang="zh-TW" sz="1000" dirty="0" smtClean="0"/>
              <a:t>(K·Nearest </a:t>
            </a:r>
            <a:r>
              <a:rPr lang="en-US" altLang="zh-TW" sz="1000" dirty="0"/>
              <a:t>Neighbors, </a:t>
            </a:r>
            <a:r>
              <a:rPr lang="en-US" altLang="zh-TW" sz="1000" dirty="0" smtClean="0"/>
              <a:t>KNN)</a:t>
            </a:r>
            <a:endParaRPr lang="zh-TW" altLang="en-US" sz="1000" dirty="0"/>
          </a:p>
          <a:p>
            <a:endParaRPr lang="zh-TW" altLang="en-US" sz="1000" dirty="0"/>
          </a:p>
          <a:p>
            <a:r>
              <a:rPr lang="zh-TW" altLang="en-US" sz="1000" dirty="0"/>
              <a:t>這些模型使用標準的超參數進行訓練與測試，沒有進行超參數優化。</a:t>
            </a:r>
          </a:p>
          <a:p>
            <a:endParaRPr lang="zh-TW" altLang="en-US" sz="1000" dirty="0"/>
          </a:p>
          <a:p>
            <a:r>
              <a:rPr lang="zh-TW" altLang="en-US" sz="1000" dirty="0"/>
              <a:t>接著，根據預測準確度選出最佳的質量預測模型，用於後續</a:t>
            </a:r>
            <a:r>
              <a:rPr lang="zh-TW" altLang="en-US" sz="1000" dirty="0" smtClean="0"/>
              <a:t>的工藝</a:t>
            </a:r>
            <a:r>
              <a:rPr lang="zh-TW" altLang="en-US" sz="1000" dirty="0"/>
              <a:t>參數優化</a:t>
            </a:r>
            <a:r>
              <a:rPr lang="zh-TW" altLang="en-US" sz="1000" dirty="0" smtClean="0"/>
              <a:t>模型。</a:t>
            </a:r>
            <a:r>
              <a:rPr lang="zh-TW" altLang="en-US" sz="1000" dirty="0"/>
              <a:t>這些優化模型包括</a:t>
            </a:r>
            <a:r>
              <a:rPr lang="zh-TW" altLang="en-US" sz="1000" dirty="0" smtClean="0"/>
              <a:t>：</a:t>
            </a:r>
            <a:endParaRPr lang="en-US" altLang="zh-TW" sz="1000" dirty="0" smtClean="0"/>
          </a:p>
          <a:p>
            <a:endParaRPr lang="zh-TW" altLang="en-US" sz="1000" dirty="0"/>
          </a:p>
          <a:p>
            <a:r>
              <a:rPr lang="en-US" altLang="zh-TW" sz="1000" dirty="0" smtClean="0"/>
              <a:t>· </a:t>
            </a:r>
            <a:r>
              <a:rPr lang="zh-TW" altLang="en-US" sz="1000" dirty="0"/>
              <a:t>隨機</a:t>
            </a:r>
            <a:r>
              <a:rPr lang="zh-TW" altLang="en-US" sz="1000" dirty="0" smtClean="0"/>
              <a:t>搜尋</a:t>
            </a:r>
            <a:r>
              <a:rPr lang="en-US" altLang="zh-TW" sz="1000" dirty="0" smtClean="0"/>
              <a:t>(Random </a:t>
            </a:r>
            <a:r>
              <a:rPr lang="en-US" altLang="zh-TW" sz="1000" dirty="0"/>
              <a:t>Search, </a:t>
            </a:r>
            <a:r>
              <a:rPr lang="en-US" altLang="zh-TW" sz="1000" dirty="0" smtClean="0"/>
              <a:t>RS)</a:t>
            </a:r>
            <a:endParaRPr lang="zh-TW" altLang="en-US" sz="1000" dirty="0"/>
          </a:p>
          <a:p>
            <a:r>
              <a:rPr lang="en-US" altLang="zh-TW" sz="1000" dirty="0" smtClean="0"/>
              <a:t>· </a:t>
            </a:r>
            <a:r>
              <a:rPr lang="zh-TW" altLang="en-US" sz="1000" dirty="0"/>
              <a:t>梯度提升</a:t>
            </a:r>
            <a:r>
              <a:rPr lang="zh-TW" altLang="en-US" sz="1000" dirty="0" smtClean="0"/>
              <a:t>樹</a:t>
            </a:r>
            <a:r>
              <a:rPr lang="en-US" altLang="zh-TW" sz="1000" dirty="0" smtClean="0"/>
              <a:t>(Gradient </a:t>
            </a:r>
            <a:r>
              <a:rPr lang="en-US" altLang="zh-TW" sz="1000" dirty="0"/>
              <a:t>Boosted Tree, </a:t>
            </a:r>
            <a:r>
              <a:rPr lang="en-US" altLang="zh-TW" sz="1000" dirty="0" smtClean="0"/>
              <a:t>GBT)</a:t>
            </a:r>
            <a:endParaRPr lang="zh-TW" altLang="en-US" sz="1000" dirty="0"/>
          </a:p>
          <a:p>
            <a:r>
              <a:rPr lang="en-US" altLang="zh-TW" sz="1000" dirty="0" smtClean="0"/>
              <a:t>· </a:t>
            </a:r>
            <a:r>
              <a:rPr lang="zh-TW" altLang="en-US" sz="1000" dirty="0"/>
              <a:t>貝葉斯優</a:t>
            </a:r>
            <a:r>
              <a:rPr lang="zh-TW" altLang="en-US" sz="1000" dirty="0" smtClean="0"/>
              <a:t>化</a:t>
            </a:r>
            <a:r>
              <a:rPr lang="en-US" altLang="zh-TW" sz="1000" dirty="0" smtClean="0"/>
              <a:t>(Bayesian </a:t>
            </a:r>
            <a:r>
              <a:rPr lang="en-US" altLang="zh-TW" sz="1000" dirty="0"/>
              <a:t>Optimization, </a:t>
            </a:r>
            <a:r>
              <a:rPr lang="en-US" altLang="zh-TW" sz="1000" dirty="0" smtClean="0"/>
              <a:t>BO)</a:t>
            </a:r>
            <a:endParaRPr lang="zh-TW" altLang="en-US" sz="1000" dirty="0"/>
          </a:p>
          <a:p>
            <a:endParaRPr lang="zh-TW" altLang="en-US" sz="1000" dirty="0"/>
          </a:p>
          <a:p>
            <a:r>
              <a:rPr lang="zh-TW" altLang="en-US" sz="1000" dirty="0"/>
              <a:t>優化目標主要是</a:t>
            </a:r>
            <a:r>
              <a:rPr lang="zh-TW" altLang="en-US" sz="1000" dirty="0" smtClean="0"/>
              <a:t>針對翹曲和殘餘焓這兩</a:t>
            </a:r>
            <a:r>
              <a:rPr lang="zh-TW" altLang="en-US" sz="1000" dirty="0"/>
              <a:t>個質量指標進行優化，而所選擇的工藝參數則是需要被優化的變數。</a:t>
            </a:r>
          </a:p>
          <a:p>
            <a:endParaRPr lang="zh-TW" altLang="en-US" sz="1000" dirty="0"/>
          </a:p>
          <a:p>
            <a:r>
              <a:rPr lang="zh-TW" altLang="en-US" sz="1000" dirty="0" smtClean="0"/>
              <a:t>優</a:t>
            </a:r>
            <a:r>
              <a:rPr lang="zh-TW" altLang="en-US" sz="1000" dirty="0"/>
              <a:t>化</a:t>
            </a:r>
            <a:r>
              <a:rPr lang="zh-TW" altLang="en-US" sz="1000" dirty="0" smtClean="0"/>
              <a:t>模型的</a:t>
            </a:r>
            <a:r>
              <a:rPr lang="zh-TW" altLang="en-US" sz="1000" dirty="0"/>
              <a:t>設計目的是要最大化或最小化一個目標變量。如果考慮多個變量，它們需要在成本函數中進行組合，並通過最小化來優化這個成本函數。定義成本函數非常關鍵，因為它直接影響到優化模型的成功與否。</a:t>
            </a:r>
          </a:p>
          <a:p>
            <a:endParaRPr lang="zh-TW" altLang="en-US" sz="1000" dirty="0"/>
          </a:p>
          <a:p>
            <a:r>
              <a:rPr lang="zh-TW" altLang="en-US" sz="1000" dirty="0"/>
              <a:t>在這項研究中，實現並測試了兩個不同的成本函數</a:t>
            </a:r>
            <a:r>
              <a:rPr lang="zh-TW" altLang="en-US" sz="1000" dirty="0" smtClean="0"/>
              <a:t>：</a:t>
            </a:r>
            <a:endParaRPr lang="en-US" altLang="zh-TW" sz="1000" dirty="0" smtClean="0"/>
          </a:p>
          <a:p>
            <a:endParaRPr lang="zh-TW" altLang="en-US" sz="1000" dirty="0"/>
          </a:p>
          <a:p>
            <a:pPr marL="228600" indent="-228600">
              <a:buAutoNum type="arabicPeriod"/>
            </a:pPr>
            <a:r>
              <a:rPr lang="zh-TW" altLang="en-US" sz="1000" dirty="0" smtClean="0"/>
              <a:t>成本函數</a:t>
            </a:r>
            <a:r>
              <a:rPr lang="en-US" altLang="zh-TW" sz="1000" dirty="0" smtClean="0"/>
              <a:t>(1)</a:t>
            </a:r>
            <a:r>
              <a:rPr lang="zh-TW" altLang="en-US" sz="1000" dirty="0" smtClean="0"/>
              <a:t>：以翹曲和殘餘焓為</a:t>
            </a:r>
            <a:r>
              <a:rPr lang="zh-TW" altLang="en-US" sz="1000" dirty="0"/>
              <a:t>目標變量</a:t>
            </a:r>
            <a:r>
              <a:rPr lang="zh-TW" altLang="en-US" sz="1000" dirty="0" smtClean="0"/>
              <a:t>。</a:t>
            </a:r>
            <a:endParaRPr lang="en-US" altLang="zh-TW" sz="1000" dirty="0" smtClean="0"/>
          </a:p>
          <a:p>
            <a:pPr marL="228600" indent="-228600">
              <a:buAutoNum type="arabicPeriod"/>
            </a:pPr>
            <a:endParaRPr lang="zh-TW" altLang="en-US" sz="1000" dirty="0"/>
          </a:p>
          <a:p>
            <a:r>
              <a:rPr lang="zh-TW" altLang="en-US" sz="1000" dirty="0"/>
              <a:t>   </a:t>
            </a:r>
            <a:r>
              <a:rPr lang="en-US" altLang="zh-TW" sz="1000" dirty="0" smtClean="0"/>
              <a:t>· </a:t>
            </a:r>
            <a:r>
              <a:rPr lang="zh-TW" altLang="en-US" sz="1000" dirty="0"/>
              <a:t>翹曲</a:t>
            </a:r>
            <a:r>
              <a:rPr lang="zh-TW" altLang="en-US" sz="1000" dirty="0" smtClean="0"/>
              <a:t>值</a:t>
            </a:r>
            <a:r>
              <a:rPr lang="en-US" altLang="zh-TW" sz="1000" dirty="0" smtClean="0"/>
              <a:t>(wsc)</a:t>
            </a:r>
            <a:r>
              <a:rPr lang="zh-TW" altLang="en-US" sz="1000" dirty="0" smtClean="0"/>
              <a:t>被</a:t>
            </a:r>
            <a:r>
              <a:rPr lang="zh-TW" altLang="en-US" sz="1000" dirty="0"/>
              <a:t>規範在</a:t>
            </a:r>
            <a:r>
              <a:rPr lang="en-US" altLang="zh-TW" sz="1000" dirty="0"/>
              <a:t>0</a:t>
            </a:r>
            <a:r>
              <a:rPr lang="zh-TW" altLang="en-US" sz="1000" dirty="0"/>
              <a:t>至</a:t>
            </a:r>
            <a:r>
              <a:rPr lang="en-US" altLang="zh-TW" sz="1000" dirty="0"/>
              <a:t>1300 μm</a:t>
            </a:r>
            <a:r>
              <a:rPr lang="zh-TW" altLang="en-US" sz="1000" dirty="0"/>
              <a:t>之間，目標是</a:t>
            </a:r>
            <a:r>
              <a:rPr lang="en-US" altLang="zh-TW" sz="1000" dirty="0"/>
              <a:t>0 </a:t>
            </a:r>
            <a:r>
              <a:rPr lang="en-US" altLang="zh-TW" sz="1000" dirty="0" smtClean="0"/>
              <a:t>μm(</a:t>
            </a:r>
            <a:r>
              <a:rPr lang="zh-TW" altLang="en-US" sz="1000" dirty="0" smtClean="0"/>
              <a:t>即</a:t>
            </a:r>
            <a:r>
              <a:rPr lang="zh-TW" altLang="en-US" sz="1000" dirty="0"/>
              <a:t>無翹</a:t>
            </a:r>
            <a:r>
              <a:rPr lang="zh-TW" altLang="en-US" sz="1000" dirty="0" smtClean="0"/>
              <a:t>曲</a:t>
            </a:r>
            <a:r>
              <a:rPr lang="en-US" altLang="zh-TW" sz="1000" dirty="0" smtClean="0"/>
              <a:t>)</a:t>
            </a:r>
            <a:r>
              <a:rPr lang="zh-TW" altLang="en-US" sz="1000" dirty="0" smtClean="0"/>
              <a:t>。</a:t>
            </a:r>
            <a:endParaRPr lang="zh-TW" altLang="en-US" sz="1000" dirty="0"/>
          </a:p>
          <a:p>
            <a:r>
              <a:rPr lang="zh-TW" altLang="en-US" sz="1000" dirty="0"/>
              <a:t>   </a:t>
            </a:r>
            <a:r>
              <a:rPr lang="en-US" altLang="zh-TW" sz="1000" dirty="0" smtClean="0"/>
              <a:t>· </a:t>
            </a:r>
            <a:r>
              <a:rPr lang="zh-TW" altLang="en-US" sz="1000" dirty="0"/>
              <a:t>殘餘</a:t>
            </a:r>
            <a:r>
              <a:rPr lang="zh-TW" altLang="en-US" sz="1000" dirty="0" smtClean="0"/>
              <a:t>焓</a:t>
            </a:r>
            <a:r>
              <a:rPr lang="en-US" altLang="zh-TW" sz="1000" dirty="0" smtClean="0"/>
              <a:t>(hsc)</a:t>
            </a:r>
            <a:r>
              <a:rPr lang="zh-TW" altLang="en-US" sz="1000" dirty="0" smtClean="0"/>
              <a:t>則</a:t>
            </a:r>
            <a:r>
              <a:rPr lang="zh-TW" altLang="en-US" sz="1000" dirty="0"/>
              <a:t>以</a:t>
            </a:r>
            <a:r>
              <a:rPr lang="en-US" altLang="zh-TW" sz="1000" dirty="0"/>
              <a:t>0 </a:t>
            </a:r>
            <a:r>
              <a:rPr lang="en-US" altLang="zh-TW" sz="1000" dirty="0" smtClean="0"/>
              <a:t>J/g(</a:t>
            </a:r>
            <a:r>
              <a:rPr lang="zh-TW" altLang="en-US" sz="1000" dirty="0" smtClean="0"/>
              <a:t>完全固化</a:t>
            </a:r>
            <a:r>
              <a:rPr lang="en-US" altLang="zh-TW" sz="1000" dirty="0" smtClean="0"/>
              <a:t>)</a:t>
            </a:r>
            <a:r>
              <a:rPr lang="zh-TW" altLang="en-US" sz="1000" dirty="0" smtClean="0"/>
              <a:t>為</a:t>
            </a:r>
            <a:r>
              <a:rPr lang="zh-TW" altLang="en-US" sz="1000" dirty="0"/>
              <a:t>目標，並規範在</a:t>
            </a:r>
            <a:r>
              <a:rPr lang="en-US" altLang="zh-TW" sz="1000" dirty="0"/>
              <a:t>8 J/g</a:t>
            </a:r>
            <a:r>
              <a:rPr lang="zh-TW" altLang="en-US" sz="1000" dirty="0"/>
              <a:t>到</a:t>
            </a:r>
            <a:r>
              <a:rPr lang="en-US" altLang="zh-TW" sz="1000" dirty="0"/>
              <a:t>0 J/g</a:t>
            </a:r>
            <a:r>
              <a:rPr lang="zh-TW" altLang="en-US" sz="1000" dirty="0"/>
              <a:t>之間。</a:t>
            </a:r>
          </a:p>
          <a:p>
            <a:r>
              <a:rPr lang="zh-TW" altLang="en-US" sz="1000" dirty="0"/>
              <a:t>   </a:t>
            </a:r>
            <a:r>
              <a:rPr lang="en-US" altLang="zh-TW" sz="1000" dirty="0" smtClean="0"/>
              <a:t>· </a:t>
            </a:r>
            <a:r>
              <a:rPr lang="zh-TW" altLang="en-US" sz="1000" dirty="0"/>
              <a:t>這兩個目標量的權</a:t>
            </a:r>
            <a:r>
              <a:rPr lang="zh-TW" altLang="en-US" sz="1000" dirty="0" smtClean="0"/>
              <a:t>重</a:t>
            </a:r>
            <a:r>
              <a:rPr lang="en-US" altLang="zh-TW" sz="1000" dirty="0" smtClean="0"/>
              <a:t>(ww </a:t>
            </a:r>
            <a:r>
              <a:rPr lang="zh-TW" altLang="en-US" sz="1000" dirty="0"/>
              <a:t>和 </a:t>
            </a:r>
            <a:r>
              <a:rPr lang="en-US" altLang="zh-TW" sz="1000" dirty="0" smtClean="0"/>
              <a:t>wh)</a:t>
            </a:r>
            <a:r>
              <a:rPr lang="zh-TW" altLang="en-US" sz="1000" dirty="0" smtClean="0"/>
              <a:t>都</a:t>
            </a:r>
            <a:r>
              <a:rPr lang="zh-TW" altLang="en-US" sz="1000" dirty="0"/>
              <a:t>設為</a:t>
            </a:r>
            <a:r>
              <a:rPr lang="en-US" altLang="zh-TW" sz="1000" dirty="0"/>
              <a:t>1</a:t>
            </a:r>
            <a:r>
              <a:rPr lang="zh-TW" altLang="en-US" sz="1000" dirty="0"/>
              <a:t>，即兩者同等重要</a:t>
            </a:r>
            <a:r>
              <a:rPr lang="zh-TW" altLang="en-US" sz="1000" dirty="0" smtClean="0"/>
              <a:t>。</a:t>
            </a:r>
            <a:endParaRPr lang="en-US" altLang="zh-TW" sz="1000" dirty="0" smtClean="0"/>
          </a:p>
          <a:p>
            <a:endParaRPr lang="en-US" altLang="zh-TW" sz="1000" dirty="0"/>
          </a:p>
          <a:p>
            <a:r>
              <a:rPr lang="en-US" altLang="zh-TW" sz="1000" dirty="0"/>
              <a:t>2. </a:t>
            </a:r>
            <a:r>
              <a:rPr lang="zh-TW" altLang="en-US" sz="1000" dirty="0" smtClean="0"/>
              <a:t>成本函數</a:t>
            </a:r>
            <a:r>
              <a:rPr lang="en-US" altLang="zh-TW" sz="1000" dirty="0" smtClean="0"/>
              <a:t>(2)</a:t>
            </a:r>
            <a:r>
              <a:rPr lang="zh-TW" altLang="en-US" sz="1000" dirty="0" smtClean="0"/>
              <a:t>：</a:t>
            </a:r>
            <a:r>
              <a:rPr lang="zh-TW" altLang="en-US" sz="1000" dirty="0"/>
              <a:t>除了翹曲和殘餘焓，還包括</a:t>
            </a:r>
            <a:r>
              <a:rPr lang="zh-TW" altLang="en-US" sz="1000" dirty="0" smtClean="0"/>
              <a:t>了週期時間</a:t>
            </a:r>
            <a:r>
              <a:rPr lang="en-US" altLang="zh-TW" sz="1000" dirty="0" smtClean="0"/>
              <a:t>(tsc)</a:t>
            </a:r>
            <a:r>
              <a:rPr lang="zh-TW" altLang="en-US" sz="1000" dirty="0" smtClean="0"/>
              <a:t>。</a:t>
            </a:r>
            <a:r>
              <a:rPr lang="zh-TW" altLang="en-US" sz="1000" dirty="0"/>
              <a:t>週期時間會受到固化過程的限制，規範在</a:t>
            </a:r>
            <a:r>
              <a:rPr lang="en-US" altLang="zh-TW" sz="1000" dirty="0"/>
              <a:t>60</a:t>
            </a:r>
            <a:r>
              <a:rPr lang="zh-TW" altLang="en-US" sz="1000" dirty="0"/>
              <a:t>秒至</a:t>
            </a:r>
            <a:r>
              <a:rPr lang="en-US" altLang="zh-TW" sz="1000" dirty="0"/>
              <a:t>300</a:t>
            </a:r>
            <a:r>
              <a:rPr lang="zh-TW" altLang="en-US" sz="1000" dirty="0"/>
              <a:t>秒之間</a:t>
            </a:r>
            <a:r>
              <a:rPr lang="zh-TW" altLang="en-US" sz="1000" dirty="0" smtClean="0"/>
              <a:t>。</a:t>
            </a:r>
            <a:endParaRPr lang="en-US" altLang="zh-TW" sz="1000" dirty="0" smtClean="0"/>
          </a:p>
          <a:p>
            <a:endParaRPr lang="zh-TW" altLang="en-US" sz="1000" dirty="0"/>
          </a:p>
          <a:p>
            <a:r>
              <a:rPr lang="zh-TW" altLang="en-US" sz="1000" dirty="0"/>
              <a:t>   </a:t>
            </a:r>
            <a:r>
              <a:rPr lang="en-US" altLang="zh-TW" sz="1000" dirty="0" smtClean="0"/>
              <a:t>· </a:t>
            </a:r>
            <a:r>
              <a:rPr lang="zh-TW" altLang="en-US" sz="1000" dirty="0"/>
              <a:t>週期時間的權</a:t>
            </a:r>
            <a:r>
              <a:rPr lang="zh-TW" altLang="en-US" sz="1000" dirty="0" smtClean="0"/>
              <a:t>重</a:t>
            </a:r>
            <a:r>
              <a:rPr lang="en-US" altLang="zh-TW" sz="1000" dirty="0" smtClean="0"/>
              <a:t>(wt)</a:t>
            </a:r>
            <a:r>
              <a:rPr lang="zh-TW" altLang="en-US" sz="1000" dirty="0" smtClean="0"/>
              <a:t>也</a:t>
            </a:r>
            <a:r>
              <a:rPr lang="zh-TW" altLang="en-US" sz="1000" dirty="0"/>
              <a:t>設為</a:t>
            </a:r>
            <a:r>
              <a:rPr lang="en-US" altLang="zh-TW" sz="1000" dirty="0"/>
              <a:t>1</a:t>
            </a:r>
            <a:r>
              <a:rPr lang="zh-TW" altLang="en-US" sz="1000" dirty="0" smtClean="0"/>
              <a:t>。</a:t>
            </a:r>
            <a:endParaRPr lang="en-US" altLang="zh-TW" sz="1000" dirty="0" smtClean="0"/>
          </a:p>
          <a:p>
            <a:endParaRPr lang="en-US" altLang="zh-TW" sz="1000" dirty="0"/>
          </a:p>
          <a:p>
            <a:r>
              <a:rPr lang="en-US" altLang="zh-TW" sz="1000" dirty="0"/>
              <a:t>E. </a:t>
            </a:r>
            <a:r>
              <a:rPr lang="zh-TW" altLang="en-US" sz="1000" dirty="0"/>
              <a:t>模型</a:t>
            </a:r>
            <a:r>
              <a:rPr lang="zh-TW" altLang="en-US" sz="1000" dirty="0" smtClean="0"/>
              <a:t>評估</a:t>
            </a:r>
            <a:r>
              <a:rPr lang="en-US" altLang="zh-TW" sz="1000" dirty="0" smtClean="0"/>
              <a:t>(Model Evaluation)</a:t>
            </a:r>
            <a:endParaRPr lang="en-US" altLang="zh-TW" sz="1000" dirty="0"/>
          </a:p>
          <a:p>
            <a:endParaRPr lang="en-US" altLang="zh-TW" sz="1000" dirty="0"/>
          </a:p>
          <a:p>
            <a:r>
              <a:rPr lang="zh-TW" altLang="en-US" sz="1000" dirty="0"/>
              <a:t>在進行模型評估時，主要通過以下方式來比較預測模型的表現</a:t>
            </a:r>
            <a:r>
              <a:rPr lang="zh-TW" altLang="en-US" sz="1000" dirty="0" smtClean="0"/>
              <a:t>：</a:t>
            </a:r>
            <a:endParaRPr lang="en-US" altLang="zh-TW" sz="1000" dirty="0" smtClean="0"/>
          </a:p>
          <a:p>
            <a:endParaRPr lang="zh-TW" altLang="en-US" sz="1000" dirty="0"/>
          </a:p>
          <a:p>
            <a:r>
              <a:rPr lang="en-US" altLang="zh-TW" sz="1000" dirty="0"/>
              <a:t>1. </a:t>
            </a:r>
            <a:r>
              <a:rPr lang="zh-TW" altLang="en-US" sz="1000" dirty="0"/>
              <a:t>準確度：使用</a:t>
            </a:r>
            <a:r>
              <a:rPr lang="en-US" altLang="zh-TW" sz="1000" dirty="0"/>
              <a:t>R²</a:t>
            </a:r>
            <a:r>
              <a:rPr lang="zh-TW" altLang="en-US" sz="1000" dirty="0"/>
              <a:t>值和平均絕對</a:t>
            </a:r>
            <a:r>
              <a:rPr lang="zh-TW" altLang="en-US" sz="1000" dirty="0" smtClean="0"/>
              <a:t>誤差</a:t>
            </a:r>
            <a:r>
              <a:rPr lang="en-US" altLang="zh-TW" sz="1000" dirty="0" smtClean="0"/>
              <a:t>(MAE)</a:t>
            </a:r>
            <a:r>
              <a:rPr lang="zh-TW" altLang="en-US" sz="1000" dirty="0" smtClean="0"/>
              <a:t>來</a:t>
            </a:r>
            <a:r>
              <a:rPr lang="zh-TW" altLang="en-US" sz="1000" dirty="0"/>
              <a:t>評估每個模型的預測準確度。</a:t>
            </a:r>
          </a:p>
          <a:p>
            <a:r>
              <a:rPr lang="en-US" altLang="zh-TW" sz="1000" dirty="0"/>
              <a:t>2. </a:t>
            </a:r>
            <a:r>
              <a:rPr lang="zh-TW" altLang="en-US" sz="1000" dirty="0"/>
              <a:t>特徵重要性：計算並識別最具預測能力的特徵。</a:t>
            </a:r>
          </a:p>
          <a:p>
            <a:endParaRPr lang="zh-TW" altLang="en-US" sz="1000" dirty="0"/>
          </a:p>
          <a:p>
            <a:r>
              <a:rPr lang="zh-TW" altLang="en-US" sz="1000" dirty="0"/>
              <a:t>此外，對於優化模型，則比較預測出的工藝參數和相應的成本函數值，並且繪製出訓練過程的歷史圖，來評估每個優化模型的效果</a:t>
            </a:r>
            <a:r>
              <a:rPr lang="zh-TW" altLang="en-US" sz="1000" dirty="0" smtClean="0"/>
              <a:t>。</a:t>
            </a:r>
            <a:endParaRPr lang="zh-TW" altLang="en-US" sz="1000" dirty="0"/>
          </a:p>
        </p:txBody>
      </p:sp>
      <p:sp>
        <p:nvSpPr>
          <p:cNvPr id="5" name="矩形 4"/>
          <p:cNvSpPr/>
          <p:nvPr/>
        </p:nvSpPr>
        <p:spPr>
          <a:xfrm>
            <a:off x="505971" y="2007618"/>
            <a:ext cx="2340000" cy="180000"/>
          </a:xfrm>
          <a:prstGeom prst="rect">
            <a:avLst/>
          </a:prstGeom>
          <a:solidFill>
            <a:schemeClr val="accent4">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26409" y="5665218"/>
            <a:ext cx="4176000" cy="648000"/>
          </a:xfrm>
          <a:prstGeom prst="rect">
            <a:avLst/>
          </a:prstGeom>
          <a:solidFill>
            <a:schemeClr val="accent4">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760798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804" y="631549"/>
            <a:ext cx="6586817" cy="5940088"/>
          </a:xfrm>
          <a:prstGeom prst="rect">
            <a:avLst/>
          </a:prstGeom>
        </p:spPr>
        <p:txBody>
          <a:bodyPr wrap="square">
            <a:spAutoFit/>
          </a:bodyPr>
          <a:lstStyle/>
          <a:p>
            <a:r>
              <a:rPr lang="zh-TW" altLang="en-US" sz="1000" dirty="0" smtClean="0"/>
              <a:t>研究</a:t>
            </a:r>
            <a:r>
              <a:rPr lang="zh-TW" altLang="en-US" sz="1000" dirty="0"/>
              <a:t>結果與</a:t>
            </a:r>
            <a:r>
              <a:rPr lang="zh-TW" altLang="en-US" sz="1000" dirty="0" smtClean="0"/>
              <a:t>討論</a:t>
            </a:r>
            <a:r>
              <a:rPr lang="en-US" altLang="zh-TW" sz="1000" dirty="0" smtClean="0"/>
              <a:t>(Results </a:t>
            </a:r>
            <a:r>
              <a:rPr lang="en-US" altLang="zh-TW" sz="1000" dirty="0"/>
              <a:t>and </a:t>
            </a:r>
            <a:r>
              <a:rPr lang="en-US" altLang="zh-TW" sz="1000" dirty="0" smtClean="0"/>
              <a:t>Discussion)</a:t>
            </a:r>
            <a:endParaRPr lang="en-US" altLang="zh-TW" sz="1000" dirty="0"/>
          </a:p>
          <a:p>
            <a:endParaRPr lang="en-US" altLang="zh-TW" sz="1000" dirty="0"/>
          </a:p>
          <a:p>
            <a:r>
              <a:rPr lang="zh-TW" altLang="en-US" sz="1000" dirty="0"/>
              <a:t>本部分介紹了基於所獲得的數據集，</a:t>
            </a:r>
            <a:r>
              <a:rPr lang="zh-TW" altLang="en-US" sz="1000" dirty="0" smtClean="0"/>
              <a:t>對翹曲和殘餘焓進行</a:t>
            </a:r>
            <a:r>
              <a:rPr lang="zh-TW" altLang="en-US" sz="1000" dirty="0"/>
              <a:t>預測的機器學習模型的訓練與測試。不同的預測模型進行了比較，並且最具潛力的預測模型被用於進一步的優化模型，這些優化模型又分別在兩種不同的成本函數下進行了測試。</a:t>
            </a:r>
          </a:p>
          <a:p>
            <a:endParaRPr lang="zh-TW" altLang="en-US" sz="1000" dirty="0"/>
          </a:p>
          <a:p>
            <a:r>
              <a:rPr lang="en-US" altLang="zh-TW" sz="1000" dirty="0" smtClean="0"/>
              <a:t>A</a:t>
            </a:r>
            <a:r>
              <a:rPr lang="en-US" altLang="zh-TW" sz="1000" dirty="0"/>
              <a:t>. </a:t>
            </a:r>
            <a:r>
              <a:rPr lang="zh-TW" altLang="en-US" sz="1000" dirty="0"/>
              <a:t>翹曲預測</a:t>
            </a:r>
            <a:r>
              <a:rPr lang="zh-TW" altLang="en-US" sz="1000" dirty="0" smtClean="0"/>
              <a:t>模型</a:t>
            </a:r>
            <a:r>
              <a:rPr lang="en-US" altLang="zh-TW" sz="1000" dirty="0" smtClean="0"/>
              <a:t>(Warpage </a:t>
            </a:r>
            <a:r>
              <a:rPr lang="en-US" altLang="zh-TW" sz="1000" dirty="0"/>
              <a:t>Prediction </a:t>
            </a:r>
            <a:r>
              <a:rPr lang="en-US" altLang="zh-TW" sz="1000" dirty="0" smtClean="0"/>
              <a:t>Model)</a:t>
            </a:r>
            <a:endParaRPr lang="en-US" altLang="zh-TW" sz="1000" dirty="0"/>
          </a:p>
          <a:p>
            <a:endParaRPr lang="en-US" altLang="zh-TW" sz="1000" dirty="0"/>
          </a:p>
          <a:p>
            <a:r>
              <a:rPr lang="en-US" altLang="zh-TW" sz="1000" dirty="0"/>
              <a:t>1. </a:t>
            </a:r>
            <a:r>
              <a:rPr lang="zh-TW" altLang="en-US" sz="1000" dirty="0" smtClean="0"/>
              <a:t>模型結果：</a:t>
            </a:r>
            <a:endParaRPr lang="zh-TW" altLang="en-US" sz="1000" dirty="0"/>
          </a:p>
          <a:p>
            <a:r>
              <a:rPr lang="zh-TW" altLang="en-US" sz="1000" dirty="0"/>
              <a:t>   </a:t>
            </a:r>
            <a:r>
              <a:rPr lang="en-US" altLang="zh-TW" sz="1000" dirty="0" smtClean="0"/>
              <a:t>· </a:t>
            </a:r>
            <a:r>
              <a:rPr lang="zh-TW" altLang="en-US" sz="1000" dirty="0"/>
              <a:t>初始預測僅使用機器</a:t>
            </a:r>
            <a:r>
              <a:rPr lang="zh-TW" altLang="en-US" sz="1000" dirty="0" smtClean="0"/>
              <a:t>參數</a:t>
            </a:r>
            <a:r>
              <a:rPr lang="en-US" altLang="zh-TW" sz="1000" dirty="0" smtClean="0"/>
              <a:t>(MP)</a:t>
            </a:r>
            <a:r>
              <a:rPr lang="zh-TW" altLang="en-US" sz="1000" dirty="0" smtClean="0"/>
              <a:t>，</a:t>
            </a:r>
            <a:r>
              <a:rPr lang="zh-TW" altLang="en-US" sz="1000" dirty="0"/>
              <a:t>然後加入從傳感器時間序列中提取的</a:t>
            </a:r>
            <a:r>
              <a:rPr lang="zh-TW" altLang="en-US" sz="1000" dirty="0" smtClean="0"/>
              <a:t>特徵</a:t>
            </a:r>
            <a:r>
              <a:rPr lang="en-US" altLang="zh-TW" sz="1000" dirty="0" smtClean="0"/>
              <a:t>(tsfeatures)</a:t>
            </a:r>
            <a:r>
              <a:rPr lang="zh-TW" altLang="en-US" sz="1000" dirty="0" smtClean="0"/>
              <a:t>。</a:t>
            </a:r>
          </a:p>
          <a:p>
            <a:r>
              <a:rPr lang="zh-TW" altLang="en-US" sz="1000" dirty="0" smtClean="0"/>
              <a:t>   </a:t>
            </a:r>
            <a:r>
              <a:rPr lang="en-US" altLang="zh-TW" sz="1000" dirty="0" smtClean="0"/>
              <a:t>· </a:t>
            </a:r>
            <a:r>
              <a:rPr lang="zh-TW" altLang="en-US" sz="1000" dirty="0"/>
              <a:t>使用隨機森林回歸和梯度提升回歸時，僅使用機器參數預測的準確度為</a:t>
            </a:r>
            <a:r>
              <a:rPr lang="en-US" altLang="zh-TW" sz="1000" dirty="0"/>
              <a:t>86%</a:t>
            </a:r>
            <a:r>
              <a:rPr lang="zh-TW" altLang="en-US" sz="1000" dirty="0"/>
              <a:t>，平均絕對</a:t>
            </a:r>
            <a:r>
              <a:rPr lang="zh-TW" altLang="en-US" sz="1000" dirty="0" smtClean="0"/>
              <a:t>誤差</a:t>
            </a:r>
            <a:r>
              <a:rPr lang="en-US" altLang="zh-TW" sz="1000" dirty="0" smtClean="0"/>
              <a:t>(MAE)</a:t>
            </a:r>
            <a:r>
              <a:rPr lang="zh-TW" altLang="en-US" sz="1000" dirty="0" smtClean="0"/>
              <a:t>為</a:t>
            </a:r>
            <a:r>
              <a:rPr lang="en-US" altLang="zh-TW" sz="1000" dirty="0"/>
              <a:t>36 μm</a:t>
            </a:r>
            <a:r>
              <a:rPr lang="zh-TW" altLang="en-US" sz="1000" dirty="0"/>
              <a:t>。</a:t>
            </a:r>
          </a:p>
          <a:p>
            <a:r>
              <a:rPr lang="zh-TW" altLang="en-US" sz="1000" dirty="0"/>
              <a:t>   </a:t>
            </a:r>
            <a:r>
              <a:rPr lang="en-US" altLang="zh-TW" sz="1000" dirty="0" smtClean="0"/>
              <a:t>· </a:t>
            </a:r>
            <a:r>
              <a:rPr lang="en-US" altLang="zh-TW" sz="1000" dirty="0"/>
              <a:t>K</a:t>
            </a:r>
            <a:r>
              <a:rPr lang="zh-TW" altLang="en-US" sz="1000" dirty="0"/>
              <a:t>最近鄰回歸模型的準確度為</a:t>
            </a:r>
            <a:r>
              <a:rPr lang="en-US" altLang="zh-TW" sz="1000" dirty="0"/>
              <a:t>87%</a:t>
            </a:r>
            <a:r>
              <a:rPr lang="zh-TW" altLang="en-US" sz="1000" dirty="0"/>
              <a:t>，但</a:t>
            </a:r>
            <a:r>
              <a:rPr lang="en-US" altLang="zh-TW" sz="1000" dirty="0"/>
              <a:t>MAE</a:t>
            </a:r>
            <a:r>
              <a:rPr lang="zh-TW" altLang="en-US" sz="1000" dirty="0"/>
              <a:t>較大。支持向量回歸的準確度</a:t>
            </a:r>
            <a:r>
              <a:rPr lang="zh-TW" altLang="en-US" sz="1000" dirty="0" smtClean="0"/>
              <a:t>最低</a:t>
            </a:r>
            <a:r>
              <a:rPr lang="en-US" altLang="zh-TW" sz="1000" dirty="0" smtClean="0"/>
              <a:t>(48%)</a:t>
            </a:r>
            <a:r>
              <a:rPr lang="zh-TW" altLang="en-US" sz="1000" dirty="0" smtClean="0"/>
              <a:t>，</a:t>
            </a:r>
            <a:r>
              <a:rPr lang="en-US" altLang="zh-TW" sz="1000" dirty="0"/>
              <a:t>MAE</a:t>
            </a:r>
            <a:r>
              <a:rPr lang="zh-TW" altLang="en-US" sz="1000" dirty="0"/>
              <a:t>為</a:t>
            </a:r>
            <a:r>
              <a:rPr lang="en-US" altLang="zh-TW" sz="1000" dirty="0"/>
              <a:t>88 μm</a:t>
            </a:r>
            <a:r>
              <a:rPr lang="zh-TW" altLang="en-US" sz="1000" dirty="0"/>
              <a:t>。</a:t>
            </a:r>
          </a:p>
          <a:p>
            <a:endParaRPr lang="zh-TW" altLang="en-US" sz="1000" dirty="0"/>
          </a:p>
          <a:p>
            <a:r>
              <a:rPr lang="en-US" altLang="zh-TW" sz="1000" dirty="0"/>
              <a:t>2. </a:t>
            </a:r>
            <a:r>
              <a:rPr lang="zh-TW" altLang="en-US" sz="1000" dirty="0" smtClean="0"/>
              <a:t>模型</a:t>
            </a:r>
            <a:r>
              <a:rPr lang="zh-TW" altLang="en-US" sz="1000" dirty="0"/>
              <a:t>改進與</a:t>
            </a:r>
            <a:r>
              <a:rPr lang="zh-TW" altLang="en-US" sz="1000" dirty="0" smtClean="0"/>
              <a:t>評估：</a:t>
            </a:r>
            <a:endParaRPr lang="zh-TW" altLang="en-US" sz="1000" dirty="0"/>
          </a:p>
          <a:p>
            <a:r>
              <a:rPr lang="zh-TW" altLang="en-US" sz="1000" dirty="0"/>
              <a:t>   </a:t>
            </a:r>
            <a:r>
              <a:rPr lang="en-US" altLang="zh-TW" sz="1000" dirty="0" smtClean="0"/>
              <a:t>· </a:t>
            </a:r>
            <a:r>
              <a:rPr lang="zh-TW" altLang="en-US" sz="1000" dirty="0"/>
              <a:t>隨著傳感器數據的引入，模型準確度有了顯著提高。</a:t>
            </a:r>
          </a:p>
          <a:p>
            <a:r>
              <a:rPr lang="zh-TW" altLang="en-US" sz="1000" dirty="0"/>
              <a:t>   </a:t>
            </a:r>
            <a:r>
              <a:rPr lang="en-US" altLang="zh-TW" sz="1000" dirty="0" smtClean="0"/>
              <a:t>· </a:t>
            </a:r>
            <a:r>
              <a:rPr lang="zh-TW" altLang="en-US" sz="1000" dirty="0"/>
              <a:t>隨機森林回歸和梯度提升回歸分別達到了</a:t>
            </a:r>
            <a:r>
              <a:rPr lang="en-US" altLang="zh-TW" sz="1000" dirty="0"/>
              <a:t>90%</a:t>
            </a:r>
            <a:r>
              <a:rPr lang="zh-TW" altLang="en-US" sz="1000" dirty="0"/>
              <a:t>和</a:t>
            </a:r>
            <a:r>
              <a:rPr lang="en-US" altLang="zh-TW" sz="1000" dirty="0"/>
              <a:t>91%</a:t>
            </a:r>
            <a:r>
              <a:rPr lang="zh-TW" altLang="en-US" sz="1000" dirty="0"/>
              <a:t>的準確度。</a:t>
            </a:r>
          </a:p>
          <a:p>
            <a:r>
              <a:rPr lang="zh-TW" altLang="en-US" sz="1000" dirty="0"/>
              <a:t>   </a:t>
            </a:r>
            <a:r>
              <a:rPr lang="en-US" altLang="zh-TW" sz="1000" dirty="0" smtClean="0"/>
              <a:t>· </a:t>
            </a:r>
            <a:r>
              <a:rPr lang="zh-TW" altLang="en-US" sz="1000" dirty="0"/>
              <a:t>支持向量回歸的準確度提升了</a:t>
            </a:r>
            <a:r>
              <a:rPr lang="en-US" altLang="zh-TW" sz="1000" dirty="0"/>
              <a:t>24%</a:t>
            </a:r>
            <a:r>
              <a:rPr lang="zh-TW" altLang="en-US" sz="1000" dirty="0"/>
              <a:t>，達到了</a:t>
            </a:r>
            <a:r>
              <a:rPr lang="en-US" altLang="zh-TW" sz="1000" dirty="0"/>
              <a:t>72%</a:t>
            </a:r>
            <a:r>
              <a:rPr lang="zh-TW" altLang="en-US" sz="1000" dirty="0"/>
              <a:t>。</a:t>
            </a:r>
          </a:p>
          <a:p>
            <a:endParaRPr lang="zh-TW" altLang="en-US" sz="1000" dirty="0"/>
          </a:p>
          <a:p>
            <a:r>
              <a:rPr lang="en-US" altLang="zh-TW" sz="1000" dirty="0"/>
              <a:t>3. </a:t>
            </a:r>
            <a:r>
              <a:rPr lang="zh-TW" altLang="en-US" sz="1000" dirty="0" smtClean="0"/>
              <a:t>特徵重要性：</a:t>
            </a:r>
            <a:endParaRPr lang="zh-TW" altLang="en-US" sz="1000" dirty="0"/>
          </a:p>
          <a:p>
            <a:r>
              <a:rPr lang="zh-TW" altLang="en-US" sz="1000" dirty="0"/>
              <a:t>   </a:t>
            </a:r>
            <a:r>
              <a:rPr lang="en-US" altLang="zh-TW" sz="1000" dirty="0" smtClean="0"/>
              <a:t>· </a:t>
            </a:r>
            <a:r>
              <a:rPr lang="zh-TW" altLang="en-US" sz="1000" dirty="0"/>
              <a:t>最重要的特徵</a:t>
            </a:r>
            <a:r>
              <a:rPr lang="zh-TW" altLang="en-US" sz="1000" dirty="0" smtClean="0"/>
              <a:t>為週期時間，</a:t>
            </a:r>
            <a:r>
              <a:rPr lang="zh-TW" altLang="en-US" sz="1000" dirty="0"/>
              <a:t>尤其是在隨機森林回歸、梯度提升回歸和</a:t>
            </a:r>
            <a:r>
              <a:rPr lang="en-US" altLang="zh-TW" sz="1000" dirty="0"/>
              <a:t>K</a:t>
            </a:r>
            <a:r>
              <a:rPr lang="zh-TW" altLang="en-US" sz="1000" dirty="0"/>
              <a:t>最近鄰回歸模型中。</a:t>
            </a:r>
          </a:p>
          <a:p>
            <a:r>
              <a:rPr lang="zh-TW" altLang="en-US" sz="1000" dirty="0"/>
              <a:t>   </a:t>
            </a:r>
            <a:r>
              <a:rPr lang="en-US" altLang="zh-TW" sz="1000" dirty="0" smtClean="0"/>
              <a:t>· </a:t>
            </a:r>
            <a:r>
              <a:rPr lang="zh-TW" altLang="en-US" sz="1000" dirty="0"/>
              <a:t>支持向量回歸模型則顯示出多個特徵同等重要，然而其預測結果較差，顯示其未能正確識別數據中的顯著關聯。</a:t>
            </a:r>
          </a:p>
          <a:p>
            <a:endParaRPr lang="zh-TW" altLang="en-US" sz="1000" dirty="0"/>
          </a:p>
          <a:p>
            <a:r>
              <a:rPr lang="en-US" altLang="zh-TW" sz="1000" dirty="0"/>
              <a:t>4. </a:t>
            </a:r>
            <a:r>
              <a:rPr lang="zh-TW" altLang="en-US" sz="1000" dirty="0" smtClean="0"/>
              <a:t>結論：</a:t>
            </a:r>
            <a:endParaRPr lang="zh-TW" altLang="en-US" sz="1000" dirty="0"/>
          </a:p>
          <a:p>
            <a:r>
              <a:rPr lang="zh-TW" altLang="en-US" sz="1000" dirty="0"/>
              <a:t>   </a:t>
            </a:r>
            <a:r>
              <a:rPr lang="en-US" altLang="zh-TW" sz="1000" dirty="0" smtClean="0"/>
              <a:t>· </a:t>
            </a:r>
            <a:r>
              <a:rPr lang="zh-TW" altLang="en-US" sz="1000" dirty="0"/>
              <a:t>預測準確度滿足需求，對於翹曲的預測準確度較高，並且可以通過增加數據集或進行超參數優化來進一步改善</a:t>
            </a:r>
            <a:r>
              <a:rPr lang="zh-TW" altLang="en-US" sz="1000" dirty="0" smtClean="0"/>
              <a:t>。</a:t>
            </a:r>
          </a:p>
          <a:p>
            <a:endParaRPr lang="zh-TW" altLang="en-US" sz="1000" dirty="0" smtClean="0"/>
          </a:p>
          <a:p>
            <a:r>
              <a:rPr lang="en-US" altLang="zh-TW" sz="1000" dirty="0" smtClean="0"/>
              <a:t>B. </a:t>
            </a:r>
            <a:r>
              <a:rPr lang="zh-TW" altLang="en-US" sz="1000" dirty="0" smtClean="0"/>
              <a:t>殘餘焓預測模型</a:t>
            </a:r>
            <a:r>
              <a:rPr lang="en-US" altLang="zh-TW" sz="1000" dirty="0" smtClean="0"/>
              <a:t>(Enthalpy Prediction Model)</a:t>
            </a:r>
          </a:p>
          <a:p>
            <a:endParaRPr lang="en-US" altLang="zh-TW" sz="1000" dirty="0" smtClean="0"/>
          </a:p>
          <a:p>
            <a:r>
              <a:rPr lang="en-US" altLang="zh-TW" sz="1000" dirty="0" smtClean="0"/>
              <a:t>1. </a:t>
            </a:r>
            <a:r>
              <a:rPr lang="zh-TW" altLang="en-US" sz="1000" dirty="0" smtClean="0"/>
              <a:t>模型結果：</a:t>
            </a:r>
          </a:p>
          <a:p>
            <a:r>
              <a:rPr lang="zh-TW" altLang="en-US" sz="1000" dirty="0" smtClean="0"/>
              <a:t>   </a:t>
            </a:r>
            <a:r>
              <a:rPr lang="en-US" altLang="zh-TW" sz="1000" dirty="0" smtClean="0"/>
              <a:t>· </a:t>
            </a:r>
            <a:r>
              <a:rPr lang="zh-TW" altLang="en-US" sz="1000" dirty="0" smtClean="0"/>
              <a:t>使用隨機森林回歸和梯度提升回歸，僅依靠機器參數進行預測時，準確度為</a:t>
            </a:r>
            <a:r>
              <a:rPr lang="en-US" altLang="zh-TW" sz="1000" dirty="0" smtClean="0"/>
              <a:t>95%</a:t>
            </a:r>
            <a:r>
              <a:rPr lang="zh-TW" altLang="en-US" sz="1000" dirty="0" smtClean="0"/>
              <a:t>，</a:t>
            </a:r>
            <a:r>
              <a:rPr lang="en-US" altLang="zh-TW" sz="1000" dirty="0" smtClean="0"/>
              <a:t>MAE</a:t>
            </a:r>
            <a:r>
              <a:rPr lang="zh-TW" altLang="en-US" sz="1000" dirty="0" smtClean="0"/>
              <a:t>為</a:t>
            </a:r>
            <a:r>
              <a:rPr lang="en-US" altLang="zh-TW" sz="1000" dirty="0" smtClean="0"/>
              <a:t>0.15 J/g</a:t>
            </a:r>
            <a:r>
              <a:rPr lang="zh-TW" altLang="en-US" sz="1000" dirty="0" smtClean="0"/>
              <a:t>。</a:t>
            </a:r>
          </a:p>
          <a:p>
            <a:r>
              <a:rPr lang="zh-TW" altLang="en-US" sz="1000" dirty="0" smtClean="0"/>
              <a:t>   </a:t>
            </a:r>
            <a:r>
              <a:rPr lang="en-US" altLang="zh-TW" sz="1000" dirty="0" smtClean="0"/>
              <a:t>· </a:t>
            </a:r>
            <a:r>
              <a:rPr lang="zh-TW" altLang="en-US" sz="1000" dirty="0" smtClean="0"/>
              <a:t>使用</a:t>
            </a:r>
            <a:r>
              <a:rPr lang="en-US" altLang="zh-TW" sz="1000" dirty="0" smtClean="0"/>
              <a:t>K</a:t>
            </a:r>
            <a:r>
              <a:rPr lang="zh-TW" altLang="en-US" sz="1000" dirty="0" smtClean="0"/>
              <a:t>最近鄰回歸時，加入傳感器時間序列特徵後，準確度提升至</a:t>
            </a:r>
            <a:r>
              <a:rPr lang="en-US" altLang="zh-TW" sz="1000" dirty="0" smtClean="0"/>
              <a:t>96%</a:t>
            </a:r>
            <a:r>
              <a:rPr lang="zh-TW" altLang="en-US" sz="1000" dirty="0" smtClean="0"/>
              <a:t>。</a:t>
            </a:r>
          </a:p>
          <a:p>
            <a:r>
              <a:rPr lang="zh-TW" altLang="en-US" sz="1000" dirty="0" smtClean="0"/>
              <a:t>   </a:t>
            </a:r>
            <a:r>
              <a:rPr lang="en-US" altLang="zh-TW" sz="1000" dirty="0" smtClean="0"/>
              <a:t>· </a:t>
            </a:r>
            <a:r>
              <a:rPr lang="zh-TW" altLang="en-US" sz="1000" dirty="0" smtClean="0"/>
              <a:t>支持向量回歸無法提供合理的預測結果，顯示出其對殘餘焓預測的失敗。</a:t>
            </a:r>
          </a:p>
          <a:p>
            <a:endParaRPr lang="zh-TW" altLang="en-US" sz="1000" dirty="0" smtClean="0"/>
          </a:p>
          <a:p>
            <a:r>
              <a:rPr lang="en-US" altLang="zh-TW" sz="1000" dirty="0" smtClean="0"/>
              <a:t>2. </a:t>
            </a:r>
            <a:r>
              <a:rPr lang="zh-TW" altLang="en-US" sz="1000" dirty="0" smtClean="0"/>
              <a:t>特徵重要性：</a:t>
            </a:r>
          </a:p>
          <a:p>
            <a:r>
              <a:rPr lang="zh-TW" altLang="en-US" sz="1000" dirty="0" smtClean="0"/>
              <a:t>   </a:t>
            </a:r>
            <a:r>
              <a:rPr lang="en-US" altLang="zh-TW" sz="1000" dirty="0" smtClean="0"/>
              <a:t>· </a:t>
            </a:r>
            <a:r>
              <a:rPr lang="zh-TW" altLang="en-US" sz="1000" dirty="0" smtClean="0"/>
              <a:t>與翹曲預測類似，週期時間是最重要的特徵。</a:t>
            </a:r>
          </a:p>
          <a:p>
            <a:r>
              <a:rPr lang="zh-TW" altLang="en-US" sz="1000" dirty="0" smtClean="0"/>
              <a:t>   </a:t>
            </a:r>
            <a:r>
              <a:rPr lang="en-US" altLang="zh-TW" sz="1000" dirty="0" smtClean="0"/>
              <a:t>· K</a:t>
            </a:r>
            <a:r>
              <a:rPr lang="zh-TW" altLang="en-US" sz="1000" dirty="0" smtClean="0"/>
              <a:t>最近鄰回歸模型中，特徵</a:t>
            </a:r>
            <a:r>
              <a:rPr lang="en-US" altLang="zh-TW" sz="1000" dirty="0" smtClean="0"/>
              <a:t>DEA_2_ts_cp</a:t>
            </a:r>
            <a:r>
              <a:rPr lang="zh-TW" altLang="en-US" sz="1000" dirty="0" smtClean="0"/>
              <a:t>也有一定重要性，但其權重為週期時間的</a:t>
            </a:r>
            <a:r>
              <a:rPr lang="en-US" altLang="zh-TW" sz="1000" dirty="0" smtClean="0"/>
              <a:t>20</a:t>
            </a:r>
            <a:r>
              <a:rPr lang="zh-TW" altLang="en-US" sz="1000" dirty="0" smtClean="0"/>
              <a:t>倍更小。</a:t>
            </a:r>
          </a:p>
          <a:p>
            <a:endParaRPr lang="zh-TW" altLang="en-US" sz="1000" dirty="0" smtClean="0"/>
          </a:p>
          <a:p>
            <a:r>
              <a:rPr lang="en-US" altLang="zh-TW" sz="1000" dirty="0" smtClean="0"/>
              <a:t>3. </a:t>
            </a:r>
            <a:r>
              <a:rPr lang="zh-TW" altLang="en-US" sz="1000" dirty="0" smtClean="0"/>
              <a:t>結論：</a:t>
            </a:r>
          </a:p>
          <a:p>
            <a:r>
              <a:rPr lang="zh-TW" altLang="en-US" sz="1000" dirty="0" smtClean="0"/>
              <a:t>   </a:t>
            </a:r>
            <a:r>
              <a:rPr lang="en-US" altLang="zh-TW" sz="1000" dirty="0" smtClean="0"/>
              <a:t>· </a:t>
            </a:r>
            <a:r>
              <a:rPr lang="zh-TW" altLang="en-US" sz="1000" dirty="0" smtClean="0"/>
              <a:t>殘餘焓的預測準確度達到了</a:t>
            </a:r>
            <a:r>
              <a:rPr lang="en-US" altLang="zh-TW" sz="1000" dirty="0" smtClean="0"/>
              <a:t>85%</a:t>
            </a:r>
            <a:r>
              <a:rPr lang="zh-TW" altLang="en-US" sz="1000" dirty="0" smtClean="0"/>
              <a:t>以上，結果是令人滿意的，且隨著時間序列特徵的加入，預測準確度有所提高。</a:t>
            </a:r>
          </a:p>
        </p:txBody>
      </p:sp>
      <p:sp>
        <p:nvSpPr>
          <p:cNvPr id="3" name="矩形 2"/>
          <p:cNvSpPr/>
          <p:nvPr/>
        </p:nvSpPr>
        <p:spPr>
          <a:xfrm>
            <a:off x="6879800" y="631549"/>
            <a:ext cx="4832833" cy="5016758"/>
          </a:xfrm>
          <a:prstGeom prst="rect">
            <a:avLst/>
          </a:prstGeom>
        </p:spPr>
        <p:txBody>
          <a:bodyPr wrap="square">
            <a:spAutoFit/>
          </a:bodyPr>
          <a:lstStyle/>
          <a:p>
            <a:r>
              <a:rPr lang="en-US" altLang="zh-TW" sz="1000" dirty="0" smtClean="0"/>
              <a:t>C</a:t>
            </a:r>
            <a:r>
              <a:rPr lang="en-US" altLang="zh-TW" sz="1000" dirty="0"/>
              <a:t>. </a:t>
            </a:r>
            <a:r>
              <a:rPr lang="zh-TW" altLang="en-US" sz="1000" dirty="0"/>
              <a:t>優化</a:t>
            </a:r>
            <a:r>
              <a:rPr lang="zh-TW" altLang="en-US" sz="1000" dirty="0" smtClean="0"/>
              <a:t>方法</a:t>
            </a:r>
            <a:r>
              <a:rPr lang="en-US" altLang="zh-TW" sz="1000" dirty="0" smtClean="0"/>
              <a:t>(Optimization Approach)</a:t>
            </a:r>
            <a:endParaRPr lang="en-US" altLang="zh-TW" sz="1000" dirty="0"/>
          </a:p>
          <a:p>
            <a:endParaRPr lang="en-US" altLang="zh-TW" sz="1000" dirty="0"/>
          </a:p>
          <a:p>
            <a:r>
              <a:rPr lang="en-US" altLang="zh-TW" sz="1000" dirty="0"/>
              <a:t>1. </a:t>
            </a:r>
            <a:r>
              <a:rPr lang="zh-TW" altLang="en-US" sz="1000" dirty="0" smtClean="0"/>
              <a:t>優</a:t>
            </a:r>
            <a:r>
              <a:rPr lang="zh-TW" altLang="en-US" sz="1000" dirty="0"/>
              <a:t>化模型</a:t>
            </a:r>
            <a:r>
              <a:rPr lang="zh-TW" altLang="en-US" sz="1000" dirty="0" smtClean="0"/>
              <a:t>比較：</a:t>
            </a:r>
            <a:endParaRPr lang="zh-TW" altLang="en-US" sz="1000" dirty="0"/>
          </a:p>
          <a:p>
            <a:r>
              <a:rPr lang="zh-TW" altLang="en-US" sz="1000" dirty="0"/>
              <a:t>   </a:t>
            </a:r>
            <a:r>
              <a:rPr lang="en-US" altLang="zh-TW" sz="1000" dirty="0" smtClean="0"/>
              <a:t>· </a:t>
            </a:r>
            <a:r>
              <a:rPr lang="zh-TW" altLang="en-US" sz="1000" dirty="0"/>
              <a:t>首先使用成本</a:t>
            </a:r>
            <a:r>
              <a:rPr lang="zh-TW" altLang="en-US" sz="1000" dirty="0" smtClean="0"/>
              <a:t>函數</a:t>
            </a:r>
            <a:r>
              <a:rPr lang="en-US" altLang="zh-TW" sz="1000" dirty="0" smtClean="0"/>
              <a:t>(1)</a:t>
            </a:r>
            <a:r>
              <a:rPr lang="zh-TW" altLang="en-US" sz="1000" dirty="0" smtClean="0"/>
              <a:t>對</a:t>
            </a:r>
            <a:r>
              <a:rPr lang="zh-TW" altLang="en-US" sz="1000" dirty="0"/>
              <a:t>模型進行優化，隨機森林回歸被選擇用於翹曲和殘餘焓的預測，並基於機器參數進行訓練。</a:t>
            </a:r>
          </a:p>
          <a:p>
            <a:r>
              <a:rPr lang="zh-TW" altLang="en-US" sz="1000" dirty="0"/>
              <a:t>   </a:t>
            </a:r>
            <a:r>
              <a:rPr lang="en-US" altLang="zh-TW" sz="1000" dirty="0" smtClean="0"/>
              <a:t>· </a:t>
            </a:r>
            <a:r>
              <a:rPr lang="zh-TW" altLang="en-US" sz="1000" dirty="0"/>
              <a:t>優化結果顯示</a:t>
            </a:r>
            <a:r>
              <a:rPr lang="zh-TW" altLang="en-US" sz="1000" dirty="0" smtClean="0"/>
              <a:t>，週期時間和溫度是</a:t>
            </a:r>
            <a:r>
              <a:rPr lang="zh-TW" altLang="en-US" sz="1000" dirty="0"/>
              <a:t>影響翹曲和殘餘焓的兩個關鍵因素，</a:t>
            </a:r>
            <a:r>
              <a:rPr lang="zh-TW" altLang="en-US" sz="1000" dirty="0" smtClean="0"/>
              <a:t>而模</a:t>
            </a:r>
            <a:r>
              <a:rPr lang="zh-TW" altLang="en-US" sz="1000" dirty="0"/>
              <a:t>腔</a:t>
            </a:r>
            <a:r>
              <a:rPr lang="zh-TW" altLang="en-US" sz="1000" dirty="0" smtClean="0"/>
              <a:t>壓力和注射速度對</a:t>
            </a:r>
            <a:r>
              <a:rPr lang="zh-TW" altLang="en-US" sz="1000" dirty="0"/>
              <a:t>這些品質指標的影響較小。</a:t>
            </a:r>
          </a:p>
          <a:p>
            <a:endParaRPr lang="zh-TW" altLang="en-US" sz="1000" dirty="0"/>
          </a:p>
          <a:p>
            <a:r>
              <a:rPr lang="en-US" altLang="zh-TW" sz="1000" dirty="0"/>
              <a:t>2. </a:t>
            </a:r>
            <a:r>
              <a:rPr lang="zh-TW" altLang="en-US" sz="1000" dirty="0" smtClean="0"/>
              <a:t>優</a:t>
            </a:r>
            <a:r>
              <a:rPr lang="zh-TW" altLang="en-US" sz="1000" dirty="0"/>
              <a:t>化</a:t>
            </a:r>
            <a:r>
              <a:rPr lang="zh-TW" altLang="en-US" sz="1000" dirty="0" smtClean="0"/>
              <a:t>結果：</a:t>
            </a:r>
            <a:endParaRPr lang="zh-TW" altLang="en-US" sz="1000" dirty="0"/>
          </a:p>
          <a:p>
            <a:r>
              <a:rPr lang="zh-TW" altLang="en-US" sz="1000" dirty="0"/>
              <a:t>   </a:t>
            </a:r>
            <a:r>
              <a:rPr lang="en-US" altLang="zh-TW" sz="1000" dirty="0" smtClean="0"/>
              <a:t>· </a:t>
            </a:r>
            <a:r>
              <a:rPr lang="zh-TW" altLang="en-US" sz="1000" dirty="0"/>
              <a:t>三種優化</a:t>
            </a:r>
            <a:r>
              <a:rPr lang="zh-TW" altLang="en-US" sz="1000" dirty="0" smtClean="0"/>
              <a:t>模型</a:t>
            </a:r>
            <a:r>
              <a:rPr lang="en-US" altLang="zh-TW" sz="1000" dirty="0" smtClean="0"/>
              <a:t>(</a:t>
            </a:r>
            <a:r>
              <a:rPr lang="zh-TW" altLang="en-US" sz="1000" dirty="0" smtClean="0"/>
              <a:t>隨機</a:t>
            </a:r>
            <a:r>
              <a:rPr lang="zh-TW" altLang="en-US" sz="1000" dirty="0"/>
              <a:t>搜尋、貝葉斯優化和梯度提升</a:t>
            </a:r>
            <a:r>
              <a:rPr lang="zh-TW" altLang="en-US" sz="1000" dirty="0" smtClean="0"/>
              <a:t>樹</a:t>
            </a:r>
            <a:r>
              <a:rPr lang="en-US" altLang="zh-TW" sz="1000" dirty="0" smtClean="0"/>
              <a:t>)</a:t>
            </a:r>
            <a:r>
              <a:rPr lang="zh-TW" altLang="en-US" sz="1000" dirty="0" smtClean="0"/>
              <a:t>對</a:t>
            </a:r>
            <a:r>
              <a:rPr lang="zh-TW" altLang="en-US" sz="1000" dirty="0"/>
              <a:t>預測參數的影響相似，所有模型都預測了較長的週期時間，這與成本</a:t>
            </a:r>
            <a:r>
              <a:rPr lang="zh-TW" altLang="en-US" sz="1000" dirty="0" smtClean="0"/>
              <a:t>函數</a:t>
            </a:r>
            <a:r>
              <a:rPr lang="en-US" altLang="zh-TW" sz="1000" dirty="0" smtClean="0"/>
              <a:t>(1)</a:t>
            </a:r>
            <a:r>
              <a:rPr lang="zh-TW" altLang="en-US" sz="1000" dirty="0" smtClean="0"/>
              <a:t>中</a:t>
            </a:r>
            <a:r>
              <a:rPr lang="zh-TW" altLang="en-US" sz="1000" dirty="0"/>
              <a:t>未考慮週期時間的情況一致。</a:t>
            </a:r>
          </a:p>
          <a:p>
            <a:r>
              <a:rPr lang="zh-TW" altLang="en-US" sz="1000" dirty="0"/>
              <a:t>   </a:t>
            </a:r>
            <a:r>
              <a:rPr lang="en-US" altLang="zh-TW" sz="1000" dirty="0" smtClean="0"/>
              <a:t>· </a:t>
            </a:r>
            <a:r>
              <a:rPr lang="zh-TW" altLang="en-US" sz="1000" dirty="0"/>
              <a:t>在所有模型中，梯度提升樹達到了最低的成本函數值，並預測翹曲為</a:t>
            </a:r>
            <a:r>
              <a:rPr lang="en-US" altLang="zh-TW" sz="1000" dirty="0"/>
              <a:t>121 μm</a:t>
            </a:r>
            <a:r>
              <a:rPr lang="zh-TW" altLang="en-US" sz="1000" dirty="0"/>
              <a:t>，殘餘焓為</a:t>
            </a:r>
            <a:r>
              <a:rPr lang="en-US" altLang="zh-TW" sz="1000" dirty="0"/>
              <a:t>0.0 J/g</a:t>
            </a:r>
            <a:r>
              <a:rPr lang="zh-TW" altLang="en-US" sz="1000" dirty="0"/>
              <a:t>。</a:t>
            </a:r>
          </a:p>
          <a:p>
            <a:endParaRPr lang="zh-TW" altLang="en-US" sz="1000" dirty="0"/>
          </a:p>
          <a:p>
            <a:r>
              <a:rPr lang="en-US" altLang="zh-TW" sz="1000" dirty="0"/>
              <a:t>3. </a:t>
            </a:r>
            <a:r>
              <a:rPr lang="zh-TW" altLang="en-US" sz="1000" dirty="0" smtClean="0"/>
              <a:t>成本函數</a:t>
            </a:r>
            <a:r>
              <a:rPr lang="en-US" altLang="zh-TW" sz="1000" dirty="0" smtClean="0"/>
              <a:t>(2)</a:t>
            </a:r>
            <a:r>
              <a:rPr lang="zh-TW" altLang="en-US" sz="1000" dirty="0" smtClean="0"/>
              <a:t>優化：</a:t>
            </a:r>
            <a:endParaRPr lang="zh-TW" altLang="en-US" sz="1000" dirty="0"/>
          </a:p>
          <a:p>
            <a:r>
              <a:rPr lang="zh-TW" altLang="en-US" sz="1000" dirty="0"/>
              <a:t>   </a:t>
            </a:r>
            <a:r>
              <a:rPr lang="en-US" altLang="zh-TW" sz="1000" dirty="0" smtClean="0"/>
              <a:t>· </a:t>
            </a:r>
            <a:r>
              <a:rPr lang="zh-TW" altLang="en-US" sz="1000" dirty="0"/>
              <a:t>當成本</a:t>
            </a:r>
            <a:r>
              <a:rPr lang="zh-TW" altLang="en-US" sz="1000" dirty="0" smtClean="0"/>
              <a:t>函數</a:t>
            </a:r>
            <a:r>
              <a:rPr lang="en-US" altLang="zh-TW" sz="1000" dirty="0" smtClean="0"/>
              <a:t>(2)</a:t>
            </a:r>
            <a:r>
              <a:rPr lang="zh-TW" altLang="en-US" sz="1000" dirty="0" smtClean="0"/>
              <a:t>被</a:t>
            </a:r>
            <a:r>
              <a:rPr lang="zh-TW" altLang="en-US" sz="1000" dirty="0"/>
              <a:t>用於優化時，所有模型的行為類似，但貝葉斯優化模型達到了最低的成本函數值，並預測週期時間為</a:t>
            </a:r>
            <a:r>
              <a:rPr lang="en-US" altLang="zh-TW" sz="1000" dirty="0"/>
              <a:t>396</a:t>
            </a:r>
            <a:r>
              <a:rPr lang="zh-TW" altLang="en-US" sz="1000" dirty="0"/>
              <a:t>秒，比成本</a:t>
            </a:r>
            <a:r>
              <a:rPr lang="zh-TW" altLang="en-US" sz="1000" dirty="0" smtClean="0"/>
              <a:t>函數</a:t>
            </a:r>
            <a:r>
              <a:rPr lang="en-US" altLang="zh-TW" sz="1000" dirty="0" smtClean="0"/>
              <a:t>(1)</a:t>
            </a:r>
            <a:r>
              <a:rPr lang="zh-TW" altLang="en-US" sz="1000" dirty="0" smtClean="0"/>
              <a:t>中的</a:t>
            </a:r>
            <a:r>
              <a:rPr lang="en-US" altLang="zh-TW" sz="1000" dirty="0"/>
              <a:t>832</a:t>
            </a:r>
            <a:r>
              <a:rPr lang="zh-TW" altLang="en-US" sz="1000" dirty="0"/>
              <a:t>秒減少了</a:t>
            </a:r>
            <a:r>
              <a:rPr lang="en-US" altLang="zh-TW" sz="1000" dirty="0"/>
              <a:t>52.4%</a:t>
            </a:r>
            <a:r>
              <a:rPr lang="zh-TW" altLang="en-US" sz="1000" dirty="0"/>
              <a:t>。</a:t>
            </a:r>
          </a:p>
          <a:p>
            <a:r>
              <a:rPr lang="zh-TW" altLang="en-US" sz="1000" dirty="0"/>
              <a:t>   </a:t>
            </a:r>
            <a:r>
              <a:rPr lang="en-US" altLang="zh-TW" sz="1000" dirty="0" smtClean="0"/>
              <a:t>· </a:t>
            </a:r>
            <a:r>
              <a:rPr lang="zh-TW" altLang="en-US" sz="1000" dirty="0"/>
              <a:t>這些優化結果顯示出，加入週期時間後，翹曲的預測</a:t>
            </a:r>
            <a:r>
              <a:rPr lang="zh-TW" altLang="en-US" sz="1000" dirty="0" smtClean="0"/>
              <a:t>值</a:t>
            </a:r>
            <a:r>
              <a:rPr lang="en-US" altLang="zh-TW" sz="1000" dirty="0" smtClean="0"/>
              <a:t>(180 μm)</a:t>
            </a:r>
            <a:r>
              <a:rPr lang="zh-TW" altLang="en-US" sz="1000" dirty="0" smtClean="0"/>
              <a:t>有所</a:t>
            </a:r>
            <a:r>
              <a:rPr lang="zh-TW" altLang="en-US" sz="1000" dirty="0"/>
              <a:t>上升，但殘餘焓仍保持在</a:t>
            </a:r>
            <a:r>
              <a:rPr lang="en-US" altLang="zh-TW" sz="1000" dirty="0"/>
              <a:t>0.0 J/g</a:t>
            </a:r>
            <a:r>
              <a:rPr lang="zh-TW" altLang="en-US" sz="1000" dirty="0"/>
              <a:t>。</a:t>
            </a:r>
          </a:p>
          <a:p>
            <a:endParaRPr lang="zh-TW" altLang="en-US" sz="1000" dirty="0"/>
          </a:p>
          <a:p>
            <a:r>
              <a:rPr lang="en-US" altLang="zh-TW" sz="1000" dirty="0"/>
              <a:t>4. </a:t>
            </a:r>
            <a:r>
              <a:rPr lang="zh-TW" altLang="en-US" sz="1000" dirty="0" smtClean="0"/>
              <a:t>結論：</a:t>
            </a:r>
            <a:endParaRPr lang="zh-TW" altLang="en-US" sz="1000" dirty="0"/>
          </a:p>
          <a:p>
            <a:r>
              <a:rPr lang="zh-TW" altLang="en-US" sz="1000" dirty="0"/>
              <a:t>   </a:t>
            </a:r>
            <a:r>
              <a:rPr lang="en-US" altLang="zh-TW" sz="1000" dirty="0" smtClean="0"/>
              <a:t>· </a:t>
            </a:r>
            <a:r>
              <a:rPr lang="zh-TW" altLang="en-US" sz="1000" dirty="0" smtClean="0"/>
              <a:t>貝</a:t>
            </a:r>
            <a:r>
              <a:rPr lang="zh-TW" altLang="en-US" sz="1000" dirty="0"/>
              <a:t>葉斯優</a:t>
            </a:r>
            <a:r>
              <a:rPr lang="zh-TW" altLang="en-US" sz="1000" dirty="0" smtClean="0"/>
              <a:t>化是</a:t>
            </a:r>
            <a:r>
              <a:rPr lang="zh-TW" altLang="en-US" sz="1000" dirty="0"/>
              <a:t>對成本</a:t>
            </a:r>
            <a:r>
              <a:rPr lang="zh-TW" altLang="en-US" sz="1000" dirty="0" smtClean="0"/>
              <a:t>函數</a:t>
            </a:r>
            <a:r>
              <a:rPr lang="en-US" altLang="zh-TW" sz="1000" dirty="0" smtClean="0"/>
              <a:t>(2)</a:t>
            </a:r>
            <a:r>
              <a:rPr lang="zh-TW" altLang="en-US" sz="1000" dirty="0" smtClean="0"/>
              <a:t>進行</a:t>
            </a:r>
            <a:r>
              <a:rPr lang="zh-TW" altLang="en-US" sz="1000" dirty="0"/>
              <a:t>優化的最有前途的模型，尤其是在迭代次數達到</a:t>
            </a:r>
            <a:r>
              <a:rPr lang="en-US" altLang="zh-TW" sz="1000" dirty="0"/>
              <a:t>25</a:t>
            </a:r>
            <a:r>
              <a:rPr lang="zh-TW" altLang="en-US" sz="1000" dirty="0"/>
              <a:t>次時。</a:t>
            </a:r>
          </a:p>
          <a:p>
            <a:endParaRPr lang="zh-TW" altLang="en-US" sz="1000" dirty="0"/>
          </a:p>
          <a:p>
            <a:r>
              <a:rPr lang="zh-TW" altLang="en-US" sz="1000" dirty="0" smtClean="0"/>
              <a:t>結論</a:t>
            </a:r>
            <a:r>
              <a:rPr lang="zh-TW" altLang="en-US" sz="1000" dirty="0"/>
              <a:t>：</a:t>
            </a:r>
          </a:p>
          <a:p>
            <a:endParaRPr lang="zh-TW" altLang="en-US" sz="1000" dirty="0"/>
          </a:p>
          <a:p>
            <a:r>
              <a:rPr lang="en-US" altLang="zh-TW" sz="1000" dirty="0" smtClean="0"/>
              <a:t>· </a:t>
            </a:r>
            <a:r>
              <a:rPr lang="zh-TW" altLang="en-US" sz="1000" dirty="0"/>
              <a:t>本研究通過機器學習方法對翹曲和殘餘焓進行預測，並基於這些預測進行工藝參數優化。</a:t>
            </a:r>
          </a:p>
          <a:p>
            <a:r>
              <a:rPr lang="en-US" altLang="zh-TW" sz="1000" dirty="0" smtClean="0"/>
              <a:t>· </a:t>
            </a:r>
            <a:r>
              <a:rPr lang="zh-TW" altLang="en-US" sz="1000" dirty="0"/>
              <a:t>使用的</a:t>
            </a:r>
            <a:r>
              <a:rPr lang="zh-TW" altLang="en-US" sz="1000" dirty="0" smtClean="0"/>
              <a:t>模型</a:t>
            </a:r>
            <a:r>
              <a:rPr lang="en-US" altLang="zh-TW" sz="1000" dirty="0" smtClean="0"/>
              <a:t>(</a:t>
            </a:r>
            <a:r>
              <a:rPr lang="zh-TW" altLang="en-US" sz="1000" dirty="0" smtClean="0"/>
              <a:t>隨機</a:t>
            </a:r>
            <a:r>
              <a:rPr lang="zh-TW" altLang="en-US" sz="1000" dirty="0"/>
              <a:t>森林回歸、梯度提升回歸和貝葉斯優</a:t>
            </a:r>
            <a:r>
              <a:rPr lang="zh-TW" altLang="en-US" sz="1000" dirty="0" smtClean="0"/>
              <a:t>化</a:t>
            </a:r>
            <a:r>
              <a:rPr lang="en-US" altLang="zh-TW" sz="1000" dirty="0" smtClean="0"/>
              <a:t>)</a:t>
            </a:r>
            <a:r>
              <a:rPr lang="zh-TW" altLang="en-US" sz="1000" dirty="0" smtClean="0"/>
              <a:t>表現</a:t>
            </a:r>
            <a:r>
              <a:rPr lang="zh-TW" altLang="en-US" sz="1000" dirty="0"/>
              <a:t>良好，尤其是在預測準確度上，並且可以有效地優化工藝參數以提高產品質量。</a:t>
            </a:r>
          </a:p>
        </p:txBody>
      </p:sp>
    </p:spTree>
    <p:extLst>
      <p:ext uri="{BB962C8B-B14F-4D97-AF65-F5344CB8AC3E}">
        <p14:creationId xmlns:p14="http://schemas.microsoft.com/office/powerpoint/2010/main" val="1688634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249382" y="415858"/>
            <a:ext cx="2717411" cy="1723549"/>
          </a:xfrm>
          <a:prstGeom prst="rect">
            <a:avLst/>
          </a:prstGeom>
          <a:noFill/>
        </p:spPr>
        <p:txBody>
          <a:bodyPr wrap="none" rtlCol="0">
            <a:spAutoFit/>
          </a:bodyPr>
          <a:lstStyle/>
          <a:p>
            <a:pPr>
              <a:lnSpc>
                <a:spcPts val="2700"/>
              </a:lnSpc>
            </a:pPr>
            <a:r>
              <a:rPr lang="zh-TW" altLang="en-US" sz="2400" b="1" u="sng" dirty="0" smtClean="0"/>
              <a:t>大問題</a:t>
            </a:r>
            <a:endParaRPr lang="en-US" altLang="zh-TW" sz="2400" b="1" u="sng" dirty="0" smtClean="0"/>
          </a:p>
          <a:p>
            <a:pPr>
              <a:lnSpc>
                <a:spcPts val="2700"/>
              </a:lnSpc>
            </a:pPr>
            <a:endParaRPr lang="en-US" altLang="zh-TW" sz="2400" b="1" u="sng" dirty="0" smtClean="0"/>
          </a:p>
          <a:p>
            <a:pPr>
              <a:lnSpc>
                <a:spcPts val="2700"/>
              </a:lnSpc>
            </a:pPr>
            <a:r>
              <a:rPr lang="zh-TW" altLang="en-US" sz="1600" dirty="0" smtClean="0">
                <a:solidFill>
                  <a:schemeClr val="tx1">
                    <a:lumMod val="65000"/>
                    <a:lumOff val="35000"/>
                  </a:schemeClr>
                </a:solidFill>
              </a:rPr>
              <a:t>平面度不良 </a:t>
            </a:r>
            <a:r>
              <a:rPr lang="en-US" altLang="zh-TW" sz="1600" dirty="0">
                <a:solidFill>
                  <a:schemeClr val="tx1">
                    <a:lumMod val="65000"/>
                    <a:lumOff val="35000"/>
                  </a:schemeClr>
                </a:solidFill>
              </a:rPr>
              <a:t>coplanarity</a:t>
            </a:r>
            <a:r>
              <a:rPr lang="zh-TW" altLang="en-US" sz="1600" dirty="0">
                <a:solidFill>
                  <a:schemeClr val="tx1">
                    <a:lumMod val="65000"/>
                    <a:lumOff val="35000"/>
                  </a:schemeClr>
                </a:solidFill>
              </a:rPr>
              <a:t> </a:t>
            </a:r>
            <a:r>
              <a:rPr lang="en-US" altLang="zh-TW" sz="1600" dirty="0" smtClean="0">
                <a:solidFill>
                  <a:schemeClr val="tx1">
                    <a:lumMod val="65000"/>
                    <a:lumOff val="35000"/>
                  </a:schemeClr>
                </a:solidFill>
              </a:rPr>
              <a:t>fail</a:t>
            </a:r>
          </a:p>
          <a:p>
            <a:endParaRPr lang="en-US" altLang="zh-TW" sz="1600" dirty="0">
              <a:solidFill>
                <a:schemeClr val="tx1">
                  <a:lumMod val="65000"/>
                  <a:lumOff val="35000"/>
                </a:schemeClr>
              </a:solidFill>
            </a:endParaRPr>
          </a:p>
          <a:p>
            <a:pPr>
              <a:lnSpc>
                <a:spcPts val="2700"/>
              </a:lnSpc>
            </a:pPr>
            <a:r>
              <a:rPr lang="zh-TW" altLang="en-US" sz="1600" dirty="0" smtClean="0">
                <a:solidFill>
                  <a:schemeClr val="tx1">
                    <a:lumMod val="65000"/>
                    <a:lumOff val="35000"/>
                  </a:schemeClr>
                </a:solidFill>
              </a:rPr>
              <a:t>後續上板成功率、出貨時間 </a:t>
            </a:r>
            <a:endParaRPr lang="zh-TW" altLang="en-US" sz="1600" dirty="0">
              <a:solidFill>
                <a:schemeClr val="tx1">
                  <a:lumMod val="65000"/>
                  <a:lumOff val="35000"/>
                </a:schemeClr>
              </a:solidFill>
            </a:endParaRPr>
          </a:p>
        </p:txBody>
      </p:sp>
      <p:graphicFrame>
        <p:nvGraphicFramePr>
          <p:cNvPr id="4" name="圖表 3"/>
          <p:cNvGraphicFramePr/>
          <p:nvPr>
            <p:extLst>
              <p:ext uri="{D42A27DB-BD31-4B8C-83A1-F6EECF244321}">
                <p14:modId xmlns:p14="http://schemas.microsoft.com/office/powerpoint/2010/main" val="2805076376"/>
              </p:ext>
            </p:extLst>
          </p:nvPr>
        </p:nvGraphicFramePr>
        <p:xfrm>
          <a:off x="380372" y="4758965"/>
          <a:ext cx="3063796" cy="1350845"/>
        </p:xfrm>
        <a:graphic>
          <a:graphicData uri="http://schemas.openxmlformats.org/drawingml/2006/chart">
            <c:chart xmlns:c="http://schemas.openxmlformats.org/drawingml/2006/chart" xmlns:r="http://schemas.openxmlformats.org/officeDocument/2006/relationships" r:id="rId2"/>
          </a:graphicData>
        </a:graphic>
      </p:graphicFrame>
      <p:sp>
        <p:nvSpPr>
          <p:cNvPr id="5" name="文字方塊 4"/>
          <p:cNvSpPr txBox="1"/>
          <p:nvPr/>
        </p:nvSpPr>
        <p:spPr>
          <a:xfrm>
            <a:off x="249382" y="4389987"/>
            <a:ext cx="2539991" cy="271869"/>
          </a:xfrm>
          <a:prstGeom prst="rect">
            <a:avLst/>
          </a:prstGeom>
          <a:noFill/>
        </p:spPr>
        <p:txBody>
          <a:bodyPr wrap="none" rtlCol="0">
            <a:spAutoFit/>
          </a:bodyPr>
          <a:lstStyle/>
          <a:p>
            <a:pPr>
              <a:lnSpc>
                <a:spcPts val="1400"/>
              </a:lnSpc>
            </a:pPr>
            <a:r>
              <a:rPr lang="en-US" altLang="zh-TW" sz="1200" b="1" dirty="0" smtClean="0"/>
              <a:t>2. </a:t>
            </a:r>
            <a:r>
              <a:rPr lang="zh-TW" altLang="en-US" sz="1200" b="1" dirty="0" smtClean="0"/>
              <a:t>因 </a:t>
            </a:r>
            <a:r>
              <a:rPr lang="en-US" altLang="zh-TW" sz="1200" b="1" dirty="0" smtClean="0"/>
              <a:t>coplanarity</a:t>
            </a:r>
            <a:r>
              <a:rPr lang="zh-TW" altLang="en-US" sz="1200" b="1" dirty="0" smtClean="0"/>
              <a:t> </a:t>
            </a:r>
            <a:r>
              <a:rPr lang="en-US" altLang="zh-TW" sz="1200" b="1" dirty="0" smtClean="0"/>
              <a:t>fail</a:t>
            </a:r>
            <a:r>
              <a:rPr lang="zh-TW" altLang="en-US" sz="1200" b="1" dirty="0" smtClean="0"/>
              <a:t> 導致的扣量</a:t>
            </a:r>
            <a:endParaRPr lang="zh-TW" altLang="en-US" sz="1200" b="1" dirty="0"/>
          </a:p>
        </p:txBody>
      </p:sp>
      <p:sp>
        <p:nvSpPr>
          <p:cNvPr id="7" name="文字方塊 6"/>
          <p:cNvSpPr txBox="1"/>
          <p:nvPr/>
        </p:nvSpPr>
        <p:spPr>
          <a:xfrm>
            <a:off x="249382" y="2644675"/>
            <a:ext cx="3918509" cy="271869"/>
          </a:xfrm>
          <a:prstGeom prst="rect">
            <a:avLst/>
          </a:prstGeom>
          <a:noFill/>
        </p:spPr>
        <p:txBody>
          <a:bodyPr wrap="none" rtlCol="0">
            <a:spAutoFit/>
          </a:bodyPr>
          <a:lstStyle/>
          <a:p>
            <a:pPr>
              <a:lnSpc>
                <a:spcPts val="1400"/>
              </a:lnSpc>
            </a:pPr>
            <a:r>
              <a:rPr lang="en-US" altLang="zh-TW" sz="1200" b="1" dirty="0"/>
              <a:t>1. </a:t>
            </a:r>
            <a:r>
              <a:rPr lang="zh-TW" altLang="en-US" sz="1200" b="1" dirty="0" smtClean="0"/>
              <a:t>後段製程</a:t>
            </a:r>
            <a:r>
              <a:rPr lang="zh-TW" altLang="en-US" sz="1200" b="1" dirty="0"/>
              <a:t>重工 </a:t>
            </a:r>
            <a:r>
              <a:rPr lang="en-US" altLang="zh-TW" sz="1200" b="1" dirty="0"/>
              <a:t>coplanarity</a:t>
            </a:r>
            <a:r>
              <a:rPr lang="zh-TW" altLang="en-US" sz="1200" b="1" dirty="0"/>
              <a:t> </a:t>
            </a:r>
            <a:r>
              <a:rPr lang="en-US" altLang="zh-TW" sz="1200" b="1" dirty="0"/>
              <a:t>fail</a:t>
            </a:r>
            <a:r>
              <a:rPr lang="zh-TW" altLang="en-US" sz="1200" b="1" dirty="0"/>
              <a:t> 就佔了 </a:t>
            </a:r>
            <a:r>
              <a:rPr lang="en-US" altLang="zh-TW" sz="1200" b="1" dirty="0" smtClean="0"/>
              <a:t>6.8%</a:t>
            </a:r>
            <a:r>
              <a:rPr lang="zh-TW" altLang="en-US" sz="1200" b="1" dirty="0" smtClean="0"/>
              <a:t> </a:t>
            </a:r>
            <a:r>
              <a:rPr lang="en-US" altLang="zh-TW" sz="1200" b="1" dirty="0" smtClean="0"/>
              <a:t>/</a:t>
            </a:r>
            <a:r>
              <a:rPr lang="zh-TW" altLang="en-US" sz="1200" b="1" dirty="0" smtClean="0"/>
              <a:t> </a:t>
            </a:r>
            <a:r>
              <a:rPr lang="en-US" altLang="zh-TW" sz="1200" b="1" dirty="0" smtClean="0"/>
              <a:t>year</a:t>
            </a:r>
            <a:endParaRPr lang="zh-TW" altLang="en-US" sz="1200" b="1" dirty="0"/>
          </a:p>
        </p:txBody>
      </p:sp>
      <p:cxnSp>
        <p:nvCxnSpPr>
          <p:cNvPr id="9" name="直線單箭頭接點 8"/>
          <p:cNvCxnSpPr/>
          <p:nvPr/>
        </p:nvCxnSpPr>
        <p:spPr>
          <a:xfrm>
            <a:off x="432262" y="1487979"/>
            <a:ext cx="0" cy="252000"/>
          </a:xfrm>
          <a:prstGeom prst="straightConnector1">
            <a:avLst/>
          </a:prstGeom>
          <a:ln>
            <a:solidFill>
              <a:srgbClr val="DC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494051" y="1487812"/>
            <a:ext cx="453970" cy="258789"/>
          </a:xfrm>
          <a:prstGeom prst="rect">
            <a:avLst/>
          </a:prstGeom>
          <a:noFill/>
        </p:spPr>
        <p:txBody>
          <a:bodyPr wrap="none" rtlCol="0">
            <a:spAutoFit/>
          </a:bodyPr>
          <a:lstStyle/>
          <a:p>
            <a:pPr>
              <a:lnSpc>
                <a:spcPts val="1400"/>
              </a:lnSpc>
            </a:pPr>
            <a:r>
              <a:rPr lang="zh-TW" altLang="en-US" sz="1050" dirty="0" smtClean="0">
                <a:solidFill>
                  <a:srgbClr val="DC0000"/>
                </a:solidFill>
              </a:rPr>
              <a:t>影響</a:t>
            </a:r>
            <a:endParaRPr lang="zh-TW" altLang="en-US" sz="1050" dirty="0">
              <a:solidFill>
                <a:srgbClr val="DC0000"/>
              </a:solidFill>
            </a:endParaRPr>
          </a:p>
        </p:txBody>
      </p:sp>
      <p:graphicFrame>
        <p:nvGraphicFramePr>
          <p:cNvPr id="13" name="圖表 12"/>
          <p:cNvGraphicFramePr/>
          <p:nvPr>
            <p:extLst>
              <p:ext uri="{D42A27DB-BD31-4B8C-83A1-F6EECF244321}">
                <p14:modId xmlns:p14="http://schemas.microsoft.com/office/powerpoint/2010/main" val="1110295070"/>
              </p:ext>
            </p:extLst>
          </p:nvPr>
        </p:nvGraphicFramePr>
        <p:xfrm>
          <a:off x="867368" y="2823654"/>
          <a:ext cx="2099425" cy="1566333"/>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字方塊 13"/>
          <p:cNvSpPr txBox="1"/>
          <p:nvPr/>
        </p:nvSpPr>
        <p:spPr>
          <a:xfrm>
            <a:off x="1519374" y="3529994"/>
            <a:ext cx="785793" cy="251223"/>
          </a:xfrm>
          <a:prstGeom prst="rect">
            <a:avLst/>
          </a:prstGeom>
          <a:noFill/>
        </p:spPr>
        <p:txBody>
          <a:bodyPr wrap="none" rtlCol="0">
            <a:spAutoFit/>
          </a:bodyPr>
          <a:lstStyle/>
          <a:p>
            <a:pPr>
              <a:lnSpc>
                <a:spcPts val="1400"/>
              </a:lnSpc>
            </a:pPr>
            <a:r>
              <a:rPr lang="zh-TW" altLang="en-US" sz="800" dirty="0" smtClean="0"/>
              <a:t>總計 </a:t>
            </a:r>
            <a:r>
              <a:rPr lang="en-US" altLang="zh-TW" sz="800" dirty="0" smtClean="0"/>
              <a:t>104544</a:t>
            </a:r>
            <a:endParaRPr lang="zh-TW" altLang="en-US" sz="800" dirty="0"/>
          </a:p>
        </p:txBody>
      </p:sp>
      <p:sp>
        <p:nvSpPr>
          <p:cNvPr id="16" name="文字方塊 15"/>
          <p:cNvSpPr txBox="1"/>
          <p:nvPr/>
        </p:nvSpPr>
        <p:spPr>
          <a:xfrm>
            <a:off x="1225460" y="3363718"/>
            <a:ext cx="428322" cy="251415"/>
          </a:xfrm>
          <a:prstGeom prst="rect">
            <a:avLst/>
          </a:prstGeom>
          <a:noFill/>
        </p:spPr>
        <p:txBody>
          <a:bodyPr wrap="none" rtlCol="0">
            <a:spAutoFit/>
          </a:bodyPr>
          <a:lstStyle/>
          <a:p>
            <a:pPr>
              <a:lnSpc>
                <a:spcPts val="1400"/>
              </a:lnSpc>
            </a:pPr>
            <a:r>
              <a:rPr lang="en-US" altLang="zh-TW" sz="800" dirty="0" smtClean="0"/>
              <a:t>7024</a:t>
            </a:r>
            <a:endParaRPr lang="zh-TW" altLang="en-US" sz="800" dirty="0"/>
          </a:p>
        </p:txBody>
      </p:sp>
      <p:sp>
        <p:nvSpPr>
          <p:cNvPr id="17" name="文字方塊 16"/>
          <p:cNvSpPr txBox="1"/>
          <p:nvPr/>
        </p:nvSpPr>
        <p:spPr>
          <a:xfrm>
            <a:off x="4525983" y="415858"/>
            <a:ext cx="2646878" cy="1723549"/>
          </a:xfrm>
          <a:prstGeom prst="rect">
            <a:avLst/>
          </a:prstGeom>
          <a:noFill/>
        </p:spPr>
        <p:txBody>
          <a:bodyPr wrap="none" rtlCol="0">
            <a:spAutoFit/>
          </a:bodyPr>
          <a:lstStyle/>
          <a:p>
            <a:pPr>
              <a:lnSpc>
                <a:spcPts val="2700"/>
              </a:lnSpc>
            </a:pPr>
            <a:r>
              <a:rPr lang="zh-TW" altLang="en-US" sz="2400" b="1" u="sng" dirty="0" smtClean="0"/>
              <a:t>小問題</a:t>
            </a:r>
            <a:endParaRPr lang="en-US" altLang="zh-TW" sz="2400" b="1" u="sng" dirty="0" smtClean="0"/>
          </a:p>
          <a:p>
            <a:pPr>
              <a:lnSpc>
                <a:spcPts val="2700"/>
              </a:lnSpc>
            </a:pPr>
            <a:endParaRPr lang="en-US" altLang="zh-TW" sz="2400" b="1" u="sng" dirty="0" smtClean="0"/>
          </a:p>
          <a:p>
            <a:pPr>
              <a:lnSpc>
                <a:spcPts val="2700"/>
              </a:lnSpc>
            </a:pPr>
            <a:r>
              <a:rPr lang="zh-TW" altLang="en-US" sz="1600" dirty="0" smtClean="0">
                <a:solidFill>
                  <a:schemeClr val="tx1">
                    <a:lumMod val="65000"/>
                    <a:lumOff val="35000"/>
                  </a:schemeClr>
                </a:solidFill>
              </a:rPr>
              <a:t>人工經驗預測</a:t>
            </a:r>
            <a:endParaRPr lang="en-US" altLang="zh-TW" sz="1600" dirty="0" smtClean="0">
              <a:solidFill>
                <a:schemeClr val="tx1">
                  <a:lumMod val="65000"/>
                  <a:lumOff val="35000"/>
                </a:schemeClr>
              </a:solidFill>
            </a:endParaRPr>
          </a:p>
          <a:p>
            <a:endParaRPr lang="en-US" altLang="zh-TW" sz="1600" dirty="0" smtClean="0">
              <a:solidFill>
                <a:schemeClr val="tx1">
                  <a:lumMod val="65000"/>
                  <a:lumOff val="35000"/>
                </a:schemeClr>
              </a:solidFill>
            </a:endParaRPr>
          </a:p>
          <a:p>
            <a:pPr>
              <a:lnSpc>
                <a:spcPts val="2700"/>
              </a:lnSpc>
            </a:pPr>
            <a:r>
              <a:rPr lang="zh-TW" altLang="en-US" sz="1600" dirty="0" smtClean="0">
                <a:solidFill>
                  <a:schemeClr val="tx1">
                    <a:lumMod val="65000"/>
                    <a:lumOff val="35000"/>
                  </a:schemeClr>
                </a:solidFill>
              </a:rPr>
              <a:t>多次</a:t>
            </a:r>
            <a:r>
              <a:rPr lang="zh-TW" altLang="en-US" sz="1600" dirty="0">
                <a:solidFill>
                  <a:schemeClr val="tx1">
                    <a:lumMod val="65000"/>
                    <a:lumOff val="35000"/>
                  </a:schemeClr>
                </a:solidFill>
              </a:rPr>
              <a:t>預測結果仍有過大誤差</a:t>
            </a:r>
          </a:p>
        </p:txBody>
      </p:sp>
      <p:sp>
        <p:nvSpPr>
          <p:cNvPr id="20" name="文字方塊 19"/>
          <p:cNvSpPr txBox="1"/>
          <p:nvPr/>
        </p:nvSpPr>
        <p:spPr>
          <a:xfrm>
            <a:off x="4525983" y="2644675"/>
            <a:ext cx="2961067" cy="271869"/>
          </a:xfrm>
          <a:prstGeom prst="rect">
            <a:avLst/>
          </a:prstGeom>
          <a:noFill/>
        </p:spPr>
        <p:txBody>
          <a:bodyPr wrap="none" rtlCol="0">
            <a:spAutoFit/>
          </a:bodyPr>
          <a:lstStyle/>
          <a:p>
            <a:pPr>
              <a:lnSpc>
                <a:spcPts val="1400"/>
              </a:lnSpc>
            </a:pPr>
            <a:r>
              <a:rPr lang="en-US" altLang="zh-TW" sz="1200" b="1" dirty="0"/>
              <a:t>1. </a:t>
            </a:r>
            <a:r>
              <a:rPr lang="zh-TW" altLang="en-US" sz="1200" b="1" dirty="0" smtClean="0"/>
              <a:t>符合預測誤差值</a:t>
            </a:r>
            <a:r>
              <a:rPr lang="zh-TW" altLang="en-US" sz="1200" b="1" dirty="0" smtClean="0"/>
              <a:t>規格</a:t>
            </a:r>
            <a:r>
              <a:rPr lang="en-US" altLang="zh-TW" sz="1200" b="1" dirty="0" smtClean="0"/>
              <a:t>(&lt;15um)</a:t>
            </a:r>
            <a:r>
              <a:rPr lang="zh-TW" altLang="en-US" sz="1200" b="1" dirty="0" smtClean="0"/>
              <a:t>僅 </a:t>
            </a:r>
            <a:r>
              <a:rPr lang="en-US" altLang="zh-TW" sz="1200" b="1" dirty="0"/>
              <a:t>11</a:t>
            </a:r>
            <a:r>
              <a:rPr lang="en-US" altLang="zh-TW" sz="1200" b="1" dirty="0" smtClean="0"/>
              <a:t>%</a:t>
            </a:r>
            <a:endParaRPr lang="en-US" altLang="zh-TW" sz="1200" b="1" dirty="0"/>
          </a:p>
        </p:txBody>
      </p:sp>
      <p:cxnSp>
        <p:nvCxnSpPr>
          <p:cNvPr id="21" name="直線單箭頭接點 20"/>
          <p:cNvCxnSpPr/>
          <p:nvPr/>
        </p:nvCxnSpPr>
        <p:spPr>
          <a:xfrm>
            <a:off x="4708863" y="1487979"/>
            <a:ext cx="0" cy="252000"/>
          </a:xfrm>
          <a:prstGeom prst="straightConnector1">
            <a:avLst/>
          </a:prstGeom>
          <a:ln>
            <a:solidFill>
              <a:srgbClr val="DC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4770652" y="1487812"/>
            <a:ext cx="453970" cy="258789"/>
          </a:xfrm>
          <a:prstGeom prst="rect">
            <a:avLst/>
          </a:prstGeom>
          <a:noFill/>
        </p:spPr>
        <p:txBody>
          <a:bodyPr wrap="none" rtlCol="0">
            <a:spAutoFit/>
          </a:bodyPr>
          <a:lstStyle/>
          <a:p>
            <a:pPr>
              <a:lnSpc>
                <a:spcPts val="1400"/>
              </a:lnSpc>
            </a:pPr>
            <a:r>
              <a:rPr lang="zh-TW" altLang="en-US" sz="1050" dirty="0" smtClean="0">
                <a:solidFill>
                  <a:srgbClr val="DC0000"/>
                </a:solidFill>
              </a:rPr>
              <a:t>導致</a:t>
            </a:r>
            <a:endParaRPr lang="zh-TW" altLang="en-US" sz="1050" dirty="0">
              <a:solidFill>
                <a:srgbClr val="DC0000"/>
              </a:solidFill>
            </a:endParaRPr>
          </a:p>
        </p:txBody>
      </p:sp>
      <p:graphicFrame>
        <p:nvGraphicFramePr>
          <p:cNvPr id="23" name="圖表 22"/>
          <p:cNvGraphicFramePr/>
          <p:nvPr>
            <p:extLst>
              <p:ext uri="{D42A27DB-BD31-4B8C-83A1-F6EECF244321}">
                <p14:modId xmlns:p14="http://schemas.microsoft.com/office/powerpoint/2010/main" val="1156906762"/>
              </p:ext>
            </p:extLst>
          </p:nvPr>
        </p:nvGraphicFramePr>
        <p:xfrm>
          <a:off x="5143969" y="2823654"/>
          <a:ext cx="2099425" cy="15663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圖表 25">
            <a:extLst>
              <a:ext uri="{FF2B5EF4-FFF2-40B4-BE49-F238E27FC236}">
                <a16:creationId xmlns:a16="http://schemas.microsoft.com/office/drawing/2014/main" id="{07CA66A3-FA29-44F0-BC66-DE5896BB8331}"/>
              </a:ext>
            </a:extLst>
          </p:cNvPr>
          <p:cNvGraphicFramePr>
            <a:graphicFrameLocks/>
          </p:cNvGraphicFramePr>
          <p:nvPr>
            <p:extLst>
              <p:ext uri="{D42A27DB-BD31-4B8C-83A1-F6EECF244321}">
                <p14:modId xmlns:p14="http://schemas.microsoft.com/office/powerpoint/2010/main" val="1273959238"/>
              </p:ext>
            </p:extLst>
          </p:nvPr>
        </p:nvGraphicFramePr>
        <p:xfrm>
          <a:off x="4525983" y="2960213"/>
          <a:ext cx="3681779" cy="1565708"/>
        </p:xfrm>
        <a:graphic>
          <a:graphicData uri="http://schemas.openxmlformats.org/drawingml/2006/chart">
            <c:chart xmlns:c="http://schemas.openxmlformats.org/drawingml/2006/chart" xmlns:r="http://schemas.openxmlformats.org/officeDocument/2006/relationships" r:id="rId5"/>
          </a:graphicData>
        </a:graphic>
      </p:graphicFrame>
      <p:sp>
        <p:nvSpPr>
          <p:cNvPr id="27" name="矩形 26">
            <a:extLst>
              <a:ext uri="{FF2B5EF4-FFF2-40B4-BE49-F238E27FC236}">
                <a16:creationId xmlns:a16="http://schemas.microsoft.com/office/drawing/2014/main" id="{9A95D768-F7B0-4138-A281-85EE67DE16F8}"/>
              </a:ext>
            </a:extLst>
          </p:cNvPr>
          <p:cNvSpPr/>
          <p:nvPr/>
        </p:nvSpPr>
        <p:spPr>
          <a:xfrm>
            <a:off x="4900313" y="3898668"/>
            <a:ext cx="1849621" cy="414733"/>
          </a:xfrm>
          <a:prstGeom prst="rect">
            <a:avLst/>
          </a:prstGeom>
          <a:noFill/>
          <a:ln w="28575">
            <a:solidFill>
              <a:schemeClr val="tx1">
                <a:lumMod val="65000"/>
                <a:lumOff val="3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微軟正黑體" panose="020B0604030504040204" pitchFamily="34" charset="-120"/>
              <a:ea typeface="微軟正黑體" panose="020B0604030504040204" pitchFamily="34" charset="-120"/>
            </a:endParaRPr>
          </a:p>
        </p:txBody>
      </p:sp>
      <p:sp>
        <p:nvSpPr>
          <p:cNvPr id="28" name="文字方塊 27"/>
          <p:cNvSpPr txBox="1"/>
          <p:nvPr/>
        </p:nvSpPr>
        <p:spPr>
          <a:xfrm>
            <a:off x="8732051" y="415858"/>
            <a:ext cx="1624163" cy="1723549"/>
          </a:xfrm>
          <a:prstGeom prst="rect">
            <a:avLst/>
          </a:prstGeom>
          <a:noFill/>
        </p:spPr>
        <p:txBody>
          <a:bodyPr wrap="none" rtlCol="0">
            <a:spAutoFit/>
          </a:bodyPr>
          <a:lstStyle/>
          <a:p>
            <a:pPr>
              <a:lnSpc>
                <a:spcPts val="2700"/>
              </a:lnSpc>
            </a:pPr>
            <a:r>
              <a:rPr lang="en-US" altLang="zh-TW" sz="2400" b="1" u="sng" dirty="0" smtClean="0"/>
              <a:t>Affect</a:t>
            </a:r>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NPI </a:t>
            </a:r>
            <a:r>
              <a:rPr lang="zh-TW" altLang="en-US" sz="1600" dirty="0" smtClean="0">
                <a:solidFill>
                  <a:schemeClr val="tx1">
                    <a:lumMod val="65000"/>
                    <a:lumOff val="35000"/>
                  </a:schemeClr>
                </a:solidFill>
              </a:rPr>
              <a:t>新產品導入</a:t>
            </a:r>
            <a:endParaRPr lang="en-US" altLang="zh-TW" sz="1600" dirty="0" smtClean="0">
              <a:solidFill>
                <a:schemeClr val="tx1">
                  <a:lumMod val="65000"/>
                  <a:lumOff val="35000"/>
                </a:schemeClr>
              </a:solidFill>
            </a:endParaRPr>
          </a:p>
          <a:p>
            <a:endParaRPr lang="en-US" altLang="zh-TW" sz="1600" dirty="0" smtClean="0">
              <a:solidFill>
                <a:schemeClr val="tx1">
                  <a:lumMod val="65000"/>
                  <a:lumOff val="35000"/>
                </a:schemeClr>
              </a:solidFill>
            </a:endParaRPr>
          </a:p>
          <a:p>
            <a:pPr>
              <a:lnSpc>
                <a:spcPts val="2700"/>
              </a:lnSpc>
            </a:pPr>
            <a:r>
              <a:rPr lang="zh-TW" altLang="en-US" sz="1600" dirty="0" smtClean="0">
                <a:solidFill>
                  <a:schemeClr val="tx1">
                    <a:lumMod val="65000"/>
                    <a:lumOff val="35000"/>
                  </a:schemeClr>
                </a:solidFill>
              </a:rPr>
              <a:t>浪費評估成</a:t>
            </a:r>
            <a:r>
              <a:rPr lang="zh-TW" altLang="en-US" sz="1600" dirty="0">
                <a:solidFill>
                  <a:schemeClr val="tx1">
                    <a:lumMod val="65000"/>
                    <a:lumOff val="35000"/>
                  </a:schemeClr>
                </a:solidFill>
              </a:rPr>
              <a:t>本</a:t>
            </a:r>
          </a:p>
        </p:txBody>
      </p:sp>
      <p:cxnSp>
        <p:nvCxnSpPr>
          <p:cNvPr id="29" name="直線單箭頭接點 28"/>
          <p:cNvCxnSpPr/>
          <p:nvPr/>
        </p:nvCxnSpPr>
        <p:spPr>
          <a:xfrm>
            <a:off x="8914931" y="1487979"/>
            <a:ext cx="0" cy="252000"/>
          </a:xfrm>
          <a:prstGeom prst="straightConnector1">
            <a:avLst/>
          </a:prstGeom>
          <a:ln>
            <a:solidFill>
              <a:srgbClr val="DC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8976720" y="1487812"/>
            <a:ext cx="1726755" cy="258789"/>
          </a:xfrm>
          <a:prstGeom prst="rect">
            <a:avLst/>
          </a:prstGeom>
          <a:noFill/>
        </p:spPr>
        <p:txBody>
          <a:bodyPr wrap="none" rtlCol="0">
            <a:spAutoFit/>
          </a:bodyPr>
          <a:lstStyle/>
          <a:p>
            <a:pPr>
              <a:lnSpc>
                <a:spcPts val="1400"/>
              </a:lnSpc>
            </a:pPr>
            <a:r>
              <a:rPr lang="zh-TW" altLang="en-US" sz="1050" dirty="0" smtClean="0">
                <a:solidFill>
                  <a:srgbClr val="DC0000"/>
                </a:solidFill>
              </a:rPr>
              <a:t>結構 </a:t>
            </a:r>
            <a:r>
              <a:rPr lang="en-US" altLang="zh-TW" sz="1050" dirty="0" smtClean="0">
                <a:solidFill>
                  <a:srgbClr val="DC0000"/>
                </a:solidFill>
              </a:rPr>
              <a:t>/</a:t>
            </a:r>
            <a:r>
              <a:rPr lang="zh-TW" altLang="en-US" sz="1050" dirty="0" smtClean="0">
                <a:solidFill>
                  <a:srgbClr val="DC0000"/>
                </a:solidFill>
              </a:rPr>
              <a:t> 材料 </a:t>
            </a:r>
            <a:r>
              <a:rPr lang="en-US" altLang="zh-TW" sz="1050" dirty="0" smtClean="0">
                <a:solidFill>
                  <a:srgbClr val="DC0000"/>
                </a:solidFill>
              </a:rPr>
              <a:t>/</a:t>
            </a:r>
            <a:r>
              <a:rPr lang="zh-TW" altLang="en-US" sz="1050" dirty="0" smtClean="0">
                <a:solidFill>
                  <a:srgbClr val="DC0000"/>
                </a:solidFill>
              </a:rPr>
              <a:t> 參數</a:t>
            </a:r>
            <a:r>
              <a:rPr lang="zh-TW" altLang="en-US" sz="1050" dirty="0">
                <a:solidFill>
                  <a:srgbClr val="DC0000"/>
                </a:solidFill>
              </a:rPr>
              <a:t> </a:t>
            </a:r>
            <a:r>
              <a:rPr lang="en-US" altLang="zh-TW" sz="1050" dirty="0" smtClean="0">
                <a:solidFill>
                  <a:srgbClr val="DC0000"/>
                </a:solidFill>
              </a:rPr>
              <a:t>…</a:t>
            </a:r>
            <a:r>
              <a:rPr lang="zh-TW" altLang="en-US" sz="1050" dirty="0" smtClean="0">
                <a:solidFill>
                  <a:srgbClr val="DC0000"/>
                </a:solidFill>
              </a:rPr>
              <a:t> 評估</a:t>
            </a:r>
            <a:endParaRPr lang="zh-TW" altLang="en-US" sz="1050" dirty="0">
              <a:solidFill>
                <a:srgbClr val="DC0000"/>
              </a:solidFill>
            </a:endParaRPr>
          </a:p>
        </p:txBody>
      </p:sp>
      <p:cxnSp>
        <p:nvCxnSpPr>
          <p:cNvPr id="32" name="直線接點 31"/>
          <p:cNvCxnSpPr/>
          <p:nvPr/>
        </p:nvCxnSpPr>
        <p:spPr>
          <a:xfrm>
            <a:off x="4267644" y="415858"/>
            <a:ext cx="0" cy="612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8424008" y="415858"/>
            <a:ext cx="0" cy="612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8732051" y="2585406"/>
            <a:ext cx="2699778" cy="923330"/>
          </a:xfrm>
          <a:prstGeom prst="rect">
            <a:avLst/>
          </a:prstGeom>
          <a:noFill/>
        </p:spPr>
        <p:txBody>
          <a:bodyPr wrap="none" rtlCol="0">
            <a:spAutoFit/>
          </a:bodyPr>
          <a:lstStyle/>
          <a:p>
            <a:pPr>
              <a:lnSpc>
                <a:spcPct val="150000"/>
              </a:lnSpc>
            </a:pPr>
            <a:r>
              <a:rPr lang="en-US" altLang="zh-TW" sz="1200" b="1" dirty="0" smtClean="0"/>
              <a:t>1. </a:t>
            </a:r>
            <a:r>
              <a:rPr lang="zh-TW" altLang="en-US" sz="1200" b="1" dirty="0" smtClean="0"/>
              <a:t>花費</a:t>
            </a:r>
            <a:r>
              <a:rPr lang="zh-TW" altLang="en-US" sz="1200" b="1" dirty="0"/>
              <a:t>成本 </a:t>
            </a:r>
            <a:r>
              <a:rPr lang="en-US" altLang="zh-TW" sz="1200" b="1" dirty="0"/>
              <a:t>: </a:t>
            </a:r>
            <a:r>
              <a:rPr lang="zh-TW" altLang="en-US" sz="1200" b="1" dirty="0"/>
              <a:t>依工程師經驗選擇</a:t>
            </a:r>
            <a:r>
              <a:rPr lang="zh-TW" altLang="en-US" sz="1200" b="1" dirty="0" smtClean="0"/>
              <a:t>材料</a:t>
            </a:r>
            <a:endParaRPr lang="en-US" altLang="zh-TW" sz="1200" b="1" dirty="0" smtClean="0"/>
          </a:p>
          <a:p>
            <a:pPr>
              <a:lnSpc>
                <a:spcPct val="150000"/>
              </a:lnSpc>
            </a:pPr>
            <a:r>
              <a:rPr lang="en-US" altLang="zh-TW" sz="1200" b="1" dirty="0" smtClean="0"/>
              <a:t>2.</a:t>
            </a:r>
            <a:r>
              <a:rPr lang="zh-TW" altLang="en-US" sz="1200" b="1" dirty="0" smtClean="0"/>
              <a:t> 材料</a:t>
            </a:r>
            <a:r>
              <a:rPr lang="zh-TW" altLang="en-US" sz="1200" b="1" dirty="0"/>
              <a:t>採購等待平均時間 </a:t>
            </a:r>
            <a:r>
              <a:rPr lang="en-US" altLang="zh-TW" sz="1200" b="1" dirty="0"/>
              <a:t>:</a:t>
            </a:r>
            <a:r>
              <a:rPr lang="zh-TW" altLang="en-US" sz="1200" b="1" dirty="0"/>
              <a:t> </a:t>
            </a:r>
            <a:r>
              <a:rPr lang="en-US" altLang="zh-TW" sz="1200" b="1" dirty="0"/>
              <a:t>3</a:t>
            </a:r>
            <a:r>
              <a:rPr lang="zh-TW" altLang="en-US" sz="1200" b="1" dirty="0"/>
              <a:t> </a:t>
            </a:r>
            <a:r>
              <a:rPr lang="en-US" altLang="zh-TW" sz="1200" b="1" dirty="0"/>
              <a:t>month</a:t>
            </a:r>
          </a:p>
          <a:p>
            <a:pPr>
              <a:lnSpc>
                <a:spcPct val="150000"/>
              </a:lnSpc>
            </a:pPr>
            <a:r>
              <a:rPr lang="en-US" altLang="zh-TW" sz="1200" b="1" dirty="0" smtClean="0"/>
              <a:t>3.</a:t>
            </a:r>
            <a:r>
              <a:rPr lang="zh-TW" altLang="en-US" sz="1200" b="1" dirty="0" smtClean="0"/>
              <a:t> 待 </a:t>
            </a:r>
            <a:r>
              <a:rPr lang="en-US" altLang="zh-TW" sz="1200" b="1" dirty="0"/>
              <a:t>DoE</a:t>
            </a:r>
            <a:r>
              <a:rPr lang="zh-TW" altLang="en-US" sz="1200" b="1" dirty="0"/>
              <a:t> </a:t>
            </a:r>
            <a:r>
              <a:rPr lang="zh-TW" altLang="en-US" sz="1200" b="1" dirty="0" smtClean="0"/>
              <a:t>實驗結果 </a:t>
            </a:r>
            <a:r>
              <a:rPr lang="en-US" altLang="zh-TW" sz="1200" b="1" dirty="0" smtClean="0"/>
              <a:t>: </a:t>
            </a:r>
            <a:r>
              <a:rPr lang="en-US" altLang="zh-TW" sz="1200" b="1" dirty="0"/>
              <a:t>1 </a:t>
            </a:r>
            <a:r>
              <a:rPr lang="en-US" altLang="zh-TW" sz="1200" b="1" dirty="0" smtClean="0"/>
              <a:t>month</a:t>
            </a:r>
            <a:endParaRPr lang="zh-TW" altLang="en-US" sz="1200" b="1" dirty="0"/>
          </a:p>
        </p:txBody>
      </p:sp>
    </p:spTree>
    <p:extLst>
      <p:ext uri="{BB962C8B-B14F-4D97-AF65-F5344CB8AC3E}">
        <p14:creationId xmlns:p14="http://schemas.microsoft.com/office/powerpoint/2010/main" val="3354257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字方塊 16"/>
          <p:cNvSpPr txBox="1"/>
          <p:nvPr/>
        </p:nvSpPr>
        <p:spPr>
          <a:xfrm>
            <a:off x="2841577" y="409393"/>
            <a:ext cx="1983235" cy="1823576"/>
          </a:xfrm>
          <a:prstGeom prst="rect">
            <a:avLst/>
          </a:prstGeom>
          <a:noFill/>
        </p:spPr>
        <p:txBody>
          <a:bodyPr wrap="none" rtlCol="0">
            <a:spAutoFit/>
          </a:bodyPr>
          <a:lstStyle/>
          <a:p>
            <a:pPr lvl="0">
              <a:lnSpc>
                <a:spcPts val="2700"/>
              </a:lnSpc>
            </a:pPr>
            <a:r>
              <a:rPr lang="en-US" altLang="zh-TW" sz="2400" b="1" u="sng" dirty="0" smtClean="0"/>
              <a:t>Experiment</a:t>
            </a:r>
            <a:endParaRPr lang="en-US" altLang="zh-TW" sz="2400" b="1" u="sng" dirty="0">
              <a:solidFill>
                <a:prstClr val="black"/>
              </a:solidFill>
            </a:endParaRPr>
          </a:p>
          <a:p>
            <a:pPr lvl="0">
              <a:lnSpc>
                <a:spcPts val="2700"/>
              </a:lnSpc>
            </a:pPr>
            <a:endParaRPr lang="en-US" altLang="zh-TW" sz="2400" b="1" u="sng" dirty="0">
              <a:solidFill>
                <a:prstClr val="black"/>
              </a:solidFill>
            </a:endParaRPr>
          </a:p>
          <a:p>
            <a:pPr lvl="0">
              <a:lnSpc>
                <a:spcPts val="2700"/>
              </a:lnSpc>
            </a:pPr>
            <a:r>
              <a:rPr lang="en-US" altLang="zh-TW" sz="1600" dirty="0" smtClean="0">
                <a:solidFill>
                  <a:prstClr val="black">
                    <a:lumMod val="65000"/>
                    <a:lumOff val="35000"/>
                  </a:prstClr>
                </a:solidFill>
              </a:rPr>
              <a:t>Device</a:t>
            </a:r>
            <a:r>
              <a:rPr lang="zh-TW" altLang="en-US" sz="1600" dirty="0" smtClean="0">
                <a:solidFill>
                  <a:prstClr val="black">
                    <a:lumMod val="65000"/>
                    <a:lumOff val="35000"/>
                  </a:prstClr>
                </a:solidFill>
              </a:rPr>
              <a:t> 數 </a:t>
            </a:r>
            <a:r>
              <a:rPr lang="en-US" altLang="zh-TW" sz="1600" dirty="0" smtClean="0">
                <a:solidFill>
                  <a:prstClr val="black">
                    <a:lumMod val="65000"/>
                    <a:lumOff val="35000"/>
                  </a:prstClr>
                </a:solidFill>
              </a:rPr>
              <a:t>:</a:t>
            </a:r>
            <a:r>
              <a:rPr lang="zh-TW" altLang="en-US" sz="1600" dirty="0" smtClean="0">
                <a:solidFill>
                  <a:prstClr val="black">
                    <a:lumMod val="65000"/>
                    <a:lumOff val="35000"/>
                  </a:prstClr>
                </a:solidFill>
              </a:rPr>
              <a:t> </a:t>
            </a:r>
            <a:r>
              <a:rPr lang="en-US" altLang="zh-TW" sz="1600" dirty="0" smtClean="0">
                <a:solidFill>
                  <a:prstClr val="black">
                    <a:lumMod val="65000"/>
                    <a:lumOff val="35000"/>
                  </a:prstClr>
                </a:solidFill>
              </a:rPr>
              <a:t>216</a:t>
            </a:r>
            <a:r>
              <a:rPr lang="zh-TW" altLang="en-US" sz="1600" dirty="0" smtClean="0">
                <a:solidFill>
                  <a:prstClr val="black">
                    <a:lumMod val="65000"/>
                    <a:lumOff val="35000"/>
                  </a:prstClr>
                </a:solidFill>
              </a:rPr>
              <a:t>筆</a:t>
            </a:r>
            <a:endParaRPr lang="en-US" altLang="zh-TW" sz="1600" dirty="0" smtClean="0">
              <a:solidFill>
                <a:prstClr val="black">
                  <a:lumMod val="65000"/>
                  <a:lumOff val="35000"/>
                </a:prstClr>
              </a:solidFill>
            </a:endParaRPr>
          </a:p>
          <a:p>
            <a:pPr lvl="0">
              <a:lnSpc>
                <a:spcPts val="2700"/>
              </a:lnSpc>
            </a:pPr>
            <a:r>
              <a:rPr lang="zh-TW" altLang="en-US" sz="1600" dirty="0" smtClean="0">
                <a:solidFill>
                  <a:prstClr val="black">
                    <a:lumMod val="65000"/>
                    <a:lumOff val="35000"/>
                  </a:prstClr>
                </a:solidFill>
              </a:rPr>
              <a:t>原始資料數 </a:t>
            </a:r>
            <a:r>
              <a:rPr lang="en-US" altLang="zh-TW" sz="1600" dirty="0" smtClean="0">
                <a:solidFill>
                  <a:prstClr val="black">
                    <a:lumMod val="65000"/>
                    <a:lumOff val="35000"/>
                  </a:prstClr>
                </a:solidFill>
              </a:rPr>
              <a:t>:</a:t>
            </a:r>
            <a:r>
              <a:rPr lang="zh-TW" altLang="en-US" sz="1600" dirty="0" smtClean="0">
                <a:solidFill>
                  <a:prstClr val="black">
                    <a:lumMod val="65000"/>
                    <a:lumOff val="35000"/>
                  </a:prstClr>
                </a:solidFill>
              </a:rPr>
              <a:t> </a:t>
            </a:r>
            <a:r>
              <a:rPr lang="en-US" altLang="zh-TW" sz="1600" dirty="0" smtClean="0">
                <a:solidFill>
                  <a:prstClr val="black">
                    <a:lumMod val="65000"/>
                    <a:lumOff val="35000"/>
                  </a:prstClr>
                </a:solidFill>
              </a:rPr>
              <a:t>64548</a:t>
            </a:r>
          </a:p>
          <a:p>
            <a:pPr>
              <a:lnSpc>
                <a:spcPts val="2700"/>
              </a:lnSpc>
            </a:pPr>
            <a:r>
              <a:rPr lang="zh-TW" altLang="en-US" sz="1600" dirty="0" smtClean="0">
                <a:solidFill>
                  <a:schemeClr val="tx1">
                    <a:lumMod val="65000"/>
                    <a:lumOff val="35000"/>
                  </a:schemeClr>
                </a:solidFill>
              </a:rPr>
              <a:t>特徵因子 </a:t>
            </a:r>
            <a:r>
              <a:rPr lang="en-US" altLang="zh-TW" sz="1600" dirty="0" smtClean="0">
                <a:solidFill>
                  <a:schemeClr val="tx1">
                    <a:lumMod val="65000"/>
                    <a:lumOff val="35000"/>
                  </a:schemeClr>
                </a:solidFill>
              </a:rPr>
              <a:t>:</a:t>
            </a:r>
            <a:r>
              <a:rPr lang="zh-TW" altLang="en-US" sz="1600" dirty="0" smtClean="0">
                <a:solidFill>
                  <a:schemeClr val="tx1">
                    <a:lumMod val="65000"/>
                    <a:lumOff val="35000"/>
                  </a:schemeClr>
                </a:solidFill>
              </a:rPr>
              <a:t> </a:t>
            </a:r>
            <a:r>
              <a:rPr lang="en-US" altLang="zh-TW" sz="1600" dirty="0" smtClean="0">
                <a:solidFill>
                  <a:schemeClr val="tx1">
                    <a:lumMod val="65000"/>
                    <a:lumOff val="35000"/>
                  </a:schemeClr>
                </a:solidFill>
              </a:rPr>
              <a:t>20</a:t>
            </a:r>
            <a:endParaRPr lang="zh-TW" altLang="en-US" sz="1600" dirty="0">
              <a:solidFill>
                <a:schemeClr val="tx1">
                  <a:lumMod val="65000"/>
                  <a:lumOff val="35000"/>
                </a:schemeClr>
              </a:solidFill>
            </a:endParaRPr>
          </a:p>
        </p:txBody>
      </p:sp>
      <p:sp>
        <p:nvSpPr>
          <p:cNvPr id="28" name="文字方塊 27"/>
          <p:cNvSpPr txBox="1"/>
          <p:nvPr/>
        </p:nvSpPr>
        <p:spPr>
          <a:xfrm>
            <a:off x="7363529" y="409393"/>
            <a:ext cx="4668266" cy="2516073"/>
          </a:xfrm>
          <a:prstGeom prst="rect">
            <a:avLst/>
          </a:prstGeom>
          <a:noFill/>
        </p:spPr>
        <p:txBody>
          <a:bodyPr wrap="none" rtlCol="0">
            <a:spAutoFit/>
          </a:bodyPr>
          <a:lstStyle/>
          <a:p>
            <a:pPr lvl="0">
              <a:lnSpc>
                <a:spcPts val="2700"/>
              </a:lnSpc>
            </a:pPr>
            <a:r>
              <a:rPr lang="en-US" altLang="zh-TW" sz="2400" b="1" u="sng" dirty="0" smtClean="0"/>
              <a:t>Approach</a:t>
            </a:r>
            <a:endParaRPr lang="en-US" altLang="zh-TW" sz="2400" b="1" u="sng" dirty="0">
              <a:solidFill>
                <a:prstClr val="black"/>
              </a:solidFill>
            </a:endParaRPr>
          </a:p>
          <a:p>
            <a:pPr lvl="0">
              <a:lnSpc>
                <a:spcPts val="2700"/>
              </a:lnSpc>
            </a:pPr>
            <a:endParaRPr lang="en-US" altLang="zh-TW" sz="2400" b="1" u="sng" dirty="0">
              <a:solidFill>
                <a:prstClr val="black"/>
              </a:solidFill>
            </a:endParaRPr>
          </a:p>
          <a:p>
            <a:pPr lvl="0">
              <a:lnSpc>
                <a:spcPts val="2700"/>
              </a:lnSpc>
            </a:pPr>
            <a:r>
              <a:rPr lang="zh-TW" altLang="en-US" sz="1600" dirty="0" smtClean="0">
                <a:solidFill>
                  <a:prstClr val="black">
                    <a:lumMod val="65000"/>
                    <a:lumOff val="35000"/>
                  </a:prstClr>
                </a:solidFill>
              </a:rPr>
              <a:t>預測</a:t>
            </a:r>
            <a:r>
              <a:rPr lang="zh-TW" altLang="en-US" sz="1600" dirty="0">
                <a:solidFill>
                  <a:prstClr val="black">
                    <a:lumMod val="65000"/>
                    <a:lumOff val="35000"/>
                  </a:prstClr>
                </a:solidFill>
              </a:rPr>
              <a:t>誤差值符合規則 </a:t>
            </a:r>
            <a:r>
              <a:rPr lang="en-US" altLang="zh-TW" sz="1600" dirty="0">
                <a:solidFill>
                  <a:prstClr val="black">
                    <a:lumMod val="65000"/>
                    <a:lumOff val="35000"/>
                  </a:prstClr>
                </a:solidFill>
              </a:rPr>
              <a:t>: </a:t>
            </a:r>
            <a:r>
              <a:rPr lang="zh-TW" altLang="en-US" sz="1600" dirty="0">
                <a:solidFill>
                  <a:prstClr val="black">
                    <a:lumMod val="65000"/>
                    <a:lumOff val="35000"/>
                  </a:prstClr>
                </a:solidFill>
              </a:rPr>
              <a:t>人工經驗預測 </a:t>
            </a:r>
            <a:r>
              <a:rPr lang="en-US" altLang="zh-TW" sz="1600" dirty="0">
                <a:solidFill>
                  <a:prstClr val="black">
                    <a:lumMod val="65000"/>
                    <a:lumOff val="35000"/>
                  </a:prstClr>
                </a:solidFill>
              </a:rPr>
              <a:t>11% → 60</a:t>
            </a:r>
            <a:r>
              <a:rPr lang="en-US" altLang="zh-TW" sz="1600" dirty="0" smtClean="0">
                <a:solidFill>
                  <a:prstClr val="black">
                    <a:lumMod val="65000"/>
                    <a:lumOff val="35000"/>
                  </a:prstClr>
                </a:solidFill>
              </a:rPr>
              <a:t>%</a:t>
            </a:r>
            <a:endParaRPr lang="en-US" altLang="zh-TW" sz="1600" dirty="0">
              <a:solidFill>
                <a:prstClr val="black">
                  <a:lumMod val="65000"/>
                  <a:lumOff val="35000"/>
                </a:prstClr>
              </a:solidFill>
            </a:endParaRPr>
          </a:p>
          <a:p>
            <a:pPr lvl="0">
              <a:lnSpc>
                <a:spcPts val="2700"/>
              </a:lnSpc>
            </a:pPr>
            <a:r>
              <a:rPr lang="en-US" altLang="zh-TW" sz="1600" dirty="0" smtClean="0">
                <a:solidFill>
                  <a:prstClr val="black">
                    <a:lumMod val="65000"/>
                    <a:lumOff val="35000"/>
                  </a:prstClr>
                </a:solidFill>
              </a:rPr>
              <a:t>NPI </a:t>
            </a:r>
            <a:r>
              <a:rPr lang="zh-TW" altLang="en-US" sz="1600" dirty="0">
                <a:solidFill>
                  <a:prstClr val="black">
                    <a:lumMod val="65000"/>
                    <a:lumOff val="35000"/>
                  </a:prstClr>
                </a:solidFill>
              </a:rPr>
              <a:t>額外生產成本 </a:t>
            </a:r>
            <a:r>
              <a:rPr lang="en-US" altLang="zh-TW" sz="1600" dirty="0">
                <a:solidFill>
                  <a:prstClr val="black">
                    <a:lumMod val="65000"/>
                    <a:lumOff val="35000"/>
                  </a:prstClr>
                </a:solidFill>
              </a:rPr>
              <a:t>: ↓ 50%</a:t>
            </a:r>
          </a:p>
          <a:p>
            <a:pPr lvl="0">
              <a:lnSpc>
                <a:spcPts val="2700"/>
              </a:lnSpc>
            </a:pPr>
            <a:r>
              <a:rPr lang="zh-TW" altLang="en-US" sz="1600" dirty="0">
                <a:solidFill>
                  <a:prstClr val="black">
                    <a:lumMod val="65000"/>
                    <a:lumOff val="35000"/>
                  </a:prstClr>
                </a:solidFill>
              </a:rPr>
              <a:t>實驗結果時間 </a:t>
            </a:r>
            <a:r>
              <a:rPr lang="en-US" altLang="zh-TW" sz="1600" dirty="0">
                <a:solidFill>
                  <a:prstClr val="black">
                    <a:lumMod val="65000"/>
                    <a:lumOff val="35000"/>
                  </a:prstClr>
                </a:solidFill>
              </a:rPr>
              <a:t>: ↓ 50</a:t>
            </a:r>
            <a:r>
              <a:rPr lang="en-US" altLang="zh-TW" sz="1600" dirty="0" smtClean="0">
                <a:solidFill>
                  <a:prstClr val="black">
                    <a:lumMod val="65000"/>
                    <a:lumOff val="35000"/>
                  </a:prstClr>
                </a:solidFill>
              </a:rPr>
              <a:t>%</a:t>
            </a:r>
            <a:endParaRPr lang="en-US" altLang="zh-TW" sz="1600" dirty="0">
              <a:solidFill>
                <a:prstClr val="black">
                  <a:lumMod val="65000"/>
                  <a:lumOff val="35000"/>
                </a:prstClr>
              </a:solidFill>
            </a:endParaRPr>
          </a:p>
          <a:p>
            <a:pPr>
              <a:lnSpc>
                <a:spcPts val="2700"/>
              </a:lnSpc>
            </a:pPr>
            <a:r>
              <a:rPr lang="zh-TW" altLang="en-US" sz="1600" dirty="0" smtClean="0">
                <a:solidFill>
                  <a:schemeClr val="tx1">
                    <a:lumMod val="65000"/>
                    <a:lumOff val="35000"/>
                  </a:schemeClr>
                </a:solidFill>
              </a:rPr>
              <a:t>縮減</a:t>
            </a:r>
            <a:r>
              <a:rPr lang="zh-TW" altLang="en-US" sz="1600" dirty="0">
                <a:solidFill>
                  <a:schemeClr val="tx1">
                    <a:lumMod val="65000"/>
                    <a:lumOff val="35000"/>
                  </a:schemeClr>
                </a:solidFill>
              </a:rPr>
              <a:t>因子</a:t>
            </a:r>
            <a:r>
              <a:rPr lang="zh-TW" altLang="en-US" sz="1600" dirty="0" smtClean="0">
                <a:solidFill>
                  <a:schemeClr val="tx1">
                    <a:lumMod val="65000"/>
                    <a:lumOff val="35000"/>
                  </a:schemeClr>
                </a:solidFill>
              </a:rPr>
              <a:t>範圍</a:t>
            </a:r>
            <a:endParaRPr lang="en-US" altLang="zh-TW" sz="1600" dirty="0" smtClean="0">
              <a:solidFill>
                <a:schemeClr val="tx1">
                  <a:lumMod val="65000"/>
                  <a:lumOff val="35000"/>
                </a:schemeClr>
              </a:solidFill>
            </a:endParaRPr>
          </a:p>
          <a:p>
            <a:pPr>
              <a:lnSpc>
                <a:spcPts val="2700"/>
              </a:lnSpc>
            </a:pPr>
            <a:r>
              <a:rPr lang="en-US" altLang="zh-TW" sz="1600" dirty="0">
                <a:solidFill>
                  <a:schemeClr val="tx1">
                    <a:lumMod val="65000"/>
                    <a:lumOff val="35000"/>
                  </a:schemeClr>
                </a:solidFill>
              </a:rPr>
              <a:t>RA form </a:t>
            </a:r>
            <a:r>
              <a:rPr lang="zh-TW" altLang="en-US" sz="1600" dirty="0">
                <a:solidFill>
                  <a:schemeClr val="tx1">
                    <a:lumMod val="65000"/>
                    <a:lumOff val="35000"/>
                  </a:schemeClr>
                </a:solidFill>
              </a:rPr>
              <a:t>風險等級評估不再只有 </a:t>
            </a:r>
            <a:r>
              <a:rPr lang="en-US" altLang="zh-TW" sz="1600" dirty="0">
                <a:solidFill>
                  <a:schemeClr val="tx1">
                    <a:lumMod val="65000"/>
                    <a:lumOff val="35000"/>
                  </a:schemeClr>
                </a:solidFill>
              </a:rPr>
              <a:t>high / </a:t>
            </a:r>
            <a:r>
              <a:rPr lang="en-US" altLang="zh-TW" sz="1600" dirty="0" smtClean="0">
                <a:solidFill>
                  <a:schemeClr val="tx1">
                    <a:lumMod val="65000"/>
                    <a:lumOff val="35000"/>
                  </a:schemeClr>
                </a:solidFill>
              </a:rPr>
              <a:t>low</a:t>
            </a:r>
            <a:endParaRPr lang="zh-TW" altLang="en-US" sz="1600" dirty="0">
              <a:solidFill>
                <a:schemeClr val="tx1">
                  <a:lumMod val="65000"/>
                  <a:lumOff val="35000"/>
                </a:schemeClr>
              </a:solidFill>
            </a:endParaRPr>
          </a:p>
        </p:txBody>
      </p:sp>
      <p:cxnSp>
        <p:nvCxnSpPr>
          <p:cNvPr id="32" name="直線接點 31"/>
          <p:cNvCxnSpPr/>
          <p:nvPr/>
        </p:nvCxnSpPr>
        <p:spPr>
          <a:xfrm>
            <a:off x="2583238" y="409393"/>
            <a:ext cx="0" cy="612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7055486" y="409393"/>
            <a:ext cx="0" cy="61200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49382" y="409393"/>
            <a:ext cx="1483098" cy="1131079"/>
          </a:xfrm>
          <a:prstGeom prst="rect">
            <a:avLst/>
          </a:prstGeom>
          <a:noFill/>
        </p:spPr>
        <p:txBody>
          <a:bodyPr wrap="none" rtlCol="0">
            <a:spAutoFit/>
          </a:bodyPr>
          <a:lstStyle/>
          <a:p>
            <a:pPr>
              <a:lnSpc>
                <a:spcPts val="2700"/>
              </a:lnSpc>
            </a:pPr>
            <a:r>
              <a:rPr lang="en-US" altLang="zh-TW" sz="2400" b="1" u="sng" dirty="0" smtClean="0"/>
              <a:t>Solution</a:t>
            </a:r>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AI </a:t>
            </a:r>
            <a:r>
              <a:rPr lang="zh-TW" altLang="en-US" sz="1600" dirty="0" smtClean="0">
                <a:solidFill>
                  <a:schemeClr val="tx1">
                    <a:lumMod val="65000"/>
                    <a:lumOff val="35000"/>
                  </a:schemeClr>
                </a:solidFill>
              </a:rPr>
              <a:t>模型</a:t>
            </a:r>
            <a:r>
              <a:rPr lang="zh-TW" altLang="en-US" sz="1600" dirty="0">
                <a:solidFill>
                  <a:schemeClr val="tx1">
                    <a:lumMod val="65000"/>
                    <a:lumOff val="35000"/>
                  </a:schemeClr>
                </a:solidFill>
              </a:rPr>
              <a:t>的</a:t>
            </a:r>
            <a:r>
              <a:rPr lang="zh-TW" altLang="en-US" sz="1600" dirty="0" smtClean="0">
                <a:solidFill>
                  <a:schemeClr val="tx1">
                    <a:lumMod val="65000"/>
                    <a:lumOff val="35000"/>
                  </a:schemeClr>
                </a:solidFill>
              </a:rPr>
              <a:t>導入</a:t>
            </a:r>
            <a:endParaRPr lang="zh-TW" altLang="en-US" sz="1600" dirty="0">
              <a:solidFill>
                <a:schemeClr val="tx1">
                  <a:lumMod val="65000"/>
                  <a:lumOff val="35000"/>
                </a:schemeClr>
              </a:solidFill>
            </a:endParaRPr>
          </a:p>
        </p:txBody>
      </p:sp>
      <p:sp>
        <p:nvSpPr>
          <p:cNvPr id="11" name="文字方塊 10"/>
          <p:cNvSpPr txBox="1"/>
          <p:nvPr/>
        </p:nvSpPr>
        <p:spPr>
          <a:xfrm>
            <a:off x="247368" y="2505205"/>
            <a:ext cx="2082621" cy="646331"/>
          </a:xfrm>
          <a:prstGeom prst="rect">
            <a:avLst/>
          </a:prstGeom>
          <a:noFill/>
        </p:spPr>
        <p:txBody>
          <a:bodyPr wrap="none" rtlCol="0">
            <a:spAutoFit/>
          </a:bodyPr>
          <a:lstStyle/>
          <a:p>
            <a:pPr>
              <a:lnSpc>
                <a:spcPct val="150000"/>
              </a:lnSpc>
            </a:pPr>
            <a:r>
              <a:rPr lang="en-US" altLang="zh-TW" sz="1200" b="1" dirty="0" smtClean="0"/>
              <a:t>1. </a:t>
            </a:r>
            <a:r>
              <a:rPr lang="zh-TW" altLang="en-US" sz="1200" b="1" dirty="0" smtClean="0"/>
              <a:t>預測</a:t>
            </a:r>
            <a:r>
              <a:rPr lang="zh-TW" altLang="en-US" sz="1200" b="1" dirty="0"/>
              <a:t>誤差值符合</a:t>
            </a:r>
            <a:r>
              <a:rPr lang="zh-TW" altLang="en-US" sz="1200" b="1" dirty="0" smtClean="0"/>
              <a:t>規則</a:t>
            </a:r>
            <a:endParaRPr lang="en-US" altLang="zh-TW" sz="1200" b="1" dirty="0" smtClean="0"/>
          </a:p>
          <a:p>
            <a:pPr>
              <a:lnSpc>
                <a:spcPct val="150000"/>
              </a:lnSpc>
            </a:pPr>
            <a:r>
              <a:rPr lang="en-US" altLang="zh-TW" sz="1200" b="1" dirty="0" smtClean="0"/>
              <a:t>2.</a:t>
            </a:r>
            <a:r>
              <a:rPr lang="zh-TW" altLang="en-US" sz="1200" b="1" dirty="0" smtClean="0"/>
              <a:t> </a:t>
            </a:r>
            <a:r>
              <a:rPr lang="en-US" altLang="zh-TW" sz="1200" b="1" dirty="0" smtClean="0"/>
              <a:t>NPI </a:t>
            </a:r>
            <a:r>
              <a:rPr lang="zh-TW" altLang="en-US" sz="1200" b="1" dirty="0" smtClean="0"/>
              <a:t>額外生產成本、時間</a:t>
            </a:r>
            <a:endParaRPr lang="en-US" altLang="zh-TW" sz="1600" b="1" dirty="0"/>
          </a:p>
        </p:txBody>
      </p:sp>
      <p:sp>
        <p:nvSpPr>
          <p:cNvPr id="12" name="文字方塊 11"/>
          <p:cNvSpPr txBox="1"/>
          <p:nvPr/>
        </p:nvSpPr>
        <p:spPr>
          <a:xfrm>
            <a:off x="2841577" y="2505205"/>
            <a:ext cx="1479892" cy="369332"/>
          </a:xfrm>
          <a:prstGeom prst="rect">
            <a:avLst/>
          </a:prstGeom>
          <a:noFill/>
        </p:spPr>
        <p:txBody>
          <a:bodyPr wrap="none" rtlCol="0">
            <a:spAutoFit/>
          </a:bodyPr>
          <a:lstStyle/>
          <a:p>
            <a:pPr>
              <a:lnSpc>
                <a:spcPct val="150000"/>
              </a:lnSpc>
            </a:pPr>
            <a:r>
              <a:rPr lang="en-US" altLang="zh-TW" sz="1200" b="1" dirty="0" smtClean="0"/>
              <a:t>1. </a:t>
            </a:r>
            <a:r>
              <a:rPr lang="zh-TW" altLang="en-US" sz="1200" b="1" dirty="0" smtClean="0"/>
              <a:t>選擇 </a:t>
            </a:r>
            <a:r>
              <a:rPr lang="en-US" altLang="zh-TW" sz="1200" b="1" dirty="0" smtClean="0"/>
              <a:t>6</a:t>
            </a:r>
            <a:r>
              <a:rPr lang="zh-TW" altLang="en-US" sz="1200" b="1" dirty="0" smtClean="0"/>
              <a:t> 種演算法</a:t>
            </a:r>
            <a:endParaRPr lang="en-US" altLang="zh-TW" sz="1600" b="1" dirty="0"/>
          </a:p>
        </p:txBody>
      </p:sp>
      <p:graphicFrame>
        <p:nvGraphicFramePr>
          <p:cNvPr id="15" name="表格 14">
            <a:extLst>
              <a:ext uri="{FF2B5EF4-FFF2-40B4-BE49-F238E27FC236}">
                <a16:creationId xmlns:a16="http://schemas.microsoft.com/office/drawing/2014/main" id="{1601D3B0-FFB8-4D6C-9F79-09B9BAC105E8}"/>
              </a:ext>
            </a:extLst>
          </p:cNvPr>
          <p:cNvGraphicFramePr>
            <a:graphicFrameLocks noGrp="1"/>
          </p:cNvGraphicFramePr>
          <p:nvPr>
            <p:extLst>
              <p:ext uri="{D42A27DB-BD31-4B8C-83A1-F6EECF244321}">
                <p14:modId xmlns:p14="http://schemas.microsoft.com/office/powerpoint/2010/main" val="3087325490"/>
              </p:ext>
            </p:extLst>
          </p:nvPr>
        </p:nvGraphicFramePr>
        <p:xfrm>
          <a:off x="4390236" y="1931071"/>
          <a:ext cx="2412000" cy="4556760"/>
        </p:xfrm>
        <a:graphic>
          <a:graphicData uri="http://schemas.openxmlformats.org/drawingml/2006/table">
            <a:tbl>
              <a:tblPr firstRow="1" bandRow="1">
                <a:tableStyleId>{7DF18680-E054-41AD-8BC1-D1AEF772440D}</a:tableStyleId>
              </a:tblPr>
              <a:tblGrid>
                <a:gridCol w="1152000">
                  <a:extLst>
                    <a:ext uri="{9D8B030D-6E8A-4147-A177-3AD203B41FA5}">
                      <a16:colId xmlns:a16="http://schemas.microsoft.com/office/drawing/2014/main" val="3000374690"/>
                    </a:ext>
                  </a:extLst>
                </a:gridCol>
                <a:gridCol w="1260000">
                  <a:extLst>
                    <a:ext uri="{9D8B030D-6E8A-4147-A177-3AD203B41FA5}">
                      <a16:colId xmlns:a16="http://schemas.microsoft.com/office/drawing/2014/main" val="3438725294"/>
                    </a:ext>
                  </a:extLst>
                </a:gridCol>
              </a:tblGrid>
              <a:tr h="180000">
                <a:tc>
                  <a:txBody>
                    <a:bodyPr/>
                    <a:lstStyle/>
                    <a:p>
                      <a:pPr algn="l"/>
                      <a:r>
                        <a:rPr lang="en-US" altLang="zh-TW" sz="700" b="0" dirty="0">
                          <a:latin typeface="+mn-lt"/>
                          <a:ea typeface="微軟正黑體" panose="020B0604030504040204" pitchFamily="34" charset="-120"/>
                        </a:rPr>
                        <a:t>Process </a:t>
                      </a:r>
                      <a:r>
                        <a:rPr lang="en-US" altLang="zh-TW" sz="700" b="0" dirty="0" smtClean="0">
                          <a:latin typeface="+mn-lt"/>
                          <a:ea typeface="微軟正黑體" panose="020B0604030504040204" pitchFamily="34" charset="-120"/>
                        </a:rPr>
                        <a:t>Parameters</a:t>
                      </a:r>
                      <a:endParaRPr lang="zh-TW" altLang="en-US" sz="700" b="0" dirty="0">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l"/>
                      <a:r>
                        <a:rPr lang="zh-TW" altLang="en-US" sz="700" b="0" dirty="0">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a:lnL w="12700" cap="flat" cmpd="sng" algn="ctr">
                      <a:solidFill>
                        <a:schemeClr val="bg1"/>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3266490947"/>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rPr>
                        <a:t>BM reflow</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焊膏回流焊接</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970235"/>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rPr>
                        <a:t>HS cure Temp.</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散熱片固化溫度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166105"/>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rPr>
                        <a:t>Snap </a:t>
                      </a:r>
                      <a:r>
                        <a:rPr lang="en-US" altLang="zh-TW" sz="700" b="0" dirty="0" smtClean="0">
                          <a:solidFill>
                            <a:schemeClr val="tx1">
                              <a:lumMod val="85000"/>
                              <a:lumOff val="15000"/>
                            </a:schemeClr>
                          </a:solidFill>
                          <a:latin typeface="+mn-lt"/>
                          <a:ea typeface="微軟正黑體" panose="020B0604030504040204" pitchFamily="34" charset="-120"/>
                        </a:rPr>
                        <a:t>cure(Y/N)</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是否經熱壓</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合</a:t>
                      </a:r>
                      <a:r>
                        <a:rPr lang="en-US" altLang="zh-TW"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快速固化</a:t>
                      </a:r>
                      <a:r>
                        <a:rPr lang="en-US" altLang="zh-TW"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a:t>
                      </a:r>
                      <a:endPar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436768"/>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rPr>
                        <a:t>Snap cure Temp.</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熱壓</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合</a:t>
                      </a:r>
                      <a:r>
                        <a:rPr lang="en-US" altLang="zh-TW"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快速固化</a:t>
                      </a:r>
                      <a:r>
                        <a:rPr lang="en-US" altLang="zh-TW"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溫度</a:t>
                      </a:r>
                      <a:endPar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5688429"/>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rPr>
                        <a:t>Snap cure Force</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熱壓</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合</a:t>
                      </a:r>
                      <a:r>
                        <a:rPr lang="en-US" altLang="zh-TW"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快速固化</a:t>
                      </a:r>
                      <a:r>
                        <a:rPr lang="en-US" altLang="zh-TW"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a:t>
                      </a:r>
                      <a:r>
                        <a:rPr lang="zh-TW" altLang="en-US" sz="700" b="0" dirty="0" smtClean="0">
                          <a:solidFill>
                            <a:schemeClr val="tx1">
                              <a:lumMod val="85000"/>
                              <a:lumOff val="15000"/>
                            </a:schemeClr>
                          </a:solidFill>
                          <a:latin typeface="微軟正黑體" panose="020B0604030504040204" pitchFamily="34" charset="-120"/>
                          <a:ea typeface="微軟正黑體" panose="020B0604030504040204" pitchFamily="34" charset="-120"/>
                        </a:rPr>
                        <a:t>力量</a:t>
                      </a:r>
                      <a:endPar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1136464"/>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rPr>
                        <a:t>UF cure Temp.</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底部填充劑固化溫度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8873438"/>
                  </a:ext>
                </a:extLst>
              </a:tr>
              <a:tr h="180000">
                <a:tc>
                  <a:txBody>
                    <a:bodyPr/>
                    <a:lstStyle/>
                    <a:p>
                      <a:pPr marL="0" algn="l" defTabSz="914400" rtl="0" eaLnBrk="1" latinLnBrk="0" hangingPunct="1"/>
                      <a:r>
                        <a:rPr lang="en-US" altLang="zh-TW" sz="700" b="0" kern="1200" dirty="0">
                          <a:solidFill>
                            <a:schemeClr val="lt1"/>
                          </a:solidFill>
                          <a:latin typeface="+mn-lt"/>
                          <a:ea typeface="微軟正黑體" panose="020B0604030504040204" pitchFamily="34" charset="-120"/>
                          <a:cs typeface="Microsoft New Tai Lue" panose="020B0502040204020203" pitchFamily="34" charset="0"/>
                        </a:rPr>
                        <a:t>Structure </a:t>
                      </a:r>
                      <a:r>
                        <a:rPr lang="en-US" altLang="zh-TW" sz="700" b="0" kern="1200" dirty="0" smtClean="0">
                          <a:solidFill>
                            <a:schemeClr val="lt1"/>
                          </a:solidFill>
                          <a:latin typeface="+mn-lt"/>
                          <a:ea typeface="微軟正黑體" panose="020B0604030504040204" pitchFamily="34" charset="-120"/>
                          <a:cs typeface="Microsoft New Tai Lue" panose="020B0502040204020203" pitchFamily="34" charset="0"/>
                        </a:rPr>
                        <a:t>Factor</a:t>
                      </a:r>
                      <a:endParaRPr lang="zh-TW" altLang="en-US" sz="700" b="0" kern="1200" dirty="0">
                        <a:solidFill>
                          <a:schemeClr val="lt1"/>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algn="l" defTabSz="914400" rtl="0" eaLnBrk="1" latinLnBrk="0" hangingPunct="1"/>
                      <a:r>
                        <a:rPr lang="zh-TW" altLang="en-US" sz="700" b="0" kern="1200" dirty="0">
                          <a:solidFill>
                            <a:schemeClr val="lt1"/>
                          </a:solidFill>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a:lnL w="9525" cap="flat" cmpd="sng" algn="ctr">
                      <a:solidFill>
                        <a:schemeClr val="bg1"/>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229760178"/>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Die </a:t>
                      </a:r>
                      <a:r>
                        <a:rPr lang="en-US" altLang="zh-TW" sz="700" b="0" dirty="0" smtClean="0">
                          <a:solidFill>
                            <a:schemeClr val="tx1">
                              <a:lumMod val="85000"/>
                              <a:lumOff val="15000"/>
                            </a:schemeClr>
                          </a:solidFill>
                          <a:latin typeface="+mn-lt"/>
                          <a:ea typeface="微軟正黑體" panose="020B0604030504040204" pitchFamily="34" charset="-120"/>
                          <a:cs typeface="Microsoft New Tai Lue" panose="020B0502040204020203" pitchFamily="34" charset="0"/>
                        </a:rPr>
                        <a:t>size(X</a:t>
                      </a:r>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 </a:t>
                      </a:r>
                      <a:r>
                        <a:rPr lang="en-US" altLang="zh-TW" sz="700" b="0" dirty="0" smtClean="0">
                          <a:solidFill>
                            <a:schemeClr val="tx1">
                              <a:lumMod val="85000"/>
                              <a:lumOff val="15000"/>
                            </a:schemeClr>
                          </a:solidFill>
                          <a:latin typeface="+mn-lt"/>
                          <a:ea typeface="微軟正黑體" panose="020B0604030504040204" pitchFamily="34" charset="-120"/>
                          <a:cs typeface="Microsoft New Tai Lue" panose="020B0502040204020203" pitchFamily="34" charset="0"/>
                        </a:rPr>
                        <a:t>Y)</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晶片水平和垂直長度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9077702"/>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kern="120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Die thickness</a:t>
                      </a:r>
                      <a:endParaRPr lang="zh-TW" altLang="en-US" sz="700" b="0" kern="120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晶片厚度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7699521"/>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HS thickness</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散熱片厚度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7824250"/>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HS ring foot width</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散熱片底座寬度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6304847"/>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PKG </a:t>
                      </a:r>
                      <a:r>
                        <a:rPr lang="en-US" altLang="zh-TW" sz="700" b="0" dirty="0" smtClean="0">
                          <a:solidFill>
                            <a:schemeClr val="tx1">
                              <a:lumMod val="85000"/>
                              <a:lumOff val="15000"/>
                            </a:schemeClr>
                          </a:solidFill>
                          <a:latin typeface="+mn-lt"/>
                          <a:ea typeface="微軟正黑體" panose="020B0604030504040204" pitchFamily="34" charset="-120"/>
                          <a:cs typeface="Microsoft New Tai Lue" panose="020B0502040204020203" pitchFamily="34" charset="0"/>
                        </a:rPr>
                        <a:t>size(X</a:t>
                      </a:r>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 </a:t>
                      </a:r>
                      <a:r>
                        <a:rPr lang="en-US" altLang="zh-TW" sz="700" b="0" dirty="0" smtClean="0">
                          <a:solidFill>
                            <a:schemeClr val="tx1">
                              <a:lumMod val="85000"/>
                              <a:lumOff val="15000"/>
                            </a:schemeClr>
                          </a:solidFill>
                          <a:latin typeface="+mn-lt"/>
                          <a:ea typeface="微軟正黑體" panose="020B0604030504040204" pitchFamily="34" charset="-120"/>
                          <a:cs typeface="Microsoft New Tai Lue" panose="020B0502040204020203" pitchFamily="34" charset="0"/>
                        </a:rPr>
                        <a:t>Y)</a:t>
                      </a:r>
                      <a:endPar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封裝水平和垂直長度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73109016"/>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PKG thickness</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封裝厚度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5627763"/>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SBS thickness</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基板厚度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0267620"/>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SBS layers</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基板層數</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0290332"/>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SBS core thickness</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基板核心層厚度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2964072"/>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rPr>
                        <a:t>SBS Cu thickness</a:t>
                      </a:r>
                      <a:endParaRPr lang="zh-TW" altLang="en-US" sz="700" b="0" dirty="0">
                        <a:solidFill>
                          <a:schemeClr val="tx1">
                            <a:lumMod val="85000"/>
                            <a:lumOff val="15000"/>
                          </a:schemeClr>
                        </a:solidFill>
                        <a:latin typeface="+mn-lt"/>
                        <a:ea typeface="微軟正黑體" panose="020B0604030504040204" pitchFamily="34" charset="-120"/>
                        <a:cs typeface="Microsoft New Tai Lue" panose="020B0502040204020203" pitchFamily="34" charset="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cs typeface="Microsoft New Tai Lue" panose="020B0502040204020203" pitchFamily="34" charset="0"/>
                        </a:rPr>
                        <a:t>基板銅箔厚度</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413649"/>
                  </a:ext>
                </a:extLst>
              </a:tr>
              <a:tr h="180000">
                <a:tc>
                  <a:txBody>
                    <a:bodyPr/>
                    <a:lstStyle/>
                    <a:p>
                      <a:pPr algn="l"/>
                      <a:r>
                        <a:rPr lang="en-US" altLang="zh-TW" sz="700" b="0" dirty="0">
                          <a:solidFill>
                            <a:schemeClr val="bg1"/>
                          </a:solidFill>
                          <a:latin typeface="+mn-lt"/>
                          <a:ea typeface="微軟正黑體" panose="020B0604030504040204" pitchFamily="34" charset="-120"/>
                        </a:rPr>
                        <a:t>Material </a:t>
                      </a:r>
                      <a:r>
                        <a:rPr lang="en-US" altLang="zh-TW" sz="700" b="0" dirty="0" smtClean="0">
                          <a:solidFill>
                            <a:schemeClr val="bg1"/>
                          </a:solidFill>
                          <a:latin typeface="+mn-lt"/>
                          <a:ea typeface="微軟正黑體" panose="020B0604030504040204" pitchFamily="34" charset="-120"/>
                        </a:rPr>
                        <a:t>Factor</a:t>
                      </a:r>
                      <a:endParaRPr lang="zh-TW" altLang="en-US" sz="700" b="0" dirty="0">
                        <a:solidFill>
                          <a:schemeClr val="bg1"/>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l"/>
                      <a:r>
                        <a:rPr lang="zh-TW" altLang="en-US" sz="700" b="0" dirty="0">
                          <a:solidFill>
                            <a:schemeClr val="bg1"/>
                          </a:solidFill>
                          <a:latin typeface="微軟正黑體" panose="020B0604030504040204" pitchFamily="34" charset="-120"/>
                          <a:ea typeface="微軟正黑體" panose="020B0604030504040204" pitchFamily="34" charset="-120"/>
                          <a:cs typeface="Microsoft New Tai Lue" panose="020B0502040204020203" pitchFamily="34" charset="0"/>
                        </a:rPr>
                        <a:t>名詞解釋</a:t>
                      </a:r>
                    </a:p>
                  </a:txBody>
                  <a:tcPr>
                    <a:lnL w="9525" cap="flat" cmpd="sng" algn="ctr">
                      <a:solidFill>
                        <a:schemeClr val="bg1"/>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47200529"/>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rPr>
                        <a:t>Adhesive type</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黏膠類型</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0039670"/>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rPr>
                        <a:t>HS type</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散熱片類型</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7914915"/>
                  </a:ext>
                </a:extLst>
              </a:tr>
              <a:tr h="180000">
                <a:tc>
                  <a:txBody>
                    <a:bodyPr/>
                    <a:lstStyle/>
                    <a:p>
                      <a:r>
                        <a:rPr lang="en-US" altLang="zh-TW" sz="700" b="0" dirty="0">
                          <a:solidFill>
                            <a:schemeClr val="tx1">
                              <a:lumMod val="85000"/>
                              <a:lumOff val="15000"/>
                            </a:schemeClr>
                          </a:solidFill>
                          <a:latin typeface="+mn-lt"/>
                          <a:ea typeface="微軟正黑體" panose="020B0604030504040204" pitchFamily="34" charset="-120"/>
                        </a:rPr>
                        <a:t>SBS core type</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基板核心材料類型</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2535501"/>
                  </a:ext>
                </a:extLst>
              </a:tr>
              <a:tr h="1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700" b="0" dirty="0">
                          <a:solidFill>
                            <a:schemeClr val="tx1">
                              <a:lumMod val="85000"/>
                              <a:lumOff val="15000"/>
                            </a:schemeClr>
                          </a:solidFill>
                          <a:latin typeface="+mn-lt"/>
                          <a:ea typeface="微軟正黑體" panose="020B0604030504040204" pitchFamily="34" charset="-120"/>
                        </a:rPr>
                        <a:t>UF type</a:t>
                      </a:r>
                      <a:endParaRPr lang="zh-TW" altLang="en-US" sz="700" b="0" dirty="0">
                        <a:solidFill>
                          <a:schemeClr val="tx1">
                            <a:lumMod val="85000"/>
                            <a:lumOff val="15000"/>
                          </a:schemeClr>
                        </a:solidFill>
                        <a:latin typeface="+mn-lt"/>
                        <a:ea typeface="微軟正黑體" panose="020B0604030504040204" pitchFamily="34" charset="-120"/>
                      </a:endParaRP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700" b="0" dirty="0">
                          <a:solidFill>
                            <a:schemeClr val="tx1">
                              <a:lumMod val="85000"/>
                              <a:lumOff val="15000"/>
                            </a:schemeClr>
                          </a:solidFill>
                          <a:latin typeface="微軟正黑體" panose="020B0604030504040204" pitchFamily="34" charset="-120"/>
                          <a:ea typeface="微軟正黑體" panose="020B0604030504040204" pitchFamily="34" charset="-120"/>
                        </a:rPr>
                        <a:t>底部填充劑類型</a:t>
                      </a:r>
                    </a:p>
                  </a:txBody>
                  <a:tcPr>
                    <a:lnL w="9525" cap="flat" cmpd="sng" algn="ctr">
                      <a:solidFill>
                        <a:schemeClr val="tx1">
                          <a:lumMod val="75000"/>
                          <a:lumOff val="25000"/>
                        </a:schemeClr>
                      </a:solidFill>
                      <a:prstDash val="solid"/>
                      <a:round/>
                      <a:headEnd type="none" w="med" len="med"/>
                      <a:tailEnd type="none" w="med" len="med"/>
                    </a:lnL>
                    <a:lnR w="9525" cap="flat" cmpd="sng" algn="ctr">
                      <a:solidFill>
                        <a:schemeClr val="tx1">
                          <a:lumMod val="75000"/>
                          <a:lumOff val="25000"/>
                        </a:schemeClr>
                      </a:solidFill>
                      <a:prstDash val="solid"/>
                      <a:round/>
                      <a:headEnd type="none" w="med" len="med"/>
                      <a:tailEnd type="none" w="med" len="med"/>
                    </a:lnR>
                    <a:lnT w="9525" cap="flat" cmpd="sng" algn="ctr">
                      <a:solidFill>
                        <a:schemeClr val="tx1">
                          <a:lumMod val="75000"/>
                          <a:lumOff val="25000"/>
                        </a:schemeClr>
                      </a:solidFill>
                      <a:prstDash val="solid"/>
                      <a:round/>
                      <a:headEnd type="none" w="med" len="med"/>
                      <a:tailEnd type="none" w="med" len="med"/>
                    </a:lnT>
                    <a:lnB w="952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7430107"/>
                  </a:ext>
                </a:extLst>
              </a:tr>
            </a:tbl>
          </a:graphicData>
        </a:graphic>
      </p:graphicFrame>
    </p:spTree>
    <p:extLst>
      <p:ext uri="{BB962C8B-B14F-4D97-AF65-F5344CB8AC3E}">
        <p14:creationId xmlns:p14="http://schemas.microsoft.com/office/powerpoint/2010/main" val="253842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群組 37"/>
          <p:cNvGrpSpPr/>
          <p:nvPr/>
        </p:nvGrpSpPr>
        <p:grpSpPr>
          <a:xfrm>
            <a:off x="2518754" y="480023"/>
            <a:ext cx="2880000" cy="5957518"/>
            <a:chOff x="2119743" y="430146"/>
            <a:chExt cx="2880000" cy="5957518"/>
          </a:xfrm>
        </p:grpSpPr>
        <p:sp>
          <p:nvSpPr>
            <p:cNvPr id="3" name="矩形 2"/>
            <p:cNvSpPr/>
            <p:nvPr/>
          </p:nvSpPr>
          <p:spPr>
            <a:xfrm>
              <a:off x="2119743" y="43014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單顆產品平面度模型導入之研究</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4" name="矩形 3"/>
            <p:cNvSpPr/>
            <p:nvPr/>
          </p:nvSpPr>
          <p:spPr>
            <a:xfrm>
              <a:off x="2119743" y="112083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研讀並摘要相關文獻及理論</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5" name="矩形 4"/>
            <p:cNvSpPr/>
            <p:nvPr/>
          </p:nvSpPr>
          <p:spPr>
            <a:xfrm>
              <a:off x="2119743" y="181152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NPI</a:t>
              </a:r>
              <a:r>
                <a:rPr lang="zh-TW" altLang="en-US" sz="1400" dirty="0" smtClean="0">
                  <a:solidFill>
                    <a:schemeClr val="tx1"/>
                  </a:solidFill>
                  <a:latin typeface="標楷體" panose="03000509000000000000" pitchFamily="65" charset="-120"/>
                  <a:ea typeface="標楷體" panose="03000509000000000000" pitchFamily="65" charset="-120"/>
                </a:rPr>
                <a:t> 平面度預測現況剖析</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6" name="矩形 5"/>
            <p:cNvSpPr/>
            <p:nvPr/>
          </p:nvSpPr>
          <p:spPr>
            <a:xfrm>
              <a:off x="2119743" y="250221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特徵因子訂定</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7" name="矩形 6"/>
            <p:cNvSpPr/>
            <p:nvPr/>
          </p:nvSpPr>
          <p:spPr>
            <a:xfrm>
              <a:off x="2119743" y="319290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模型演算法評估</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8" name="矩形 7"/>
            <p:cNvSpPr/>
            <p:nvPr/>
          </p:nvSpPr>
          <p:spPr>
            <a:xfrm>
              <a:off x="2119743" y="388359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模型設計執行</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9" name="矩形 8"/>
            <p:cNvSpPr/>
            <p:nvPr/>
          </p:nvSpPr>
          <p:spPr>
            <a:xfrm>
              <a:off x="2119743" y="457428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模型結果分析</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10" name="矩形 9"/>
            <p:cNvSpPr/>
            <p:nvPr/>
          </p:nvSpPr>
          <p:spPr>
            <a:xfrm>
              <a:off x="2119743" y="5264976"/>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模型驗證</a:t>
              </a:r>
              <a:endParaRPr lang="zh-TW" altLang="en-US" sz="1400" dirty="0">
                <a:solidFill>
                  <a:schemeClr val="tx1"/>
                </a:solidFill>
                <a:latin typeface="標楷體" panose="03000509000000000000" pitchFamily="65" charset="-120"/>
                <a:ea typeface="標楷體" panose="03000509000000000000" pitchFamily="65" charset="-120"/>
              </a:endParaRPr>
            </a:p>
          </p:txBody>
        </p:sp>
        <p:sp>
          <p:nvSpPr>
            <p:cNvPr id="11" name="矩形 10"/>
            <p:cNvSpPr/>
            <p:nvPr/>
          </p:nvSpPr>
          <p:spPr>
            <a:xfrm>
              <a:off x="2119743" y="5955664"/>
              <a:ext cx="2880000" cy="432000"/>
            </a:xfrm>
            <a:prstGeom prst="rect">
              <a:avLst/>
            </a:prstGeom>
            <a:solidFill>
              <a:srgbClr val="EBF0FA"/>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solidFill>
                    <a:schemeClr val="tx1"/>
                  </a:solidFill>
                  <a:latin typeface="標楷體" panose="03000509000000000000" pitchFamily="65" charset="-120"/>
                  <a:ea typeface="標楷體" panose="03000509000000000000" pitchFamily="65" charset="-120"/>
                </a:rPr>
                <a:t>結論</a:t>
              </a:r>
              <a:endParaRPr lang="zh-TW" altLang="en-US" sz="1400" dirty="0">
                <a:solidFill>
                  <a:schemeClr val="tx1"/>
                </a:solidFill>
                <a:latin typeface="標楷體" panose="03000509000000000000" pitchFamily="65" charset="-120"/>
                <a:ea typeface="標楷體" panose="03000509000000000000" pitchFamily="65" charset="-120"/>
              </a:endParaRPr>
            </a:p>
          </p:txBody>
        </p:sp>
        <p:cxnSp>
          <p:nvCxnSpPr>
            <p:cNvPr id="13" name="直線單箭頭接點 12"/>
            <p:cNvCxnSpPr>
              <a:stCxn id="3" idx="2"/>
              <a:endCxn id="4" idx="0"/>
            </p:cNvCxnSpPr>
            <p:nvPr/>
          </p:nvCxnSpPr>
          <p:spPr>
            <a:xfrm>
              <a:off x="3559743" y="862146"/>
              <a:ext cx="0" cy="25869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4" idx="2"/>
              <a:endCxn id="5" idx="0"/>
            </p:cNvCxnSpPr>
            <p:nvPr/>
          </p:nvCxnSpPr>
          <p:spPr>
            <a:xfrm>
              <a:off x="3559743" y="1552836"/>
              <a:ext cx="0" cy="25869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5" idx="2"/>
              <a:endCxn id="6" idx="0"/>
            </p:cNvCxnSpPr>
            <p:nvPr/>
          </p:nvCxnSpPr>
          <p:spPr>
            <a:xfrm>
              <a:off x="3559743" y="2243526"/>
              <a:ext cx="0" cy="25869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6" idx="2"/>
              <a:endCxn id="7" idx="0"/>
            </p:cNvCxnSpPr>
            <p:nvPr/>
          </p:nvCxnSpPr>
          <p:spPr>
            <a:xfrm>
              <a:off x="3559743" y="2934216"/>
              <a:ext cx="0" cy="25869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7" idx="2"/>
              <a:endCxn id="8" idx="0"/>
            </p:cNvCxnSpPr>
            <p:nvPr/>
          </p:nvCxnSpPr>
          <p:spPr>
            <a:xfrm>
              <a:off x="3559743" y="3624906"/>
              <a:ext cx="0" cy="25869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8" idx="2"/>
              <a:endCxn id="9" idx="0"/>
            </p:cNvCxnSpPr>
            <p:nvPr/>
          </p:nvCxnSpPr>
          <p:spPr>
            <a:xfrm>
              <a:off x="3559743" y="4315596"/>
              <a:ext cx="0" cy="25869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9" idx="2"/>
              <a:endCxn id="10" idx="0"/>
            </p:cNvCxnSpPr>
            <p:nvPr/>
          </p:nvCxnSpPr>
          <p:spPr>
            <a:xfrm>
              <a:off x="3559743" y="5006286"/>
              <a:ext cx="0" cy="25869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0" idx="2"/>
              <a:endCxn id="11" idx="0"/>
            </p:cNvCxnSpPr>
            <p:nvPr/>
          </p:nvCxnSpPr>
          <p:spPr>
            <a:xfrm>
              <a:off x="3559743" y="5696976"/>
              <a:ext cx="0" cy="25868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文字方塊 35"/>
          <p:cNvSpPr txBox="1"/>
          <p:nvPr/>
        </p:nvSpPr>
        <p:spPr>
          <a:xfrm>
            <a:off x="249382" y="409393"/>
            <a:ext cx="1814920" cy="1823576"/>
          </a:xfrm>
          <a:prstGeom prst="rect">
            <a:avLst/>
          </a:prstGeom>
          <a:noFill/>
        </p:spPr>
        <p:txBody>
          <a:bodyPr wrap="none" rtlCol="0">
            <a:spAutoFit/>
          </a:bodyPr>
          <a:lstStyle/>
          <a:p>
            <a:pPr>
              <a:lnSpc>
                <a:spcPts val="2700"/>
              </a:lnSpc>
            </a:pPr>
            <a:r>
              <a:rPr lang="zh-TW" altLang="en-US" sz="2400" b="1" u="sng" dirty="0" smtClean="0"/>
              <a:t>第一章 緒論</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1·1</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前言</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1·2</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研究動機</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1·3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研究架構</a:t>
            </a:r>
            <a:endParaRPr lang="zh-TW" altLang="en-US" sz="1600" dirty="0">
              <a:solidFill>
                <a:schemeClr val="tx1">
                  <a:lumMod val="65000"/>
                  <a:lumOff val="35000"/>
                </a:schemeClr>
              </a:solidFill>
            </a:endParaRPr>
          </a:p>
        </p:txBody>
      </p:sp>
      <p:sp>
        <p:nvSpPr>
          <p:cNvPr id="39" name="文字方塊 38"/>
          <p:cNvSpPr txBox="1"/>
          <p:nvPr/>
        </p:nvSpPr>
        <p:spPr>
          <a:xfrm>
            <a:off x="2415808" y="208154"/>
            <a:ext cx="655949" cy="271869"/>
          </a:xfrm>
          <a:prstGeom prst="rect">
            <a:avLst/>
          </a:prstGeom>
          <a:noFill/>
        </p:spPr>
        <p:txBody>
          <a:bodyPr wrap="none" rtlCol="0">
            <a:spAutoFit/>
          </a:bodyPr>
          <a:lstStyle/>
          <a:p>
            <a:pPr>
              <a:lnSpc>
                <a:spcPts val="1400"/>
              </a:lnSpc>
            </a:pPr>
            <a:r>
              <a:rPr lang="en-US" altLang="zh-TW" sz="1000" dirty="0" smtClean="0">
                <a:solidFill>
                  <a:schemeClr val="accent5">
                    <a:lumMod val="75000"/>
                  </a:schemeClr>
                </a:solidFill>
              </a:rPr>
              <a:t>(</a:t>
            </a:r>
            <a:r>
              <a:rPr lang="zh-TW" altLang="en-US" sz="1000" dirty="0" smtClean="0">
                <a:solidFill>
                  <a:schemeClr val="accent5">
                    <a:lumMod val="75000"/>
                  </a:schemeClr>
                </a:solidFill>
              </a:rPr>
              <a:t>架構圖</a:t>
            </a:r>
            <a:r>
              <a:rPr lang="en-US" altLang="zh-TW" sz="1000" dirty="0" smtClean="0">
                <a:solidFill>
                  <a:schemeClr val="accent5">
                    <a:lumMod val="75000"/>
                  </a:schemeClr>
                </a:solidFill>
              </a:rPr>
              <a:t>)</a:t>
            </a:r>
            <a:endParaRPr lang="zh-TW" altLang="en-US" sz="1000" dirty="0">
              <a:solidFill>
                <a:schemeClr val="accent5">
                  <a:lumMod val="75000"/>
                </a:schemeClr>
              </a:solidFill>
            </a:endParaRPr>
          </a:p>
        </p:txBody>
      </p:sp>
      <p:sp>
        <p:nvSpPr>
          <p:cNvPr id="40" name="文字方塊 39"/>
          <p:cNvSpPr txBox="1"/>
          <p:nvPr/>
        </p:nvSpPr>
        <p:spPr>
          <a:xfrm>
            <a:off x="6176357" y="409393"/>
            <a:ext cx="3969356" cy="1823576"/>
          </a:xfrm>
          <a:prstGeom prst="rect">
            <a:avLst/>
          </a:prstGeom>
          <a:noFill/>
        </p:spPr>
        <p:txBody>
          <a:bodyPr wrap="none" rtlCol="0">
            <a:spAutoFit/>
          </a:bodyPr>
          <a:lstStyle/>
          <a:p>
            <a:pPr>
              <a:lnSpc>
                <a:spcPts val="2700"/>
              </a:lnSpc>
            </a:pPr>
            <a:r>
              <a:rPr lang="zh-TW" altLang="en-US" sz="2400" b="1" u="sng" dirty="0" smtClean="0"/>
              <a:t>第二章 基礎理論與文獻回顧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2·1</a:t>
            </a:r>
            <a:r>
              <a:rPr lang="zh-TW" altLang="en-US" sz="1600" dirty="0" smtClean="0">
                <a:solidFill>
                  <a:schemeClr val="tx1">
                    <a:lumMod val="65000"/>
                    <a:lumOff val="35000"/>
                  </a:schemeClr>
                </a:solidFill>
              </a:rPr>
              <a:t> </a:t>
            </a:r>
            <a:r>
              <a:rPr lang="en-US" altLang="zh-TW" sz="1600" dirty="0" smtClean="0">
                <a:solidFill>
                  <a:schemeClr val="tx1">
                    <a:lumMod val="65000"/>
                    <a:lumOff val="35000"/>
                  </a:schemeClr>
                </a:solidFill>
              </a:rPr>
              <a:t>NPI</a:t>
            </a:r>
            <a:r>
              <a:rPr lang="zh-TW" altLang="en-US" sz="1600" dirty="0" smtClean="0">
                <a:solidFill>
                  <a:schemeClr val="tx1">
                    <a:lumMod val="65000"/>
                    <a:lumOff val="35000"/>
                  </a:schemeClr>
                </a:solidFill>
              </a:rPr>
              <a:t> 導入相關介紹</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2·2</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平面度相關介紹</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2·3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模型模擬相關介紹</a:t>
            </a:r>
            <a:endParaRPr lang="zh-TW" altLang="en-US" sz="1600" dirty="0">
              <a:solidFill>
                <a:schemeClr val="tx1">
                  <a:lumMod val="65000"/>
                  <a:lumOff val="35000"/>
                </a:schemeClr>
              </a:solidFill>
            </a:endParaRPr>
          </a:p>
        </p:txBody>
      </p:sp>
      <p:sp>
        <p:nvSpPr>
          <p:cNvPr id="41" name="文字方塊 40"/>
          <p:cNvSpPr txBox="1"/>
          <p:nvPr/>
        </p:nvSpPr>
        <p:spPr>
          <a:xfrm>
            <a:off x="8833234" y="1466778"/>
            <a:ext cx="527709" cy="271869"/>
          </a:xfrm>
          <a:prstGeom prst="rect">
            <a:avLst/>
          </a:prstGeom>
          <a:noFill/>
        </p:spPr>
        <p:txBody>
          <a:bodyPr wrap="none" rtlCol="0">
            <a:spAutoFit/>
          </a:bodyPr>
          <a:lstStyle/>
          <a:p>
            <a:pPr>
              <a:lnSpc>
                <a:spcPts val="1400"/>
              </a:lnSpc>
            </a:pPr>
            <a:r>
              <a:rPr lang="en-US" altLang="zh-TW" sz="1000" dirty="0" smtClean="0">
                <a:solidFill>
                  <a:schemeClr val="accent5">
                    <a:lumMod val="75000"/>
                  </a:schemeClr>
                </a:solidFill>
              </a:rPr>
              <a:t>(</a:t>
            </a:r>
            <a:r>
              <a:rPr lang="zh-TW" altLang="en-US" sz="1000" dirty="0" smtClean="0">
                <a:solidFill>
                  <a:schemeClr val="accent5">
                    <a:lumMod val="75000"/>
                  </a:schemeClr>
                </a:solidFill>
              </a:rPr>
              <a:t>暫定</a:t>
            </a:r>
            <a:r>
              <a:rPr lang="en-US" altLang="zh-TW" sz="1000" dirty="0" smtClean="0">
                <a:solidFill>
                  <a:schemeClr val="accent5">
                    <a:lumMod val="75000"/>
                  </a:schemeClr>
                </a:solidFill>
              </a:rPr>
              <a:t>)</a:t>
            </a:r>
            <a:endParaRPr lang="zh-TW" altLang="en-US" sz="1000" dirty="0">
              <a:solidFill>
                <a:schemeClr val="accent5">
                  <a:lumMod val="75000"/>
                </a:schemeClr>
              </a:solidFill>
            </a:endParaRPr>
          </a:p>
        </p:txBody>
      </p:sp>
      <p:sp>
        <p:nvSpPr>
          <p:cNvPr id="42" name="文字方塊 41"/>
          <p:cNvSpPr txBox="1"/>
          <p:nvPr/>
        </p:nvSpPr>
        <p:spPr>
          <a:xfrm>
            <a:off x="6176357" y="2464792"/>
            <a:ext cx="3969356" cy="2169825"/>
          </a:xfrm>
          <a:prstGeom prst="rect">
            <a:avLst/>
          </a:prstGeom>
          <a:noFill/>
        </p:spPr>
        <p:txBody>
          <a:bodyPr wrap="none" rtlCol="0">
            <a:spAutoFit/>
          </a:bodyPr>
          <a:lstStyle/>
          <a:p>
            <a:pPr>
              <a:lnSpc>
                <a:spcPts val="2700"/>
              </a:lnSpc>
            </a:pPr>
            <a:r>
              <a:rPr lang="zh-TW" altLang="en-US" sz="2400" b="1" u="sng" dirty="0" smtClean="0"/>
              <a:t>第三章 現況問題與模型設計</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3·1</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平面度預測現況</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3·2</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演算法</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3·3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a:t>
            </a:r>
            <a:r>
              <a:rPr lang="zh-TW" altLang="en-US" sz="1600" dirty="0">
                <a:solidFill>
                  <a:schemeClr val="tx1">
                    <a:lumMod val="65000"/>
                    <a:lumOff val="35000"/>
                  </a:schemeClr>
                </a:solidFill>
              </a:rPr>
              <a:t>型</a:t>
            </a:r>
            <a:r>
              <a:rPr lang="zh-TW" altLang="en-US" sz="1600" dirty="0" smtClean="0">
                <a:solidFill>
                  <a:schemeClr val="tx1">
                    <a:lumMod val="65000"/>
                    <a:lumOff val="35000"/>
                  </a:schemeClr>
                </a:solidFill>
              </a:rPr>
              <a:t>架構</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3·4</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a:t>
            </a:r>
            <a:r>
              <a:rPr lang="zh-TW" altLang="en-US" sz="1600" dirty="0">
                <a:solidFill>
                  <a:schemeClr val="tx1">
                    <a:lumMod val="65000"/>
                    <a:lumOff val="35000"/>
                  </a:schemeClr>
                </a:solidFill>
              </a:rPr>
              <a:t>型</a:t>
            </a:r>
            <a:r>
              <a:rPr lang="zh-TW" altLang="en-US" sz="1600" dirty="0" smtClean="0">
                <a:solidFill>
                  <a:schemeClr val="tx1">
                    <a:lumMod val="65000"/>
                    <a:lumOff val="35000"/>
                  </a:schemeClr>
                </a:solidFill>
              </a:rPr>
              <a:t>設計</a:t>
            </a:r>
            <a:endParaRPr lang="zh-TW" altLang="en-US" sz="1600" dirty="0">
              <a:solidFill>
                <a:schemeClr val="tx1">
                  <a:lumMod val="65000"/>
                  <a:lumOff val="35000"/>
                </a:schemeClr>
              </a:solidFill>
            </a:endParaRPr>
          </a:p>
        </p:txBody>
      </p:sp>
      <p:sp>
        <p:nvSpPr>
          <p:cNvPr id="43" name="文字方塊 42"/>
          <p:cNvSpPr txBox="1"/>
          <p:nvPr/>
        </p:nvSpPr>
        <p:spPr>
          <a:xfrm>
            <a:off x="6176357" y="4966217"/>
            <a:ext cx="3353803" cy="438582"/>
          </a:xfrm>
          <a:prstGeom prst="rect">
            <a:avLst/>
          </a:prstGeom>
          <a:noFill/>
        </p:spPr>
        <p:txBody>
          <a:bodyPr wrap="none" rtlCol="0">
            <a:spAutoFit/>
          </a:bodyPr>
          <a:lstStyle/>
          <a:p>
            <a:pPr>
              <a:lnSpc>
                <a:spcPts val="2700"/>
              </a:lnSpc>
            </a:pPr>
            <a:r>
              <a:rPr lang="zh-TW" altLang="en-US" sz="2400" b="1" u="sng" dirty="0" smtClean="0"/>
              <a:t>第四章 實驗結果與驗證</a:t>
            </a:r>
            <a:endParaRPr lang="zh-TW" altLang="en-US" sz="1600" dirty="0">
              <a:solidFill>
                <a:schemeClr val="tx1">
                  <a:lumMod val="65000"/>
                  <a:lumOff val="35000"/>
                </a:schemeClr>
              </a:solidFill>
            </a:endParaRPr>
          </a:p>
        </p:txBody>
      </p:sp>
      <p:sp>
        <p:nvSpPr>
          <p:cNvPr id="44" name="文字方塊 43"/>
          <p:cNvSpPr txBox="1"/>
          <p:nvPr/>
        </p:nvSpPr>
        <p:spPr>
          <a:xfrm>
            <a:off x="6176357" y="5786250"/>
            <a:ext cx="2738250" cy="438582"/>
          </a:xfrm>
          <a:prstGeom prst="rect">
            <a:avLst/>
          </a:prstGeom>
          <a:noFill/>
        </p:spPr>
        <p:txBody>
          <a:bodyPr wrap="none" rtlCol="0">
            <a:spAutoFit/>
          </a:bodyPr>
          <a:lstStyle/>
          <a:p>
            <a:pPr>
              <a:lnSpc>
                <a:spcPts val="2700"/>
              </a:lnSpc>
            </a:pPr>
            <a:r>
              <a:rPr lang="zh-TW" altLang="en-US" sz="2400" b="1" u="sng" dirty="0" smtClean="0"/>
              <a:t>第五章 結論與建議</a:t>
            </a:r>
            <a:endParaRPr lang="zh-TW" altLang="en-US" sz="1600" dirty="0">
              <a:solidFill>
                <a:schemeClr val="tx1">
                  <a:lumMod val="65000"/>
                  <a:lumOff val="35000"/>
                </a:schemeClr>
              </a:solidFill>
            </a:endParaRPr>
          </a:p>
        </p:txBody>
      </p:sp>
      <p:sp>
        <p:nvSpPr>
          <p:cNvPr id="45" name="文字方塊 44"/>
          <p:cNvSpPr txBox="1"/>
          <p:nvPr/>
        </p:nvSpPr>
        <p:spPr>
          <a:xfrm>
            <a:off x="7454040" y="3574643"/>
            <a:ext cx="1872629" cy="271869"/>
          </a:xfrm>
          <a:prstGeom prst="rect">
            <a:avLst/>
          </a:prstGeom>
          <a:noFill/>
        </p:spPr>
        <p:txBody>
          <a:bodyPr wrap="none" rtlCol="0">
            <a:spAutoFit/>
          </a:bodyPr>
          <a:lstStyle/>
          <a:p>
            <a:pPr>
              <a:lnSpc>
                <a:spcPts val="1400"/>
              </a:lnSpc>
            </a:pPr>
            <a:r>
              <a:rPr lang="en-US" altLang="zh-TW" sz="1000" dirty="0" smtClean="0">
                <a:solidFill>
                  <a:schemeClr val="accent5">
                    <a:lumMod val="75000"/>
                  </a:schemeClr>
                </a:solidFill>
              </a:rPr>
              <a:t>(</a:t>
            </a:r>
            <a:r>
              <a:rPr lang="zh-TW" altLang="en-US" sz="1000" dirty="0" smtClean="0">
                <a:solidFill>
                  <a:schemeClr val="accent5">
                    <a:lumMod val="75000"/>
                  </a:schemeClr>
                </a:solidFill>
              </a:rPr>
              <a:t>要</a:t>
            </a:r>
            <a:r>
              <a:rPr lang="zh-TW" altLang="en-US" sz="1000" dirty="0" smtClean="0">
                <a:solidFill>
                  <a:schemeClr val="accent5">
                    <a:lumMod val="75000"/>
                  </a:schemeClr>
                </a:solidFill>
              </a:rPr>
              <a:t>放置在第二張還是第三張</a:t>
            </a:r>
            <a:r>
              <a:rPr lang="en-US" altLang="zh-TW" sz="1000" dirty="0" smtClean="0">
                <a:solidFill>
                  <a:schemeClr val="accent5">
                    <a:lumMod val="75000"/>
                  </a:schemeClr>
                </a:solidFill>
              </a:rPr>
              <a:t>?)</a:t>
            </a:r>
            <a:endParaRPr lang="zh-TW" altLang="en-US" sz="1000" dirty="0">
              <a:solidFill>
                <a:schemeClr val="accent5">
                  <a:lumMod val="75000"/>
                </a:schemeClr>
              </a:solidFill>
            </a:endParaRPr>
          </a:p>
        </p:txBody>
      </p:sp>
    </p:spTree>
    <p:extLst>
      <p:ext uri="{BB962C8B-B14F-4D97-AF65-F5344CB8AC3E}">
        <p14:creationId xmlns:p14="http://schemas.microsoft.com/office/powerpoint/2010/main" val="298882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249382" y="409393"/>
            <a:ext cx="1814920" cy="1823576"/>
          </a:xfrm>
          <a:prstGeom prst="rect">
            <a:avLst/>
          </a:prstGeom>
          <a:noFill/>
        </p:spPr>
        <p:txBody>
          <a:bodyPr wrap="none" rtlCol="0">
            <a:spAutoFit/>
          </a:bodyPr>
          <a:lstStyle/>
          <a:p>
            <a:pPr>
              <a:lnSpc>
                <a:spcPts val="2700"/>
              </a:lnSpc>
            </a:pPr>
            <a:r>
              <a:rPr lang="zh-TW" altLang="en-US" sz="2400" b="1" u="sng" dirty="0" smtClean="0"/>
              <a:t>第一章 緒論</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1·1</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前言</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1·2</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研究動機</a:t>
            </a:r>
            <a:endParaRPr lang="en-US" altLang="zh-TW" sz="1600" dirty="0" smtClean="0">
              <a:solidFill>
                <a:schemeClr val="tx1">
                  <a:lumMod val="65000"/>
                  <a:lumOff val="35000"/>
                </a:schemeClr>
              </a:solidFill>
            </a:endParaRPr>
          </a:p>
          <a:p>
            <a:pPr>
              <a:lnSpc>
                <a:spcPts val="2700"/>
              </a:lnSpc>
            </a:pPr>
            <a:r>
              <a:rPr lang="en-US" altLang="zh-TW" sz="1600" dirty="0" smtClean="0">
                <a:solidFill>
                  <a:schemeClr val="tx1">
                    <a:lumMod val="65000"/>
                    <a:lumOff val="35000"/>
                  </a:schemeClr>
                </a:solidFill>
              </a:rPr>
              <a:t>1·3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研究架構</a:t>
            </a:r>
            <a:endParaRPr lang="zh-TW" altLang="en-US" sz="1600" dirty="0">
              <a:solidFill>
                <a:schemeClr val="tx1">
                  <a:lumMod val="65000"/>
                  <a:lumOff val="35000"/>
                </a:schemeClr>
              </a:solidFill>
            </a:endParaRPr>
          </a:p>
        </p:txBody>
      </p:sp>
    </p:spTree>
    <p:extLst>
      <p:ext uri="{BB962C8B-B14F-4D97-AF65-F5344CB8AC3E}">
        <p14:creationId xmlns:p14="http://schemas.microsoft.com/office/powerpoint/2010/main" val="110214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49382" y="409393"/>
            <a:ext cx="3969356" cy="1131079"/>
          </a:xfrm>
          <a:prstGeom prst="rect">
            <a:avLst/>
          </a:prstGeom>
          <a:noFill/>
        </p:spPr>
        <p:txBody>
          <a:bodyPr wrap="none" rtlCol="0">
            <a:spAutoFit/>
          </a:bodyPr>
          <a:lstStyle/>
          <a:p>
            <a:pPr>
              <a:lnSpc>
                <a:spcPts val="2700"/>
              </a:lnSpc>
            </a:pPr>
            <a:r>
              <a:rPr lang="zh-TW" altLang="en-US" sz="2400" b="1" u="sng" dirty="0" smtClean="0"/>
              <a:t>第二章 基礎</a:t>
            </a:r>
            <a:r>
              <a:rPr lang="zh-TW" altLang="en-US" sz="2400" b="1" u="sng" dirty="0"/>
              <a:t>理論與文獻</a:t>
            </a:r>
            <a:r>
              <a:rPr lang="zh-TW" altLang="en-US" sz="2400" b="1" u="sng" dirty="0" smtClean="0"/>
              <a:t>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2·1</a:t>
            </a:r>
            <a:r>
              <a:rPr lang="zh-TW" altLang="en-US" sz="1600" dirty="0" smtClean="0">
                <a:solidFill>
                  <a:schemeClr val="tx1">
                    <a:lumMod val="65000"/>
                    <a:lumOff val="35000"/>
                  </a:schemeClr>
                </a:solidFill>
              </a:rPr>
              <a:t> </a:t>
            </a:r>
            <a:r>
              <a:rPr lang="en-US" altLang="zh-TW" sz="1600" dirty="0">
                <a:solidFill>
                  <a:schemeClr val="tx1">
                    <a:lumMod val="65000"/>
                    <a:lumOff val="35000"/>
                  </a:schemeClr>
                </a:solidFill>
              </a:rPr>
              <a:t>NPI</a:t>
            </a:r>
            <a:r>
              <a:rPr lang="zh-TW" altLang="en-US" sz="1600" dirty="0">
                <a:solidFill>
                  <a:schemeClr val="tx1">
                    <a:lumMod val="65000"/>
                    <a:lumOff val="35000"/>
                  </a:schemeClr>
                </a:solidFill>
              </a:rPr>
              <a:t> 導入相關</a:t>
            </a:r>
            <a:r>
              <a:rPr lang="zh-TW" altLang="en-US" sz="1600" dirty="0" smtClean="0">
                <a:solidFill>
                  <a:schemeClr val="tx1">
                    <a:lumMod val="65000"/>
                    <a:lumOff val="35000"/>
                  </a:schemeClr>
                </a:solidFill>
              </a:rPr>
              <a:t>介紹</a:t>
            </a:r>
            <a:endParaRPr lang="zh-TW" altLang="en-US" sz="1600" dirty="0">
              <a:solidFill>
                <a:schemeClr val="tx1">
                  <a:lumMod val="65000"/>
                  <a:lumOff val="35000"/>
                </a:schemeClr>
              </a:solidFill>
            </a:endParaRPr>
          </a:p>
        </p:txBody>
      </p:sp>
      <p:sp>
        <p:nvSpPr>
          <p:cNvPr id="11" name="文字方塊 10"/>
          <p:cNvSpPr txBox="1"/>
          <p:nvPr/>
        </p:nvSpPr>
        <p:spPr>
          <a:xfrm>
            <a:off x="249382" y="1718301"/>
            <a:ext cx="3868367" cy="4673074"/>
          </a:xfrm>
          <a:prstGeom prst="rect">
            <a:avLst/>
          </a:prstGeom>
          <a:noFill/>
        </p:spPr>
        <p:txBody>
          <a:bodyPr wrap="none" rtlCol="0">
            <a:spAutoFit/>
          </a:bodyPr>
          <a:lstStyle/>
          <a:p>
            <a:pPr>
              <a:lnSpc>
                <a:spcPts val="1700"/>
              </a:lnSpc>
            </a:pPr>
            <a:r>
              <a:rPr lang="en-US" altLang="zh-TW" sz="1050" dirty="0" smtClean="0"/>
              <a:t>[1]</a:t>
            </a:r>
            <a:r>
              <a:rPr lang="zh-TW" altLang="en-US" sz="1050" dirty="0" smtClean="0"/>
              <a:t> </a:t>
            </a:r>
            <a:r>
              <a:rPr lang="en-US" altLang="zh-TW" sz="1050" dirty="0"/>
              <a:t>https://</a:t>
            </a:r>
            <a:r>
              <a:rPr lang="en-US" altLang="zh-TW" sz="1050" dirty="0" smtClean="0"/>
              <a:t>vocus.cc/article/66cb3460fd89780001709dab</a:t>
            </a:r>
            <a:endParaRPr lang="en-US" altLang="zh-TW" sz="1050" dirty="0"/>
          </a:p>
          <a:p>
            <a:endParaRPr lang="en-US" altLang="zh-TW" sz="1050" dirty="0" smtClean="0"/>
          </a:p>
          <a:p>
            <a:pPr marL="171450" indent="-171450">
              <a:buFont typeface="Arial" panose="020B0604020202020204" pitchFamily="34" charset="0"/>
              <a:buChar char="•"/>
            </a:pPr>
            <a:r>
              <a:rPr lang="en-US" altLang="zh-TW" sz="1050" b="1" dirty="0" smtClean="0"/>
              <a:t>RFQ(Request </a:t>
            </a:r>
            <a:r>
              <a:rPr lang="en-US" altLang="zh-TW" sz="1050" b="1" dirty="0"/>
              <a:t>for </a:t>
            </a:r>
            <a:r>
              <a:rPr lang="en-US" altLang="zh-TW" sz="1050" b="1" dirty="0" smtClean="0"/>
              <a:t>Quotation)</a:t>
            </a:r>
            <a:r>
              <a:rPr lang="zh-TW" altLang="en-US" sz="1050" b="1" dirty="0" smtClean="0"/>
              <a:t>詢</a:t>
            </a:r>
            <a:r>
              <a:rPr lang="zh-TW" altLang="en-US" sz="1050" b="1" dirty="0"/>
              <a:t>價</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客戶發出需求，定義產品規格、應用和上市時間。</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smtClean="0">
                <a:solidFill>
                  <a:schemeClr val="tx1">
                    <a:lumMod val="65000"/>
                    <a:lumOff val="35000"/>
                  </a:schemeClr>
                </a:solidFill>
              </a:rPr>
              <a:t>需</a:t>
            </a:r>
            <a:r>
              <a:rPr lang="zh-TW" altLang="en-US" sz="1050" dirty="0">
                <a:solidFill>
                  <a:schemeClr val="tx1">
                    <a:lumMod val="65000"/>
                    <a:lumOff val="35000"/>
                  </a:schemeClr>
                </a:solidFill>
              </a:rPr>
              <a:t>制定產品規劃報告、估算研發資源成本和產品成本。</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可能與特定客戶經歷潛伏期，促進專案開始。</a:t>
            </a:r>
          </a:p>
          <a:p>
            <a:endParaRPr lang="zh-TW" altLang="en-US" sz="1050" dirty="0"/>
          </a:p>
          <a:p>
            <a:pPr marL="171450" indent="-171450">
              <a:buFont typeface="Arial" panose="020B0604020202020204" pitchFamily="34" charset="0"/>
              <a:buChar char="•"/>
            </a:pPr>
            <a:r>
              <a:rPr lang="en-US" altLang="zh-TW" sz="1050" b="1" dirty="0"/>
              <a:t>Mockup</a:t>
            </a:r>
            <a:r>
              <a:rPr lang="zh-TW" altLang="en-US" sz="1050" b="1" dirty="0"/>
              <a:t> 手工樣機</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用手工方式製作樣品，以驗證設計完整度。</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smtClean="0">
                <a:solidFill>
                  <a:schemeClr val="tx1">
                    <a:lumMod val="65000"/>
                    <a:lumOff val="35000"/>
                  </a:schemeClr>
                </a:solidFill>
              </a:rPr>
              <a:t>定義</a:t>
            </a:r>
            <a:r>
              <a:rPr lang="zh-TW" altLang="en-US" sz="1050" dirty="0">
                <a:solidFill>
                  <a:schemeClr val="tx1">
                    <a:lumMod val="65000"/>
                    <a:lumOff val="35000"/>
                  </a:schemeClr>
                </a:solidFill>
              </a:rPr>
              <a:t>物料清單，進行備料作業。</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計算產品成本並確定客供料的協作模式。</a:t>
            </a:r>
          </a:p>
          <a:p>
            <a:endParaRPr lang="zh-TW" altLang="en-US" sz="1050" dirty="0"/>
          </a:p>
          <a:p>
            <a:pPr marL="171450" indent="-171450">
              <a:buFont typeface="Arial" panose="020B0604020202020204" pitchFamily="34" charset="0"/>
              <a:buChar char="•"/>
            </a:pPr>
            <a:r>
              <a:rPr lang="en-US" altLang="zh-TW" sz="1050" b="1" dirty="0" smtClean="0"/>
              <a:t>EVT(Engineering </a:t>
            </a:r>
            <a:r>
              <a:rPr lang="en-US" altLang="zh-TW" sz="1050" b="1" dirty="0"/>
              <a:t>Verification </a:t>
            </a:r>
            <a:r>
              <a:rPr lang="en-US" altLang="zh-TW" sz="1050" b="1" dirty="0" smtClean="0"/>
              <a:t>Test)</a:t>
            </a:r>
            <a:r>
              <a:rPr lang="zh-TW" altLang="en-US" sz="1050" b="1" dirty="0" smtClean="0"/>
              <a:t>工程</a:t>
            </a:r>
            <a:r>
              <a:rPr lang="zh-TW" altLang="en-US" sz="1050" b="1" dirty="0"/>
              <a:t>驗證測試階段</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首次試產</a:t>
            </a:r>
            <a:r>
              <a:rPr lang="zh-TW" altLang="en-US" sz="1050" dirty="0" smtClean="0">
                <a:solidFill>
                  <a:schemeClr val="tx1">
                    <a:lumMod val="65000"/>
                    <a:lumOff val="35000"/>
                  </a:schemeClr>
                </a:solidFill>
              </a:rPr>
              <a:t>，主導</a:t>
            </a:r>
            <a:r>
              <a:rPr lang="zh-TW" altLang="en-US" sz="1050" dirty="0">
                <a:solidFill>
                  <a:schemeClr val="tx1">
                    <a:lumMod val="65000"/>
                    <a:lumOff val="35000"/>
                  </a:schemeClr>
                </a:solidFill>
              </a:rPr>
              <a:t>小批量組裝。</a:t>
            </a:r>
            <a:endParaRPr lang="en-US" altLang="zh-TW" sz="1050" dirty="0">
              <a:solidFill>
                <a:schemeClr val="tx1">
                  <a:lumMod val="65000"/>
                  <a:lumOff val="35000"/>
                </a:schemeClr>
              </a:solidFill>
            </a:endParaRP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主要目的是驗證初步設計的功能是否可實現。</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進行多種功能測試，評估最佳解決方案以達到最高良率。</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需使用模具製造的物料，並記錄問題與改進。</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確認產品功能滿足需求，進行下一輪驗證。</a:t>
            </a:r>
          </a:p>
          <a:p>
            <a:endParaRPr lang="zh-TW" altLang="en-US" sz="1050" dirty="0"/>
          </a:p>
          <a:p>
            <a:pPr marL="171450" indent="-171450">
              <a:buFont typeface="Arial" panose="020B0604020202020204" pitchFamily="34" charset="0"/>
              <a:buChar char="•"/>
            </a:pPr>
            <a:r>
              <a:rPr lang="en-US" altLang="zh-TW" sz="1050" b="1" dirty="0" smtClean="0"/>
              <a:t>DVT(Design </a:t>
            </a:r>
            <a:r>
              <a:rPr lang="en-US" altLang="zh-TW" sz="1050" b="1" dirty="0"/>
              <a:t>Verification </a:t>
            </a:r>
            <a:r>
              <a:rPr lang="en-US" altLang="zh-TW" sz="1050" b="1" dirty="0" smtClean="0"/>
              <a:t>Test)</a:t>
            </a:r>
            <a:r>
              <a:rPr lang="zh-TW" altLang="en-US" sz="1050" b="1" dirty="0" smtClean="0"/>
              <a:t>設計</a:t>
            </a:r>
            <a:r>
              <a:rPr lang="zh-TW" altLang="en-US" sz="1050" b="1" dirty="0"/>
              <a:t>驗證測試階段</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進行外觀處理及可靠度測試。</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通過安全規範獲取必要認證。</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確認產品的可靠性和符合性，解決問題以進入下一階段。</a:t>
            </a:r>
          </a:p>
          <a:p>
            <a:endParaRPr lang="zh-TW" altLang="en-US" sz="1050" dirty="0"/>
          </a:p>
          <a:p>
            <a:pPr marL="171450" indent="-171450">
              <a:buFont typeface="Arial" panose="020B0604020202020204" pitchFamily="34" charset="0"/>
              <a:buChar char="•"/>
            </a:pPr>
            <a:r>
              <a:rPr lang="en-US" altLang="zh-TW" sz="1050" b="1" dirty="0" smtClean="0">
                <a:solidFill>
                  <a:schemeClr val="tx1">
                    <a:lumMod val="65000"/>
                    <a:lumOff val="35000"/>
                  </a:schemeClr>
                </a:solidFill>
              </a:rPr>
              <a:t>PVT(Production </a:t>
            </a:r>
            <a:r>
              <a:rPr lang="en-US" altLang="zh-TW" sz="1050" b="1" dirty="0">
                <a:solidFill>
                  <a:schemeClr val="tx1">
                    <a:lumMod val="65000"/>
                    <a:lumOff val="35000"/>
                  </a:schemeClr>
                </a:solidFill>
              </a:rPr>
              <a:t>Verification </a:t>
            </a:r>
            <a:r>
              <a:rPr lang="en-US" altLang="zh-TW" sz="1050" b="1" dirty="0" smtClean="0">
                <a:solidFill>
                  <a:schemeClr val="tx1">
                    <a:lumMod val="65000"/>
                    <a:lumOff val="35000"/>
                  </a:schemeClr>
                </a:solidFill>
              </a:rPr>
              <a:t>Test)</a:t>
            </a:r>
            <a:r>
              <a:rPr lang="zh-TW" altLang="en-US" sz="1050" b="1" dirty="0" smtClean="0">
                <a:solidFill>
                  <a:schemeClr val="tx1">
                    <a:lumMod val="65000"/>
                    <a:lumOff val="35000"/>
                  </a:schemeClr>
                </a:solidFill>
              </a:rPr>
              <a:t>量產</a:t>
            </a:r>
            <a:r>
              <a:rPr lang="zh-TW" altLang="en-US" sz="1050" b="1" dirty="0">
                <a:solidFill>
                  <a:schemeClr val="tx1">
                    <a:lumMod val="65000"/>
                    <a:lumOff val="35000"/>
                  </a:schemeClr>
                </a:solidFill>
              </a:rPr>
              <a:t>前驗證階段</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進行較大數量的試產，確保良率。</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強調生產流程改進和降低成本。</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a:solidFill>
                  <a:schemeClr val="tx1">
                    <a:lumMod val="65000"/>
                    <a:lumOff val="35000"/>
                  </a:schemeClr>
                </a:solidFill>
              </a:rPr>
              <a:t>根據不同需求安排樣機的數量。</a:t>
            </a:r>
          </a:p>
        </p:txBody>
      </p:sp>
      <p:sp>
        <p:nvSpPr>
          <p:cNvPr id="12" name="矩形 11"/>
          <p:cNvSpPr/>
          <p:nvPr/>
        </p:nvSpPr>
        <p:spPr>
          <a:xfrm>
            <a:off x="249381" y="4787660"/>
            <a:ext cx="3753275" cy="785004"/>
          </a:xfrm>
          <a:prstGeom prst="rect">
            <a:avLst/>
          </a:prstGeom>
          <a:noFill/>
          <a:ln w="19050">
            <a:solidFill>
              <a:srgbClr val="D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4383036" y="5044227"/>
            <a:ext cx="914033" cy="259045"/>
          </a:xfrm>
          <a:prstGeom prst="rect">
            <a:avLst/>
          </a:prstGeom>
          <a:noFill/>
        </p:spPr>
        <p:txBody>
          <a:bodyPr wrap="none" rtlCol="0">
            <a:spAutoFit/>
          </a:bodyPr>
          <a:lstStyle/>
          <a:p>
            <a:pPr>
              <a:lnSpc>
                <a:spcPts val="1400"/>
              </a:lnSpc>
            </a:pPr>
            <a:r>
              <a:rPr lang="en-US" altLang="zh-TW" sz="1050" u="sng" dirty="0">
                <a:solidFill>
                  <a:srgbClr val="DC0000"/>
                </a:solidFill>
              </a:rPr>
              <a:t>Experiment</a:t>
            </a:r>
          </a:p>
        </p:txBody>
      </p:sp>
      <p:cxnSp>
        <p:nvCxnSpPr>
          <p:cNvPr id="15" name="直線單箭頭接點 14"/>
          <p:cNvCxnSpPr>
            <a:stCxn id="12" idx="3"/>
            <a:endCxn id="13" idx="1"/>
          </p:cNvCxnSpPr>
          <p:nvPr/>
        </p:nvCxnSpPr>
        <p:spPr>
          <a:xfrm flipV="1">
            <a:off x="4002656" y="5173750"/>
            <a:ext cx="380380" cy="6412"/>
          </a:xfrm>
          <a:prstGeom prst="straightConnector1">
            <a:avLst/>
          </a:prstGeom>
          <a:ln>
            <a:solidFill>
              <a:srgbClr val="DC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442484" y="409393"/>
            <a:ext cx="3969356" cy="1131079"/>
          </a:xfrm>
          <a:prstGeom prst="rect">
            <a:avLst/>
          </a:prstGeom>
          <a:noFill/>
        </p:spPr>
        <p:txBody>
          <a:bodyPr wrap="none" rtlCol="0">
            <a:spAutoFit/>
          </a:bodyPr>
          <a:lstStyle/>
          <a:p>
            <a:pPr>
              <a:lnSpc>
                <a:spcPts val="2700"/>
              </a:lnSpc>
            </a:pPr>
            <a:r>
              <a:rPr lang="zh-TW" altLang="en-US" sz="2400" b="1" u="sng" dirty="0" smtClean="0">
                <a:solidFill>
                  <a:schemeClr val="bg1"/>
                </a:solidFill>
              </a:rPr>
              <a:t>第二章 基礎</a:t>
            </a:r>
            <a:r>
              <a:rPr lang="zh-TW" altLang="en-US" sz="2400" b="1" u="sng" dirty="0">
                <a:solidFill>
                  <a:schemeClr val="bg1"/>
                </a:solidFill>
              </a:rPr>
              <a:t>理論與文獻</a:t>
            </a:r>
            <a:r>
              <a:rPr lang="zh-TW" altLang="en-US" sz="2400" b="1" u="sng" dirty="0" smtClean="0">
                <a:solidFill>
                  <a:schemeClr val="bg1"/>
                </a:solidFill>
              </a:rPr>
              <a:t>回顧</a:t>
            </a:r>
            <a:endParaRPr lang="en-US" altLang="zh-TW" sz="2400" b="1" u="sng" dirty="0" smtClean="0">
              <a:solidFill>
                <a:schemeClr val="bg1"/>
              </a:solidFill>
            </a:endParaRPr>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2·2</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演算法</a:t>
            </a:r>
            <a:endParaRPr lang="zh-TW" altLang="en-US" sz="1600" dirty="0">
              <a:solidFill>
                <a:schemeClr val="tx1">
                  <a:lumMod val="65000"/>
                  <a:lumOff val="35000"/>
                </a:schemeClr>
              </a:solidFill>
            </a:endParaRPr>
          </a:p>
        </p:txBody>
      </p:sp>
      <p:sp>
        <p:nvSpPr>
          <p:cNvPr id="18" name="文字方塊 17"/>
          <p:cNvSpPr txBox="1"/>
          <p:nvPr/>
        </p:nvSpPr>
        <p:spPr>
          <a:xfrm>
            <a:off x="5442485" y="1718301"/>
            <a:ext cx="6383170" cy="4519186"/>
          </a:xfrm>
          <a:prstGeom prst="rect">
            <a:avLst/>
          </a:prstGeom>
          <a:noFill/>
        </p:spPr>
        <p:txBody>
          <a:bodyPr wrap="square" rtlCol="0">
            <a:spAutoFit/>
          </a:bodyPr>
          <a:lstStyle/>
          <a:p>
            <a:pPr>
              <a:lnSpc>
                <a:spcPts val="1700"/>
              </a:lnSpc>
            </a:pPr>
            <a:r>
              <a:rPr lang="en-US" altLang="zh-TW" sz="1050" dirty="0" smtClean="0"/>
              <a:t>[2]</a:t>
            </a:r>
            <a:r>
              <a:rPr lang="zh-TW" altLang="en-US" sz="1050" dirty="0" smtClean="0"/>
              <a:t> </a:t>
            </a:r>
            <a:r>
              <a:rPr lang="en-US" altLang="zh-TW" sz="1050" dirty="0" smtClean="0"/>
              <a:t>https</a:t>
            </a:r>
            <a:r>
              <a:rPr lang="en-US" altLang="zh-TW" sz="1050" dirty="0"/>
              <a:t>://kilong31442.medium.com/%</a:t>
            </a:r>
            <a:r>
              <a:rPr lang="en-US" altLang="zh-TW" sz="1050" dirty="0" smtClean="0"/>
              <a:t>E6%A9%9F%E5%99%A8%E5%AD%B8%E7%BF%92%E4%B8%AD%E5%B8%B8%E8%A6%8B%E7%9A%8410%E7%A8%AE%E6%BC%94%E7%AE%97%E6%B3%95·407e4af47584</a:t>
            </a:r>
            <a:endParaRPr lang="en-US" altLang="zh-TW" sz="1050" dirty="0"/>
          </a:p>
          <a:p>
            <a:endParaRPr lang="en-US" altLang="zh-TW" sz="1050" dirty="0" smtClean="0"/>
          </a:p>
          <a:p>
            <a:pPr marL="171450" indent="-171450">
              <a:buFont typeface="Arial" panose="020B0604020202020204" pitchFamily="34" charset="0"/>
              <a:buChar char="•"/>
            </a:pPr>
            <a:r>
              <a:rPr lang="en-US" altLang="zh-TW" sz="1050" b="1" dirty="0"/>
              <a:t>Lasso</a:t>
            </a:r>
            <a:r>
              <a:rPr lang="zh-TW" altLang="en-US" sz="1050" b="1" dirty="0"/>
              <a:t> </a:t>
            </a:r>
            <a:r>
              <a:rPr lang="en-US" altLang="zh-TW" sz="1050" b="1" dirty="0"/>
              <a:t>Linear</a:t>
            </a:r>
          </a:p>
          <a:p>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將</a:t>
            </a:r>
            <a:r>
              <a:rPr lang="zh-TW" altLang="en-US" sz="1050" dirty="0">
                <a:solidFill>
                  <a:schemeClr val="tx1">
                    <a:lumMod val="65000"/>
                    <a:lumOff val="35000"/>
                  </a:schemeClr>
                </a:solidFill>
              </a:rPr>
              <a:t>具有相關性的變數推向彼此並</a:t>
            </a:r>
            <a:r>
              <a:rPr lang="zh-TW" altLang="en-US" sz="1050" dirty="0" smtClean="0">
                <a:solidFill>
                  <a:schemeClr val="tx1">
                    <a:lumMod val="65000"/>
                    <a:lumOff val="35000"/>
                  </a:schemeClr>
                </a:solidFill>
              </a:rPr>
              <a:t>避免出現</a:t>
            </a:r>
            <a:r>
              <a:rPr lang="zh-TW" altLang="en-US" sz="1050" dirty="0">
                <a:solidFill>
                  <a:schemeClr val="tx1">
                    <a:lumMod val="65000"/>
                    <a:lumOff val="35000"/>
                  </a:schemeClr>
                </a:solidFill>
              </a:rPr>
              <a:t>一個有極大正係數與另一個極大負係數的一起出現的</a:t>
            </a:r>
            <a:r>
              <a:rPr lang="zh-TW" altLang="en-US" sz="1050" dirty="0" smtClean="0">
                <a:solidFill>
                  <a:schemeClr val="tx1">
                    <a:lumMod val="65000"/>
                    <a:lumOff val="35000"/>
                  </a:schemeClr>
                </a:solidFill>
              </a:rPr>
              <a:t>情況</a:t>
            </a:r>
            <a:endParaRPr lang="en-US" altLang="zh-TW" sz="1050" dirty="0" smtClean="0">
              <a:solidFill>
                <a:schemeClr val="tx1">
                  <a:lumMod val="65000"/>
                  <a:lumOff val="35000"/>
                </a:schemeClr>
              </a:solidFill>
            </a:endParaRPr>
          </a:p>
          <a:p>
            <a:r>
              <a:rPr lang="zh-TW" altLang="en-US" sz="1050" dirty="0">
                <a:solidFill>
                  <a:schemeClr val="tx1">
                    <a:lumMod val="65000"/>
                    <a:lumOff val="35000"/>
                  </a:schemeClr>
                </a:solidFill>
              </a:rPr>
              <a:t> </a:t>
            </a:r>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可將</a:t>
            </a:r>
            <a:r>
              <a:rPr lang="zh-TW" altLang="en-US" sz="1050" dirty="0">
                <a:solidFill>
                  <a:schemeClr val="tx1">
                    <a:lumMod val="65000"/>
                    <a:lumOff val="35000"/>
                  </a:schemeClr>
                </a:solidFill>
              </a:rPr>
              <a:t>不具有影響力的迴歸係數變成</a:t>
            </a:r>
            <a:r>
              <a:rPr lang="en-US" altLang="zh-TW" sz="1050" dirty="0" smtClean="0">
                <a:solidFill>
                  <a:schemeClr val="tx1">
                    <a:lumMod val="65000"/>
                    <a:lumOff val="35000"/>
                  </a:schemeClr>
                </a:solidFill>
              </a:rPr>
              <a:t>0</a:t>
            </a:r>
          </a:p>
          <a:p>
            <a:r>
              <a:rPr lang="zh-TW" altLang="en-US" sz="1050" dirty="0">
                <a:solidFill>
                  <a:schemeClr val="tx1">
                    <a:lumMod val="65000"/>
                    <a:lumOff val="35000"/>
                  </a:schemeClr>
                </a:solidFill>
              </a:rPr>
              <a:t> </a:t>
            </a:r>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適用</a:t>
            </a:r>
            <a:r>
              <a:rPr lang="zh-TW" altLang="en-US" sz="1050" dirty="0">
                <a:solidFill>
                  <a:schemeClr val="tx1">
                    <a:lumMod val="65000"/>
                    <a:lumOff val="35000"/>
                  </a:schemeClr>
                </a:solidFill>
              </a:rPr>
              <a:t>於相關程度高的特徵</a:t>
            </a:r>
          </a:p>
          <a:p>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降低</a:t>
            </a:r>
            <a:r>
              <a:rPr lang="zh-TW" altLang="en-US" sz="1050" dirty="0">
                <a:solidFill>
                  <a:schemeClr val="tx1">
                    <a:lumMod val="65000"/>
                    <a:lumOff val="35000"/>
                  </a:schemeClr>
                </a:solidFill>
              </a:rPr>
              <a:t>模型複雜度，避免過擬</a:t>
            </a:r>
            <a:r>
              <a:rPr lang="zh-TW" altLang="en-US" sz="1050" dirty="0" smtClean="0">
                <a:solidFill>
                  <a:schemeClr val="tx1">
                    <a:lumMod val="65000"/>
                    <a:lumOff val="35000"/>
                  </a:schemeClr>
                </a:solidFill>
              </a:rPr>
              <a:t>合</a:t>
            </a:r>
            <a:endParaRPr lang="en-US" altLang="zh-TW" sz="1050" dirty="0" smtClean="0">
              <a:solidFill>
                <a:schemeClr val="tx1">
                  <a:lumMod val="65000"/>
                  <a:lumOff val="35000"/>
                </a:schemeClr>
              </a:solidFill>
            </a:endParaRPr>
          </a:p>
          <a:p>
            <a:endParaRPr lang="zh-TW" altLang="en-US" sz="1050" dirty="0"/>
          </a:p>
          <a:p>
            <a:pPr marL="171450" indent="-171450">
              <a:buFont typeface="Arial" panose="020B0604020202020204" pitchFamily="34" charset="0"/>
              <a:buChar char="•"/>
            </a:pPr>
            <a:r>
              <a:rPr lang="en-US" altLang="zh-TW" sz="1050" b="1" dirty="0" smtClean="0"/>
              <a:t>Gradient</a:t>
            </a:r>
            <a:r>
              <a:rPr lang="zh-TW" altLang="en-US" sz="1050" b="1" dirty="0" smtClean="0"/>
              <a:t> </a:t>
            </a:r>
            <a:r>
              <a:rPr lang="en-US" altLang="zh-TW" sz="1050" b="1" dirty="0" smtClean="0"/>
              <a:t>Boosting</a:t>
            </a:r>
            <a:endParaRPr lang="en-US" altLang="zh-TW" sz="1050" b="1" dirty="0"/>
          </a:p>
          <a:p>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透過</a:t>
            </a:r>
            <a:r>
              <a:rPr lang="zh-TW" altLang="en-US" sz="1050" dirty="0">
                <a:solidFill>
                  <a:schemeClr val="tx1">
                    <a:lumMod val="65000"/>
                    <a:lumOff val="35000"/>
                  </a:schemeClr>
                </a:solidFill>
              </a:rPr>
              <a:t>組合一群 </a:t>
            </a:r>
            <a:r>
              <a:rPr lang="en-US" altLang="zh-TW" sz="1050" dirty="0">
                <a:solidFill>
                  <a:schemeClr val="tx1">
                    <a:lumMod val="65000"/>
                    <a:lumOff val="35000"/>
                  </a:schemeClr>
                </a:solidFill>
              </a:rPr>
              <a:t>Weak Learners</a:t>
            </a:r>
            <a:r>
              <a:rPr lang="zh-TW" altLang="en-US" sz="1050" dirty="0">
                <a:solidFill>
                  <a:schemeClr val="tx1">
                    <a:lumMod val="65000"/>
                    <a:lumOff val="35000"/>
                  </a:schemeClr>
                </a:solidFill>
              </a:rPr>
              <a:t>、嘗試改進每一次的錯誤、從而獲得一個 </a:t>
            </a:r>
            <a:r>
              <a:rPr lang="en-US" altLang="zh-TW" sz="1050" dirty="0">
                <a:solidFill>
                  <a:schemeClr val="tx1">
                    <a:lumMod val="65000"/>
                    <a:lumOff val="35000"/>
                  </a:schemeClr>
                </a:solidFill>
              </a:rPr>
              <a:t>Strong Learner </a:t>
            </a:r>
            <a:r>
              <a:rPr lang="zh-TW" altLang="en-US" sz="1050" dirty="0">
                <a:solidFill>
                  <a:schemeClr val="tx1">
                    <a:lumMod val="65000"/>
                    <a:lumOff val="35000"/>
                  </a:schemeClr>
                </a:solidFill>
              </a:rPr>
              <a:t>的方法</a:t>
            </a:r>
            <a:endParaRPr lang="en-US" altLang="zh-TW" sz="1050" dirty="0">
              <a:solidFill>
                <a:schemeClr val="tx1">
                  <a:lumMod val="65000"/>
                  <a:lumOff val="35000"/>
                </a:schemeClr>
              </a:solidFill>
            </a:endParaRP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適合</a:t>
            </a:r>
            <a:r>
              <a:rPr lang="zh-TW" altLang="en-US" sz="1050" dirty="0">
                <a:solidFill>
                  <a:schemeClr val="tx1">
                    <a:lumMod val="65000"/>
                    <a:lumOff val="35000"/>
                  </a:schemeClr>
                </a:solidFill>
              </a:rPr>
              <a:t>大型且複雜的</a:t>
            </a:r>
            <a:r>
              <a:rPr lang="zh-TW" altLang="en-US" sz="1050" dirty="0" smtClean="0">
                <a:solidFill>
                  <a:schemeClr val="tx1">
                    <a:lumMod val="65000"/>
                    <a:lumOff val="35000"/>
                  </a:schemeClr>
                </a:solidFill>
              </a:rPr>
              <a:t>數據</a:t>
            </a:r>
            <a:endParaRPr lang="en-US" altLang="zh-TW" sz="1050" dirty="0" smtClean="0">
              <a:solidFill>
                <a:schemeClr val="tx1">
                  <a:lumMod val="65000"/>
                  <a:lumOff val="35000"/>
                </a:schemeClr>
              </a:solidFill>
            </a:endParaRPr>
          </a:p>
          <a:p>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需</a:t>
            </a:r>
            <a:r>
              <a:rPr lang="zh-TW" altLang="en-US" sz="1050" dirty="0">
                <a:solidFill>
                  <a:schemeClr val="tx1">
                    <a:lumMod val="65000"/>
                    <a:lumOff val="35000"/>
                  </a:schemeClr>
                </a:solidFill>
              </a:rPr>
              <a:t>調整之參數量多，不易找到最佳</a:t>
            </a:r>
            <a:r>
              <a:rPr lang="zh-TW" altLang="en-US" sz="1050" dirty="0" smtClean="0">
                <a:solidFill>
                  <a:schemeClr val="tx1">
                    <a:lumMod val="65000"/>
                    <a:lumOff val="35000"/>
                  </a:schemeClr>
                </a:solidFill>
              </a:rPr>
              <a:t>參數</a:t>
            </a:r>
            <a:endParaRPr lang="en-US" altLang="zh-TW" sz="1050" dirty="0" smtClean="0">
              <a:solidFill>
                <a:schemeClr val="tx1">
                  <a:lumMod val="65000"/>
                  <a:lumOff val="35000"/>
                </a:schemeClr>
              </a:solidFill>
            </a:endParaRPr>
          </a:p>
          <a:p>
            <a:endParaRPr lang="en-US" altLang="zh-TW" sz="1050" dirty="0">
              <a:solidFill>
                <a:schemeClr val="tx1">
                  <a:lumMod val="65000"/>
                  <a:lumOff val="35000"/>
                </a:schemeClr>
              </a:solidFill>
            </a:endParaRPr>
          </a:p>
          <a:p>
            <a:pPr marL="171450" indent="-171450">
              <a:buFont typeface="Arial" panose="020B0604020202020204" pitchFamily="34" charset="0"/>
              <a:buChar char="•"/>
            </a:pPr>
            <a:r>
              <a:rPr lang="en-US" altLang="zh-TW" sz="1050" b="1" dirty="0" smtClean="0"/>
              <a:t>XGBoost</a:t>
            </a:r>
          </a:p>
          <a:p>
            <a:r>
              <a:rPr lang="en-US" altLang="zh-TW" sz="1050" dirty="0" smtClean="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smtClean="0">
                <a:solidFill>
                  <a:schemeClr val="tx1">
                    <a:lumMod val="65000"/>
                    <a:lumOff val="35000"/>
                  </a:schemeClr>
                </a:solidFill>
              </a:rPr>
              <a:t>可以</a:t>
            </a:r>
            <a:r>
              <a:rPr lang="zh-TW" altLang="en-US" sz="1050" dirty="0">
                <a:solidFill>
                  <a:schemeClr val="tx1">
                    <a:lumMod val="65000"/>
                    <a:lumOff val="35000"/>
                  </a:schemeClr>
                </a:solidFill>
              </a:rPr>
              <a:t>用於分類和回歸任務</a:t>
            </a:r>
          </a:p>
          <a:p>
            <a:r>
              <a:rPr lang="en-US" altLang="zh-TW" sz="1050" dirty="0" smtClean="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smtClean="0">
                <a:solidFill>
                  <a:schemeClr val="tx1">
                    <a:lumMod val="65000"/>
                    <a:lumOff val="35000"/>
                  </a:schemeClr>
                </a:solidFill>
              </a:rPr>
              <a:t>正則化可控制</a:t>
            </a:r>
            <a:r>
              <a:rPr lang="zh-TW" altLang="en-US" sz="1050" dirty="0">
                <a:solidFill>
                  <a:schemeClr val="tx1">
                    <a:lumMod val="65000"/>
                    <a:lumOff val="35000"/>
                  </a:schemeClr>
                </a:solidFill>
              </a:rPr>
              <a:t>模型</a:t>
            </a:r>
            <a:r>
              <a:rPr lang="zh-TW" altLang="en-US" sz="1050" dirty="0" smtClean="0">
                <a:solidFill>
                  <a:schemeClr val="tx1">
                    <a:lumMod val="65000"/>
                    <a:lumOff val="35000"/>
                  </a:schemeClr>
                </a:solidFill>
              </a:rPr>
              <a:t>的複雜度</a:t>
            </a:r>
            <a:endParaRPr lang="en-US" altLang="zh-TW" sz="1050" dirty="0" smtClean="0">
              <a:solidFill>
                <a:schemeClr val="tx1">
                  <a:lumMod val="65000"/>
                  <a:lumOff val="35000"/>
                </a:schemeClr>
              </a:solidFill>
            </a:endParaRPr>
          </a:p>
          <a:p>
            <a:r>
              <a:rPr lang="zh-TW" altLang="en-US" sz="1050" dirty="0">
                <a:solidFill>
                  <a:schemeClr val="tx1">
                    <a:lumMod val="65000"/>
                    <a:lumOff val="35000"/>
                  </a:schemeClr>
                </a:solidFill>
              </a:rPr>
              <a:t> </a:t>
            </a:r>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對</a:t>
            </a:r>
            <a:r>
              <a:rPr lang="zh-TW" altLang="en-US" sz="1050" dirty="0">
                <a:solidFill>
                  <a:schemeClr val="tx1">
                    <a:lumMod val="65000"/>
                    <a:lumOff val="35000"/>
                  </a:schemeClr>
                </a:solidFill>
              </a:rPr>
              <a:t>缺失值的</a:t>
            </a:r>
            <a:r>
              <a:rPr lang="zh-TW" altLang="en-US" sz="1050" dirty="0" smtClean="0">
                <a:solidFill>
                  <a:schemeClr val="tx1">
                    <a:lumMod val="65000"/>
                    <a:lumOff val="35000"/>
                  </a:schemeClr>
                </a:solidFill>
              </a:rPr>
              <a:t>處理</a:t>
            </a:r>
            <a:endParaRPr lang="en-US" altLang="zh-TW" sz="1050" dirty="0" smtClean="0">
              <a:solidFill>
                <a:schemeClr val="tx1">
                  <a:lumMod val="65000"/>
                  <a:lumOff val="35000"/>
                </a:schemeClr>
              </a:solidFill>
            </a:endParaRPr>
          </a:p>
          <a:p>
            <a:endParaRPr lang="zh-TW" altLang="en-US" sz="1050" dirty="0"/>
          </a:p>
          <a:p>
            <a:pPr marL="171450" indent="-171450">
              <a:buFont typeface="Arial" panose="020B0604020202020204" pitchFamily="34" charset="0"/>
              <a:buChar char="•"/>
            </a:pPr>
            <a:r>
              <a:rPr lang="en-US" altLang="zh-TW" sz="1050" b="1" dirty="0" smtClean="0"/>
              <a:t>Random</a:t>
            </a:r>
            <a:r>
              <a:rPr lang="zh-TW" altLang="en-US" sz="1050" b="1" dirty="0" smtClean="0"/>
              <a:t> </a:t>
            </a:r>
            <a:r>
              <a:rPr lang="en-US" altLang="zh-TW" sz="1050" b="1" dirty="0" smtClean="0"/>
              <a:t>Forest</a:t>
            </a:r>
            <a:endParaRPr lang="en-US" altLang="zh-TW" sz="1050" b="1" dirty="0"/>
          </a:p>
          <a:p>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 </a:t>
            </a:r>
            <a:r>
              <a:rPr lang="zh-TW" altLang="en-US" sz="1050" dirty="0" smtClean="0">
                <a:solidFill>
                  <a:schemeClr val="tx1">
                    <a:lumMod val="65000"/>
                    <a:lumOff val="35000"/>
                  </a:schemeClr>
                </a:solidFill>
              </a:rPr>
              <a:t>可以</a:t>
            </a:r>
            <a:r>
              <a:rPr lang="zh-TW" altLang="en-US" sz="1050" dirty="0">
                <a:solidFill>
                  <a:schemeClr val="tx1">
                    <a:lumMod val="65000"/>
                    <a:lumOff val="35000"/>
                  </a:schemeClr>
                </a:solidFill>
              </a:rPr>
              <a:t>用於分類和回歸任務</a:t>
            </a:r>
          </a:p>
          <a:p>
            <a:r>
              <a:rPr lang="zh-TW" altLang="en-US" sz="1050" dirty="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抗</a:t>
            </a:r>
            <a:r>
              <a:rPr lang="zh-TW" altLang="en-US" sz="1050" dirty="0">
                <a:solidFill>
                  <a:schemeClr val="tx1">
                    <a:lumMod val="65000"/>
                    <a:lumOff val="35000"/>
                  </a:schemeClr>
                </a:solidFill>
              </a:rPr>
              <a:t>過擬合能力</a:t>
            </a:r>
            <a:r>
              <a:rPr lang="zh-TW" altLang="en-US" sz="1050" dirty="0" smtClean="0">
                <a:solidFill>
                  <a:schemeClr val="tx1">
                    <a:lumMod val="65000"/>
                    <a:lumOff val="35000"/>
                  </a:schemeClr>
                </a:solidFill>
              </a:rPr>
              <a:t>強</a:t>
            </a:r>
            <a:endParaRPr lang="en-US" altLang="zh-TW" sz="1050" dirty="0" smtClean="0">
              <a:solidFill>
                <a:schemeClr val="tx1">
                  <a:lumMod val="65000"/>
                  <a:lumOff val="35000"/>
                </a:schemeClr>
              </a:solidFill>
            </a:endParaRPr>
          </a:p>
          <a:p>
            <a:r>
              <a:rPr lang="zh-TW" altLang="en-US" sz="1050" dirty="0">
                <a:solidFill>
                  <a:schemeClr val="tx1">
                    <a:lumMod val="65000"/>
                    <a:lumOff val="35000"/>
                  </a:schemeClr>
                </a:solidFill>
              </a:rPr>
              <a:t> </a:t>
            </a:r>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分類</a:t>
            </a:r>
            <a:r>
              <a:rPr lang="zh-TW" altLang="en-US" sz="1050" dirty="0">
                <a:solidFill>
                  <a:schemeClr val="tx1">
                    <a:lumMod val="65000"/>
                    <a:lumOff val="35000"/>
                  </a:schemeClr>
                </a:solidFill>
              </a:rPr>
              <a:t>器可以處理缺失</a:t>
            </a:r>
            <a:r>
              <a:rPr lang="zh-TW" altLang="en-US" sz="1050" dirty="0" smtClean="0">
                <a:solidFill>
                  <a:schemeClr val="tx1">
                    <a:lumMod val="65000"/>
                    <a:lumOff val="35000"/>
                  </a:schemeClr>
                </a:solidFill>
              </a:rPr>
              <a:t>值</a:t>
            </a:r>
            <a:endParaRPr lang="en-US" altLang="zh-TW" sz="1050" dirty="0" smtClean="0">
              <a:solidFill>
                <a:schemeClr val="tx1">
                  <a:lumMod val="65000"/>
                  <a:lumOff val="35000"/>
                </a:schemeClr>
              </a:solidFill>
            </a:endParaRPr>
          </a:p>
          <a:p>
            <a:r>
              <a:rPr lang="zh-TW" altLang="en-US" sz="1050" dirty="0">
                <a:solidFill>
                  <a:schemeClr val="tx1">
                    <a:lumMod val="65000"/>
                    <a:lumOff val="35000"/>
                  </a:schemeClr>
                </a:solidFill>
              </a:rPr>
              <a:t> </a:t>
            </a:r>
            <a:r>
              <a:rPr lang="zh-TW" altLang="en-US" sz="1050" dirty="0" smtClean="0">
                <a:solidFill>
                  <a:schemeClr val="tx1">
                    <a:lumMod val="65000"/>
                    <a:lumOff val="35000"/>
                  </a:schemeClr>
                </a:solidFill>
              </a:rPr>
              <a:t>  </a:t>
            </a:r>
            <a:r>
              <a:rPr lang="en-US" altLang="zh-TW" sz="1050" dirty="0" smtClean="0">
                <a:solidFill>
                  <a:schemeClr val="tx1">
                    <a:lumMod val="65000"/>
                    <a:lumOff val="35000"/>
                  </a:schemeClr>
                </a:solidFill>
              </a:rPr>
              <a:t>·</a:t>
            </a:r>
            <a:r>
              <a:rPr lang="zh-TW" altLang="en-US" sz="1050" dirty="0" smtClean="0">
                <a:solidFill>
                  <a:schemeClr val="tx1">
                    <a:lumMod val="65000"/>
                    <a:lumOff val="35000"/>
                  </a:schemeClr>
                </a:solidFill>
              </a:rPr>
              <a:t> </a:t>
            </a:r>
            <a:r>
              <a:rPr lang="zh-TW" altLang="en-US" sz="1050" dirty="0" smtClean="0">
                <a:solidFill>
                  <a:schemeClr val="tx1">
                    <a:lumMod val="65000"/>
                    <a:lumOff val="35000"/>
                  </a:schemeClr>
                </a:solidFill>
              </a:rPr>
              <a:t>預測</a:t>
            </a:r>
            <a:r>
              <a:rPr lang="zh-TW" altLang="en-US" sz="1050" dirty="0">
                <a:solidFill>
                  <a:schemeClr val="tx1">
                    <a:lumMod val="65000"/>
                    <a:lumOff val="35000"/>
                  </a:schemeClr>
                </a:solidFill>
              </a:rPr>
              <a:t>準確度較</a:t>
            </a:r>
            <a:r>
              <a:rPr lang="zh-TW" altLang="en-US" sz="1050" dirty="0" smtClean="0">
                <a:solidFill>
                  <a:schemeClr val="tx1">
                    <a:lumMod val="65000"/>
                    <a:lumOff val="35000"/>
                  </a:schemeClr>
                </a:solidFill>
              </a:rPr>
              <a:t>高</a:t>
            </a:r>
            <a:endParaRPr lang="zh-TW" altLang="en-US" sz="1050" dirty="0">
              <a:solidFill>
                <a:schemeClr val="tx1">
                  <a:lumMod val="65000"/>
                  <a:lumOff val="35000"/>
                </a:schemeClr>
              </a:solidFill>
            </a:endParaRPr>
          </a:p>
        </p:txBody>
      </p:sp>
    </p:spTree>
    <p:extLst>
      <p:ext uri="{BB962C8B-B14F-4D97-AF65-F5344CB8AC3E}">
        <p14:creationId xmlns:p14="http://schemas.microsoft.com/office/powerpoint/2010/main" val="1437054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49382" y="409393"/>
            <a:ext cx="3969356" cy="1131079"/>
          </a:xfrm>
          <a:prstGeom prst="rect">
            <a:avLst/>
          </a:prstGeom>
          <a:noFill/>
        </p:spPr>
        <p:txBody>
          <a:bodyPr wrap="none" rtlCol="0">
            <a:spAutoFit/>
          </a:bodyPr>
          <a:lstStyle/>
          <a:p>
            <a:pPr>
              <a:lnSpc>
                <a:spcPts val="2700"/>
              </a:lnSpc>
            </a:pPr>
            <a:r>
              <a:rPr lang="zh-TW" altLang="en-US" sz="2400" b="1" u="sng" dirty="0" smtClean="0"/>
              <a:t>第二章 基礎</a:t>
            </a:r>
            <a:r>
              <a:rPr lang="zh-TW" altLang="en-US" sz="2400" b="1" u="sng" dirty="0"/>
              <a:t>理論與文獻</a:t>
            </a:r>
            <a:r>
              <a:rPr lang="zh-TW" altLang="en-US" sz="2400" b="1" u="sng" dirty="0" smtClean="0"/>
              <a:t>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2·2</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平面度相關介紹</a:t>
            </a:r>
            <a:endParaRPr lang="zh-TW" altLang="en-US" sz="1600" dirty="0">
              <a:solidFill>
                <a:schemeClr val="tx1">
                  <a:lumMod val="65000"/>
                  <a:lumOff val="35000"/>
                </a:schemeClr>
              </a:solidFill>
            </a:endParaRPr>
          </a:p>
        </p:txBody>
      </p:sp>
      <p:sp>
        <p:nvSpPr>
          <p:cNvPr id="9" name="文字方塊 8"/>
          <p:cNvSpPr txBox="1"/>
          <p:nvPr/>
        </p:nvSpPr>
        <p:spPr>
          <a:xfrm>
            <a:off x="249382" y="1718301"/>
            <a:ext cx="9206366" cy="2572499"/>
          </a:xfrm>
          <a:prstGeom prst="rect">
            <a:avLst/>
          </a:prstGeom>
          <a:noFill/>
        </p:spPr>
        <p:txBody>
          <a:bodyPr wrap="none" rtlCol="0">
            <a:spAutoFit/>
          </a:bodyPr>
          <a:lstStyle/>
          <a:p>
            <a:pPr>
              <a:lnSpc>
                <a:spcPts val="1700"/>
              </a:lnSpc>
            </a:pPr>
            <a:r>
              <a:rPr lang="en-US" altLang="zh-TW" sz="1050" dirty="0" smtClean="0"/>
              <a:t>[2]</a:t>
            </a:r>
            <a:r>
              <a:rPr lang="zh-TW" altLang="en-US" sz="1050" dirty="0" smtClean="0"/>
              <a:t> </a:t>
            </a:r>
            <a:r>
              <a:rPr lang="en-US" altLang="zh-TW" sz="1050" dirty="0"/>
              <a:t>https://</a:t>
            </a:r>
            <a:r>
              <a:rPr lang="en-US" altLang="zh-TW" sz="1050" dirty="0" smtClean="0"/>
              <a:t>www.keyence.com.tw/ss/products/microscope/measurement·solutions/coplanarity.jsp</a:t>
            </a:r>
            <a:endParaRPr lang="en-US" altLang="zh-TW" sz="1050" dirty="0"/>
          </a:p>
          <a:p>
            <a:endParaRPr lang="en-US" altLang="zh-TW" sz="1050" dirty="0" smtClean="0"/>
          </a:p>
          <a:p>
            <a:r>
              <a:rPr lang="zh-TW" altLang="en-US" sz="1050" dirty="0" smtClean="0"/>
              <a:t>平面</a:t>
            </a:r>
            <a:r>
              <a:rPr lang="zh-TW" altLang="en-US" sz="1050" dirty="0"/>
              <a:t>度是指</a:t>
            </a:r>
            <a:r>
              <a:rPr lang="zh-TW" altLang="en-US" sz="1050" dirty="0">
                <a:solidFill>
                  <a:srgbClr val="DC0000"/>
                </a:solidFill>
              </a:rPr>
              <a:t>多個點位於同一平面</a:t>
            </a:r>
            <a:r>
              <a:rPr lang="zh-TW" altLang="en-US" sz="1050" dirty="0"/>
              <a:t>上的性質。在電子元件中，如表面黏著器件和連接器</a:t>
            </a:r>
            <a:r>
              <a:rPr lang="zh-TW" altLang="en-US" sz="1050" dirty="0" smtClean="0"/>
              <a:t>，</a:t>
            </a:r>
            <a:endParaRPr lang="en-US" altLang="zh-TW" sz="1050" dirty="0" smtClean="0"/>
          </a:p>
          <a:p>
            <a:r>
              <a:rPr lang="zh-TW" altLang="en-US" sz="1050" dirty="0" smtClean="0"/>
              <a:t>平面度度</a:t>
            </a:r>
            <a:r>
              <a:rPr lang="zh-TW" altLang="en-US" sz="1050" dirty="0"/>
              <a:t>是通過測量 PGA 針腳、BGA 焊球和連接器針腳等</a:t>
            </a:r>
            <a:r>
              <a:rPr lang="zh-TW" altLang="en-US" sz="1050" dirty="0">
                <a:solidFill>
                  <a:srgbClr val="DC0000"/>
                </a:solidFill>
              </a:rPr>
              <a:t>接觸點之間的最高點和最低點的最大距離</a:t>
            </a:r>
            <a:r>
              <a:rPr lang="zh-TW" altLang="en-US" sz="1050" dirty="0"/>
              <a:t>來評估的</a:t>
            </a:r>
            <a:r>
              <a:rPr lang="zh-TW" altLang="en-US" sz="1050" dirty="0" smtClean="0"/>
              <a:t>。</a:t>
            </a:r>
            <a:endParaRPr lang="zh-TW" altLang="en-US" sz="1050" dirty="0"/>
          </a:p>
          <a:p>
            <a:endParaRPr lang="en-US" altLang="zh-TW" sz="1050" dirty="0" smtClean="0"/>
          </a:p>
          <a:p>
            <a:r>
              <a:rPr lang="zh-TW" altLang="en-US" sz="1050" dirty="0" smtClean="0"/>
              <a:t>當</a:t>
            </a:r>
            <a:r>
              <a:rPr lang="zh-TW" altLang="en-US" sz="1050" dirty="0"/>
              <a:t>表面黏著器件放置在完全平坦的</a:t>
            </a:r>
            <a:r>
              <a:rPr lang="zh-TW" altLang="en-US" sz="1050" dirty="0" smtClean="0"/>
              <a:t>印刷電路板</a:t>
            </a:r>
            <a:r>
              <a:rPr lang="en-US" altLang="zh-TW" sz="1050" dirty="0" smtClean="0"/>
              <a:t>(</a:t>
            </a:r>
            <a:r>
              <a:rPr lang="zh-TW" altLang="en-US" sz="1050" dirty="0" smtClean="0"/>
              <a:t>PCB</a:t>
            </a:r>
            <a:r>
              <a:rPr lang="en-US" altLang="zh-TW" sz="1050" dirty="0" smtClean="0"/>
              <a:t>)</a:t>
            </a:r>
            <a:r>
              <a:rPr lang="zh-TW" altLang="en-US" sz="1050" dirty="0" smtClean="0"/>
              <a:t>上</a:t>
            </a:r>
            <a:r>
              <a:rPr lang="zh-TW" altLang="en-US" sz="1050" dirty="0"/>
              <a:t>時，允許的平面度值被定義為 PCB 表面與針腳或焊球接觸點之間的最大間隙，這被視為公差</a:t>
            </a:r>
            <a:r>
              <a:rPr lang="zh-TW" altLang="en-US" sz="1050" dirty="0" smtClean="0"/>
              <a:t>。</a:t>
            </a:r>
            <a:endParaRPr lang="en-US" altLang="zh-TW" sz="1050" dirty="0" smtClean="0"/>
          </a:p>
          <a:p>
            <a:r>
              <a:rPr lang="zh-TW" altLang="en-US" sz="1050" dirty="0" smtClean="0"/>
              <a:t>還有</a:t>
            </a:r>
            <a:r>
              <a:rPr lang="zh-TW" altLang="en-US" sz="1050" dirty="0"/>
              <a:t>一個對峙概念，表示 PCB 安裝面與器件封裝體底面之間的距離</a:t>
            </a:r>
            <a:r>
              <a:rPr lang="zh-TW" altLang="en-US" sz="1050" dirty="0" smtClean="0"/>
              <a:t>。</a:t>
            </a:r>
            <a:endParaRPr lang="en-US" altLang="zh-TW" sz="1050" dirty="0" smtClean="0"/>
          </a:p>
          <a:p>
            <a:endParaRPr lang="zh-TW" altLang="en-US" sz="1050" dirty="0"/>
          </a:p>
          <a:p>
            <a:r>
              <a:rPr lang="zh-TW" altLang="en-US" sz="1050" dirty="0"/>
              <a:t>如果電子元件的接觸點存在超出允許範圍的間隙，則在將電子器件貼裝到 PCB 上時，</a:t>
            </a:r>
            <a:r>
              <a:rPr lang="zh-TW" altLang="en-US" sz="1050" dirty="0">
                <a:solidFill>
                  <a:srgbClr val="DC0000"/>
                </a:solidFill>
              </a:rPr>
              <a:t>可能會出現接觸不良或連接器失效的情況</a:t>
            </a:r>
            <a:r>
              <a:rPr lang="zh-TW" altLang="en-US" sz="1050" dirty="0" smtClean="0"/>
              <a:t>。</a:t>
            </a:r>
            <a:endParaRPr lang="en-US" altLang="zh-TW" sz="1050" dirty="0" smtClean="0"/>
          </a:p>
          <a:p>
            <a:r>
              <a:rPr lang="zh-TW" altLang="en-US" sz="1050" dirty="0" smtClean="0"/>
              <a:t>輕微</a:t>
            </a:r>
            <a:r>
              <a:rPr lang="zh-TW" altLang="en-US" sz="1050" dirty="0"/>
              <a:t>的使用負載也可能導致連接</a:t>
            </a:r>
            <a:r>
              <a:rPr lang="zh-TW" altLang="en-US" sz="1050" dirty="0" smtClean="0"/>
              <a:t>不良，測量</a:t>
            </a:r>
            <a:r>
              <a:rPr lang="zh-TW" altLang="en-US" sz="1050" dirty="0"/>
              <a:t>和檢查針腳、焊球和導線等接點</a:t>
            </a:r>
            <a:r>
              <a:rPr lang="zh-TW" altLang="en-US" sz="1050" dirty="0" smtClean="0"/>
              <a:t>的平面度</a:t>
            </a:r>
            <a:r>
              <a:rPr lang="zh-TW" altLang="en-US" sz="1050" dirty="0"/>
              <a:t>對於零件本身的品質、組裝品質，甚至市場上的可信度都至關重要</a:t>
            </a:r>
            <a:r>
              <a:rPr lang="zh-TW" altLang="en-US" sz="1050" dirty="0" smtClean="0"/>
              <a:t>。</a:t>
            </a:r>
            <a:endParaRPr lang="zh-TW" altLang="en-US" sz="1050" dirty="0"/>
          </a:p>
          <a:p>
            <a:r>
              <a:rPr lang="zh-TW" altLang="en-US" sz="1050" dirty="0"/>
              <a:t>此外，施加在貼裝的 PCB 或器件上的負載可能會導致肉眼不可見的裂紋或封裝體損壞</a:t>
            </a:r>
            <a:r>
              <a:rPr lang="zh-TW" altLang="en-US" sz="1050" dirty="0" smtClean="0"/>
              <a:t>。</a:t>
            </a:r>
            <a:endParaRPr lang="en-US" altLang="zh-TW" sz="1050" dirty="0" smtClean="0"/>
          </a:p>
          <a:p>
            <a:r>
              <a:rPr lang="zh-TW" altLang="en-US" sz="1050" dirty="0" smtClean="0"/>
              <a:t>針腳</a:t>
            </a:r>
            <a:r>
              <a:rPr lang="zh-TW" altLang="en-US" sz="1050" dirty="0"/>
              <a:t>和導線尖端的焊點也可能出現浮起的問題，封裝上的負載還可能在樹脂部位產生小氣孔，導致內部腐蝕。</a:t>
            </a:r>
          </a:p>
          <a:p>
            <a:endParaRPr lang="zh-TW" altLang="en-US" sz="1050" dirty="0"/>
          </a:p>
          <a:p>
            <a:r>
              <a:rPr lang="zh-TW" altLang="en-US" sz="1050" dirty="0"/>
              <a:t>針腳、焊球和導線等接點部件在生產過程中會</a:t>
            </a:r>
            <a:r>
              <a:rPr lang="zh-TW" altLang="en-US" sz="1050" dirty="0">
                <a:solidFill>
                  <a:srgbClr val="DC0000"/>
                </a:solidFill>
              </a:rPr>
              <a:t>受到機械應力或熱應力影響</a:t>
            </a:r>
            <a:r>
              <a:rPr lang="zh-TW" altLang="en-US" sz="1050" dirty="0"/>
              <a:t>，這些過程包括沖壓加工、塑性加工、鍛造加工、切削加工及樹脂覆蓋</a:t>
            </a:r>
            <a:r>
              <a:rPr lang="zh-TW" altLang="en-US" sz="1050" dirty="0" smtClean="0"/>
              <a:t>。</a:t>
            </a:r>
            <a:endParaRPr lang="en-US" altLang="zh-TW" sz="1050" dirty="0" smtClean="0"/>
          </a:p>
          <a:p>
            <a:r>
              <a:rPr lang="zh-TW" altLang="en-US" sz="1050" dirty="0" smtClean="0"/>
              <a:t>因此</a:t>
            </a:r>
            <a:r>
              <a:rPr lang="zh-TW" altLang="en-US" sz="1050" dirty="0"/>
              <a:t>，僅僅通過計算其二維尺寸來</a:t>
            </a:r>
            <a:r>
              <a:rPr lang="zh-TW" altLang="en-US" sz="1050" dirty="0" smtClean="0"/>
              <a:t>確定平面度</a:t>
            </a:r>
            <a:r>
              <a:rPr lang="zh-TW" altLang="en-US" sz="1050" dirty="0"/>
              <a:t>是不夠的；三維形狀的變化，如傾斜和彎曲，也會導致間距</a:t>
            </a:r>
            <a:r>
              <a:rPr lang="zh-TW" altLang="en-US" sz="1050" dirty="0" smtClean="0"/>
              <a:t>和平面度</a:t>
            </a:r>
            <a:r>
              <a:rPr lang="zh-TW" altLang="en-US" sz="1050" dirty="0"/>
              <a:t>的偏差，進而導致連接不良。</a:t>
            </a:r>
          </a:p>
        </p:txBody>
      </p:sp>
      <p:pic>
        <p:nvPicPr>
          <p:cNvPr id="10" name="圖片 9"/>
          <p:cNvPicPr>
            <a:picLocks noChangeAspect="1"/>
          </p:cNvPicPr>
          <p:nvPr/>
        </p:nvPicPr>
        <p:blipFill rotWithShape="1">
          <a:blip r:embed="rId2"/>
          <a:srcRect l="15283" r="16113"/>
          <a:stretch/>
        </p:blipFill>
        <p:spPr>
          <a:xfrm>
            <a:off x="362311" y="4468629"/>
            <a:ext cx="3398807" cy="1672062"/>
          </a:xfrm>
          <a:prstGeom prst="rect">
            <a:avLst/>
          </a:prstGeom>
        </p:spPr>
      </p:pic>
    </p:spTree>
    <p:extLst>
      <p:ext uri="{BB962C8B-B14F-4D97-AF65-F5344CB8AC3E}">
        <p14:creationId xmlns:p14="http://schemas.microsoft.com/office/powerpoint/2010/main" val="306488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49382" y="409393"/>
            <a:ext cx="3969356" cy="1131079"/>
          </a:xfrm>
          <a:prstGeom prst="rect">
            <a:avLst/>
          </a:prstGeom>
          <a:noFill/>
        </p:spPr>
        <p:txBody>
          <a:bodyPr wrap="none" rtlCol="0">
            <a:spAutoFit/>
          </a:bodyPr>
          <a:lstStyle/>
          <a:p>
            <a:pPr>
              <a:lnSpc>
                <a:spcPts val="2700"/>
              </a:lnSpc>
            </a:pPr>
            <a:r>
              <a:rPr lang="zh-TW" altLang="en-US" sz="2400" b="1" u="sng" dirty="0" smtClean="0"/>
              <a:t>第二章 基礎</a:t>
            </a:r>
            <a:r>
              <a:rPr lang="zh-TW" altLang="en-US" sz="2400" b="1" u="sng" dirty="0"/>
              <a:t>理論與文獻</a:t>
            </a:r>
            <a:r>
              <a:rPr lang="zh-TW" altLang="en-US" sz="2400" b="1" u="sng" dirty="0" smtClean="0"/>
              <a:t>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模型模擬相關介紹</a:t>
            </a:r>
            <a:endParaRPr lang="zh-TW" altLang="en-US" sz="1600" dirty="0">
              <a:solidFill>
                <a:schemeClr val="tx1">
                  <a:lumMod val="65000"/>
                  <a:lumOff val="35000"/>
                </a:schemeClr>
              </a:solidFill>
            </a:endParaRPr>
          </a:p>
        </p:txBody>
      </p:sp>
      <p:pic>
        <p:nvPicPr>
          <p:cNvPr id="5" name="圖片 4"/>
          <p:cNvPicPr>
            <a:picLocks noChangeAspect="1"/>
          </p:cNvPicPr>
          <p:nvPr/>
        </p:nvPicPr>
        <p:blipFill>
          <a:blip r:embed="rId3"/>
          <a:stretch>
            <a:fillRect/>
          </a:stretch>
        </p:blipFill>
        <p:spPr>
          <a:xfrm>
            <a:off x="3000740" y="3342894"/>
            <a:ext cx="2759596" cy="1429790"/>
          </a:xfrm>
          <a:prstGeom prst="rect">
            <a:avLst/>
          </a:prstGeom>
        </p:spPr>
      </p:pic>
      <p:pic>
        <p:nvPicPr>
          <p:cNvPr id="6" name="圖片 5"/>
          <p:cNvPicPr>
            <a:picLocks noChangeAspect="1"/>
          </p:cNvPicPr>
          <p:nvPr/>
        </p:nvPicPr>
        <p:blipFill>
          <a:blip r:embed="rId4"/>
          <a:stretch>
            <a:fillRect/>
          </a:stretch>
        </p:blipFill>
        <p:spPr>
          <a:xfrm>
            <a:off x="5858658" y="3342894"/>
            <a:ext cx="1745674" cy="1429790"/>
          </a:xfrm>
          <a:prstGeom prst="rect">
            <a:avLst/>
          </a:prstGeom>
        </p:spPr>
      </p:pic>
      <p:pic>
        <p:nvPicPr>
          <p:cNvPr id="7" name="圖片 6"/>
          <p:cNvPicPr>
            <a:picLocks noChangeAspect="1"/>
          </p:cNvPicPr>
          <p:nvPr/>
        </p:nvPicPr>
        <p:blipFill>
          <a:blip r:embed="rId5"/>
          <a:stretch>
            <a:fillRect/>
          </a:stretch>
        </p:blipFill>
        <p:spPr>
          <a:xfrm>
            <a:off x="284550" y="3342894"/>
            <a:ext cx="2127142" cy="2090842"/>
          </a:xfrm>
          <a:prstGeom prst="rect">
            <a:avLst/>
          </a:prstGeom>
        </p:spPr>
      </p:pic>
      <p:sp>
        <p:nvSpPr>
          <p:cNvPr id="10" name="文字方塊 9"/>
          <p:cNvSpPr txBox="1"/>
          <p:nvPr/>
        </p:nvSpPr>
        <p:spPr>
          <a:xfrm>
            <a:off x="249382" y="1718301"/>
            <a:ext cx="7661072" cy="1182375"/>
          </a:xfrm>
          <a:prstGeom prst="rect">
            <a:avLst/>
          </a:prstGeom>
          <a:noFill/>
        </p:spPr>
        <p:txBody>
          <a:bodyPr wrap="none" rtlCol="0">
            <a:spAutoFit/>
          </a:bodyPr>
          <a:lstStyle/>
          <a:p>
            <a:pPr>
              <a:lnSpc>
                <a:spcPts val="1700"/>
              </a:lnSpc>
            </a:pPr>
            <a:r>
              <a:rPr lang="en-US" altLang="zh-TW" sz="1050" dirty="0" smtClean="0"/>
              <a:t>(</a:t>
            </a:r>
            <a:r>
              <a:rPr lang="zh-TW" altLang="en-US" sz="1050" dirty="0" smtClean="0"/>
              <a:t>文獻</a:t>
            </a:r>
            <a:r>
              <a:rPr lang="zh-TW" altLang="en-US" sz="1050" dirty="0" smtClean="0"/>
              <a:t>尚未找到 </a:t>
            </a:r>
            <a:r>
              <a:rPr lang="en-US" altLang="zh-TW" sz="1050" dirty="0" smtClean="0"/>
              <a:t>‵‵</a:t>
            </a:r>
            <a:r>
              <a:rPr lang="zh-TW" altLang="en-US" sz="1050" dirty="0" smtClean="0"/>
              <a:t>參數</a:t>
            </a:r>
            <a:r>
              <a:rPr lang="en-US" altLang="zh-TW" sz="1050" dirty="0" smtClean="0"/>
              <a:t>′′</a:t>
            </a:r>
            <a:r>
              <a:rPr lang="zh-TW" altLang="en-US" sz="1050" dirty="0" smtClean="0"/>
              <a:t> </a:t>
            </a:r>
            <a:r>
              <a:rPr lang="zh-TW" altLang="en-US" sz="1050" dirty="0" smtClean="0"/>
              <a:t>相關</a:t>
            </a:r>
            <a:r>
              <a:rPr lang="en-US" altLang="zh-TW" sz="1050" dirty="0" smtClean="0"/>
              <a:t>)</a:t>
            </a:r>
            <a:endParaRPr lang="en-US" altLang="zh-TW" sz="1050" dirty="0" smtClean="0"/>
          </a:p>
          <a:p>
            <a:pPr>
              <a:lnSpc>
                <a:spcPts val="1700"/>
              </a:lnSpc>
            </a:pPr>
            <a:r>
              <a:rPr lang="en-US" altLang="zh-TW" sz="1050" dirty="0" smtClean="0"/>
              <a:t>[3]</a:t>
            </a:r>
            <a:r>
              <a:rPr lang="zh-TW" altLang="en-US" sz="1050" dirty="0" smtClean="0"/>
              <a:t> </a:t>
            </a:r>
            <a:r>
              <a:rPr lang="en-US" altLang="zh-TW" sz="1050" dirty="0"/>
              <a:t>http://</a:t>
            </a:r>
            <a:r>
              <a:rPr lang="en-US" altLang="zh-TW" sz="1050" dirty="0" smtClean="0"/>
              <a:t>csml9.pme.nthu.edu.tw/pdf/members/graduated/PBGAT2·B.pdf</a:t>
            </a:r>
            <a:endParaRPr lang="en-US" altLang="zh-TW" sz="1050" dirty="0"/>
          </a:p>
          <a:p>
            <a:pPr>
              <a:lnSpc>
                <a:spcPts val="1700"/>
              </a:lnSpc>
            </a:pPr>
            <a:r>
              <a:rPr lang="zh-TW" altLang="en-US" sz="1050" dirty="0"/>
              <a:t>研究探討</a:t>
            </a:r>
            <a:r>
              <a:rPr lang="zh-TW" altLang="en-US" sz="1050" dirty="0" smtClean="0"/>
              <a:t>了 </a:t>
            </a:r>
            <a:r>
              <a:rPr lang="en-US" altLang="zh-TW" sz="1050" dirty="0" smtClean="0"/>
              <a:t>PBGA(Plastic BGA)</a:t>
            </a:r>
            <a:r>
              <a:rPr lang="zh-TW" altLang="en-US" sz="1050" dirty="0" smtClean="0"/>
              <a:t>與 </a:t>
            </a:r>
            <a:r>
              <a:rPr lang="en-US" altLang="zh-TW" sz="1050" dirty="0" smtClean="0"/>
              <a:t>T²·BGA(Turbo </a:t>
            </a:r>
            <a:r>
              <a:rPr lang="en-US" altLang="zh-TW" sz="1050" dirty="0" smtClean="0"/>
              <a:t>Thermal </a:t>
            </a:r>
            <a:r>
              <a:rPr lang="en-US" altLang="zh-TW" sz="1050" dirty="0" smtClean="0"/>
              <a:t>BGA)</a:t>
            </a:r>
            <a:r>
              <a:rPr lang="zh-TW" altLang="en-US" sz="1050" dirty="0" smtClean="0"/>
              <a:t>的</a:t>
            </a:r>
            <a:r>
              <a:rPr lang="zh-TW" altLang="en-US" sz="1050" dirty="0"/>
              <a:t>平面度係數，也探討了</a:t>
            </a:r>
            <a:r>
              <a:rPr lang="zh-TW" altLang="en-US" sz="1050" dirty="0" smtClean="0"/>
              <a:t>新的構</a:t>
            </a:r>
            <a:r>
              <a:rPr lang="zh-TW" altLang="en-US" sz="1050" dirty="0"/>
              <a:t>裝</a:t>
            </a:r>
            <a:r>
              <a:rPr lang="zh-TW" altLang="en-US" sz="1050" dirty="0" smtClean="0"/>
              <a:t>結構 </a:t>
            </a:r>
            <a:r>
              <a:rPr lang="en-US" altLang="zh-TW" sz="1050" dirty="0" smtClean="0"/>
              <a:t>T²·BGA</a:t>
            </a:r>
            <a:r>
              <a:rPr lang="zh-TW" altLang="en-US" sz="1050" dirty="0" smtClean="0"/>
              <a:t> </a:t>
            </a:r>
            <a:r>
              <a:rPr lang="zh-TW" altLang="en-US" sz="1050" dirty="0" smtClean="0"/>
              <a:t>之效益，</a:t>
            </a:r>
            <a:endParaRPr lang="en-US" altLang="zh-TW" sz="1050" dirty="0" smtClean="0"/>
          </a:p>
          <a:p>
            <a:pPr>
              <a:lnSpc>
                <a:spcPts val="1700"/>
              </a:lnSpc>
            </a:pPr>
            <a:r>
              <a:rPr lang="zh-TW" altLang="en-US" sz="1050" dirty="0" smtClean="0"/>
              <a:t>針對 </a:t>
            </a:r>
            <a:r>
              <a:rPr lang="en-US" altLang="zh-TW" sz="1050" dirty="0" smtClean="0"/>
              <a:t>BGA</a:t>
            </a:r>
            <a:r>
              <a:rPr lang="zh-TW" altLang="en-US" sz="1050" dirty="0" smtClean="0"/>
              <a:t> 整體結構，是否有無散熱片、散熱片位置、材質，以 </a:t>
            </a:r>
            <a:r>
              <a:rPr lang="en-US" altLang="zh-TW" sz="1050" dirty="0" smtClean="0"/>
              <a:t>ANSYS</a:t>
            </a:r>
            <a:r>
              <a:rPr lang="zh-TW" altLang="en-US" sz="1050" dirty="0" smtClean="0"/>
              <a:t> 模擬平面度之誤差</a:t>
            </a:r>
            <a:r>
              <a:rPr lang="zh-TW" altLang="en-US" sz="1050" dirty="0"/>
              <a:t>值，模擬結果與實測結果進行</a:t>
            </a:r>
            <a:r>
              <a:rPr lang="zh-TW" altLang="en-US" sz="1050" dirty="0" smtClean="0"/>
              <a:t>比較，</a:t>
            </a:r>
            <a:endParaRPr lang="en-US" altLang="zh-TW" sz="1050" dirty="0" smtClean="0"/>
          </a:p>
          <a:p>
            <a:pPr>
              <a:lnSpc>
                <a:spcPts val="1700"/>
              </a:lnSpc>
            </a:pPr>
            <a:r>
              <a:rPr lang="zh-TW" altLang="en-US" sz="1050" dirty="0" smtClean="0"/>
              <a:t>達到 </a:t>
            </a:r>
            <a:r>
              <a:rPr lang="en-US" altLang="zh-TW" sz="1050" dirty="0" smtClean="0"/>
              <a:t>JEDEC(</a:t>
            </a:r>
            <a:r>
              <a:rPr lang="zh-TW" altLang="en-US" sz="1050" dirty="0" smtClean="0">
                <a:solidFill>
                  <a:srgbClr val="202122"/>
                </a:solidFill>
                <a:latin typeface="Arial" panose="020B0604020202020204" pitchFamily="34" charset="0"/>
              </a:rPr>
              <a:t>固態</a:t>
            </a:r>
            <a:r>
              <a:rPr lang="zh-TW" altLang="en-US" sz="1050" dirty="0">
                <a:solidFill>
                  <a:srgbClr val="202122"/>
                </a:solidFill>
                <a:latin typeface="Arial" panose="020B0604020202020204" pitchFamily="34" charset="0"/>
              </a:rPr>
              <a:t>及半導體工業界的一個標準化</a:t>
            </a:r>
            <a:r>
              <a:rPr lang="zh-TW" altLang="en-US" sz="1050" dirty="0" smtClean="0">
                <a:solidFill>
                  <a:srgbClr val="202122"/>
                </a:solidFill>
                <a:latin typeface="Arial" panose="020B0604020202020204" pitchFamily="34" charset="0"/>
              </a:rPr>
              <a:t>組織</a:t>
            </a:r>
            <a:r>
              <a:rPr lang="en-US" altLang="zh-TW" sz="1050" dirty="0" smtClean="0"/>
              <a:t>)</a:t>
            </a:r>
            <a:r>
              <a:rPr lang="zh-TW" altLang="en-US" sz="1050" dirty="0" smtClean="0"/>
              <a:t>標準</a:t>
            </a:r>
            <a:r>
              <a:rPr lang="zh-TW" altLang="en-US" sz="1050" dirty="0"/>
              <a:t>同時，並與</a:t>
            </a:r>
            <a:r>
              <a:rPr lang="zh-TW" altLang="en-US" sz="1050" dirty="0" smtClean="0"/>
              <a:t>現有的 </a:t>
            </a:r>
            <a:r>
              <a:rPr lang="en-US" altLang="zh-TW" sz="1050" dirty="0"/>
              <a:t>PBGA </a:t>
            </a:r>
            <a:r>
              <a:rPr lang="zh-TW" altLang="en-US" sz="1050" dirty="0"/>
              <a:t>製程、結構及材料相容。</a:t>
            </a:r>
            <a:endParaRPr lang="en-US" altLang="zh-TW" sz="1050" dirty="0" smtClean="0"/>
          </a:p>
        </p:txBody>
      </p:sp>
      <p:sp>
        <p:nvSpPr>
          <p:cNvPr id="11" name="文字方塊 10"/>
          <p:cNvSpPr txBox="1"/>
          <p:nvPr/>
        </p:nvSpPr>
        <p:spPr>
          <a:xfrm>
            <a:off x="249382" y="3077851"/>
            <a:ext cx="2353529" cy="257315"/>
          </a:xfrm>
          <a:prstGeom prst="rect">
            <a:avLst/>
          </a:prstGeom>
          <a:noFill/>
        </p:spPr>
        <p:txBody>
          <a:bodyPr wrap="none" rtlCol="0">
            <a:spAutoFit/>
          </a:bodyPr>
          <a:lstStyle/>
          <a:p>
            <a:pPr marL="171450" indent="-171450">
              <a:lnSpc>
                <a:spcPts val="1400"/>
              </a:lnSpc>
              <a:buFont typeface="Arial" panose="020B0604020202020204" pitchFamily="34" charset="0"/>
              <a:buChar char="•"/>
            </a:pPr>
            <a:r>
              <a:rPr lang="en-US" altLang="zh-TW" sz="1000" dirty="0" smtClean="0">
                <a:solidFill>
                  <a:schemeClr val="accent5">
                    <a:lumMod val="75000"/>
                  </a:schemeClr>
                </a:solidFill>
              </a:rPr>
              <a:t>ANSYS</a:t>
            </a:r>
            <a:r>
              <a:rPr lang="zh-TW" altLang="en-US" sz="1000" dirty="0" smtClean="0">
                <a:solidFill>
                  <a:schemeClr val="accent5">
                    <a:lumMod val="75000"/>
                  </a:schemeClr>
                </a:solidFill>
              </a:rPr>
              <a:t> 於半導體可靠性分析之用途</a:t>
            </a:r>
            <a:endParaRPr lang="zh-TW" altLang="en-US" sz="1000" dirty="0">
              <a:solidFill>
                <a:schemeClr val="accent5">
                  <a:lumMod val="75000"/>
                </a:schemeClr>
              </a:solidFill>
            </a:endParaRPr>
          </a:p>
        </p:txBody>
      </p:sp>
      <p:sp>
        <p:nvSpPr>
          <p:cNvPr id="12" name="文字方塊 11"/>
          <p:cNvSpPr txBox="1"/>
          <p:nvPr/>
        </p:nvSpPr>
        <p:spPr>
          <a:xfrm>
            <a:off x="2903153" y="3077851"/>
            <a:ext cx="1588897" cy="257315"/>
          </a:xfrm>
          <a:prstGeom prst="rect">
            <a:avLst/>
          </a:prstGeom>
          <a:noFill/>
        </p:spPr>
        <p:txBody>
          <a:bodyPr wrap="none" rtlCol="0">
            <a:spAutoFit/>
          </a:bodyPr>
          <a:lstStyle/>
          <a:p>
            <a:pPr marL="171450" indent="-171450">
              <a:lnSpc>
                <a:spcPts val="1400"/>
              </a:lnSpc>
              <a:buFont typeface="Arial" panose="020B0604020202020204" pitchFamily="34" charset="0"/>
              <a:buChar char="•"/>
            </a:pPr>
            <a:r>
              <a:rPr lang="zh-TW" altLang="en-US" sz="1000" dirty="0" smtClean="0">
                <a:solidFill>
                  <a:schemeClr val="accent5">
                    <a:lumMod val="75000"/>
                  </a:schemeClr>
                </a:solidFill>
              </a:rPr>
              <a:t>結構參數 及 模擬參數</a:t>
            </a:r>
            <a:endParaRPr lang="en-US" altLang="zh-TW" sz="1000" dirty="0" smtClean="0">
              <a:solidFill>
                <a:schemeClr val="accent5">
                  <a:lumMod val="75000"/>
                </a:schemeClr>
              </a:solidFill>
            </a:endParaRPr>
          </a:p>
        </p:txBody>
      </p:sp>
    </p:spTree>
    <p:extLst>
      <p:ext uri="{BB962C8B-B14F-4D97-AF65-F5344CB8AC3E}">
        <p14:creationId xmlns:p14="http://schemas.microsoft.com/office/powerpoint/2010/main" val="716888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249382" y="409393"/>
            <a:ext cx="3969356" cy="1131079"/>
          </a:xfrm>
          <a:prstGeom prst="rect">
            <a:avLst/>
          </a:prstGeom>
          <a:noFill/>
        </p:spPr>
        <p:txBody>
          <a:bodyPr wrap="none" rtlCol="0">
            <a:spAutoFit/>
          </a:bodyPr>
          <a:lstStyle/>
          <a:p>
            <a:pPr>
              <a:lnSpc>
                <a:spcPts val="2700"/>
              </a:lnSpc>
            </a:pPr>
            <a:r>
              <a:rPr lang="zh-TW" altLang="en-US" sz="2400" b="1" u="sng" dirty="0" smtClean="0"/>
              <a:t>第二章 基礎</a:t>
            </a:r>
            <a:r>
              <a:rPr lang="zh-TW" altLang="en-US" sz="2400" b="1" u="sng" dirty="0"/>
              <a:t>理論與文獻</a:t>
            </a:r>
            <a:r>
              <a:rPr lang="zh-TW" altLang="en-US" sz="2400" b="1" u="sng" dirty="0" smtClean="0"/>
              <a:t>回顧</a:t>
            </a:r>
            <a:endParaRPr lang="en-US" altLang="zh-TW" sz="2400" b="1" u="sng" dirty="0" smtClean="0"/>
          </a:p>
          <a:p>
            <a:pPr>
              <a:lnSpc>
                <a:spcPts val="2700"/>
              </a:lnSpc>
            </a:pPr>
            <a:endParaRPr lang="en-US" altLang="zh-TW" sz="2400" b="1" u="sng" dirty="0" smtClean="0"/>
          </a:p>
          <a:p>
            <a:pPr>
              <a:lnSpc>
                <a:spcPts val="2700"/>
              </a:lnSpc>
            </a:pPr>
            <a:r>
              <a:rPr lang="en-US" altLang="zh-TW" sz="1600" dirty="0" smtClean="0">
                <a:solidFill>
                  <a:schemeClr val="tx1">
                    <a:lumMod val="65000"/>
                    <a:lumOff val="35000"/>
                  </a:schemeClr>
                </a:solidFill>
              </a:rPr>
              <a:t>2·3</a:t>
            </a:r>
            <a:r>
              <a:rPr lang="zh-TW" altLang="en-US" sz="1600" dirty="0" smtClean="0">
                <a:solidFill>
                  <a:schemeClr val="tx1">
                    <a:lumMod val="65000"/>
                    <a:lumOff val="35000"/>
                  </a:schemeClr>
                </a:solidFill>
              </a:rPr>
              <a:t> </a:t>
            </a:r>
            <a:r>
              <a:rPr lang="zh-TW" altLang="en-US" sz="1600" dirty="0" smtClean="0">
                <a:solidFill>
                  <a:schemeClr val="tx1">
                    <a:lumMod val="65000"/>
                    <a:lumOff val="35000"/>
                  </a:schemeClr>
                </a:solidFill>
              </a:rPr>
              <a:t>模型模擬相關介紹</a:t>
            </a:r>
            <a:endParaRPr lang="zh-TW" altLang="en-US" sz="1600" dirty="0">
              <a:solidFill>
                <a:schemeClr val="tx1">
                  <a:lumMod val="65000"/>
                  <a:lumOff val="35000"/>
                </a:schemeClr>
              </a:solidFill>
            </a:endParaRPr>
          </a:p>
        </p:txBody>
      </p:sp>
      <p:sp>
        <p:nvSpPr>
          <p:cNvPr id="3" name="文字方塊 2"/>
          <p:cNvSpPr txBox="1"/>
          <p:nvPr/>
        </p:nvSpPr>
        <p:spPr>
          <a:xfrm>
            <a:off x="249382" y="1718301"/>
            <a:ext cx="8106706" cy="1182375"/>
          </a:xfrm>
          <a:prstGeom prst="rect">
            <a:avLst/>
          </a:prstGeom>
          <a:noFill/>
        </p:spPr>
        <p:txBody>
          <a:bodyPr wrap="none" rtlCol="0">
            <a:spAutoFit/>
          </a:bodyPr>
          <a:lstStyle/>
          <a:p>
            <a:pPr>
              <a:lnSpc>
                <a:spcPts val="1700"/>
              </a:lnSpc>
            </a:pPr>
            <a:r>
              <a:rPr lang="en-US" altLang="zh-TW" sz="1050" dirty="0" smtClean="0"/>
              <a:t>[3]</a:t>
            </a:r>
            <a:r>
              <a:rPr lang="zh-TW" altLang="en-US" sz="1050" dirty="0" smtClean="0"/>
              <a:t> </a:t>
            </a:r>
            <a:r>
              <a:rPr lang="en-US" altLang="zh-TW" sz="1050" dirty="0"/>
              <a:t>https://ieeexplore.ieee.org/document/10418387</a:t>
            </a:r>
            <a:endParaRPr lang="en-US" altLang="zh-TW" sz="1050" dirty="0" smtClean="0"/>
          </a:p>
          <a:p>
            <a:pPr>
              <a:lnSpc>
                <a:spcPts val="1700"/>
              </a:lnSpc>
            </a:pPr>
            <a:r>
              <a:rPr lang="zh-TW" altLang="en-US" sz="1050" dirty="0" smtClean="0"/>
              <a:t>題目 </a:t>
            </a:r>
            <a:r>
              <a:rPr lang="en-US" altLang="zh-TW" sz="1050" dirty="0" smtClean="0"/>
              <a:t>:</a:t>
            </a:r>
            <a:r>
              <a:rPr lang="zh-TW" altLang="en-US" sz="1050" dirty="0" smtClean="0"/>
              <a:t> </a:t>
            </a:r>
            <a:r>
              <a:rPr lang="en-US" altLang="zh-TW" sz="1050" dirty="0"/>
              <a:t>Application of Machine Learning Methods for Process Optimization in Electronic Packaging Processes</a:t>
            </a:r>
          </a:p>
          <a:p>
            <a:pPr>
              <a:lnSpc>
                <a:spcPts val="1700"/>
              </a:lnSpc>
            </a:pPr>
            <a:r>
              <a:rPr lang="zh-TW" altLang="en-US" sz="1050" dirty="0" smtClean="0"/>
              <a:t>摘要 </a:t>
            </a:r>
            <a:r>
              <a:rPr lang="en-US" altLang="zh-TW" sz="1050" dirty="0" smtClean="0"/>
              <a:t>:</a:t>
            </a:r>
          </a:p>
          <a:p>
            <a:pPr>
              <a:lnSpc>
                <a:spcPts val="1700"/>
              </a:lnSpc>
            </a:pPr>
            <a:r>
              <a:rPr lang="en-US" altLang="zh-TW" sz="1050" dirty="0" smtClean="0"/>
              <a:t>Epoxy </a:t>
            </a:r>
            <a:r>
              <a:rPr lang="zh-TW" altLang="en-US" sz="1050" dirty="0" smtClean="0"/>
              <a:t>常用之材料，如何選擇會使製程及品質有所影響，為減少成本，機器學習在品質預測中，有良好的模型結果。</a:t>
            </a:r>
            <a:endParaRPr lang="en-US" altLang="zh-TW" sz="1050" dirty="0"/>
          </a:p>
          <a:p>
            <a:pPr>
              <a:lnSpc>
                <a:spcPts val="1700"/>
              </a:lnSpc>
            </a:pPr>
            <a:r>
              <a:rPr lang="zh-TW" altLang="en-US" sz="1050" dirty="0" smtClean="0">
                <a:solidFill>
                  <a:schemeClr val="accent5">
                    <a:lumMod val="75000"/>
                  </a:schemeClr>
                </a:solidFill>
              </a:rPr>
              <a:t>對應我的論文</a:t>
            </a:r>
            <a:r>
              <a:rPr lang="zh-TW" altLang="en-US" sz="1050" dirty="0">
                <a:solidFill>
                  <a:schemeClr val="accent5">
                    <a:lumMod val="75000"/>
                  </a:schemeClr>
                </a:solidFill>
              </a:rPr>
              <a:t> </a:t>
            </a:r>
            <a:r>
              <a:rPr lang="en-US" altLang="zh-TW" sz="1050" dirty="0" smtClean="0">
                <a:solidFill>
                  <a:schemeClr val="accent5">
                    <a:lumMod val="75000"/>
                  </a:schemeClr>
                </a:solidFill>
              </a:rPr>
              <a:t>: </a:t>
            </a:r>
            <a:r>
              <a:rPr lang="zh-TW" altLang="en-US" sz="1050" dirty="0" smtClean="0">
                <a:solidFill>
                  <a:schemeClr val="accent5">
                    <a:lumMod val="75000"/>
                  </a:schemeClr>
                </a:solidFill>
              </a:rPr>
              <a:t>參數的選擇，使平面度對製程造成</a:t>
            </a:r>
            <a:r>
              <a:rPr lang="zh-TW" altLang="en-US" sz="1050" dirty="0">
                <a:solidFill>
                  <a:schemeClr val="accent5">
                    <a:lumMod val="75000"/>
                  </a:schemeClr>
                </a:solidFill>
              </a:rPr>
              <a:t>影響，</a:t>
            </a:r>
            <a:r>
              <a:rPr lang="zh-TW" altLang="en-US" sz="1050" dirty="0" smtClean="0">
                <a:solidFill>
                  <a:schemeClr val="accent5">
                    <a:lumMod val="75000"/>
                  </a:schemeClr>
                </a:solidFill>
              </a:rPr>
              <a:t>為符合誤差值規格並減少</a:t>
            </a:r>
            <a:r>
              <a:rPr lang="zh-TW" altLang="en-US" sz="1050" dirty="0">
                <a:solidFill>
                  <a:schemeClr val="accent5">
                    <a:lumMod val="75000"/>
                  </a:schemeClr>
                </a:solidFill>
              </a:rPr>
              <a:t>成本，機器學習在品質預測中，有良好的模型結果</a:t>
            </a:r>
            <a:r>
              <a:rPr lang="zh-TW" altLang="en-US" sz="1050" dirty="0" smtClean="0">
                <a:solidFill>
                  <a:schemeClr val="accent5">
                    <a:lumMod val="75000"/>
                  </a:schemeClr>
                </a:solidFill>
              </a:rPr>
              <a:t>。</a:t>
            </a:r>
            <a:endParaRPr lang="zh-TW" altLang="en-US" sz="1050" dirty="0">
              <a:solidFill>
                <a:schemeClr val="accent5">
                  <a:lumMod val="75000"/>
                </a:schemeClr>
              </a:solidFill>
            </a:endParaRPr>
          </a:p>
        </p:txBody>
      </p:sp>
      <p:pic>
        <p:nvPicPr>
          <p:cNvPr id="4" name="圖片 3"/>
          <p:cNvPicPr>
            <a:picLocks noChangeAspect="1"/>
          </p:cNvPicPr>
          <p:nvPr/>
        </p:nvPicPr>
        <p:blipFill>
          <a:blip r:embed="rId3"/>
          <a:stretch>
            <a:fillRect/>
          </a:stretch>
        </p:blipFill>
        <p:spPr>
          <a:xfrm>
            <a:off x="350854" y="3001990"/>
            <a:ext cx="6540072" cy="3134857"/>
          </a:xfrm>
          <a:prstGeom prst="rect">
            <a:avLst/>
          </a:prstGeom>
        </p:spPr>
      </p:pic>
      <p:sp>
        <p:nvSpPr>
          <p:cNvPr id="5" name="矩形 4"/>
          <p:cNvSpPr/>
          <p:nvPr/>
        </p:nvSpPr>
        <p:spPr>
          <a:xfrm>
            <a:off x="577872" y="3768609"/>
            <a:ext cx="4500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554454" y="4159459"/>
            <a:ext cx="1980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p:cNvSpPr/>
          <p:nvPr/>
        </p:nvSpPr>
        <p:spPr>
          <a:xfrm>
            <a:off x="1519982" y="4738831"/>
            <a:ext cx="5256000" cy="180000"/>
          </a:xfrm>
          <a:prstGeom prst="rect">
            <a:avLst/>
          </a:prstGeom>
          <a:solidFill>
            <a:srgbClr val="DC0000">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512627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Microsoft YaHei"/>
        <a:ea typeface="微軟正黑體"/>
        <a:cs typeface=""/>
      </a:majorFont>
      <a:minorFont>
        <a:latin typeface="Microsoft YaHei"/>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Security C</Template>
  <TotalTime>2372</TotalTime>
  <Words>5115</Words>
  <Application>Microsoft Office PowerPoint</Application>
  <PresentationFormat>寬螢幕</PresentationFormat>
  <Paragraphs>458</Paragraphs>
  <Slides>15</Slides>
  <Notes>6</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15</vt:i4>
      </vt:variant>
    </vt:vector>
  </HeadingPairs>
  <TitlesOfParts>
    <vt:vector size="25" baseType="lpstr">
      <vt:lpstr>Microsoft YaHei</vt:lpstr>
      <vt:lpstr>微軟正黑體</vt:lpstr>
      <vt:lpstr>新細明體</vt:lpstr>
      <vt:lpstr>標楷體</vt:lpstr>
      <vt:lpstr>Arial</vt:lpstr>
      <vt:lpstr>Calibri</vt:lpstr>
      <vt:lpstr>Microsoft New Tai Lue</vt:lpstr>
      <vt:lpstr>Times New Roman</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陳筠霈</dc:creator>
  <cp:keywords>Security C</cp:keywords>
  <dc:description>Security C</dc:description>
  <cp:lastModifiedBy>陳筠霈</cp:lastModifiedBy>
  <cp:revision>127</cp:revision>
  <dcterms:created xsi:type="dcterms:W3CDTF">2024-10-01T02:08:46Z</dcterms:created>
  <dcterms:modified xsi:type="dcterms:W3CDTF">2024-11-08T07:38:14Z</dcterms:modified>
</cp:coreProperties>
</file>