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160deabc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160deabc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160deabc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160deabc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160deabc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160deabc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160deabc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160deabc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21d2ee0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21d2ee0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22a59a6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22a59a6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22a59a6c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22a59a6c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Protocolos Seguros con criptografía asimétrica y firmas </a:t>
            </a:r>
            <a:r>
              <a:rPr lang="es"/>
              <a:t>digitales</a:t>
            </a:r>
            <a:r>
              <a:rPr lang="es"/>
              <a:t>.</a:t>
            </a:r>
            <a:endParaRPr/>
          </a:p>
        </p:txBody>
      </p:sp>
      <p:sp>
        <p:nvSpPr>
          <p:cNvPr id="64" name="Google Shape;64;p13"/>
          <p:cNvSpPr txBox="1"/>
          <p:nvPr>
            <p:ph idx="1" type="subTitle"/>
          </p:nvPr>
        </p:nvSpPr>
        <p:spPr>
          <a:xfrm>
            <a:off x="376327" y="3287475"/>
            <a:ext cx="5783400" cy="909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05"/>
              <a:buNone/>
            </a:pPr>
            <a:r>
              <a:rPr lang="es" sz="2020"/>
              <a:t>Integrantes:</a:t>
            </a:r>
            <a:endParaRPr sz="2020"/>
          </a:p>
          <a:p>
            <a:pPr indent="0" lvl="0" marL="0" rtl="0" algn="l">
              <a:lnSpc>
                <a:spcPct val="90000"/>
              </a:lnSpc>
              <a:spcBef>
                <a:spcPts val="0"/>
              </a:spcBef>
              <a:spcAft>
                <a:spcPts val="0"/>
              </a:spcAft>
              <a:buSzPts val="605"/>
              <a:buNone/>
            </a:pPr>
            <a:r>
              <a:t/>
            </a:r>
            <a:endParaRPr sz="2020"/>
          </a:p>
          <a:p>
            <a:pPr indent="0" lvl="0" marL="0" rtl="0" algn="l">
              <a:lnSpc>
                <a:spcPct val="90000"/>
              </a:lnSpc>
              <a:spcBef>
                <a:spcPts val="0"/>
              </a:spcBef>
              <a:spcAft>
                <a:spcPts val="0"/>
              </a:spcAft>
              <a:buSzPts val="605"/>
              <a:buNone/>
            </a:pPr>
            <a:r>
              <a:rPr lang="es" sz="2020"/>
              <a:t>-</a:t>
            </a:r>
            <a:r>
              <a:rPr lang="es" sz="2020"/>
              <a:t>Contreras Mejía David</a:t>
            </a:r>
            <a:endParaRPr sz="2020"/>
          </a:p>
          <a:p>
            <a:pPr indent="0" lvl="0" marL="0" rtl="0" algn="l">
              <a:lnSpc>
                <a:spcPct val="90000"/>
              </a:lnSpc>
              <a:spcBef>
                <a:spcPts val="0"/>
              </a:spcBef>
              <a:spcAft>
                <a:spcPts val="0"/>
              </a:spcAft>
              <a:buSzPts val="605"/>
              <a:buNone/>
            </a:pPr>
            <a:r>
              <a:rPr lang="es" sz="2020"/>
              <a:t>-López Castillón Jonathan Jhosua.</a:t>
            </a:r>
            <a:endParaRPr sz="2020"/>
          </a:p>
          <a:p>
            <a:pPr indent="0" lvl="0" marL="0" rtl="0" algn="l">
              <a:lnSpc>
                <a:spcPct val="90000"/>
              </a:lnSpc>
              <a:spcBef>
                <a:spcPts val="0"/>
              </a:spcBef>
              <a:spcAft>
                <a:spcPts val="0"/>
              </a:spcAft>
              <a:buSzPts val="605"/>
              <a:buNone/>
            </a:pPr>
            <a:r>
              <a:rPr lang="es" sz="2020"/>
              <a:t>-Sánchez Pérez Omar Alejandro</a:t>
            </a:r>
            <a:endParaRPr sz="2020"/>
          </a:p>
        </p:txBody>
      </p:sp>
      <p:sp>
        <p:nvSpPr>
          <p:cNvPr id="65" name="Google Shape;65;p13"/>
          <p:cNvSpPr txBox="1"/>
          <p:nvPr/>
        </p:nvSpPr>
        <p:spPr>
          <a:xfrm>
            <a:off x="5373250" y="3541875"/>
            <a:ext cx="217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solidFill>
                  <a:srgbClr val="93C47D"/>
                </a:solidFill>
                <a:latin typeface="Roboto"/>
                <a:ea typeface="Roboto"/>
                <a:cs typeface="Roboto"/>
                <a:sym typeface="Roboto"/>
              </a:rPr>
              <a:t>Criptografía Grupo 1</a:t>
            </a:r>
            <a:endParaRPr sz="1700">
              <a:solidFill>
                <a:srgbClr val="93C47D"/>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Criptografía</a:t>
            </a:r>
            <a:r>
              <a:rPr lang="es"/>
              <a:t> </a:t>
            </a:r>
            <a:r>
              <a:rPr lang="es"/>
              <a:t>asimétrica</a:t>
            </a:r>
            <a:endParaRPr/>
          </a:p>
        </p:txBody>
      </p:sp>
      <p:sp>
        <p:nvSpPr>
          <p:cNvPr id="71" name="Google Shape;71;p14"/>
          <p:cNvSpPr txBox="1"/>
          <p:nvPr>
            <p:ph idx="1" type="body"/>
          </p:nvPr>
        </p:nvSpPr>
        <p:spPr>
          <a:xfrm>
            <a:off x="387900" y="1489825"/>
            <a:ext cx="4415100" cy="30789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s"/>
              <a:t>En este sistema, la clave pública se comparte libremente con otras personas, mientras que la clave privada se mantiene en secreto y solo la conoce su propietario. La clave pública se utiliza para cifrar los datos, mientras que la clave privada se utiliza para descifrarlos. La criptografía asimétrica proporciona un método seguro para intercambiar información sin necesidad de compartir claves secretas.</a:t>
            </a:r>
            <a:endParaRPr/>
          </a:p>
        </p:txBody>
      </p:sp>
      <p:pic>
        <p:nvPicPr>
          <p:cNvPr id="72" name="Google Shape;72;p14"/>
          <p:cNvPicPr preferRelativeResize="0"/>
          <p:nvPr/>
        </p:nvPicPr>
        <p:blipFill>
          <a:blip r:embed="rId3">
            <a:alphaModFix/>
          </a:blip>
          <a:stretch>
            <a:fillRect/>
          </a:stretch>
        </p:blipFill>
        <p:spPr>
          <a:xfrm>
            <a:off x="5000000" y="1893550"/>
            <a:ext cx="3756098" cy="227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Firma digital</a:t>
            </a:r>
            <a:endParaRPr/>
          </a:p>
        </p:txBody>
      </p:sp>
      <p:sp>
        <p:nvSpPr>
          <p:cNvPr id="78" name="Google Shape;78;p15"/>
          <p:cNvSpPr txBox="1"/>
          <p:nvPr>
            <p:ph idx="1" type="body"/>
          </p:nvPr>
        </p:nvSpPr>
        <p:spPr>
          <a:xfrm>
            <a:off x="387900" y="1489825"/>
            <a:ext cx="47124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a:t>E</a:t>
            </a:r>
            <a:r>
              <a:rPr lang="es"/>
              <a:t>s como un sello de seguridad que garantiza la autenticidad e integridad de un mensaje o documento. Es una forma de verificar que el remitente es quien dice ser y que el contenido del mensaje no ha sido alterado en el proceso de envío.</a:t>
            </a:r>
            <a:endParaRPr/>
          </a:p>
          <a:p>
            <a:pPr indent="0" lvl="0" marL="0" rtl="0" algn="just">
              <a:spcBef>
                <a:spcPts val="1200"/>
              </a:spcBef>
              <a:spcAft>
                <a:spcPts val="1200"/>
              </a:spcAft>
              <a:buNone/>
            </a:pPr>
            <a:r>
              <a:rPr lang="es"/>
              <a:t>Proporciona seguridad y confianza en las comunicaciones electrónicas.</a:t>
            </a:r>
            <a:endParaRPr/>
          </a:p>
        </p:txBody>
      </p:sp>
      <p:pic>
        <p:nvPicPr>
          <p:cNvPr id="79" name="Google Shape;79;p15"/>
          <p:cNvPicPr preferRelativeResize="0"/>
          <p:nvPr/>
        </p:nvPicPr>
        <p:blipFill>
          <a:blip r:embed="rId3">
            <a:alphaModFix/>
          </a:blip>
          <a:stretch>
            <a:fillRect/>
          </a:stretch>
        </p:blipFill>
        <p:spPr>
          <a:xfrm>
            <a:off x="5321125" y="1598125"/>
            <a:ext cx="3540450" cy="1947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Implementación en Java</a:t>
            </a:r>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realizar la implementación se utilizaron dos clases, una para crear la firma digital y la otra para la verificación.</a:t>
            </a:r>
            <a:endParaRPr/>
          </a:p>
          <a:p>
            <a:pPr indent="-342900" lvl="0" marL="457200" rtl="0" algn="l">
              <a:spcBef>
                <a:spcPts val="1200"/>
              </a:spcBef>
              <a:spcAft>
                <a:spcPts val="0"/>
              </a:spcAft>
              <a:buSzPts val="1800"/>
              <a:buChar char="●"/>
            </a:pPr>
            <a:r>
              <a:rPr lang="es"/>
              <a:t>GeneraFirma.java</a:t>
            </a:r>
            <a:endParaRPr/>
          </a:p>
          <a:p>
            <a:pPr indent="-342900" lvl="0" marL="457200" rtl="0" algn="l">
              <a:spcBef>
                <a:spcPts val="0"/>
              </a:spcBef>
              <a:spcAft>
                <a:spcPts val="0"/>
              </a:spcAft>
              <a:buSzPts val="1800"/>
              <a:buChar char="●"/>
            </a:pPr>
            <a:r>
              <a:rPr lang="es"/>
              <a:t>VerificaFirma.java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Secure Socket Layer (SSL)</a:t>
            </a:r>
            <a:endParaRPr/>
          </a:p>
        </p:txBody>
      </p:sp>
      <p:sp>
        <p:nvSpPr>
          <p:cNvPr id="91" name="Google Shape;91;p17"/>
          <p:cNvSpPr txBox="1"/>
          <p:nvPr>
            <p:ph idx="1" type="body"/>
          </p:nvPr>
        </p:nvSpPr>
        <p:spPr>
          <a:xfrm>
            <a:off x="387900" y="1489825"/>
            <a:ext cx="49356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 certificado SSL es un protocolo de seguridad que autentica la identidad de un sitio web y habilita una conexión cifrada.</a:t>
            </a:r>
            <a:endParaRPr/>
          </a:p>
          <a:p>
            <a:pPr indent="0" lvl="0" marL="0" rtl="0" algn="l">
              <a:spcBef>
                <a:spcPts val="1200"/>
              </a:spcBef>
              <a:spcAft>
                <a:spcPts val="1200"/>
              </a:spcAft>
              <a:buNone/>
            </a:pPr>
            <a:r>
              <a:rPr lang="es"/>
              <a:t>SSL utiliza el cifrado de clave pública y clave privada y otras funciones criptográficas para proteger las conexiones entre dispositivos que se comunican a través de una red TCP/IP.</a:t>
            </a:r>
            <a:endParaRPr/>
          </a:p>
        </p:txBody>
      </p:sp>
      <p:pic>
        <p:nvPicPr>
          <p:cNvPr id="92" name="Google Shape;92;p17"/>
          <p:cNvPicPr preferRelativeResize="0"/>
          <p:nvPr/>
        </p:nvPicPr>
        <p:blipFill>
          <a:blip r:embed="rId3">
            <a:alphaModFix/>
          </a:blip>
          <a:stretch>
            <a:fillRect/>
          </a:stretch>
        </p:blipFill>
        <p:spPr>
          <a:xfrm>
            <a:off x="5535375" y="1471613"/>
            <a:ext cx="2705100" cy="220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TSL</a:t>
            </a:r>
            <a:r>
              <a:rPr lang="es"/>
              <a:t> Transport Layer Security</a:t>
            </a:r>
            <a:endParaRPr/>
          </a:p>
        </p:txBody>
      </p:sp>
      <p:sp>
        <p:nvSpPr>
          <p:cNvPr id="98" name="Google Shape;98;p18"/>
          <p:cNvSpPr txBox="1"/>
          <p:nvPr>
            <p:ph idx="1" type="body"/>
          </p:nvPr>
        </p:nvSpPr>
        <p:spPr>
          <a:xfrm>
            <a:off x="387900" y="1489825"/>
            <a:ext cx="50544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a:t>
            </a:r>
            <a:r>
              <a:rPr lang="es"/>
              <a:t>a reemplazado gradualmente a SSL en la mayoría de las implementaciones. TLS presenta varias mejoras y actualizaciones en comparación con SSL.</a:t>
            </a:r>
            <a:endParaRPr/>
          </a:p>
          <a:p>
            <a:pPr indent="0" lvl="0" marL="0" rtl="0" algn="l">
              <a:spcBef>
                <a:spcPts val="1200"/>
              </a:spcBef>
              <a:spcAft>
                <a:spcPts val="1200"/>
              </a:spcAft>
              <a:buNone/>
            </a:pPr>
            <a:r>
              <a:rPr lang="es"/>
              <a:t>Incluye protocolos y cifrados más seguros, y se actualiza periódicamente para abordar nuevas amenazas.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Referencias</a:t>
            </a:r>
            <a:endParaRPr/>
          </a:p>
        </p:txBody>
      </p:sp>
      <p:sp>
        <p:nvSpPr>
          <p:cNvPr id="104" name="Google Shape;104;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Cifrado asimétrico. (s/f). IONOS Digital Guide. Recuperado el 14 de junio de 2023, de https://www.ionos.mx/digitalguide/servidores/seguridad/cifrado-asimetrico/</a:t>
            </a:r>
            <a:endParaRPr/>
          </a:p>
          <a:p>
            <a:pPr indent="0" lvl="0" marL="0" rtl="0" algn="l">
              <a:spcBef>
                <a:spcPts val="1200"/>
              </a:spcBef>
              <a:spcAft>
                <a:spcPts val="0"/>
              </a:spcAft>
              <a:buNone/>
            </a:pPr>
            <a:r>
              <a:rPr lang="es"/>
              <a:t>Firmas digitales y certificados. (s/f). Microsoft.com. Recuperado el 14 de junio de 2023, de https://support.microsoft.com/es-es/office/firmas-digitales-y-certificados-8186cd15-e7ac-4a16-8597-22bd163e8e96</a:t>
            </a:r>
            <a:endParaRPr/>
          </a:p>
          <a:p>
            <a:pPr indent="0" lvl="0" marL="0" rtl="0" algn="l">
              <a:spcBef>
                <a:spcPts val="1200"/>
              </a:spcBef>
              <a:spcAft>
                <a:spcPts val="0"/>
              </a:spcAft>
              <a:buNone/>
            </a:pPr>
            <a:r>
              <a:rPr lang="es"/>
              <a:t>IBM documentation. (2022, mayo 11). Ibm.com. https://www.ibm.com/docs/en/b2b-integrator/5.2?topic=522-secure-sockets-layers-ssl</a:t>
            </a:r>
            <a:endParaRPr/>
          </a:p>
          <a:p>
            <a:pPr indent="0" lvl="0" marL="0" rtl="0" algn="l">
              <a:spcBef>
                <a:spcPts val="1200"/>
              </a:spcBef>
              <a:spcAft>
                <a:spcPts val="0"/>
              </a:spcAft>
              <a:buNone/>
            </a:pPr>
            <a:r>
              <a:rPr lang="es"/>
              <a:t>TSL: qué significa este protocolo de seguridad I Sage Advice. (2020, mayo 20). Sage Advice España; Sage. https://www.sage.com/es-es/blog/diccionario-empresarial/tls/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0" name="Google Shape;110;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270150" y="364375"/>
            <a:ext cx="8603700" cy="44147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