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6" r:id="rId7"/>
    <p:sldId id="261" r:id="rId8"/>
    <p:sldId id="262" r:id="rId9"/>
    <p:sldId id="265" r:id="rId10"/>
    <p:sldId id="264" r:id="rId11"/>
    <p:sldId id="267" r:id="rId12"/>
    <p:sldId id="269" r:id="rId13"/>
    <p:sldId id="268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86" r:id="rId24"/>
    <p:sldId id="287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TAM_FOR: 10 , REPETIÇÕES</a:t>
            </a:r>
            <a:r>
              <a:rPr lang="pt-BR" baseline="0" dirty="0"/>
              <a:t>: 30%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14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8-4C06-9681-05C5955089FB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Planilha1!$C$2:$C$7</c:f>
              <c:numCache>
                <c:formatCode>General</c:formatCode>
                <c:ptCount val="6"/>
                <c:pt idx="0">
                  <c:v>4</c:v>
                </c:pt>
                <c:pt idx="1">
                  <c:v>7</c:v>
                </c:pt>
                <c:pt idx="2">
                  <c:v>15</c:v>
                </c:pt>
                <c:pt idx="3">
                  <c:v>26</c:v>
                </c:pt>
                <c:pt idx="4">
                  <c:v>12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E8-4C06-9681-05C5955089FB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Planilha1!$D$2:$D$7</c:f>
              <c:numCache>
                <c:formatCode>General</c:formatCode>
                <c:ptCount val="6"/>
                <c:pt idx="0">
                  <c:v>6</c:v>
                </c:pt>
                <c:pt idx="1">
                  <c:v>15</c:v>
                </c:pt>
                <c:pt idx="2">
                  <c:v>25</c:v>
                </c:pt>
                <c:pt idx="3">
                  <c:v>42</c:v>
                </c:pt>
                <c:pt idx="4">
                  <c:v>49</c:v>
                </c:pt>
                <c:pt idx="5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E8-4C06-9681-05C5955089FB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Planilha1!$E$2:$E$7</c:f>
              <c:numCache>
                <c:formatCode>General</c:formatCode>
                <c:ptCount val="6"/>
                <c:pt idx="0">
                  <c:v>88</c:v>
                </c:pt>
                <c:pt idx="1">
                  <c:v>74</c:v>
                </c:pt>
                <c:pt idx="2">
                  <c:v>54</c:v>
                </c:pt>
                <c:pt idx="3">
                  <c:v>18</c:v>
                </c:pt>
                <c:pt idx="4">
                  <c:v>35</c:v>
                </c:pt>
                <c:pt idx="5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E8-4C06-9681-05C595508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6394383"/>
        <c:axId val="883673919"/>
      </c:barChart>
      <c:catAx>
        <c:axId val="1046394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3673919"/>
        <c:crosses val="autoZero"/>
        <c:auto val="1"/>
        <c:lblAlgn val="ctr"/>
        <c:lblOffset val="100"/>
        <c:noMultiLvlLbl val="0"/>
      </c:catAx>
      <c:valAx>
        <c:axId val="883673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6394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CUSTO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25596720</c:v>
                </c:pt>
                <c:pt idx="1">
                  <c:v>20012040</c:v>
                </c:pt>
                <c:pt idx="2">
                  <c:v>12529980</c:v>
                </c:pt>
                <c:pt idx="3">
                  <c:v>5556510</c:v>
                </c:pt>
                <c:pt idx="4">
                  <c:v>8322840</c:v>
                </c:pt>
                <c:pt idx="5">
                  <c:v>16427520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68-4133-8747-B3612659C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6394783"/>
        <c:axId val="1091794735"/>
      </c:barChart>
      <c:catAx>
        <c:axId val="104639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91794735"/>
        <c:crosses val="autoZero"/>
        <c:auto val="1"/>
        <c:lblAlgn val="ctr"/>
        <c:lblOffset val="100"/>
        <c:noMultiLvlLbl val="0"/>
      </c:catAx>
      <c:valAx>
        <c:axId val="109179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6394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TAM_FOR: 20 , REPETIÇÕES</a:t>
            </a:r>
            <a:r>
              <a:rPr lang="pt-BR" baseline="0" dirty="0"/>
              <a:t>: 90%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12</c:v>
                </c:pt>
                <c:pt idx="1">
                  <c:v>23</c:v>
                </c:pt>
                <c:pt idx="2">
                  <c:v>44</c:v>
                </c:pt>
                <c:pt idx="3">
                  <c:v>66</c:v>
                </c:pt>
                <c:pt idx="4">
                  <c:v>23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0E-455A-8F76-DE04AC559C13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Planilha1!$C$2:$C$7</c:f>
              <c:numCache>
                <c:formatCode>General</c:formatCode>
                <c:ptCount val="6"/>
                <c:pt idx="0">
                  <c:v>17</c:v>
                </c:pt>
                <c:pt idx="1">
                  <c:v>33</c:v>
                </c:pt>
                <c:pt idx="2">
                  <c:v>23</c:v>
                </c:pt>
                <c:pt idx="3">
                  <c:v>24</c:v>
                </c:pt>
                <c:pt idx="4">
                  <c:v>42</c:v>
                </c:pt>
                <c:pt idx="5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0E-455A-8F76-DE04AC559C13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Planilha1!$D$2:$D$7</c:f>
              <c:numCache>
                <c:formatCode>General</c:formatCode>
                <c:ptCount val="6"/>
                <c:pt idx="0">
                  <c:v>32</c:v>
                </c:pt>
                <c:pt idx="1">
                  <c:v>15</c:v>
                </c:pt>
                <c:pt idx="2">
                  <c:v>25</c:v>
                </c:pt>
                <c:pt idx="3">
                  <c:v>3</c:v>
                </c:pt>
                <c:pt idx="4">
                  <c:v>27</c:v>
                </c:pt>
                <c:pt idx="5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0E-455A-8F76-DE04AC559C13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Planilha1!$E$2:$E$7</c:f>
              <c:numCache>
                <c:formatCode>General</c:formatCode>
                <c:ptCount val="6"/>
                <c:pt idx="0">
                  <c:v>39</c:v>
                </c:pt>
                <c:pt idx="1">
                  <c:v>29</c:v>
                </c:pt>
                <c:pt idx="2">
                  <c:v>8</c:v>
                </c:pt>
                <c:pt idx="3">
                  <c:v>7</c:v>
                </c:pt>
                <c:pt idx="4">
                  <c:v>8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0E-455A-8F76-DE04AC559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9672367"/>
        <c:axId val="1088904703"/>
      </c:barChart>
      <c:catAx>
        <c:axId val="1089672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88904703"/>
        <c:crosses val="autoZero"/>
        <c:auto val="1"/>
        <c:lblAlgn val="ctr"/>
        <c:lblOffset val="100"/>
        <c:noMultiLvlLbl val="0"/>
      </c:catAx>
      <c:valAx>
        <c:axId val="1088904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89672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CUSTO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12961080</c:v>
                </c:pt>
                <c:pt idx="1">
                  <c:v>9558540</c:v>
                </c:pt>
                <c:pt idx="2">
                  <c:v>3626010</c:v>
                </c:pt>
                <c:pt idx="3">
                  <c:v>2713680</c:v>
                </c:pt>
                <c:pt idx="4">
                  <c:v>3488040</c:v>
                </c:pt>
                <c:pt idx="5">
                  <c:v>5147280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9C-4247-9BF9-A0CC34D799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6421983"/>
        <c:axId val="1091795151"/>
      </c:barChart>
      <c:catAx>
        <c:axId val="104642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91795151"/>
        <c:crosses val="autoZero"/>
        <c:auto val="1"/>
        <c:lblAlgn val="ctr"/>
        <c:lblOffset val="100"/>
        <c:noMultiLvlLbl val="0"/>
      </c:catAx>
      <c:valAx>
        <c:axId val="109179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642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TAM_FOR:</a:t>
            </a:r>
            <a:r>
              <a:rPr lang="pt-BR" baseline="0" dirty="0"/>
              <a:t> 30 , REPETIÇÕES: 30%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(16-61-256)</c:v>
                </c:pt>
                <c:pt idx="5">
                  <c:v>M6 (8-32-128)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7</c:v>
                </c:pt>
                <c:pt idx="3">
                  <c:v>12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C-4F9F-B8C3-AEF4564E8B68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(16-61-256)</c:v>
                </c:pt>
                <c:pt idx="5">
                  <c:v>M6 (8-32-128)</c:v>
                </c:pt>
              </c:strCache>
            </c:strRef>
          </c:cat>
          <c:val>
            <c:numRef>
              <c:f>Planilha1!$C$2:$C$7</c:f>
              <c:numCache>
                <c:formatCode>General</c:formatCode>
                <c:ptCount val="6"/>
                <c:pt idx="0">
                  <c:v>4</c:v>
                </c:pt>
                <c:pt idx="1">
                  <c:v>6</c:v>
                </c:pt>
                <c:pt idx="2">
                  <c:v>12</c:v>
                </c:pt>
                <c:pt idx="3">
                  <c:v>26</c:v>
                </c:pt>
                <c:pt idx="4">
                  <c:v>13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1C-4F9F-B8C3-AEF4564E8B68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(16-61-256)</c:v>
                </c:pt>
                <c:pt idx="5">
                  <c:v>M6 (8-32-128)</c:v>
                </c:pt>
              </c:strCache>
            </c:strRef>
          </c:cat>
          <c:val>
            <c:numRef>
              <c:f>Planilha1!$D$2:$D$7</c:f>
              <c:numCache>
                <c:formatCode>General</c:formatCode>
                <c:ptCount val="6"/>
                <c:pt idx="0">
                  <c:v>6</c:v>
                </c:pt>
                <c:pt idx="1">
                  <c:v>13</c:v>
                </c:pt>
                <c:pt idx="2">
                  <c:v>25</c:v>
                </c:pt>
                <c:pt idx="3">
                  <c:v>42</c:v>
                </c:pt>
                <c:pt idx="4">
                  <c:v>47</c:v>
                </c:pt>
                <c:pt idx="5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1C-4F9F-B8C3-AEF4564E8B68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(16-61-256)</c:v>
                </c:pt>
                <c:pt idx="5">
                  <c:v>M6 (8-32-128)</c:v>
                </c:pt>
              </c:strCache>
            </c:strRef>
          </c:cat>
          <c:val>
            <c:numRef>
              <c:f>Planilha1!$E$2:$E$7</c:f>
              <c:numCache>
                <c:formatCode>General</c:formatCode>
                <c:ptCount val="6"/>
                <c:pt idx="0">
                  <c:v>88</c:v>
                </c:pt>
                <c:pt idx="1">
                  <c:v>78</c:v>
                </c:pt>
                <c:pt idx="2">
                  <c:v>56</c:v>
                </c:pt>
                <c:pt idx="3">
                  <c:v>20</c:v>
                </c:pt>
                <c:pt idx="4">
                  <c:v>37</c:v>
                </c:pt>
                <c:pt idx="5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1C-4F9F-B8C3-AEF4564E8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6399983"/>
        <c:axId val="1091806383"/>
      </c:barChart>
      <c:catAx>
        <c:axId val="1046399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91806383"/>
        <c:crosses val="autoZero"/>
        <c:auto val="1"/>
        <c:lblAlgn val="ctr"/>
        <c:lblOffset val="100"/>
        <c:noMultiLvlLbl val="0"/>
      </c:catAx>
      <c:valAx>
        <c:axId val="109180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6399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CUSTO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26566800</c:v>
                </c:pt>
                <c:pt idx="1">
                  <c:v>23612370</c:v>
                </c:pt>
                <c:pt idx="2">
                  <c:v>17562930</c:v>
                </c:pt>
                <c:pt idx="3">
                  <c:v>7514520</c:v>
                </c:pt>
                <c:pt idx="4">
                  <c:v>12608070</c:v>
                </c:pt>
                <c:pt idx="5">
                  <c:v>20379300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55-4D6A-88DF-C161FF77C3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5837183"/>
        <c:axId val="828649407"/>
      </c:barChart>
      <c:catAx>
        <c:axId val="885837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8649407"/>
        <c:crosses val="autoZero"/>
        <c:auto val="1"/>
        <c:lblAlgn val="ctr"/>
        <c:lblOffset val="100"/>
        <c:noMultiLvlLbl val="0"/>
      </c:catAx>
      <c:valAx>
        <c:axId val="828649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5837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TAM_FOR</a:t>
            </a:r>
            <a:r>
              <a:rPr lang="pt-BR" baseline="0" dirty="0"/>
              <a:t>: 30 , REPETIÇÕES: 60%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12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9-4E32-8B85-86A4C218DCF8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Planilha1!$C$2:$C$7</c:f>
              <c:numCache>
                <c:formatCode>General</c:formatCode>
                <c:ptCount val="6"/>
                <c:pt idx="0">
                  <c:v>4</c:v>
                </c:pt>
                <c:pt idx="1">
                  <c:v>7</c:v>
                </c:pt>
                <c:pt idx="2">
                  <c:v>15</c:v>
                </c:pt>
                <c:pt idx="3">
                  <c:v>35</c:v>
                </c:pt>
                <c:pt idx="4">
                  <c:v>14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F9-4E32-8B85-86A4C218DCF8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Planilha1!$D$2:$D$7</c:f>
              <c:numCache>
                <c:formatCode>General</c:formatCode>
                <c:ptCount val="6"/>
                <c:pt idx="0">
                  <c:v>5</c:v>
                </c:pt>
                <c:pt idx="1">
                  <c:v>14</c:v>
                </c:pt>
                <c:pt idx="2">
                  <c:v>29</c:v>
                </c:pt>
                <c:pt idx="3">
                  <c:v>37</c:v>
                </c:pt>
                <c:pt idx="4">
                  <c:v>52</c:v>
                </c:pt>
                <c:pt idx="5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F9-4E32-8B85-86A4C218DCF8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Planilha1!$E$2:$E$7</c:f>
              <c:numCache>
                <c:formatCode>General</c:formatCode>
                <c:ptCount val="6"/>
                <c:pt idx="0">
                  <c:v>89</c:v>
                </c:pt>
                <c:pt idx="1">
                  <c:v>75</c:v>
                </c:pt>
                <c:pt idx="2">
                  <c:v>50</c:v>
                </c:pt>
                <c:pt idx="3">
                  <c:v>16</c:v>
                </c:pt>
                <c:pt idx="4">
                  <c:v>30</c:v>
                </c:pt>
                <c:pt idx="5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F9-4E32-8B85-86A4C218DC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4352143"/>
        <c:axId val="1086075487"/>
      </c:barChart>
      <c:catAx>
        <c:axId val="1074352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86075487"/>
        <c:crosses val="autoZero"/>
        <c:auto val="1"/>
        <c:lblAlgn val="ctr"/>
        <c:lblOffset val="100"/>
        <c:noMultiLvlLbl val="0"/>
      </c:catAx>
      <c:valAx>
        <c:axId val="1086075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74352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CUSTO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27243780</c:v>
                </c:pt>
                <c:pt idx="1">
                  <c:v>23104770</c:v>
                </c:pt>
                <c:pt idx="2">
                  <c:v>16194570</c:v>
                </c:pt>
                <c:pt idx="3">
                  <c:v>6379710</c:v>
                </c:pt>
                <c:pt idx="4">
                  <c:v>10690170</c:v>
                </c:pt>
                <c:pt idx="5">
                  <c:v>19213980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DF-4CD4-BBA0-56D5584D5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8734751"/>
        <c:axId val="1137836271"/>
      </c:barChart>
      <c:catAx>
        <c:axId val="1148734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37836271"/>
        <c:crosses val="autoZero"/>
        <c:auto val="1"/>
        <c:lblAlgn val="ctr"/>
        <c:lblOffset val="100"/>
        <c:noMultiLvlLbl val="0"/>
      </c:catAx>
      <c:valAx>
        <c:axId val="113783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48734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TAM_FOR:</a:t>
            </a:r>
            <a:r>
              <a:rPr lang="pt-BR" baseline="0" dirty="0"/>
              <a:t> 30 , REPETIÇÕES: 90%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7</c:v>
                </c:pt>
                <c:pt idx="1">
                  <c:v>15</c:v>
                </c:pt>
                <c:pt idx="2">
                  <c:v>30</c:v>
                </c:pt>
                <c:pt idx="3">
                  <c:v>52</c:v>
                </c:pt>
                <c:pt idx="4">
                  <c:v>15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E6-4A95-BCD9-43F5EB92F3F9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Planilha1!$C$2:$C$7</c:f>
              <c:numCache>
                <c:formatCode>General</c:formatCode>
                <c:ptCount val="6"/>
                <c:pt idx="0">
                  <c:v>14</c:v>
                </c:pt>
                <c:pt idx="1">
                  <c:v>26</c:v>
                </c:pt>
                <c:pt idx="2">
                  <c:v>26</c:v>
                </c:pt>
                <c:pt idx="3">
                  <c:v>19</c:v>
                </c:pt>
                <c:pt idx="4">
                  <c:v>38</c:v>
                </c:pt>
                <c:pt idx="5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E6-4A95-BCD9-43F5EB92F3F9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Planilha1!$D$2:$D$7</c:f>
              <c:numCache>
                <c:formatCode>General</c:formatCode>
                <c:ptCount val="6"/>
                <c:pt idx="0">
                  <c:v>24</c:v>
                </c:pt>
                <c:pt idx="1">
                  <c:v>18</c:v>
                </c:pt>
                <c:pt idx="2">
                  <c:v>23</c:v>
                </c:pt>
                <c:pt idx="3">
                  <c:v>19</c:v>
                </c:pt>
                <c:pt idx="4">
                  <c:v>38</c:v>
                </c:pt>
                <c:pt idx="5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E6-4A95-BCD9-43F5EB92F3F9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Planilha1!$E$2:$E$7</c:f>
              <c:numCache>
                <c:formatCode>General</c:formatCode>
                <c:ptCount val="6"/>
                <c:pt idx="0">
                  <c:v>55</c:v>
                </c:pt>
                <c:pt idx="1">
                  <c:v>41</c:v>
                </c:pt>
                <c:pt idx="2">
                  <c:v>21</c:v>
                </c:pt>
                <c:pt idx="3">
                  <c:v>10</c:v>
                </c:pt>
                <c:pt idx="4">
                  <c:v>10</c:v>
                </c:pt>
                <c:pt idx="5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E6-4A95-BCD9-43F5EB92F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7921823"/>
        <c:axId val="1137873711"/>
      </c:barChart>
      <c:catAx>
        <c:axId val="1147921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37873711"/>
        <c:crosses val="autoZero"/>
        <c:auto val="1"/>
        <c:lblAlgn val="ctr"/>
        <c:lblOffset val="100"/>
        <c:noMultiLvlLbl val="0"/>
      </c:catAx>
      <c:valAx>
        <c:axId val="113787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4792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CUSTO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17387880</c:v>
                </c:pt>
                <c:pt idx="1">
                  <c:v>12829380</c:v>
                </c:pt>
                <c:pt idx="2">
                  <c:v>7104660</c:v>
                </c:pt>
                <c:pt idx="3">
                  <c:v>3701220</c:v>
                </c:pt>
                <c:pt idx="4">
                  <c:v>4287480</c:v>
                </c:pt>
                <c:pt idx="5">
                  <c:v>10678380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6F-45A9-9AB3-106375695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4160463"/>
        <c:axId val="1066149663"/>
      </c:barChart>
      <c:catAx>
        <c:axId val="108416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66149663"/>
        <c:crosses val="autoZero"/>
        <c:auto val="1"/>
        <c:lblAlgn val="ctr"/>
        <c:lblOffset val="100"/>
        <c:noMultiLvlLbl val="0"/>
      </c:catAx>
      <c:valAx>
        <c:axId val="106614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84160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CUSTO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26978310</c:v>
                </c:pt>
                <c:pt idx="1">
                  <c:v>23131800</c:v>
                </c:pt>
                <c:pt idx="2">
                  <c:v>17475840</c:v>
                </c:pt>
                <c:pt idx="3">
                  <c:v>7356780</c:v>
                </c:pt>
                <c:pt idx="4">
                  <c:v>12339000</c:v>
                </c:pt>
                <c:pt idx="5">
                  <c:v>20090610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9C-4E1F-A418-0343F961CE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8742751"/>
        <c:axId val="1137845839"/>
      </c:barChart>
      <c:catAx>
        <c:axId val="1148742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37845839"/>
        <c:crosses val="autoZero"/>
        <c:auto val="1"/>
        <c:lblAlgn val="ctr"/>
        <c:lblOffset val="100"/>
        <c:noMultiLvlLbl val="0"/>
      </c:catAx>
      <c:valAx>
        <c:axId val="113784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48742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TAM_FOR:</a:t>
            </a:r>
            <a:r>
              <a:rPr lang="pt-BR" baseline="0" dirty="0"/>
              <a:t> 10 , REPETIÇÕES: 60%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32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89-4D71-BBBA-82E912060A6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Planilha1!$C$2:$C$7</c:f>
              <c:numCache>
                <c:formatCode>General</c:formatCode>
                <c:ptCount val="6"/>
                <c:pt idx="0">
                  <c:v>8</c:v>
                </c:pt>
                <c:pt idx="1">
                  <c:v>17</c:v>
                </c:pt>
                <c:pt idx="2">
                  <c:v>29</c:v>
                </c:pt>
                <c:pt idx="3">
                  <c:v>17</c:v>
                </c:pt>
                <c:pt idx="4">
                  <c:v>30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89-4D71-BBBA-82E912060A6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Planilha1!$D$2:$D$7</c:f>
              <c:numCache>
                <c:formatCode>General</c:formatCode>
                <c:ptCount val="6"/>
                <c:pt idx="0">
                  <c:v>15</c:v>
                </c:pt>
                <c:pt idx="1">
                  <c:v>17</c:v>
                </c:pt>
                <c:pt idx="2">
                  <c:v>20</c:v>
                </c:pt>
                <c:pt idx="3">
                  <c:v>37</c:v>
                </c:pt>
                <c:pt idx="4">
                  <c:v>45</c:v>
                </c:pt>
                <c:pt idx="5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89-4D71-BBBA-82E912060A62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Planilha1!$E$2:$E$7</c:f>
              <c:numCache>
                <c:formatCode>General</c:formatCode>
                <c:ptCount val="6"/>
                <c:pt idx="0">
                  <c:v>75</c:v>
                </c:pt>
                <c:pt idx="1">
                  <c:v>62</c:v>
                </c:pt>
                <c:pt idx="2">
                  <c:v>43</c:v>
                </c:pt>
                <c:pt idx="3">
                  <c:v>14</c:v>
                </c:pt>
                <c:pt idx="4">
                  <c:v>21</c:v>
                </c:pt>
                <c:pt idx="5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89-4D71-BBBA-82E912060A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6388383"/>
        <c:axId val="1091804303"/>
      </c:barChart>
      <c:catAx>
        <c:axId val="1046388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91804303"/>
        <c:crosses val="autoZero"/>
        <c:auto val="1"/>
        <c:lblAlgn val="ctr"/>
        <c:lblOffset val="100"/>
        <c:noMultiLvlLbl val="0"/>
      </c:catAx>
      <c:valAx>
        <c:axId val="1091804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6388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CUSTO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23395770</c:v>
                </c:pt>
                <c:pt idx="1">
                  <c:v>19457370</c:v>
                </c:pt>
                <c:pt idx="2">
                  <c:v>14165640</c:v>
                </c:pt>
                <c:pt idx="3">
                  <c:v>5639490</c:v>
                </c:pt>
                <c:pt idx="4">
                  <c:v>8021970</c:v>
                </c:pt>
                <c:pt idx="5">
                  <c:v>17501670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A3-4F34-8A78-E42B88CB4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6384783"/>
        <c:axId val="1091796815"/>
      </c:barChart>
      <c:catAx>
        <c:axId val="104638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91796815"/>
        <c:crosses val="autoZero"/>
        <c:auto val="1"/>
        <c:lblAlgn val="ctr"/>
        <c:lblOffset val="100"/>
        <c:noMultiLvlLbl val="0"/>
      </c:catAx>
      <c:valAx>
        <c:axId val="109179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46384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TAM_FOR:</a:t>
            </a:r>
            <a:r>
              <a:rPr lang="pt-BR" baseline="0" dirty="0"/>
              <a:t> 10 , REPETIÇÕES: 90%</a:t>
            </a:r>
            <a:endParaRPr lang="pt-BR" dirty="0"/>
          </a:p>
        </c:rich>
      </c:tx>
      <c:layout>
        <c:manualLayout>
          <c:xMode val="edge"/>
          <c:yMode val="edge"/>
          <c:x val="0.33444548758328285"/>
          <c:y val="7.171672908469124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18</c:v>
                </c:pt>
                <c:pt idx="1">
                  <c:v>42</c:v>
                </c:pt>
                <c:pt idx="2">
                  <c:v>57</c:v>
                </c:pt>
                <c:pt idx="3">
                  <c:v>63</c:v>
                </c:pt>
                <c:pt idx="4">
                  <c:v>42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7F-4F4C-B1EE-269C6FE1C3FF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Planilha1!$C$2:$C$7</c:f>
              <c:numCache>
                <c:formatCode>General</c:formatCode>
                <c:ptCount val="6"/>
                <c:pt idx="0">
                  <c:v>33</c:v>
                </c:pt>
                <c:pt idx="1">
                  <c:v>14</c:v>
                </c:pt>
                <c:pt idx="2">
                  <c:v>9</c:v>
                </c:pt>
                <c:pt idx="3">
                  <c:v>26</c:v>
                </c:pt>
                <c:pt idx="4">
                  <c:v>21</c:v>
                </c:pt>
                <c:pt idx="5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7F-4F4C-B1EE-269C6FE1C3FF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Planilha1!$D$2:$D$7</c:f>
              <c:numCache>
                <c:formatCode>General</c:formatCode>
                <c:ptCount val="6"/>
                <c:pt idx="0">
                  <c:v>6</c:v>
                </c:pt>
                <c:pt idx="1">
                  <c:v>13</c:v>
                </c:pt>
                <c:pt idx="2">
                  <c:v>27</c:v>
                </c:pt>
                <c:pt idx="3">
                  <c:v>4</c:v>
                </c:pt>
                <c:pt idx="4">
                  <c:v>30</c:v>
                </c:pt>
                <c:pt idx="5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7F-4F4C-B1EE-269C6FE1C3FF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Planilha1!$E$2:$E$7</c:f>
              <c:numCache>
                <c:formatCode>General</c:formatCode>
                <c:ptCount val="6"/>
                <c:pt idx="0">
                  <c:v>43</c:v>
                </c:pt>
                <c:pt idx="1">
                  <c:v>31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7F-4F4C-B1EE-269C6FE1C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7896223"/>
        <c:axId val="1137854991"/>
      </c:barChart>
      <c:catAx>
        <c:axId val="114789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37854991"/>
        <c:crosses val="autoZero"/>
        <c:auto val="1"/>
        <c:lblAlgn val="ctr"/>
        <c:lblOffset val="100"/>
        <c:noMultiLvlLbl val="0"/>
      </c:catAx>
      <c:valAx>
        <c:axId val="113785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4789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CUSTO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13492170</c:v>
                </c:pt>
                <c:pt idx="1">
                  <c:v>9964800</c:v>
                </c:pt>
                <c:pt idx="2">
                  <c:v>3291210</c:v>
                </c:pt>
                <c:pt idx="3">
                  <c:v>2628360</c:v>
                </c:pt>
                <c:pt idx="4">
                  <c:v>3394800</c:v>
                </c:pt>
                <c:pt idx="5">
                  <c:v>6487470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1-4DBC-9935-75198472A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9329775"/>
        <c:axId val="1087091215"/>
      </c:barChart>
      <c:catAx>
        <c:axId val="108932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87091215"/>
        <c:crosses val="autoZero"/>
        <c:auto val="1"/>
        <c:lblAlgn val="ctr"/>
        <c:lblOffset val="100"/>
        <c:noMultiLvlLbl val="0"/>
      </c:catAx>
      <c:valAx>
        <c:axId val="108709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89329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TAM_FOR: 20 , REPETIÇÕES:</a:t>
            </a:r>
            <a:r>
              <a:rPr lang="pt-BR" baseline="0" dirty="0"/>
              <a:t> 30%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(16-16-256)</c:v>
                </c:pt>
                <c:pt idx="5">
                  <c:v>M6 (8-32-128)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3</c:v>
                </c:pt>
                <c:pt idx="1">
                  <c:v>5</c:v>
                </c:pt>
                <c:pt idx="2">
                  <c:v>8</c:v>
                </c:pt>
                <c:pt idx="3">
                  <c:v>14</c:v>
                </c:pt>
                <c:pt idx="4">
                  <c:v>5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2B-439A-9D08-2D79F8703B3E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(16-16-256)</c:v>
                </c:pt>
                <c:pt idx="5">
                  <c:v>M6 (8-32-128)</c:v>
                </c:pt>
              </c:strCache>
            </c:strRef>
          </c:cat>
          <c:val>
            <c:numRef>
              <c:f>Planilha1!$C$2:$C$7</c:f>
              <c:numCache>
                <c:formatCode>General</c:formatCode>
                <c:ptCount val="6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24</c:v>
                </c:pt>
                <c:pt idx="4">
                  <c:v>11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2B-439A-9D08-2D79F8703B3E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(16-16-256)</c:v>
                </c:pt>
                <c:pt idx="5">
                  <c:v>M6 (8-32-128)</c:v>
                </c:pt>
              </c:strCache>
            </c:strRef>
          </c:cat>
          <c:val>
            <c:numRef>
              <c:f>Planilha1!$D$2:$D$7</c:f>
              <c:numCache>
                <c:formatCode>General</c:formatCode>
                <c:ptCount val="6"/>
                <c:pt idx="0">
                  <c:v>6</c:v>
                </c:pt>
                <c:pt idx="1">
                  <c:v>12</c:v>
                </c:pt>
                <c:pt idx="2">
                  <c:v>26</c:v>
                </c:pt>
                <c:pt idx="3">
                  <c:v>44</c:v>
                </c:pt>
                <c:pt idx="4">
                  <c:v>51</c:v>
                </c:pt>
                <c:pt idx="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2B-439A-9D08-2D79F8703B3E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(16-16-256)</c:v>
                </c:pt>
                <c:pt idx="5">
                  <c:v>M6 (8-32-128)</c:v>
                </c:pt>
              </c:strCache>
            </c:strRef>
          </c:cat>
          <c:val>
            <c:numRef>
              <c:f>Planilha1!$E$2:$E$7</c:f>
              <c:numCache>
                <c:formatCode>General</c:formatCode>
                <c:ptCount val="6"/>
                <c:pt idx="0">
                  <c:v>88</c:v>
                </c:pt>
                <c:pt idx="1">
                  <c:v>76</c:v>
                </c:pt>
                <c:pt idx="2">
                  <c:v>55</c:v>
                </c:pt>
                <c:pt idx="3">
                  <c:v>18</c:v>
                </c:pt>
                <c:pt idx="4">
                  <c:v>33</c:v>
                </c:pt>
                <c:pt idx="5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2B-439A-9D08-2D79F8703B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7905823"/>
        <c:axId val="892307007"/>
      </c:barChart>
      <c:catAx>
        <c:axId val="1147905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92307007"/>
        <c:crosses val="autoZero"/>
        <c:auto val="1"/>
        <c:lblAlgn val="ctr"/>
        <c:lblOffset val="100"/>
        <c:noMultiLvlLbl val="0"/>
      </c:catAx>
      <c:valAx>
        <c:axId val="892307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4790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2400969109630531E-2"/>
          <c:y val="0.25350847273860777"/>
          <c:w val="0.89708621037754899"/>
          <c:h val="0.669880272591334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CUSTO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26887050</c:v>
                </c:pt>
                <c:pt idx="1">
                  <c:v>23600790</c:v>
                </c:pt>
                <c:pt idx="2">
                  <c:v>17831340</c:v>
                </c:pt>
                <c:pt idx="3">
                  <c:v>7011090</c:v>
                </c:pt>
                <c:pt idx="4">
                  <c:v>11575890</c:v>
                </c:pt>
                <c:pt idx="5">
                  <c:v>21129750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82-4F30-BF96-330B2377E1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8893247"/>
        <c:axId val="1141563503"/>
      </c:barChart>
      <c:catAx>
        <c:axId val="108889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41563503"/>
        <c:crosses val="autoZero"/>
        <c:auto val="1"/>
        <c:lblAlgn val="ctr"/>
        <c:lblOffset val="100"/>
        <c:noMultiLvlLbl val="0"/>
      </c:catAx>
      <c:valAx>
        <c:axId val="114156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88893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TAM_FOR: 20</a:t>
            </a:r>
            <a:r>
              <a:rPr lang="pt-BR" baseline="0" dirty="0"/>
              <a:t> , REPETIÇÕES: 60%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31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DE-4C18-8985-D40D419BE12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Planilha1!$C$2:$C$7</c:f>
              <c:numCache>
                <c:formatCode>General</c:formatCode>
                <c:ptCount val="6"/>
                <c:pt idx="0">
                  <c:v>2</c:v>
                </c:pt>
                <c:pt idx="1">
                  <c:v>12</c:v>
                </c:pt>
                <c:pt idx="2">
                  <c:v>32</c:v>
                </c:pt>
                <c:pt idx="3">
                  <c:v>25</c:v>
                </c:pt>
                <c:pt idx="4">
                  <c:v>31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DE-4C18-8985-D40D419BE12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Planilha1!$D$2:$D$7</c:f>
              <c:numCache>
                <c:formatCode>General</c:formatCode>
                <c:ptCount val="6"/>
                <c:pt idx="0">
                  <c:v>13</c:v>
                </c:pt>
                <c:pt idx="1">
                  <c:v>22</c:v>
                </c:pt>
                <c:pt idx="2">
                  <c:v>26</c:v>
                </c:pt>
                <c:pt idx="3">
                  <c:v>29</c:v>
                </c:pt>
                <c:pt idx="4">
                  <c:v>44</c:v>
                </c:pt>
                <c:pt idx="5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DE-4C18-8985-D40D419BE120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M1 (8-16-32)</c:v>
                </c:pt>
                <c:pt idx="1">
                  <c:v>M2 (16-32-64)</c:v>
                </c:pt>
                <c:pt idx="2">
                  <c:v>M3 (32-64-128)</c:v>
                </c:pt>
                <c:pt idx="3">
                  <c:v>M4 (64-128-256)</c:v>
                </c:pt>
                <c:pt idx="4">
                  <c:v>M5 (16-64-256)</c:v>
                </c:pt>
                <c:pt idx="5">
                  <c:v>M6 (8-32-128)</c:v>
                </c:pt>
              </c:strCache>
            </c:strRef>
          </c:cat>
          <c:val>
            <c:numRef>
              <c:f>Planilha1!$E$2:$E$7</c:f>
              <c:numCache>
                <c:formatCode>General</c:formatCode>
                <c:ptCount val="6"/>
                <c:pt idx="0">
                  <c:v>83</c:v>
                </c:pt>
                <c:pt idx="1">
                  <c:v>62</c:v>
                </c:pt>
                <c:pt idx="2">
                  <c:v>37</c:v>
                </c:pt>
                <c:pt idx="3">
                  <c:v>15</c:v>
                </c:pt>
                <c:pt idx="4">
                  <c:v>21</c:v>
                </c:pt>
                <c:pt idx="5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DE-4C18-8985-D40D419BE1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7906623"/>
        <c:axId val="1087113679"/>
      </c:barChart>
      <c:catAx>
        <c:axId val="1147906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87113679"/>
        <c:crosses val="autoZero"/>
        <c:auto val="1"/>
        <c:lblAlgn val="ctr"/>
        <c:lblOffset val="100"/>
        <c:noMultiLvlLbl val="0"/>
      </c:catAx>
      <c:valAx>
        <c:axId val="1087113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47906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E569E-378C-4C9D-92AC-03AE47BD9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Tp02 – memória cache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FC552C-1DD9-4155-A068-86261F805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pt-BR" dirty="0"/>
              <a:t>Alunos: </a:t>
            </a:r>
          </a:p>
          <a:p>
            <a:pPr algn="ctr"/>
            <a:r>
              <a:rPr lang="pt-BR" dirty="0"/>
              <a:t>Ananda mendes 		(19.1.4030)</a:t>
            </a:r>
          </a:p>
          <a:p>
            <a:pPr algn="ctr"/>
            <a:r>
              <a:rPr lang="pt-BR" dirty="0"/>
              <a:t>Fábio Henrique soares		(19.1.4008)</a:t>
            </a:r>
          </a:p>
          <a:p>
            <a:pPr algn="ctr"/>
            <a:r>
              <a:rPr lang="pt-BR" dirty="0"/>
              <a:t>Rômulo de oliveira carneiro 	(19.1.4107)</a:t>
            </a:r>
          </a:p>
        </p:txBody>
      </p:sp>
    </p:spTree>
    <p:extLst>
      <p:ext uri="{BB962C8B-B14F-4D97-AF65-F5344CB8AC3E}">
        <p14:creationId xmlns:p14="http://schemas.microsoft.com/office/powerpoint/2010/main" val="365786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4B0BE-6174-4821-943D-52B663B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03 – cache MISS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FEC5FE-49C3-460B-8026-F2A0821B2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570747"/>
              </p:ext>
            </p:extLst>
          </p:nvPr>
        </p:nvGraphicFramePr>
        <p:xfrm>
          <a:off x="1141413" y="2249488"/>
          <a:ext cx="990599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142">
                  <a:extLst>
                    <a:ext uri="{9D8B030D-6E8A-4147-A177-3AD203B41FA5}">
                      <a16:colId xmlns:a16="http://schemas.microsoft.com/office/drawing/2014/main" val="761009750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77527097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669075918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4048745391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1371285845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905373086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421341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5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8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92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90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58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95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10093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192647F7-E039-4B60-84A3-90AEF23E21AB}"/>
              </a:ext>
            </a:extLst>
          </p:cNvPr>
          <p:cNvSpPr/>
          <p:nvPr/>
        </p:nvSpPr>
        <p:spPr>
          <a:xfrm>
            <a:off x="1141413" y="121769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TAM_FOR: 10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REPETIÇÕES: 90%</a:t>
            </a:r>
          </a:p>
        </p:txBody>
      </p:sp>
    </p:spTree>
    <p:extLst>
      <p:ext uri="{BB962C8B-B14F-4D97-AF65-F5344CB8AC3E}">
        <p14:creationId xmlns:p14="http://schemas.microsoft.com/office/powerpoint/2010/main" val="143124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F3B0C-AF06-4C63-9342-8B72DCDF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04 – cache hit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2ED6E7-0EAA-416D-81B9-6D326F1CA1D9}"/>
              </a:ext>
            </a:extLst>
          </p:cNvPr>
          <p:cNvSpPr txBox="1"/>
          <p:nvPr/>
        </p:nvSpPr>
        <p:spPr>
          <a:xfrm>
            <a:off x="1141413" y="1115129"/>
            <a:ext cx="2472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TAM_FOR: 20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REPETIÇÕES: 30%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1642E26D-6EEF-4BFB-BFF7-D475D5EB5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75067"/>
              </p:ext>
            </p:extLst>
          </p:nvPr>
        </p:nvGraphicFramePr>
        <p:xfrm>
          <a:off x="1141413" y="2249488"/>
          <a:ext cx="9905994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6">
                  <a:extLst>
                    <a:ext uri="{9D8B030D-6E8A-4147-A177-3AD203B41FA5}">
                      <a16:colId xmlns:a16="http://schemas.microsoft.com/office/drawing/2014/main" val="837303678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432707594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921477455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768602834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33913455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298840200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810992696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251033836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50325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 RAM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7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26887050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90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23600790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8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17831340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8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7011090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0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11575890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6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21129750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9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646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4B0BE-6174-4821-943D-52B663B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04 – cache MISS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FEC5FE-49C3-460B-8026-F2A0821B2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677416"/>
              </p:ext>
            </p:extLst>
          </p:nvPr>
        </p:nvGraphicFramePr>
        <p:xfrm>
          <a:off x="1141413" y="2249488"/>
          <a:ext cx="990599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142">
                  <a:extLst>
                    <a:ext uri="{9D8B030D-6E8A-4147-A177-3AD203B41FA5}">
                      <a16:colId xmlns:a16="http://schemas.microsoft.com/office/drawing/2014/main" val="761009750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77527097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669075918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4048745391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1371285845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905373086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421341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5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8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92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90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58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95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10093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192647F7-E039-4B60-84A3-90AEF23E21AB}"/>
              </a:ext>
            </a:extLst>
          </p:cNvPr>
          <p:cNvSpPr/>
          <p:nvPr/>
        </p:nvSpPr>
        <p:spPr>
          <a:xfrm>
            <a:off x="1141413" y="121769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TAM_FOR: 20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REPETIÇÕES: 30%</a:t>
            </a:r>
          </a:p>
        </p:txBody>
      </p:sp>
    </p:spTree>
    <p:extLst>
      <p:ext uri="{BB962C8B-B14F-4D97-AF65-F5344CB8AC3E}">
        <p14:creationId xmlns:p14="http://schemas.microsoft.com/office/powerpoint/2010/main" val="198316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F3B0C-AF06-4C63-9342-8B72DCDF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05 – cache hit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2ED6E7-0EAA-416D-81B9-6D326F1CA1D9}"/>
              </a:ext>
            </a:extLst>
          </p:cNvPr>
          <p:cNvSpPr txBox="1"/>
          <p:nvPr/>
        </p:nvSpPr>
        <p:spPr>
          <a:xfrm>
            <a:off x="1141413" y="1115129"/>
            <a:ext cx="2472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TAM_FOR: 20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REPETIÇÕES: 60%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1642E26D-6EEF-4BFB-BFF7-D475D5EB5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31690"/>
              </p:ext>
            </p:extLst>
          </p:nvPr>
        </p:nvGraphicFramePr>
        <p:xfrm>
          <a:off x="1141413" y="2249488"/>
          <a:ext cx="9905994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6">
                  <a:extLst>
                    <a:ext uri="{9D8B030D-6E8A-4147-A177-3AD203B41FA5}">
                      <a16:colId xmlns:a16="http://schemas.microsoft.com/office/drawing/2014/main" val="837303678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432707594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921477455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768602834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33913455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298840200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810992696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251033836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50325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 RAM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7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25596720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90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20012040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8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12529980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8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5556510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0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8322840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6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16427520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9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00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4B0BE-6174-4821-943D-52B663B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05 – cache MISS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FEC5FE-49C3-460B-8026-F2A0821B2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111600"/>
              </p:ext>
            </p:extLst>
          </p:nvPr>
        </p:nvGraphicFramePr>
        <p:xfrm>
          <a:off x="1141413" y="2249488"/>
          <a:ext cx="990599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142">
                  <a:extLst>
                    <a:ext uri="{9D8B030D-6E8A-4147-A177-3AD203B41FA5}">
                      <a16:colId xmlns:a16="http://schemas.microsoft.com/office/drawing/2014/main" val="761009750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77527097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669075918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4048745391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1371285845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905373086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421341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5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8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92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90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58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95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10093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192647F7-E039-4B60-84A3-90AEF23E21AB}"/>
              </a:ext>
            </a:extLst>
          </p:cNvPr>
          <p:cNvSpPr/>
          <p:nvPr/>
        </p:nvSpPr>
        <p:spPr>
          <a:xfrm>
            <a:off x="1141413" y="121769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TAM_FOR: 20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REPETIÇÕES: 60%</a:t>
            </a:r>
          </a:p>
        </p:txBody>
      </p:sp>
    </p:spTree>
    <p:extLst>
      <p:ext uri="{BB962C8B-B14F-4D97-AF65-F5344CB8AC3E}">
        <p14:creationId xmlns:p14="http://schemas.microsoft.com/office/powerpoint/2010/main" val="2911869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F3B0C-AF06-4C63-9342-8B72DCDF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06 – cache hit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2ED6E7-0EAA-416D-81B9-6D326F1CA1D9}"/>
              </a:ext>
            </a:extLst>
          </p:cNvPr>
          <p:cNvSpPr txBox="1"/>
          <p:nvPr/>
        </p:nvSpPr>
        <p:spPr>
          <a:xfrm>
            <a:off x="1141413" y="1115129"/>
            <a:ext cx="2472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TAM_FOR: 20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REPETIÇÕES: 90%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1642E26D-6EEF-4BFB-BFF7-D475D5EB5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607855"/>
              </p:ext>
            </p:extLst>
          </p:nvPr>
        </p:nvGraphicFramePr>
        <p:xfrm>
          <a:off x="1141413" y="2249488"/>
          <a:ext cx="9905994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6">
                  <a:extLst>
                    <a:ext uri="{9D8B030D-6E8A-4147-A177-3AD203B41FA5}">
                      <a16:colId xmlns:a16="http://schemas.microsoft.com/office/drawing/2014/main" val="837303678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432707594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921477455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768602834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33913455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298840200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810992696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251033836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50325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 RAM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7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12961080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90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9558540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8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3626010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8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2713680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0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3488040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6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5147280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9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76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4B0BE-6174-4821-943D-52B663B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06 – cache MISS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FEC5FE-49C3-460B-8026-F2A0821B2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316828"/>
              </p:ext>
            </p:extLst>
          </p:nvPr>
        </p:nvGraphicFramePr>
        <p:xfrm>
          <a:off x="1141413" y="2249488"/>
          <a:ext cx="990599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142">
                  <a:extLst>
                    <a:ext uri="{9D8B030D-6E8A-4147-A177-3AD203B41FA5}">
                      <a16:colId xmlns:a16="http://schemas.microsoft.com/office/drawing/2014/main" val="761009750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77527097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669075918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4048745391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1371285845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905373086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421341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5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8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92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90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58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95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10093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192647F7-E039-4B60-84A3-90AEF23E21AB}"/>
              </a:ext>
            </a:extLst>
          </p:cNvPr>
          <p:cNvSpPr/>
          <p:nvPr/>
        </p:nvSpPr>
        <p:spPr>
          <a:xfrm>
            <a:off x="1141413" y="121769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TAM_FOR: 20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REPETIÇÕES: 90%</a:t>
            </a:r>
          </a:p>
        </p:txBody>
      </p:sp>
    </p:spTree>
    <p:extLst>
      <p:ext uri="{BB962C8B-B14F-4D97-AF65-F5344CB8AC3E}">
        <p14:creationId xmlns:p14="http://schemas.microsoft.com/office/powerpoint/2010/main" val="40793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F3B0C-AF06-4C63-9342-8B72DCDF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07 – cache hit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2ED6E7-0EAA-416D-81B9-6D326F1CA1D9}"/>
              </a:ext>
            </a:extLst>
          </p:cNvPr>
          <p:cNvSpPr txBox="1"/>
          <p:nvPr/>
        </p:nvSpPr>
        <p:spPr>
          <a:xfrm>
            <a:off x="1141413" y="1115129"/>
            <a:ext cx="2472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TAM_FOR: 30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REPETIÇÕES: 30%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1642E26D-6EEF-4BFB-BFF7-D475D5EB5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317553"/>
              </p:ext>
            </p:extLst>
          </p:nvPr>
        </p:nvGraphicFramePr>
        <p:xfrm>
          <a:off x="1141413" y="2249488"/>
          <a:ext cx="9905994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6">
                  <a:extLst>
                    <a:ext uri="{9D8B030D-6E8A-4147-A177-3AD203B41FA5}">
                      <a16:colId xmlns:a16="http://schemas.microsoft.com/office/drawing/2014/main" val="837303678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432707594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921477455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768602834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33913455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298840200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810992696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251033836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50325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 RAM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7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26566800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90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23612370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8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17562930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8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7514520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0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12608070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6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20379300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9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8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4B0BE-6174-4821-943D-52B663B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07 – cache MISS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FEC5FE-49C3-460B-8026-F2A0821B2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546876"/>
              </p:ext>
            </p:extLst>
          </p:nvPr>
        </p:nvGraphicFramePr>
        <p:xfrm>
          <a:off x="1141413" y="2249488"/>
          <a:ext cx="990599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142">
                  <a:extLst>
                    <a:ext uri="{9D8B030D-6E8A-4147-A177-3AD203B41FA5}">
                      <a16:colId xmlns:a16="http://schemas.microsoft.com/office/drawing/2014/main" val="761009750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77527097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669075918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4048745391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1371285845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905373086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421341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5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8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92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90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58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95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10093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192647F7-E039-4B60-84A3-90AEF23E21AB}"/>
              </a:ext>
            </a:extLst>
          </p:cNvPr>
          <p:cNvSpPr/>
          <p:nvPr/>
        </p:nvSpPr>
        <p:spPr>
          <a:xfrm>
            <a:off x="1141413" y="121769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TAM_FOR: 30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REPETIÇÕES: 30%</a:t>
            </a:r>
          </a:p>
        </p:txBody>
      </p:sp>
    </p:spTree>
    <p:extLst>
      <p:ext uri="{BB962C8B-B14F-4D97-AF65-F5344CB8AC3E}">
        <p14:creationId xmlns:p14="http://schemas.microsoft.com/office/powerpoint/2010/main" val="3772413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F3B0C-AF06-4C63-9342-8B72DCDF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08 – cache hit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2ED6E7-0EAA-416D-81B9-6D326F1CA1D9}"/>
              </a:ext>
            </a:extLst>
          </p:cNvPr>
          <p:cNvSpPr txBox="1"/>
          <p:nvPr/>
        </p:nvSpPr>
        <p:spPr>
          <a:xfrm>
            <a:off x="1141413" y="1115129"/>
            <a:ext cx="2472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TAM_FOR: 30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REPETIÇÕES: 60%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1642E26D-6EEF-4BFB-BFF7-D475D5EB5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972635"/>
              </p:ext>
            </p:extLst>
          </p:nvPr>
        </p:nvGraphicFramePr>
        <p:xfrm>
          <a:off x="1141413" y="2249488"/>
          <a:ext cx="9905994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6">
                  <a:extLst>
                    <a:ext uri="{9D8B030D-6E8A-4147-A177-3AD203B41FA5}">
                      <a16:colId xmlns:a16="http://schemas.microsoft.com/office/drawing/2014/main" val="837303678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432707594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921477455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768602834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33913455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298840200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810992696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251033836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50325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 RAM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7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27243780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90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23104770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8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16194570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8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6379710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0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10690170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6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19213980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9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73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FBE9D-81AF-4900-9444-0C44E809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Memória cache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ECA463-09B9-4AB9-98D2-A511387F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1381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é? </a:t>
            </a:r>
          </a:p>
          <a:p>
            <a:pPr>
              <a:lnSpc>
                <a:spcPct val="10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Memória que fica dentro do processador e realiza o intermédio entre ele e a memória principal; </a:t>
            </a:r>
          </a:p>
          <a:p>
            <a:pPr>
              <a:lnSpc>
                <a:spcPct val="10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dividida em três níveis, conhecidos como L1, L2 e L3. Eles dizem respeito à proximidade da memória cache das unidades de execução do processador;</a:t>
            </a:r>
          </a:p>
          <a:p>
            <a:pPr>
              <a:lnSpc>
                <a:spcPct val="10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Permite que o processador apresente um melhor desempenho.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BFCC9F-46C1-4B03-A731-2E6ECC084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15" y="3996710"/>
            <a:ext cx="7909969" cy="24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12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4B0BE-6174-4821-943D-52B663B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08 – cache MISS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FEC5FE-49C3-460B-8026-F2A0821B2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151302"/>
              </p:ext>
            </p:extLst>
          </p:nvPr>
        </p:nvGraphicFramePr>
        <p:xfrm>
          <a:off x="1141413" y="2249488"/>
          <a:ext cx="990599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142">
                  <a:extLst>
                    <a:ext uri="{9D8B030D-6E8A-4147-A177-3AD203B41FA5}">
                      <a16:colId xmlns:a16="http://schemas.microsoft.com/office/drawing/2014/main" val="761009750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77527097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669075918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4048745391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1371285845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905373086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421341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5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8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92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90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58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95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10093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192647F7-E039-4B60-84A3-90AEF23E21AB}"/>
              </a:ext>
            </a:extLst>
          </p:cNvPr>
          <p:cNvSpPr/>
          <p:nvPr/>
        </p:nvSpPr>
        <p:spPr>
          <a:xfrm>
            <a:off x="1141413" y="121769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TAM_FOR: 30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REPETIÇÕES: 60%</a:t>
            </a:r>
          </a:p>
        </p:txBody>
      </p:sp>
    </p:spTree>
    <p:extLst>
      <p:ext uri="{BB962C8B-B14F-4D97-AF65-F5344CB8AC3E}">
        <p14:creationId xmlns:p14="http://schemas.microsoft.com/office/powerpoint/2010/main" val="1107098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F3B0C-AF06-4C63-9342-8B72DCDF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09 – cache hit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2ED6E7-0EAA-416D-81B9-6D326F1CA1D9}"/>
              </a:ext>
            </a:extLst>
          </p:cNvPr>
          <p:cNvSpPr txBox="1"/>
          <p:nvPr/>
        </p:nvSpPr>
        <p:spPr>
          <a:xfrm>
            <a:off x="1141413" y="1115129"/>
            <a:ext cx="2472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TAM_FOR: 30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REPETIÇÕES: 90%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1642E26D-6EEF-4BFB-BFF7-D475D5EB5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478716"/>
              </p:ext>
            </p:extLst>
          </p:nvPr>
        </p:nvGraphicFramePr>
        <p:xfrm>
          <a:off x="1141413" y="2249488"/>
          <a:ext cx="9905994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6">
                  <a:extLst>
                    <a:ext uri="{9D8B030D-6E8A-4147-A177-3AD203B41FA5}">
                      <a16:colId xmlns:a16="http://schemas.microsoft.com/office/drawing/2014/main" val="837303678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432707594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921477455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768602834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33913455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298840200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810992696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251033836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50325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 RAM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7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17387880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90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12829380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8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7104660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8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3701220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0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4287480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6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10678380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9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67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4B0BE-6174-4821-943D-52B663B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09 – cache MISS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FEC5FE-49C3-460B-8026-F2A0821B2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603271"/>
              </p:ext>
            </p:extLst>
          </p:nvPr>
        </p:nvGraphicFramePr>
        <p:xfrm>
          <a:off x="1141413" y="2249488"/>
          <a:ext cx="990599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142">
                  <a:extLst>
                    <a:ext uri="{9D8B030D-6E8A-4147-A177-3AD203B41FA5}">
                      <a16:colId xmlns:a16="http://schemas.microsoft.com/office/drawing/2014/main" val="761009750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77527097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669075918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4048745391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1371285845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905373086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421341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5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8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92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90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58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95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10093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192647F7-E039-4B60-84A3-90AEF23E21AB}"/>
              </a:ext>
            </a:extLst>
          </p:cNvPr>
          <p:cNvSpPr/>
          <p:nvPr/>
        </p:nvSpPr>
        <p:spPr>
          <a:xfrm>
            <a:off x="1141413" y="121769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TAM_FOR: 30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REPETIÇÕES: 90%</a:t>
            </a:r>
          </a:p>
        </p:txBody>
      </p:sp>
    </p:spTree>
    <p:extLst>
      <p:ext uri="{BB962C8B-B14F-4D97-AF65-F5344CB8AC3E}">
        <p14:creationId xmlns:p14="http://schemas.microsoft.com/office/powerpoint/2010/main" val="2440903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540BDDC-3D4E-480F-B950-989A2C42C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801145"/>
              </p:ext>
            </p:extLst>
          </p:nvPr>
        </p:nvGraphicFramePr>
        <p:xfrm>
          <a:off x="1143000" y="130402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Espaço Reservado para Conteúdo 5">
            <a:extLst>
              <a:ext uri="{FF2B5EF4-FFF2-40B4-BE49-F238E27FC236}">
                <a16:creationId xmlns:a16="http://schemas.microsoft.com/office/drawing/2014/main" id="{6C0AC394-6B17-4B6D-BC2C-3F106110A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396802"/>
              </p:ext>
            </p:extLst>
          </p:nvPr>
        </p:nvGraphicFramePr>
        <p:xfrm>
          <a:off x="2132579" y="4078514"/>
          <a:ext cx="7926842" cy="2119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1239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214BCF16-FE6C-4ACF-AF2B-4F877AA77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329230"/>
              </p:ext>
            </p:extLst>
          </p:nvPr>
        </p:nvGraphicFramePr>
        <p:xfrm>
          <a:off x="1143000" y="0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Espaço Reservado para Conteúdo 5">
            <a:extLst>
              <a:ext uri="{FF2B5EF4-FFF2-40B4-BE49-F238E27FC236}">
                <a16:creationId xmlns:a16="http://schemas.microsoft.com/office/drawing/2014/main" id="{E76045B7-7C9D-42BB-9303-643EC658FC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709506"/>
              </p:ext>
            </p:extLst>
          </p:nvPr>
        </p:nvGraphicFramePr>
        <p:xfrm>
          <a:off x="2335779" y="4194855"/>
          <a:ext cx="7520442" cy="224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196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765F967-4713-4CD1-95BA-B007D5A17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591754"/>
              </p:ext>
            </p:extLst>
          </p:nvPr>
        </p:nvGraphicFramePr>
        <p:xfrm>
          <a:off x="1352947" y="159657"/>
          <a:ext cx="9486106" cy="3806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C1EEF47D-5052-48B4-AE47-17FEBB068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195198"/>
              </p:ext>
            </p:extLst>
          </p:nvPr>
        </p:nvGraphicFramePr>
        <p:xfrm>
          <a:off x="2872807" y="4336143"/>
          <a:ext cx="6446384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5657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33843483-85A2-4301-B756-E04F1E8F0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008788"/>
              </p:ext>
            </p:extLst>
          </p:nvPr>
        </p:nvGraphicFramePr>
        <p:xfrm>
          <a:off x="1142999" y="0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Espaço Reservado para Conteúdo 5">
            <a:extLst>
              <a:ext uri="{FF2B5EF4-FFF2-40B4-BE49-F238E27FC236}">
                <a16:creationId xmlns:a16="http://schemas.microsoft.com/office/drawing/2014/main" id="{CB0AA9E7-BE38-4834-B818-EB5908BBFE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078408"/>
              </p:ext>
            </p:extLst>
          </p:nvPr>
        </p:nvGraphicFramePr>
        <p:xfrm>
          <a:off x="2262159" y="4107543"/>
          <a:ext cx="7667681" cy="2308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4645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C30356D-3958-47AA-99DA-927D4E102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44391"/>
              </p:ext>
            </p:extLst>
          </p:nvPr>
        </p:nvGraphicFramePr>
        <p:xfrm>
          <a:off x="1143000" y="130629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Espaço Reservado para Conteúdo 5">
            <a:extLst>
              <a:ext uri="{FF2B5EF4-FFF2-40B4-BE49-F238E27FC236}">
                <a16:creationId xmlns:a16="http://schemas.microsoft.com/office/drawing/2014/main" id="{550442C9-8F7D-469D-80CC-258B26A40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71046"/>
              </p:ext>
            </p:extLst>
          </p:nvPr>
        </p:nvGraphicFramePr>
        <p:xfrm>
          <a:off x="2477804" y="4078514"/>
          <a:ext cx="7236392" cy="243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9446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1646BB9-B71A-4140-89A2-0E5570140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596646"/>
              </p:ext>
            </p:extLst>
          </p:nvPr>
        </p:nvGraphicFramePr>
        <p:xfrm>
          <a:off x="1143000" y="130403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Espaço Reservado para Conteúdo 5">
            <a:extLst>
              <a:ext uri="{FF2B5EF4-FFF2-40B4-BE49-F238E27FC236}">
                <a16:creationId xmlns:a16="http://schemas.microsoft.com/office/drawing/2014/main" id="{297E35FD-DD87-47FD-AA68-5A73354608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364401"/>
              </p:ext>
            </p:extLst>
          </p:nvPr>
        </p:nvGraphicFramePr>
        <p:xfrm>
          <a:off x="2357550" y="3802742"/>
          <a:ext cx="7476899" cy="2569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0755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5D29C134-AFB9-49CF-B08B-EAAA3B4B9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697024"/>
              </p:ext>
            </p:extLst>
          </p:nvPr>
        </p:nvGraphicFramePr>
        <p:xfrm>
          <a:off x="1143000" y="0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F26293A8-D9C7-4305-A62B-F01A93DB51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178965"/>
              </p:ext>
            </p:extLst>
          </p:nvPr>
        </p:nvGraphicFramePr>
        <p:xfrm>
          <a:off x="2444636" y="3980543"/>
          <a:ext cx="7302727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526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5EE4C-8354-40FC-A7BB-ABBA1E85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Método de Substituição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065C10-E828-49A9-876B-B797F23FD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05884"/>
            <a:ext cx="9905999" cy="3541714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LFU 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Frequently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política LFU mantém um contador de acesso para cada linha da memória. Ao escolher uma linha para a substituição, a linha com a contagem mais baixa é descartada.</a:t>
            </a:r>
          </a:p>
        </p:txBody>
      </p:sp>
    </p:spTree>
    <p:extLst>
      <p:ext uri="{BB962C8B-B14F-4D97-AF65-F5344CB8AC3E}">
        <p14:creationId xmlns:p14="http://schemas.microsoft.com/office/powerpoint/2010/main" val="410113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6E0E6846-0008-42F4-AAAD-63D1F873A4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619293"/>
              </p:ext>
            </p:extLst>
          </p:nvPr>
        </p:nvGraphicFramePr>
        <p:xfrm>
          <a:off x="1143000" y="130402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Espaço Reservado para Conteúdo 5">
            <a:extLst>
              <a:ext uri="{FF2B5EF4-FFF2-40B4-BE49-F238E27FC236}">
                <a16:creationId xmlns:a16="http://schemas.microsoft.com/office/drawing/2014/main" id="{D151B4E5-E921-4B23-B7A0-B9AAE4DF53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89120"/>
              </p:ext>
            </p:extLst>
          </p:nvPr>
        </p:nvGraphicFramePr>
        <p:xfrm>
          <a:off x="1922122" y="4111172"/>
          <a:ext cx="8347756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5458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90E37820-B76B-42AE-A381-20A8BD127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56019"/>
              </p:ext>
            </p:extLst>
          </p:nvPr>
        </p:nvGraphicFramePr>
        <p:xfrm>
          <a:off x="1143000" y="261031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Espaço Reservado para Conteúdo 5">
            <a:extLst>
              <a:ext uri="{FF2B5EF4-FFF2-40B4-BE49-F238E27FC236}">
                <a16:creationId xmlns:a16="http://schemas.microsoft.com/office/drawing/2014/main" id="{BF35430F-50F3-47EB-82A0-66BB3AB8ED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791328"/>
              </p:ext>
            </p:extLst>
          </p:nvPr>
        </p:nvGraphicFramePr>
        <p:xfrm>
          <a:off x="2139836" y="3980543"/>
          <a:ext cx="7912327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58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12C9A-EE07-40DF-A529-8E97E942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Função de mapeamento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4912-B7F8-45B2-A4B5-5200EA605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Mapeamento Associativo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mecanismo de alocação de blocos da Memória Principal na Cache não segue posição fixa;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bloco vai ocupar a primeira posição vazia encontrada;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 oferece maior flexibilidade para a escolha do bloco a ser substituído quando um novo bloco é trazido para a memória cache. São utilizados algoritmos de substituição para maximizar a taxa de acertos na cache.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317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F3B0C-AF06-4C63-9342-8B72DCDF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01 – cache hit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2ED6E7-0EAA-416D-81B9-6D326F1CA1D9}"/>
              </a:ext>
            </a:extLst>
          </p:cNvPr>
          <p:cNvSpPr txBox="1"/>
          <p:nvPr/>
        </p:nvSpPr>
        <p:spPr>
          <a:xfrm>
            <a:off x="1141413" y="1115129"/>
            <a:ext cx="2472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TAM_FOR: 10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REPETIÇÕES: 30%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1642E26D-6EEF-4BFB-BFF7-D475D5EB5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988763"/>
              </p:ext>
            </p:extLst>
          </p:nvPr>
        </p:nvGraphicFramePr>
        <p:xfrm>
          <a:off x="1141413" y="2249488"/>
          <a:ext cx="9905994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6">
                  <a:extLst>
                    <a:ext uri="{9D8B030D-6E8A-4147-A177-3AD203B41FA5}">
                      <a16:colId xmlns:a16="http://schemas.microsoft.com/office/drawing/2014/main" val="837303678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432707594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921477455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768602834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33913455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298840200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810992696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251033836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50325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 RAM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7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26978310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90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23131800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8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17475840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8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7356780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0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12339000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6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20090610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9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72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4B0BE-6174-4821-943D-52B663B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01 – cache MISS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FEC5FE-49C3-460B-8026-F2A0821B2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761630"/>
              </p:ext>
            </p:extLst>
          </p:nvPr>
        </p:nvGraphicFramePr>
        <p:xfrm>
          <a:off x="1141413" y="2249488"/>
          <a:ext cx="990599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142">
                  <a:extLst>
                    <a:ext uri="{9D8B030D-6E8A-4147-A177-3AD203B41FA5}">
                      <a16:colId xmlns:a16="http://schemas.microsoft.com/office/drawing/2014/main" val="761009750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77527097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669075918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4048745391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1371285845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905373086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421341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5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8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92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90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58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95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10093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192647F7-E039-4B60-84A3-90AEF23E21AB}"/>
              </a:ext>
            </a:extLst>
          </p:cNvPr>
          <p:cNvSpPr/>
          <p:nvPr/>
        </p:nvSpPr>
        <p:spPr>
          <a:xfrm>
            <a:off x="1141413" y="121769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TAM_FOR: 10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REPETIÇÕES: 30%</a:t>
            </a:r>
          </a:p>
        </p:txBody>
      </p:sp>
    </p:spTree>
    <p:extLst>
      <p:ext uri="{BB962C8B-B14F-4D97-AF65-F5344CB8AC3E}">
        <p14:creationId xmlns:p14="http://schemas.microsoft.com/office/powerpoint/2010/main" val="272441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F3B0C-AF06-4C63-9342-8B72DCDF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02 – cache hit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2ED6E7-0EAA-416D-81B9-6D326F1CA1D9}"/>
              </a:ext>
            </a:extLst>
          </p:cNvPr>
          <p:cNvSpPr txBox="1"/>
          <p:nvPr/>
        </p:nvSpPr>
        <p:spPr>
          <a:xfrm>
            <a:off x="1141413" y="1115129"/>
            <a:ext cx="2472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TAM_FOR: 10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REPETIÇÕES: 60%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1642E26D-6EEF-4BFB-BFF7-D475D5EB5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551309"/>
              </p:ext>
            </p:extLst>
          </p:nvPr>
        </p:nvGraphicFramePr>
        <p:xfrm>
          <a:off x="1141413" y="2249488"/>
          <a:ext cx="9905994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6">
                  <a:extLst>
                    <a:ext uri="{9D8B030D-6E8A-4147-A177-3AD203B41FA5}">
                      <a16:colId xmlns:a16="http://schemas.microsoft.com/office/drawing/2014/main" val="837303678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432707594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921477455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768602834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33913455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298840200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810992696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251033836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50325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 RAM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7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23395770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90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19457370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8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14165640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8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5639490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0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8021970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6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17501670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9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2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4B0BE-6174-4821-943D-52B663B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02 – cache MISS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FEC5FE-49C3-460B-8026-F2A0821B2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980868"/>
              </p:ext>
            </p:extLst>
          </p:nvPr>
        </p:nvGraphicFramePr>
        <p:xfrm>
          <a:off x="1141413" y="2249488"/>
          <a:ext cx="990599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142">
                  <a:extLst>
                    <a:ext uri="{9D8B030D-6E8A-4147-A177-3AD203B41FA5}">
                      <a16:colId xmlns:a16="http://schemas.microsoft.com/office/drawing/2014/main" val="761009750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77527097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669075918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4048745391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1371285845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905373086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421341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5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8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92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90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58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95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10093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192647F7-E039-4B60-84A3-90AEF23E21AB}"/>
              </a:ext>
            </a:extLst>
          </p:cNvPr>
          <p:cNvSpPr/>
          <p:nvPr/>
        </p:nvSpPr>
        <p:spPr>
          <a:xfrm>
            <a:off x="1141413" y="121769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TAM_FOR: 10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REPETIÇÕES: 60%</a:t>
            </a:r>
          </a:p>
        </p:txBody>
      </p:sp>
    </p:spTree>
    <p:extLst>
      <p:ext uri="{BB962C8B-B14F-4D97-AF65-F5344CB8AC3E}">
        <p14:creationId xmlns:p14="http://schemas.microsoft.com/office/powerpoint/2010/main" val="20155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F3B0C-AF06-4C63-9342-8B72DCDF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03 – cache hit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2ED6E7-0EAA-416D-81B9-6D326F1CA1D9}"/>
              </a:ext>
            </a:extLst>
          </p:cNvPr>
          <p:cNvSpPr txBox="1"/>
          <p:nvPr/>
        </p:nvSpPr>
        <p:spPr>
          <a:xfrm>
            <a:off x="1141413" y="1115129"/>
            <a:ext cx="2472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TAM_FOR: 10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REPETIÇÕES: 90%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0C2ED2-AC07-4F42-88DE-48A5C5E52A72}"/>
              </a:ext>
            </a:extLst>
          </p:cNvPr>
          <p:cNvSpPr txBox="1"/>
          <p:nvPr/>
        </p:nvSpPr>
        <p:spPr>
          <a:xfrm>
            <a:off x="5152391" y="1433143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CUSTO MÁXIMO: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13492170  (100%)</a:t>
            </a:r>
            <a:endParaRPr lang="pt-BR" dirty="0"/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1642E26D-6EEF-4BFB-BFF7-D475D5EB5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650753"/>
              </p:ext>
            </p:extLst>
          </p:nvPr>
        </p:nvGraphicFramePr>
        <p:xfrm>
          <a:off x="1141413" y="2249488"/>
          <a:ext cx="9905994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66">
                  <a:extLst>
                    <a:ext uri="{9D8B030D-6E8A-4147-A177-3AD203B41FA5}">
                      <a16:colId xmlns:a16="http://schemas.microsoft.com/office/drawing/2014/main" val="837303678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432707594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921477455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768602834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33913455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298840200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1810992696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251033836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50325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C1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C2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C3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 RAM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7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13492170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90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9964800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8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3291210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8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2628360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0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3394800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6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6487470</a:t>
                      </a:r>
                      <a:endParaRPr lang="pt-BR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9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378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533</TotalTime>
  <Words>2125</Words>
  <Application>Microsoft Office PowerPoint</Application>
  <PresentationFormat>Widescreen</PresentationFormat>
  <Paragraphs>1080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Times New Roman</vt:lpstr>
      <vt:lpstr>Tw Cen MT</vt:lpstr>
      <vt:lpstr>Circuito</vt:lpstr>
      <vt:lpstr>Tp02 – memória cache</vt:lpstr>
      <vt:lpstr>Memória cache</vt:lpstr>
      <vt:lpstr>Método de Substituição</vt:lpstr>
      <vt:lpstr>Função de mapeamento</vt:lpstr>
      <vt:lpstr>Teste 01 – cache hit</vt:lpstr>
      <vt:lpstr>Teste 01 – cache MISS</vt:lpstr>
      <vt:lpstr>Teste 02 – cache hit</vt:lpstr>
      <vt:lpstr>Teste 02 – cache MISS</vt:lpstr>
      <vt:lpstr>Teste 03 – cache hit</vt:lpstr>
      <vt:lpstr>Teste 03 – cache MISS</vt:lpstr>
      <vt:lpstr>Teste 04 – cache hit</vt:lpstr>
      <vt:lpstr>Teste 04 – cache MISS</vt:lpstr>
      <vt:lpstr>Teste 05 – cache hit</vt:lpstr>
      <vt:lpstr>Teste 05 – cache MISS</vt:lpstr>
      <vt:lpstr>Teste 06 – cache hit</vt:lpstr>
      <vt:lpstr>Teste 06 – cache MISS</vt:lpstr>
      <vt:lpstr>Teste 07 – cache hit</vt:lpstr>
      <vt:lpstr>Teste 07 – cache MISS</vt:lpstr>
      <vt:lpstr>Teste 08 – cache hit</vt:lpstr>
      <vt:lpstr>Teste 08 – cache MISS</vt:lpstr>
      <vt:lpstr>Teste 09 – cache hit</vt:lpstr>
      <vt:lpstr>Teste 09 – cache MISS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Tp02 – memória cache</dc:title>
  <dc:creator>Rômulo</dc:creator>
  <cp:lastModifiedBy>Ananda</cp:lastModifiedBy>
  <cp:revision>38</cp:revision>
  <dcterms:created xsi:type="dcterms:W3CDTF">2019-11-20T21:54:30Z</dcterms:created>
  <dcterms:modified xsi:type="dcterms:W3CDTF">2019-11-21T16:48:22Z</dcterms:modified>
</cp:coreProperties>
</file>