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1" r:id="rId3"/>
    <p:sldId id="260" r:id="rId4"/>
    <p:sldId id="267" r:id="rId5"/>
    <p:sldId id="263" r:id="rId6"/>
    <p:sldId id="268" r:id="rId7"/>
    <p:sldId id="262" r:id="rId8"/>
    <p:sldId id="269" r:id="rId9"/>
    <p:sldId id="264" r:id="rId10"/>
    <p:sldId id="270" r:id="rId11"/>
    <p:sldId id="265" r:id="rId12"/>
    <p:sldId id="271" r:id="rId13"/>
    <p:sldId id="272" r:id="rId14"/>
    <p:sldId id="273" r:id="rId1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8184"/>
    <a:srgbClr val="606973"/>
    <a:srgbClr val="838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7BE8B-BFCD-4211-B537-AA1AC965D0B2}" v="360" dt="2025-06-24T05:10:09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>
        <p:scale>
          <a:sx n="100" d="100"/>
          <a:sy n="100" d="100"/>
        </p:scale>
        <p:origin x="-372" y="-405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433E8-8819-440E-B551-8039863104EC}" type="datetimeFigureOut">
              <a:rPr lang="pt-BR" smtClean="0"/>
              <a:t>23/06/2025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E135C-A950-46AA-B6BB-F021333A8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40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A61D-B084-4EBA-BF58-7F768A8C92DD}" type="datetime1">
              <a:rPr lang="pt-BR" smtClean="0"/>
              <a:t>23/06/2025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79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596F-3DA8-4C02-A068-DF6AA369240C}" type="datetime1">
              <a:rPr lang="pt-BR" smtClean="0"/>
              <a:t>23/06/2025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50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8209-8E80-47A1-A0E6-58459FD5FDD3}" type="datetime1">
              <a:rPr lang="pt-BR" smtClean="0"/>
              <a:t>23/06/2025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79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6E51-0D35-4F25-A79F-755F2A817AD2}" type="datetime1">
              <a:rPr lang="pt-BR" smtClean="0"/>
              <a:t>23/06/2025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3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0AD-BA1C-475D-97A8-99749678F033}" type="datetime1">
              <a:rPr lang="pt-BR" smtClean="0"/>
              <a:t>23/06/2025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30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50DB-141F-409A-9F1B-2AE3D6A75DBA}" type="datetime1">
              <a:rPr lang="pt-BR" smtClean="0"/>
              <a:t>23/06/2025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04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35E-9245-460A-B440-748C4B2B4838}" type="datetime1">
              <a:rPr lang="pt-BR" smtClean="0"/>
              <a:t>23/06/2025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32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FD-2BCA-4EE0-B0FA-B939392058CE}" type="datetime1">
              <a:rPr lang="pt-BR" smtClean="0"/>
              <a:t>23/06/2025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09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A1B3-7528-4861-A6D1-FF0F1DBD36F4}" type="datetime1">
              <a:rPr lang="pt-BR" smtClean="0"/>
              <a:t>23/06/2025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47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52FF-4181-496C-B8F5-C99047ABECE7}" type="datetime1">
              <a:rPr lang="pt-BR" smtClean="0"/>
              <a:t>23/06/2025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06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D1E8-8EB7-4588-ADE2-5C0CF8EE65A8}" type="datetime1">
              <a:rPr lang="pt-BR" smtClean="0"/>
              <a:t>23/06/2025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35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E337D-0FC7-41AC-997A-368F3A123E77}" type="datetime1">
              <a:rPr lang="pt-BR" smtClean="0"/>
              <a:t>23/06/2025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A Era do Suporte com I.A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1082D-0434-4B30-9985-80DFC4FBF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81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carlos-andr&#233;-santos-289aa224a/" TargetMode="External"/><Relationship Id="rId3" Type="http://schemas.microsoft.com/office/2007/relationships/hdphoto" Target="../media/hdphoto2.wdp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github.com/oCarlosantos" TargetMode="External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hyperlink" Target="https://www.instagram.com/carlosantosk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BB57D-F81B-1683-4F56-CD01E174B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7077E16-0F75-5A95-71B5-65EC33AA164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7C81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m Cara humana, vestuário, pessoa&#10;&#10;Os conteúdos gerados por IA podem estar incorretos.">
            <a:extLst>
              <a:ext uri="{FF2B5EF4-FFF2-40B4-BE49-F238E27FC236}">
                <a16:creationId xmlns:a16="http://schemas.microsoft.com/office/drawing/2014/main" id="{21D170A5-5ACC-5EAE-1F01-D6711B67E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83" y="3221081"/>
            <a:ext cx="9658683" cy="9601200"/>
          </a:xfrm>
          <a:prstGeom prst="rect">
            <a:avLst/>
          </a:prstGeom>
        </p:spPr>
      </p:pic>
      <p:pic>
        <p:nvPicPr>
          <p:cNvPr id="13" name="Imagem 12" descr="Uma imagem com preto, escuridão, preto e branco, design&#10;&#10;Os conteúdos gerados por IA podem estar incorretos.">
            <a:extLst>
              <a:ext uri="{FF2B5EF4-FFF2-40B4-BE49-F238E27FC236}">
                <a16:creationId xmlns:a16="http://schemas.microsoft.com/office/drawing/2014/main" id="{C748026E-4A8C-D63B-0C3B-B4655F615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83" t="35437" r="30930" b="36407"/>
          <a:stretch>
            <a:fillRect/>
          </a:stretch>
        </p:blipFill>
        <p:spPr>
          <a:xfrm>
            <a:off x="3585411" y="4523874"/>
            <a:ext cx="2430380" cy="1395663"/>
          </a:xfrm>
          <a:prstGeom prst="rect">
            <a:avLst/>
          </a:prstGeom>
          <a:effectLst>
            <a:glow rad="127000">
              <a:schemeClr val="bg1">
                <a:lumMod val="95000"/>
              </a:schemeClr>
            </a:glow>
          </a:effec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541693-2D0C-B31C-93A5-9A0E09DD00B4}"/>
              </a:ext>
            </a:extLst>
          </p:cNvPr>
          <p:cNvSpPr txBox="1"/>
          <p:nvPr/>
        </p:nvSpPr>
        <p:spPr>
          <a:xfrm>
            <a:off x="683125" y="144144"/>
            <a:ext cx="8133348" cy="212365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effectLst>
                  <a:glow rad="127000">
                    <a:schemeClr val="bg1">
                      <a:lumMod val="95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8BIT WONDER" panose="00000400000000000000" pitchFamily="2" charset="0"/>
              </a:rPr>
              <a:t>COdigo </a:t>
            </a:r>
            <a:r>
              <a:rPr lang="pt-BR" sz="7200" dirty="0">
                <a:effectLst>
                  <a:glow rad="127000">
                    <a:schemeClr val="bg1">
                      <a:lumMod val="95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8BIT WONDER" panose="00000400000000000000" pitchFamily="2" charset="0"/>
              </a:rPr>
              <a:t>Estelar</a:t>
            </a:r>
            <a:endParaRPr lang="pt-BR" sz="6000" dirty="0">
              <a:effectLst>
                <a:glow rad="127000">
                  <a:schemeClr val="bg1">
                    <a:lumMod val="95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8BIT WONDER" panose="000004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E548A8-C85C-84F0-B500-84FFC71A78D9}"/>
              </a:ext>
            </a:extLst>
          </p:cNvPr>
          <p:cNvSpPr txBox="1"/>
          <p:nvPr/>
        </p:nvSpPr>
        <p:spPr>
          <a:xfrm>
            <a:off x="1974855" y="2784561"/>
            <a:ext cx="5571288" cy="646331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effectLst>
                  <a:glow rad="165100">
                    <a:schemeClr val="bg1">
                      <a:lumMod val="95000"/>
                      <a:alpha val="7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Era do Suporte com I.A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35EE9BF-6198-BE04-B844-579430F86E9D}"/>
              </a:ext>
            </a:extLst>
          </p:cNvPr>
          <p:cNvSpPr/>
          <p:nvPr/>
        </p:nvSpPr>
        <p:spPr>
          <a:xfrm>
            <a:off x="1600200" y="2743200"/>
            <a:ext cx="6299199" cy="729054"/>
          </a:xfrm>
          <a:prstGeom prst="rect">
            <a:avLst/>
          </a:prstGeom>
          <a:noFill/>
          <a:ln w="60325">
            <a:solidFill>
              <a:srgbClr val="7C8184">
                <a:alpha val="6000"/>
              </a:srgbClr>
            </a:solidFill>
            <a:prstDash val="sysDot"/>
          </a:ln>
          <a:effectLst>
            <a:glow rad="127000">
              <a:schemeClr val="bg1">
                <a:lumMod val="65000"/>
                <a:alpha val="60000"/>
              </a:schemeClr>
            </a:glow>
            <a:reflection stA="0" endPos="9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13783-7967-9D5F-6485-598CC49862D2}"/>
              </a:ext>
            </a:extLst>
          </p:cNvPr>
          <p:cNvSpPr txBox="1"/>
          <p:nvPr/>
        </p:nvSpPr>
        <p:spPr>
          <a:xfrm>
            <a:off x="6684585" y="12324791"/>
            <a:ext cx="3724275" cy="338554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effectLst>
                  <a:glow rad="165100">
                    <a:schemeClr val="bg1">
                      <a:lumMod val="95000"/>
                      <a:alpha val="7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Carlos Santos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9252FF-0BE9-9581-60A8-90162829F058}"/>
              </a:ext>
            </a:extLst>
          </p:cNvPr>
          <p:cNvSpPr/>
          <p:nvPr/>
        </p:nvSpPr>
        <p:spPr>
          <a:xfrm>
            <a:off x="7701795" y="12336932"/>
            <a:ext cx="1689853" cy="347211"/>
          </a:xfrm>
          <a:prstGeom prst="rect">
            <a:avLst/>
          </a:prstGeom>
          <a:noFill/>
          <a:ln w="60325">
            <a:solidFill>
              <a:srgbClr val="7C8184">
                <a:alpha val="6000"/>
              </a:srgbClr>
            </a:solidFill>
            <a:prstDash val="sysDot"/>
          </a:ln>
          <a:effectLst>
            <a:glow rad="127000">
              <a:schemeClr val="bg1">
                <a:lumMod val="65000"/>
                <a:alpha val="60000"/>
              </a:schemeClr>
            </a:glow>
            <a:reflection stA="0" endPos="9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782258BC-32DF-6AFD-BCB4-DAAC377A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C0D89108-7BF2-F5CE-02D4-17EA2571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951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153E2-7C10-A237-F737-DB66E5EA1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C34FC13-1BB6-786E-EF22-D11EE4E11A93}"/>
              </a:ext>
            </a:extLst>
          </p:cNvPr>
          <p:cNvSpPr txBox="1"/>
          <p:nvPr/>
        </p:nvSpPr>
        <p:spPr>
          <a:xfrm>
            <a:off x="546927" y="2757940"/>
            <a:ext cx="84293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 I.A. pode automatizar tarefas como abertura de chamados, categorização de tickets e envio de atualizações. Isso </a:t>
            </a:r>
            <a:r>
              <a:rPr lang="pt-BR" sz="3200" b="1" dirty="0"/>
              <a:t>libera o tempo do analista para focar no que exige julgamento humano.</a:t>
            </a:r>
          </a:p>
          <a:p>
            <a:endParaRPr lang="pt-BR" sz="3200" b="1" dirty="0"/>
          </a:p>
          <a:p>
            <a:endParaRPr lang="pt-BR" sz="3200" dirty="0"/>
          </a:p>
          <a:p>
            <a:r>
              <a:rPr lang="pt-BR" sz="3200" i="1" u="sng" dirty="0"/>
              <a:t>Exemplo real:</a:t>
            </a:r>
            <a:r>
              <a:rPr lang="pt-BR" sz="3200" i="1" dirty="0"/>
              <a:t> P</a:t>
            </a:r>
            <a:r>
              <a:rPr lang="pt-BR" sz="3200" dirty="0"/>
              <a:t>lataformas como Zendesk e Freshdesk já usam automações baseadas em I.A. para agilizar o fluxo de atendimento</a:t>
            </a:r>
          </a:p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8F47AE-CBB7-2146-D9D7-73FC12690BBC}"/>
              </a:ext>
            </a:extLst>
          </p:cNvPr>
          <p:cNvSpPr txBox="1"/>
          <p:nvPr/>
        </p:nvSpPr>
        <p:spPr>
          <a:xfrm>
            <a:off x="1130968" y="312821"/>
            <a:ext cx="7507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Automação de Tarefas</a:t>
            </a:r>
          </a:p>
          <a:p>
            <a:pPr algn="ctr"/>
            <a:r>
              <a:rPr lang="pt-BR" sz="4000" dirty="0">
                <a:latin typeface="Impact" panose="020B0806030902050204" pitchFamily="34" charset="0"/>
              </a:rPr>
              <a:t> Repetitivas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9B72BCA-BBEB-7703-B516-FDDA6F88AF0F}"/>
              </a:ext>
            </a:extLst>
          </p:cNvPr>
          <p:cNvSpPr/>
          <p:nvPr/>
        </p:nvSpPr>
        <p:spPr>
          <a:xfrm rot="5400000">
            <a:off x="416747" y="624114"/>
            <a:ext cx="1332000" cy="720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5000">
                <a:schemeClr val="bg1"/>
              </a:gs>
              <a:gs pos="100000">
                <a:srgbClr val="C0000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m ferramenta, caneta&#10;&#10;Os conteúdos gerados por IA podem estar incorretos.">
            <a:extLst>
              <a:ext uri="{FF2B5EF4-FFF2-40B4-BE49-F238E27FC236}">
                <a16:creationId xmlns:a16="http://schemas.microsoft.com/office/drawing/2014/main" id="{B3ED52FB-0795-587F-BB02-60865E0146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6" y="3844504"/>
            <a:ext cx="9530773" cy="74295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3DB11E22-3B46-8735-5DFA-8D67C8A1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D9032110-EF08-C988-AA99-71BC7DDB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10</a:t>
            </a:fld>
            <a:endParaRPr lang="pt-BR"/>
          </a:p>
        </p:txBody>
      </p:sp>
      <p:pic>
        <p:nvPicPr>
          <p:cNvPr id="10" name="Imagem 9" descr="Uma imagem com arma, ferramenta, espada&#10;&#10;Os conteúdos gerados por IA podem estar incorretos.">
            <a:extLst>
              <a:ext uri="{FF2B5EF4-FFF2-40B4-BE49-F238E27FC236}">
                <a16:creationId xmlns:a16="http://schemas.microsoft.com/office/drawing/2014/main" id="{D70B227C-4017-26EF-0FAB-8171946311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09" y="1484734"/>
            <a:ext cx="4838181" cy="1273206"/>
          </a:xfrm>
          <a:prstGeom prst="rect">
            <a:avLst/>
          </a:prstGeom>
        </p:spPr>
      </p:pic>
      <p:pic>
        <p:nvPicPr>
          <p:cNvPr id="11" name="Imagem 10" descr="Uma imagem com preto, escuridão, preto e branco, design&#10;&#10;Os conteúdos gerados por IA podem estar incorretos.">
            <a:extLst>
              <a:ext uri="{FF2B5EF4-FFF2-40B4-BE49-F238E27FC236}">
                <a16:creationId xmlns:a16="http://schemas.microsoft.com/office/drawing/2014/main" id="{B389EDC4-1BBC-0492-F6D3-C1254E4FD7B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  <a14:imgEffect>
                      <a14:colorTemperature colorTemp="5830"/>
                    </a14:imgEffect>
                    <a14:imgEffect>
                      <a14:saturation sa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83" t="35437" r="30930" b="36407"/>
          <a:stretch>
            <a:fillRect/>
          </a:stretch>
        </p:blipFill>
        <p:spPr>
          <a:xfrm>
            <a:off x="3114371" y="9384482"/>
            <a:ext cx="3837925" cy="2203956"/>
          </a:xfrm>
          <a:prstGeom prst="rect">
            <a:avLst/>
          </a:prstGeom>
          <a:noFill/>
          <a:ln>
            <a:noFill/>
          </a:ln>
          <a:effectLst>
            <a:glow>
              <a:schemeClr val="bg1">
                <a:lumMod val="95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397207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66A05-C9B0-BA42-CC50-95AF324B0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6865FE-0033-C51B-DF17-3ADB3BCE97E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7C81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3CC16C-C6CB-F8BB-8996-E763766FA906}"/>
              </a:ext>
            </a:extLst>
          </p:cNvPr>
          <p:cNvSpPr txBox="1"/>
          <p:nvPr/>
        </p:nvSpPr>
        <p:spPr>
          <a:xfrm>
            <a:off x="361950" y="6162507"/>
            <a:ext cx="88582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latin typeface="Impact" panose="020B0806030902050204" pitchFamily="34" charset="0"/>
              </a:rPr>
              <a:t>PREVISÃO DE PROBLEMAS ANTES QUE ACONTEÇAM</a:t>
            </a:r>
            <a:endParaRPr lang="pt-BR" sz="8000" dirty="0">
              <a:effectLst>
                <a:glow rad="63500">
                  <a:srgbClr val="C00000">
                    <a:alpha val="40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2F23A5-03A4-D460-9679-075225CAB6A2}"/>
              </a:ext>
            </a:extLst>
          </p:cNvPr>
          <p:cNvSpPr txBox="1"/>
          <p:nvPr/>
        </p:nvSpPr>
        <p:spPr>
          <a:xfrm>
            <a:off x="1153934" y="776417"/>
            <a:ext cx="727428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4400" b="1" dirty="0">
                <a:ln w="13462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rgbClr val="C00000"/>
                  </a:outerShdw>
                </a:effectLst>
                <a:latin typeface="Impact" panose="020B0806030902050204" pitchFamily="34" charset="0"/>
              </a:rPr>
              <a:t>05</a:t>
            </a:r>
            <a:endParaRPr lang="pt-BR" sz="34400" dirty="0">
              <a:ln w="13462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rgbClr val="C00000"/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CFE19A8-EF38-5F41-51BB-5D57B9F52CD9}"/>
              </a:ext>
            </a:extLst>
          </p:cNvPr>
          <p:cNvSpPr/>
          <p:nvPr/>
        </p:nvSpPr>
        <p:spPr>
          <a:xfrm>
            <a:off x="1002099" y="11891102"/>
            <a:ext cx="7577950" cy="198661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5000">
                <a:schemeClr val="bg1"/>
              </a:gs>
              <a:gs pos="100000">
                <a:srgbClr val="C0000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7E22615E-C418-EBC3-F215-CD44D20A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7725C5D-EB88-CF38-4634-44CA1FBD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01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A1636-7EA9-962F-6760-71E97CBE3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96F582E0-C632-DC02-1C46-74008A83F2E6}"/>
              </a:ext>
            </a:extLst>
          </p:cNvPr>
          <p:cNvSpPr txBox="1"/>
          <p:nvPr/>
        </p:nvSpPr>
        <p:spPr>
          <a:xfrm>
            <a:off x="546927" y="2757940"/>
            <a:ext cx="84293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Com análise preditiva, a I.A. pode antecipar falhas com base em comportamentos anteriores e </a:t>
            </a:r>
            <a:r>
              <a:rPr lang="pt-BR" sz="3200" b="1" dirty="0"/>
              <a:t>avisar o usuário ou equipe de suporte antes do erro acontecer.</a:t>
            </a:r>
          </a:p>
          <a:p>
            <a:endParaRPr lang="pt-BR" sz="3200" b="1" dirty="0"/>
          </a:p>
          <a:p>
            <a:endParaRPr lang="pt-BR" sz="3200" dirty="0"/>
          </a:p>
          <a:p>
            <a:r>
              <a:rPr lang="pt-BR" sz="3200" i="1" u="sng" dirty="0"/>
              <a:t>Exemplo real:</a:t>
            </a:r>
            <a:r>
              <a:rPr lang="pt-BR" sz="3200" i="1" dirty="0"/>
              <a:t> E</a:t>
            </a:r>
            <a:r>
              <a:rPr lang="pt-BR" sz="3200" dirty="0"/>
              <a:t>mpresas de tecnologia como a IBM usam essa abordagem para prever falhas em servidores ou sistemas críticos.</a:t>
            </a:r>
          </a:p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60E0DB-B5DB-F9C4-554D-F60A886C077A}"/>
              </a:ext>
            </a:extLst>
          </p:cNvPr>
          <p:cNvSpPr txBox="1"/>
          <p:nvPr/>
        </p:nvSpPr>
        <p:spPr>
          <a:xfrm>
            <a:off x="1130968" y="312821"/>
            <a:ext cx="7507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Previsão de Problemas Antes que Aconteçam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78F488F-3407-3C3F-FF23-257B1782A1AE}"/>
              </a:ext>
            </a:extLst>
          </p:cNvPr>
          <p:cNvSpPr/>
          <p:nvPr/>
        </p:nvSpPr>
        <p:spPr>
          <a:xfrm rot="5400000">
            <a:off x="416747" y="624114"/>
            <a:ext cx="1332000" cy="720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5000">
                <a:schemeClr val="bg1"/>
              </a:gs>
              <a:gs pos="100000">
                <a:srgbClr val="C0000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m ferramenta, caneta&#10;&#10;Os conteúdos gerados por IA podem estar incorretos.">
            <a:extLst>
              <a:ext uri="{FF2B5EF4-FFF2-40B4-BE49-F238E27FC236}">
                <a16:creationId xmlns:a16="http://schemas.microsoft.com/office/drawing/2014/main" id="{6E3DDD14-AF9C-5F7B-CEDB-38348507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6" y="3844504"/>
            <a:ext cx="9530773" cy="74295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B44C2C2E-A8C9-0060-D4AD-5AF61C45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C4313129-9BAA-C6C9-6A5D-59C4DCFD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12</a:t>
            </a:fld>
            <a:endParaRPr lang="pt-BR"/>
          </a:p>
        </p:txBody>
      </p:sp>
      <p:pic>
        <p:nvPicPr>
          <p:cNvPr id="19" name="Imagem 18" descr="Uma imagem com arma, ferramenta, espada&#10;&#10;Os conteúdos gerados por IA podem estar incorretos.">
            <a:extLst>
              <a:ext uri="{FF2B5EF4-FFF2-40B4-BE49-F238E27FC236}">
                <a16:creationId xmlns:a16="http://schemas.microsoft.com/office/drawing/2014/main" id="{D61AD0BB-831C-8DBD-9788-49D691E3F82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09" y="1484734"/>
            <a:ext cx="4838181" cy="1273206"/>
          </a:xfrm>
          <a:prstGeom prst="rect">
            <a:avLst/>
          </a:prstGeom>
        </p:spPr>
      </p:pic>
      <p:pic>
        <p:nvPicPr>
          <p:cNvPr id="20" name="Imagem 19" descr="Uma imagem com preto, escuridão, preto e branco, design&#10;&#10;Os conteúdos gerados por IA podem estar incorretos.">
            <a:extLst>
              <a:ext uri="{FF2B5EF4-FFF2-40B4-BE49-F238E27FC236}">
                <a16:creationId xmlns:a16="http://schemas.microsoft.com/office/drawing/2014/main" id="{C997ED64-8123-CA8F-DC26-B9284AED1DE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  <a14:imgEffect>
                      <a14:colorTemperature colorTemp="5830"/>
                    </a14:imgEffect>
                    <a14:imgEffect>
                      <a14:saturation sa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83" t="35437" r="30930" b="36407"/>
          <a:stretch>
            <a:fillRect/>
          </a:stretch>
        </p:blipFill>
        <p:spPr>
          <a:xfrm>
            <a:off x="3114371" y="9384482"/>
            <a:ext cx="3837925" cy="2203956"/>
          </a:xfrm>
          <a:prstGeom prst="rect">
            <a:avLst/>
          </a:prstGeom>
          <a:noFill/>
          <a:ln>
            <a:noFill/>
          </a:ln>
          <a:effectLst>
            <a:glow>
              <a:schemeClr val="bg1">
                <a:lumMod val="95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125405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C3722-3204-BE95-4AB8-2C28B1369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C359393-1FF3-6171-4796-6F102D5C44E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7C81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4928E1-326F-4DCC-DBDB-AD6E835A3254}"/>
              </a:ext>
            </a:extLst>
          </p:cNvPr>
          <p:cNvSpPr txBox="1"/>
          <p:nvPr/>
        </p:nvSpPr>
        <p:spPr>
          <a:xfrm>
            <a:off x="371475" y="945157"/>
            <a:ext cx="88582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effectLst>
                  <a:glow rad="63500">
                    <a:srgbClr val="C00000">
                      <a:alpha val="40000"/>
                    </a:srgbClr>
                  </a:glow>
                </a:effectLst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3DD0130-42CF-98BA-59D2-C71EE278B010}"/>
              </a:ext>
            </a:extLst>
          </p:cNvPr>
          <p:cNvSpPr/>
          <p:nvPr/>
        </p:nvSpPr>
        <p:spPr>
          <a:xfrm>
            <a:off x="1011625" y="11865189"/>
            <a:ext cx="7577950" cy="198661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5000">
                <a:schemeClr val="bg1"/>
              </a:gs>
              <a:gs pos="100000">
                <a:srgbClr val="C0000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79075910-D77A-5E54-5401-936AD0F4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FBDE06A-FADC-5E7F-9DAB-1E4C1C29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13</a:t>
            </a:fld>
            <a:endParaRPr lang="pt-BR"/>
          </a:p>
        </p:txBody>
      </p:sp>
      <p:pic>
        <p:nvPicPr>
          <p:cNvPr id="11" name="Imagem 10" descr="Uma imagem com Personagem de ficção, Armadura, Darth vader, Super-heróis&#10;&#10;Os conteúdos gerados por IA podem estar incorretos.">
            <a:extLst>
              <a:ext uri="{FF2B5EF4-FFF2-40B4-BE49-F238E27FC236}">
                <a16:creationId xmlns:a16="http://schemas.microsoft.com/office/drawing/2014/main" id="{3410AE3C-8D5C-D68D-8224-32FF5ED71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68595"/>
            <a:ext cx="8589575" cy="85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1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A319A-AED6-C4D1-FCEA-A1BDD99DD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ferramenta, caneta&#10;&#10;Os conteúdos gerados por IA podem estar incorretos.">
            <a:extLst>
              <a:ext uri="{FF2B5EF4-FFF2-40B4-BE49-F238E27FC236}">
                <a16:creationId xmlns:a16="http://schemas.microsoft.com/office/drawing/2014/main" id="{4F572342-AFE3-DCAB-2CE1-49184B86A1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6" y="3803811"/>
            <a:ext cx="9530773" cy="74295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7236155-7993-4340-CEFA-F170B244A7F0}"/>
              </a:ext>
            </a:extLst>
          </p:cNvPr>
          <p:cNvSpPr txBox="1"/>
          <p:nvPr/>
        </p:nvSpPr>
        <p:spPr>
          <a:xfrm>
            <a:off x="806115" y="3530070"/>
            <a:ext cx="7910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Este conteúdo foi gerado com fins didáticos de construção, não foi realizado uma validação cuidadosa humana no conteúdo e pode conter errar gerados por IA.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65636E-D2AC-71CD-52EB-FCC068D1459F}"/>
              </a:ext>
            </a:extLst>
          </p:cNvPr>
          <p:cNvSpPr txBox="1"/>
          <p:nvPr/>
        </p:nvSpPr>
        <p:spPr>
          <a:xfrm>
            <a:off x="1046747" y="696114"/>
            <a:ext cx="750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OBRIGADO POR LER ATÉ AQUI !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F69DFD-8F37-7F98-DF71-82C4433D3B88}"/>
              </a:ext>
            </a:extLst>
          </p:cNvPr>
          <p:cNvSpPr txBox="1"/>
          <p:nvPr/>
        </p:nvSpPr>
        <p:spPr>
          <a:xfrm>
            <a:off x="1046746" y="1928426"/>
            <a:ext cx="7982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Este e-book  foi gerado por I.A e diagramado por humano.</a:t>
            </a:r>
            <a:endParaRPr lang="pt-BR" dirty="0"/>
          </a:p>
        </p:txBody>
      </p:sp>
      <p:pic>
        <p:nvPicPr>
          <p:cNvPr id="3" name="Imagem 2" descr="Uma imagem com preto, escuridão, preto e branco, design&#10;&#10;Os conteúdos gerados por IA podem estar incorretos.">
            <a:extLst>
              <a:ext uri="{FF2B5EF4-FFF2-40B4-BE49-F238E27FC236}">
                <a16:creationId xmlns:a16="http://schemas.microsoft.com/office/drawing/2014/main" id="{136AD827-A98F-69D1-640A-6C67F5FC903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  <a14:imgEffect>
                      <a14:colorTemperature colorTemp="5830"/>
                    </a14:imgEffect>
                    <a14:imgEffect>
                      <a14:saturation sa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83" t="35437" r="30930" b="36407"/>
          <a:stretch>
            <a:fillRect/>
          </a:stretch>
        </p:blipFill>
        <p:spPr>
          <a:xfrm>
            <a:off x="3114371" y="9384482"/>
            <a:ext cx="3837925" cy="2203956"/>
          </a:xfrm>
          <a:prstGeom prst="rect">
            <a:avLst/>
          </a:prstGeom>
          <a:noFill/>
          <a:ln>
            <a:noFill/>
          </a:ln>
          <a:effectLst>
            <a:glow>
              <a:schemeClr val="bg1">
                <a:lumMod val="95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1993FAB-CEA9-2759-3348-5D54BFA5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FA2846DB-D1E4-ADF6-B433-4542C15A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14</a:t>
            </a:fld>
            <a:endParaRPr lang="pt-BR"/>
          </a:p>
        </p:txBody>
      </p:sp>
      <p:pic>
        <p:nvPicPr>
          <p:cNvPr id="12" name="Imagem 11" descr="Uma imagem com logótipo, símbolo, Tipo de letra, Gráficos&#10;&#10;Os conteúdos gerados por IA podem estar incorretos.">
            <a:extLst>
              <a:ext uri="{FF2B5EF4-FFF2-40B4-BE49-F238E27FC236}">
                <a16:creationId xmlns:a16="http://schemas.microsoft.com/office/drawing/2014/main" id="{DE347C53-6BD3-700E-6EA8-E92593C0BE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49" y="5487352"/>
            <a:ext cx="1672303" cy="1672303"/>
          </a:xfrm>
          <a:prstGeom prst="rect">
            <a:avLst/>
          </a:prstGeom>
          <a:noFill/>
        </p:spPr>
      </p:pic>
      <p:pic>
        <p:nvPicPr>
          <p:cNvPr id="14" name="Imagem 13" descr="Uma imagem com Gráficos, círculo, Saturação de cores, logótipo&#10;&#10;Os conteúdos gerados por IA podem estar incorretos.">
            <a:extLst>
              <a:ext uri="{FF2B5EF4-FFF2-40B4-BE49-F238E27FC236}">
                <a16:creationId xmlns:a16="http://schemas.microsoft.com/office/drawing/2014/main" id="{F6A3D6AB-5B59-0653-2D55-0A5EAD53E1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86" y="6884741"/>
            <a:ext cx="1362313" cy="1362313"/>
          </a:xfrm>
          <a:prstGeom prst="rect">
            <a:avLst/>
          </a:prstGeom>
          <a:noFill/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692456D-6DA4-5AB0-7F6E-CEAA4769FA8F}"/>
              </a:ext>
            </a:extLst>
          </p:cNvPr>
          <p:cNvSpPr txBox="1"/>
          <p:nvPr/>
        </p:nvSpPr>
        <p:spPr>
          <a:xfrm>
            <a:off x="3180399" y="5964669"/>
            <a:ext cx="5465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8"/>
              </a:rPr>
              <a:t>https://www.linkedin.com/in/carlos-andré-santos-289aa224a/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16D594-4BBB-0169-2021-8D5D4149A9D9}"/>
              </a:ext>
            </a:extLst>
          </p:cNvPr>
          <p:cNvSpPr txBox="1"/>
          <p:nvPr/>
        </p:nvSpPr>
        <p:spPr>
          <a:xfrm>
            <a:off x="3180398" y="7224501"/>
            <a:ext cx="546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9"/>
              </a:rPr>
              <a:t>https://www.instagram.com/carlosantosk8/</a:t>
            </a:r>
            <a:endParaRPr lang="pt-BR" dirty="0"/>
          </a:p>
        </p:txBody>
      </p:sp>
      <p:pic>
        <p:nvPicPr>
          <p:cNvPr id="19" name="Imagem 18" descr="Uma imagem com clipart, símbolo, silhueta&#10;&#10;Os conteúdos gerados por IA podem estar incorretos.">
            <a:extLst>
              <a:ext uri="{FF2B5EF4-FFF2-40B4-BE49-F238E27FC236}">
                <a16:creationId xmlns:a16="http://schemas.microsoft.com/office/drawing/2014/main" id="{5123C5BC-E6E8-430F-0B2B-ABD8E57905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19" y="8338680"/>
            <a:ext cx="1071562" cy="1071562"/>
          </a:xfrm>
          <a:prstGeom prst="rect">
            <a:avLst/>
          </a:prstGeom>
          <a:noFill/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B24F25C-4A43-21D7-0F52-596FD5100995}"/>
              </a:ext>
            </a:extLst>
          </p:cNvPr>
          <p:cNvSpPr txBox="1"/>
          <p:nvPr/>
        </p:nvSpPr>
        <p:spPr>
          <a:xfrm>
            <a:off x="3180398" y="8593113"/>
            <a:ext cx="546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11"/>
              </a:rPr>
              <a:t>https://github.com/oCarlosantos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552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1D646-C703-33F6-DDC4-B1C7F5CF5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511A17B-25D0-EF58-D5A5-4D98E4891906}"/>
              </a:ext>
            </a:extLst>
          </p:cNvPr>
          <p:cNvSpPr txBox="1"/>
          <p:nvPr/>
        </p:nvSpPr>
        <p:spPr>
          <a:xfrm>
            <a:off x="806115" y="3530070"/>
            <a:ext cx="791095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Vivemos uma era onde o suporte ao usuário deixou de ser apenas reativo para se tornar inteligente, preditivo e veloz. A chegada da Inteligência Artificial no universo do suporte técnico não representa apenas uma evolução </a:t>
            </a:r>
          </a:p>
          <a:p>
            <a:r>
              <a:rPr lang="pt-BR" sz="2400" dirty="0"/>
              <a:t>— é uma verdadeira revolução.</a:t>
            </a:r>
          </a:p>
          <a:p>
            <a:r>
              <a:rPr lang="pt-BR" sz="2400" dirty="0"/>
              <a:t>Neste ebook, você vai explorar como a I.A. está transformando a atuação dos analistas de suporte, aumentando a eficiência, diminuindo o tempo de resposta e proporcionando experiências mais humanas</a:t>
            </a:r>
          </a:p>
          <a:p>
            <a:r>
              <a:rPr lang="pt-BR" sz="2400" dirty="0"/>
              <a:t> — ironicamente, graças à tecnologia. </a:t>
            </a:r>
          </a:p>
          <a:p>
            <a:r>
              <a:rPr lang="pt-BR" sz="2400" dirty="0"/>
              <a:t>Com exemplos reais, linguagem direta e temas atuais, este guia é seu mapa galáctico para dominar essa nova fronteira.</a:t>
            </a:r>
          </a:p>
          <a:p>
            <a:r>
              <a:rPr lang="pt-BR" sz="2400" dirty="0"/>
              <a:t>Prepare-se para decolar rumo à constelação da inovação.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921538-EF0D-7C74-B945-77BA6478B435}"/>
              </a:ext>
            </a:extLst>
          </p:cNvPr>
          <p:cNvSpPr txBox="1"/>
          <p:nvPr/>
        </p:nvSpPr>
        <p:spPr>
          <a:xfrm>
            <a:off x="1046747" y="696114"/>
            <a:ext cx="750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Quando a Força encontra o Código: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D8B4684-4289-5628-DF7F-88DEA9C8CFF9}"/>
              </a:ext>
            </a:extLst>
          </p:cNvPr>
          <p:cNvSpPr txBox="1"/>
          <p:nvPr/>
        </p:nvSpPr>
        <p:spPr>
          <a:xfrm>
            <a:off x="1046746" y="1928426"/>
            <a:ext cx="7982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 novo universo do suporte técnico guiado por Inteligência Artificial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038CA01-A23C-1850-E151-1C5440666A23}"/>
              </a:ext>
            </a:extLst>
          </p:cNvPr>
          <p:cNvSpPr/>
          <p:nvPr/>
        </p:nvSpPr>
        <p:spPr>
          <a:xfrm rot="5400000">
            <a:off x="416747" y="624114"/>
            <a:ext cx="1332000" cy="720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5000">
                <a:schemeClr val="bg1"/>
              </a:gs>
              <a:gs pos="100000">
                <a:srgbClr val="C0000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Uma imagem com ferramenta, caneta&#10;&#10;Os conteúdos gerados por IA podem estar incorretos.">
            <a:extLst>
              <a:ext uri="{FF2B5EF4-FFF2-40B4-BE49-F238E27FC236}">
                <a16:creationId xmlns:a16="http://schemas.microsoft.com/office/drawing/2014/main" id="{88AB47E1-82C5-7E7A-6232-2F01823B82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6" y="3844504"/>
            <a:ext cx="9530773" cy="74295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C91CF8-BD70-27FA-2A79-D273305B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A79A91CA-E033-FCD5-DF1A-FC1722A1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2</a:t>
            </a:fld>
            <a:endParaRPr lang="pt-BR"/>
          </a:p>
        </p:txBody>
      </p:sp>
      <p:pic>
        <p:nvPicPr>
          <p:cNvPr id="10" name="Imagem 9" descr="Uma imagem com preto, escuridão, preto e branco, design&#10;&#10;Os conteúdos gerados por IA podem estar incorretos.">
            <a:extLst>
              <a:ext uri="{FF2B5EF4-FFF2-40B4-BE49-F238E27FC236}">
                <a16:creationId xmlns:a16="http://schemas.microsoft.com/office/drawing/2014/main" id="{A637B7E9-C697-F788-5611-366CACE7A56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  <a14:imgEffect>
                      <a14:colorTemperature colorTemp="5830"/>
                    </a14:imgEffect>
                    <a14:imgEffect>
                      <a14:saturation sa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83" t="35437" r="30930" b="36407"/>
          <a:stretch>
            <a:fillRect/>
          </a:stretch>
        </p:blipFill>
        <p:spPr>
          <a:xfrm>
            <a:off x="3114371" y="9384482"/>
            <a:ext cx="3837925" cy="2203956"/>
          </a:xfrm>
          <a:prstGeom prst="rect">
            <a:avLst/>
          </a:prstGeom>
          <a:noFill/>
          <a:ln>
            <a:noFill/>
          </a:ln>
          <a:effectLst>
            <a:glow>
              <a:schemeClr val="bg1">
                <a:lumMod val="95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136373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A28D902-C75C-5697-E54B-713D9663FD4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7C81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3A1D49-D0A3-83D6-CC0A-A8920AA9E060}"/>
              </a:ext>
            </a:extLst>
          </p:cNvPr>
          <p:cNvSpPr txBox="1"/>
          <p:nvPr/>
        </p:nvSpPr>
        <p:spPr>
          <a:xfrm>
            <a:off x="1930745" y="6162507"/>
            <a:ext cx="5724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latin typeface="Impact" panose="020B0806030902050204" pitchFamily="34" charset="0"/>
              </a:rPr>
              <a:t>I.A. COMO ALIADA NO ATENDIMENTO INICIAL</a:t>
            </a:r>
            <a:endParaRPr lang="pt-BR" sz="8000" dirty="0">
              <a:effectLst>
                <a:glow rad="63500">
                  <a:srgbClr val="C00000">
                    <a:alpha val="40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975338-74C0-4F18-9A32-BF0E574F47C4}"/>
              </a:ext>
            </a:extLst>
          </p:cNvPr>
          <p:cNvSpPr txBox="1"/>
          <p:nvPr/>
        </p:nvSpPr>
        <p:spPr>
          <a:xfrm>
            <a:off x="1155905" y="776417"/>
            <a:ext cx="727428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4400" b="1" dirty="0">
                <a:ln w="13462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rgbClr val="C00000"/>
                  </a:outerShdw>
                </a:effectLst>
                <a:latin typeface="Impact" panose="020B0806030902050204" pitchFamily="34" charset="0"/>
              </a:rPr>
              <a:t>01</a:t>
            </a:r>
            <a:endParaRPr lang="pt-BR" sz="34400" dirty="0">
              <a:ln w="13462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rgbClr val="C00000"/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C0F21C5-D7EE-E215-F660-022102FD0938}"/>
              </a:ext>
            </a:extLst>
          </p:cNvPr>
          <p:cNvSpPr/>
          <p:nvPr/>
        </p:nvSpPr>
        <p:spPr>
          <a:xfrm>
            <a:off x="1004070" y="11891102"/>
            <a:ext cx="7577950" cy="198661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5000">
                <a:schemeClr val="bg1"/>
              </a:gs>
              <a:gs pos="100000">
                <a:srgbClr val="C0000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62CF8E1E-121A-7AB0-6AC0-6160173F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60CEB0C-9202-EB46-B96B-2E6A2658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A8104-236B-81AA-01E3-3F9A37C60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829F8984-605D-FF96-39AE-4C1E8011629C}"/>
              </a:ext>
            </a:extLst>
          </p:cNvPr>
          <p:cNvSpPr txBox="1"/>
          <p:nvPr/>
        </p:nvSpPr>
        <p:spPr>
          <a:xfrm>
            <a:off x="546927" y="2797825"/>
            <a:ext cx="842932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 Inteligência Artificial pode assumir as primeiras interações com o cliente por meio de </a:t>
            </a:r>
            <a:r>
              <a:rPr lang="pt-BR" sz="3200" b="1" dirty="0"/>
              <a:t>chatbots inteligentes</a:t>
            </a:r>
            <a:r>
              <a:rPr lang="pt-BR" sz="3200" dirty="0"/>
              <a:t>. Eles respondem dúvidas frequentes, liberam segundas vias de boleto ou até executam comandos simples sem precisar de um humano.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i="1" u="sng" dirty="0"/>
              <a:t>Exemplo real:</a:t>
            </a:r>
            <a:r>
              <a:rPr lang="pt-BR" sz="3200" dirty="0"/>
              <a:t> Empresas como a Vivo ou bancos como o Itaú usam bots para resolver problemas simples de maneira instantânea, 24h por dia.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23DE78F-2042-8293-E7DC-A4496FE72BC5}"/>
              </a:ext>
            </a:extLst>
          </p:cNvPr>
          <p:cNvSpPr txBox="1"/>
          <p:nvPr/>
        </p:nvSpPr>
        <p:spPr>
          <a:xfrm>
            <a:off x="841100" y="289327"/>
            <a:ext cx="7840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I.A. como Aliada no Atendimento Inicial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72E691-684B-8447-5D71-95447042C4C6}"/>
              </a:ext>
            </a:extLst>
          </p:cNvPr>
          <p:cNvSpPr/>
          <p:nvPr/>
        </p:nvSpPr>
        <p:spPr>
          <a:xfrm rot="5400000">
            <a:off x="416747" y="624114"/>
            <a:ext cx="1332000" cy="720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5000">
                <a:schemeClr val="bg1"/>
              </a:gs>
              <a:gs pos="100000">
                <a:srgbClr val="C0000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Uma imagem com ferramenta, caneta&#10;&#10;Os conteúdos gerados por IA podem estar incorretos.">
            <a:extLst>
              <a:ext uri="{FF2B5EF4-FFF2-40B4-BE49-F238E27FC236}">
                <a16:creationId xmlns:a16="http://schemas.microsoft.com/office/drawing/2014/main" id="{5B13936A-752E-B1E9-3CA7-91B3F2B7C8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6" y="3844504"/>
            <a:ext cx="9530773" cy="74295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E03711C6-8579-D34C-6CD6-0AAA6945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2DD4C24-1A12-D6DE-77AA-D7850A8D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4</a:t>
            </a:fld>
            <a:endParaRPr lang="pt-BR"/>
          </a:p>
        </p:txBody>
      </p:sp>
      <p:pic>
        <p:nvPicPr>
          <p:cNvPr id="8" name="Imagem 7" descr="Uma imagem com arma, ferramenta, espada&#10;&#10;Os conteúdos gerados por IA podem estar incorretos.">
            <a:extLst>
              <a:ext uri="{FF2B5EF4-FFF2-40B4-BE49-F238E27FC236}">
                <a16:creationId xmlns:a16="http://schemas.microsoft.com/office/drawing/2014/main" id="{D38CE36B-6EE8-834B-C6B6-2B29A223274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09" y="1484734"/>
            <a:ext cx="4838181" cy="1273206"/>
          </a:xfrm>
          <a:prstGeom prst="rect">
            <a:avLst/>
          </a:prstGeom>
        </p:spPr>
      </p:pic>
      <p:pic>
        <p:nvPicPr>
          <p:cNvPr id="9" name="Imagem 8" descr="Uma imagem com preto, escuridão, preto e branco, design&#10;&#10;Os conteúdos gerados por IA podem estar incorretos.">
            <a:extLst>
              <a:ext uri="{FF2B5EF4-FFF2-40B4-BE49-F238E27FC236}">
                <a16:creationId xmlns:a16="http://schemas.microsoft.com/office/drawing/2014/main" id="{99C8A018-1A09-D25B-8CC0-3956FE7C858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  <a14:imgEffect>
                      <a14:colorTemperature colorTemp="5830"/>
                    </a14:imgEffect>
                    <a14:imgEffect>
                      <a14:saturation sa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83" t="35437" r="30930" b="36407"/>
          <a:stretch>
            <a:fillRect/>
          </a:stretch>
        </p:blipFill>
        <p:spPr>
          <a:xfrm>
            <a:off x="3114371" y="9384482"/>
            <a:ext cx="3837925" cy="2203956"/>
          </a:xfrm>
          <a:prstGeom prst="rect">
            <a:avLst/>
          </a:prstGeom>
          <a:noFill/>
          <a:ln>
            <a:noFill/>
          </a:ln>
          <a:effectLst>
            <a:glow>
              <a:schemeClr val="bg1">
                <a:lumMod val="95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422747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E995-ACCE-32F0-0BC2-0DA217EEA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2CA3EA-677F-B677-B588-D309A04A0C1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7C81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28514D-6F07-FD30-787C-B04AB858EECE}"/>
              </a:ext>
            </a:extLst>
          </p:cNvPr>
          <p:cNvSpPr txBox="1"/>
          <p:nvPr/>
        </p:nvSpPr>
        <p:spPr>
          <a:xfrm>
            <a:off x="844652" y="6162507"/>
            <a:ext cx="78967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latin typeface="Impact" panose="020B0806030902050204" pitchFamily="34" charset="0"/>
              </a:rPr>
              <a:t>ANÁLISE DE DADOS PARA RESPOSTAS MAIS RÁPIDAS</a:t>
            </a:r>
            <a:endParaRPr lang="pt-BR" sz="8000" dirty="0">
              <a:effectLst>
                <a:glow rad="63500">
                  <a:srgbClr val="C00000">
                    <a:alpha val="40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BBEBE6-C288-DCBC-FB0A-63EFB5F21458}"/>
              </a:ext>
            </a:extLst>
          </p:cNvPr>
          <p:cNvSpPr txBox="1"/>
          <p:nvPr/>
        </p:nvSpPr>
        <p:spPr>
          <a:xfrm>
            <a:off x="1155905" y="776417"/>
            <a:ext cx="727428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4400" b="1" dirty="0">
                <a:ln w="13462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rgbClr val="C00000"/>
                  </a:outerShdw>
                </a:effectLst>
                <a:latin typeface="Impact" panose="020B0806030902050204" pitchFamily="34" charset="0"/>
              </a:rPr>
              <a:t>02</a:t>
            </a:r>
            <a:endParaRPr lang="pt-BR" sz="34400" dirty="0">
              <a:ln w="13462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rgbClr val="C00000"/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B11F603-C722-FCBF-CB62-844EF03257F3}"/>
              </a:ext>
            </a:extLst>
          </p:cNvPr>
          <p:cNvSpPr/>
          <p:nvPr/>
        </p:nvSpPr>
        <p:spPr>
          <a:xfrm>
            <a:off x="1004070" y="11891102"/>
            <a:ext cx="7577950" cy="198661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5000">
                <a:schemeClr val="bg1"/>
              </a:gs>
              <a:gs pos="100000">
                <a:srgbClr val="C0000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DB94B46B-976F-12CC-C9BF-5B9D0FC7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231DC21-8F9B-2821-BE45-F46BE0D3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95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27B4B-31C5-EBC3-E9C2-3A6C58A37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96A4A435-0B3B-5193-A9FC-9444B78177BD}"/>
              </a:ext>
            </a:extLst>
          </p:cNvPr>
          <p:cNvSpPr txBox="1"/>
          <p:nvPr/>
        </p:nvSpPr>
        <p:spPr>
          <a:xfrm>
            <a:off x="546927" y="2820685"/>
            <a:ext cx="84293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 I.A. consegue analisar grandes volumes de dados em segundos. Isso ajuda o analista de suporte a </a:t>
            </a:r>
            <a:r>
              <a:rPr lang="pt-BR" sz="3200" b="1" dirty="0"/>
              <a:t>encontrar padrões de falhas recorrentes</a:t>
            </a:r>
            <a:r>
              <a:rPr lang="pt-BR" sz="3200" dirty="0"/>
              <a:t> e oferecer soluções mais certeiras.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i="1" u="sng" dirty="0"/>
              <a:t>Exemplo real:</a:t>
            </a:r>
            <a:r>
              <a:rPr lang="pt-BR" sz="3200" dirty="0"/>
              <a:t> A Microsoft usa sistemas de machine learning para identificar erros comuns no Windows e sugerir correções proativas ao usuário.</a:t>
            </a:r>
          </a:p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3748968-B47A-C16E-2631-B9F1C13183A9}"/>
              </a:ext>
            </a:extLst>
          </p:cNvPr>
          <p:cNvSpPr txBox="1"/>
          <p:nvPr/>
        </p:nvSpPr>
        <p:spPr>
          <a:xfrm>
            <a:off x="1130968" y="312821"/>
            <a:ext cx="7507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Análise de Dados para Respostas Mais Rápidas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DDBF97A-B2DE-5E3B-BDF7-4B952BBAC09F}"/>
              </a:ext>
            </a:extLst>
          </p:cNvPr>
          <p:cNvSpPr/>
          <p:nvPr/>
        </p:nvSpPr>
        <p:spPr>
          <a:xfrm rot="5400000">
            <a:off x="416747" y="624114"/>
            <a:ext cx="1332000" cy="720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5000">
                <a:schemeClr val="bg1"/>
              </a:gs>
              <a:gs pos="100000">
                <a:srgbClr val="C0000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m ferramenta, caneta&#10;&#10;Os conteúdos gerados por IA podem estar incorretos.">
            <a:extLst>
              <a:ext uri="{FF2B5EF4-FFF2-40B4-BE49-F238E27FC236}">
                <a16:creationId xmlns:a16="http://schemas.microsoft.com/office/drawing/2014/main" id="{468141C8-16FF-0C74-B08B-014D0EAD06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6" y="3844504"/>
            <a:ext cx="9530773" cy="74295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A02C8855-5389-4634-C778-CCE26803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21DAB3C1-581B-FD8A-6C6A-2D17BA8A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6</a:t>
            </a:fld>
            <a:endParaRPr lang="pt-BR"/>
          </a:p>
        </p:txBody>
      </p:sp>
      <p:pic>
        <p:nvPicPr>
          <p:cNvPr id="9" name="Imagem 8" descr="Uma imagem com arma, ferramenta, espada&#10;&#10;Os conteúdos gerados por IA podem estar incorretos.">
            <a:extLst>
              <a:ext uri="{FF2B5EF4-FFF2-40B4-BE49-F238E27FC236}">
                <a16:creationId xmlns:a16="http://schemas.microsoft.com/office/drawing/2014/main" id="{C080D793-2813-A9A4-591D-B480B2B2B6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09" y="1484734"/>
            <a:ext cx="4838181" cy="1273206"/>
          </a:xfrm>
          <a:prstGeom prst="rect">
            <a:avLst/>
          </a:prstGeom>
        </p:spPr>
      </p:pic>
      <p:pic>
        <p:nvPicPr>
          <p:cNvPr id="10" name="Imagem 9" descr="Uma imagem com preto, escuridão, preto e branco, design&#10;&#10;Os conteúdos gerados por IA podem estar incorretos.">
            <a:extLst>
              <a:ext uri="{FF2B5EF4-FFF2-40B4-BE49-F238E27FC236}">
                <a16:creationId xmlns:a16="http://schemas.microsoft.com/office/drawing/2014/main" id="{841361A2-26B5-041F-A766-B25E34507A0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  <a14:imgEffect>
                      <a14:colorTemperature colorTemp="5830"/>
                    </a14:imgEffect>
                    <a14:imgEffect>
                      <a14:saturation sa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83" t="35437" r="30930" b="36407"/>
          <a:stretch>
            <a:fillRect/>
          </a:stretch>
        </p:blipFill>
        <p:spPr>
          <a:xfrm>
            <a:off x="3114371" y="9384482"/>
            <a:ext cx="3837925" cy="2203956"/>
          </a:xfrm>
          <a:prstGeom prst="rect">
            <a:avLst/>
          </a:prstGeom>
          <a:noFill/>
          <a:ln>
            <a:noFill/>
          </a:ln>
          <a:effectLst>
            <a:glow>
              <a:schemeClr val="bg1">
                <a:lumMod val="95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269270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24A3C-34DC-5BD1-9519-3D93010F1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89F1ED4-F1AF-B03D-7C35-C166450F837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7C81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464EBD-107B-1A3C-03EC-7D4A199F11D9}"/>
              </a:ext>
            </a:extLst>
          </p:cNvPr>
          <p:cNvSpPr txBox="1"/>
          <p:nvPr/>
        </p:nvSpPr>
        <p:spPr>
          <a:xfrm>
            <a:off x="1004070" y="6162507"/>
            <a:ext cx="75779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latin typeface="Impact" panose="020B0806030902050204" pitchFamily="34" charset="0"/>
              </a:rPr>
              <a:t>TRADUÇÃO EM TEMPO REAL PARA SUPORTE GLOBAL</a:t>
            </a:r>
            <a:endParaRPr lang="pt-BR" sz="8000" dirty="0">
              <a:effectLst>
                <a:glow rad="63500">
                  <a:srgbClr val="C00000">
                    <a:alpha val="40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FD55209-3732-DFFC-CF4C-25B0B41FF8A8}"/>
              </a:ext>
            </a:extLst>
          </p:cNvPr>
          <p:cNvSpPr txBox="1"/>
          <p:nvPr/>
        </p:nvSpPr>
        <p:spPr>
          <a:xfrm>
            <a:off x="1155905" y="776417"/>
            <a:ext cx="727428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4400" b="1" dirty="0">
                <a:ln w="13462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rgbClr val="C00000"/>
                  </a:outerShdw>
                </a:effectLst>
                <a:latin typeface="Impact" panose="020B0806030902050204" pitchFamily="34" charset="0"/>
              </a:rPr>
              <a:t>03</a:t>
            </a:r>
            <a:endParaRPr lang="pt-BR" sz="34400" dirty="0">
              <a:ln w="13462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rgbClr val="C00000"/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5AB3002-C3A3-8228-33D9-42C0323AD8F7}"/>
              </a:ext>
            </a:extLst>
          </p:cNvPr>
          <p:cNvSpPr/>
          <p:nvPr/>
        </p:nvSpPr>
        <p:spPr>
          <a:xfrm>
            <a:off x="1004070" y="11891102"/>
            <a:ext cx="7577950" cy="198661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5000">
                <a:schemeClr val="bg1"/>
              </a:gs>
              <a:gs pos="100000">
                <a:srgbClr val="C0000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8991249F-376E-2FA7-1F1D-983F9530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78BBECD-A965-49F4-F588-38C50BF3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62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6A07A-3E34-8005-1E10-AE9D49E97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A6F7108-BAB1-4348-8DC3-C644A6879CE6}"/>
              </a:ext>
            </a:extLst>
          </p:cNvPr>
          <p:cNvSpPr txBox="1"/>
          <p:nvPr/>
        </p:nvSpPr>
        <p:spPr>
          <a:xfrm>
            <a:off x="546927" y="2757940"/>
            <a:ext cx="84293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Ferramentas com I.A., como o Microsoft Translator ou o Google Translate, permitem que </a:t>
            </a:r>
            <a:r>
              <a:rPr lang="pt-BR" sz="3200" b="1" dirty="0"/>
              <a:t>suporte técnico atenda clientes de outros países sem barreiras linguísticas</a:t>
            </a:r>
            <a:r>
              <a:rPr lang="pt-BR" sz="3200" dirty="0"/>
              <a:t>.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i="1" u="sng" dirty="0"/>
              <a:t>Exemplo real:</a:t>
            </a:r>
            <a:r>
              <a:rPr lang="pt-BR" sz="3200" dirty="0"/>
              <a:t> Equipes de suporte remoto usam essas ferramentas para responder clientes no exterior mesmo sem dominar o idioma.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9DA489D-67F2-2890-2080-DC47B8A1B2FD}"/>
              </a:ext>
            </a:extLst>
          </p:cNvPr>
          <p:cNvSpPr txBox="1"/>
          <p:nvPr/>
        </p:nvSpPr>
        <p:spPr>
          <a:xfrm>
            <a:off x="1130968" y="312821"/>
            <a:ext cx="7507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Tradução em Tempo Real para Suporte Global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45CFDDD-72AE-C917-0FC5-E99A93ED9948}"/>
              </a:ext>
            </a:extLst>
          </p:cNvPr>
          <p:cNvSpPr/>
          <p:nvPr/>
        </p:nvSpPr>
        <p:spPr>
          <a:xfrm rot="5400000">
            <a:off x="416747" y="624114"/>
            <a:ext cx="1332000" cy="720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5000">
                <a:schemeClr val="bg1"/>
              </a:gs>
              <a:gs pos="100000">
                <a:srgbClr val="C0000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m ferramenta, caneta&#10;&#10;Os conteúdos gerados por IA podem estar incorretos.">
            <a:extLst>
              <a:ext uri="{FF2B5EF4-FFF2-40B4-BE49-F238E27FC236}">
                <a16:creationId xmlns:a16="http://schemas.microsoft.com/office/drawing/2014/main" id="{23AEBE26-5732-1664-2E51-17D334B3EE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6" y="3844504"/>
            <a:ext cx="9530773" cy="74295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61D0ADC4-FDBD-020B-86F0-C9B69223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6311258A-8659-B332-14A5-EE39E0A1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8</a:t>
            </a:fld>
            <a:endParaRPr lang="pt-BR"/>
          </a:p>
        </p:txBody>
      </p:sp>
      <p:pic>
        <p:nvPicPr>
          <p:cNvPr id="9" name="Imagem 8" descr="Uma imagem com arma, ferramenta, espada&#10;&#10;Os conteúdos gerados por IA podem estar incorretos.">
            <a:extLst>
              <a:ext uri="{FF2B5EF4-FFF2-40B4-BE49-F238E27FC236}">
                <a16:creationId xmlns:a16="http://schemas.microsoft.com/office/drawing/2014/main" id="{AE48226E-E1A6-AB15-D1BB-707D96CACF2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09" y="1484734"/>
            <a:ext cx="4838181" cy="1273206"/>
          </a:xfrm>
          <a:prstGeom prst="rect">
            <a:avLst/>
          </a:prstGeom>
        </p:spPr>
      </p:pic>
      <p:pic>
        <p:nvPicPr>
          <p:cNvPr id="10" name="Imagem 9" descr="Uma imagem com preto, escuridão, preto e branco, design&#10;&#10;Os conteúdos gerados por IA podem estar incorretos.">
            <a:extLst>
              <a:ext uri="{FF2B5EF4-FFF2-40B4-BE49-F238E27FC236}">
                <a16:creationId xmlns:a16="http://schemas.microsoft.com/office/drawing/2014/main" id="{8C3ED75D-8EEF-1FD2-9850-389B29923B7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  <a14:imgEffect>
                      <a14:colorTemperature colorTemp="5830"/>
                    </a14:imgEffect>
                    <a14:imgEffect>
                      <a14:saturation sa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83" t="35437" r="30930" b="36407"/>
          <a:stretch>
            <a:fillRect/>
          </a:stretch>
        </p:blipFill>
        <p:spPr>
          <a:xfrm>
            <a:off x="3114371" y="9384482"/>
            <a:ext cx="3837925" cy="2203956"/>
          </a:xfrm>
          <a:prstGeom prst="rect">
            <a:avLst/>
          </a:prstGeom>
          <a:noFill/>
          <a:ln>
            <a:noFill/>
          </a:ln>
          <a:effectLst>
            <a:glow>
              <a:schemeClr val="bg1">
                <a:lumMod val="95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219680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F9C0A-4AF8-B9CF-E298-C36004CDA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CB77A0A-7AED-ED74-EBDD-E27E879B6E7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7C81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2952F7-27CD-8D6C-6726-1C4D63EC6186}"/>
              </a:ext>
            </a:extLst>
          </p:cNvPr>
          <p:cNvSpPr txBox="1"/>
          <p:nvPr/>
        </p:nvSpPr>
        <p:spPr>
          <a:xfrm>
            <a:off x="1155905" y="6162507"/>
            <a:ext cx="72742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latin typeface="Impact" panose="020B0806030902050204" pitchFamily="34" charset="0"/>
              </a:rPr>
              <a:t>AUTOMAÇÃO DE TAREFAS REPETITIVAS</a:t>
            </a:r>
            <a:endParaRPr lang="pt-BR" sz="8000" dirty="0">
              <a:effectLst>
                <a:glow rad="63500">
                  <a:srgbClr val="C00000">
                    <a:alpha val="40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2B292F-9E1C-1354-EC52-56C348D4205C}"/>
              </a:ext>
            </a:extLst>
          </p:cNvPr>
          <p:cNvSpPr txBox="1"/>
          <p:nvPr/>
        </p:nvSpPr>
        <p:spPr>
          <a:xfrm>
            <a:off x="1155905" y="776417"/>
            <a:ext cx="727428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4400" b="1" dirty="0">
                <a:ln w="13462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rgbClr val="C00000"/>
                  </a:outerShdw>
                </a:effectLst>
                <a:latin typeface="Impact" panose="020B0806030902050204" pitchFamily="34" charset="0"/>
              </a:rPr>
              <a:t>04</a:t>
            </a:r>
            <a:endParaRPr lang="pt-BR" sz="34400" dirty="0">
              <a:ln w="13462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rgbClr val="C00000"/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607E646-B1B5-1EBB-D845-FC97966B0087}"/>
              </a:ext>
            </a:extLst>
          </p:cNvPr>
          <p:cNvSpPr/>
          <p:nvPr/>
        </p:nvSpPr>
        <p:spPr>
          <a:xfrm>
            <a:off x="1004070" y="11891102"/>
            <a:ext cx="7577950" cy="198661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35000">
                <a:schemeClr val="bg1"/>
              </a:gs>
              <a:gs pos="100000">
                <a:srgbClr val="C0000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E508BCF3-570E-3F5E-A4C1-65B6F1BD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Era do Suporte com I.A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F7F42D1-C7BF-CC76-B8A9-7371FB9A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082D-0434-4B30-9985-80DFC4FBFF2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904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697</Words>
  <Application>Microsoft Office PowerPoint</Application>
  <PresentationFormat>Papel A3 (297x420 mm)</PresentationFormat>
  <Paragraphs>82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2" baseType="lpstr">
      <vt:lpstr>8BIT WONDER</vt:lpstr>
      <vt:lpstr>Aptos</vt:lpstr>
      <vt:lpstr>Aptos Display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 Estelar: A era do Suporte com I.A</dc:title>
  <dc:subject>Suporte com I.A</dc:subject>
  <dc:creator>Carlos André Santos</dc:creator>
  <cp:lastModifiedBy>Carlos André Santos</cp:lastModifiedBy>
  <cp:revision>2</cp:revision>
  <dcterms:created xsi:type="dcterms:W3CDTF">2025-06-17T22:45:07Z</dcterms:created>
  <dcterms:modified xsi:type="dcterms:W3CDTF">2025-06-24T05:13:18Z</dcterms:modified>
</cp:coreProperties>
</file>