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29"/>
  </p:notesMasterIdLst>
  <p:handoutMasterIdLst>
    <p:handoutMasterId r:id="rId30"/>
  </p:handoutMasterIdLst>
  <p:sldIdLst>
    <p:sldId id="256" r:id="rId2"/>
    <p:sldId id="1393" r:id="rId3"/>
    <p:sldId id="1394" r:id="rId4"/>
    <p:sldId id="1395" r:id="rId5"/>
    <p:sldId id="1396" r:id="rId6"/>
    <p:sldId id="1397" r:id="rId7"/>
    <p:sldId id="1398" r:id="rId8"/>
    <p:sldId id="1400" r:id="rId9"/>
    <p:sldId id="1399" r:id="rId10"/>
    <p:sldId id="1406" r:id="rId11"/>
    <p:sldId id="1407" r:id="rId12"/>
    <p:sldId id="1409" r:id="rId13"/>
    <p:sldId id="1729" r:id="rId14"/>
    <p:sldId id="1405" r:id="rId15"/>
    <p:sldId id="1410" r:id="rId16"/>
    <p:sldId id="1730" r:id="rId17"/>
    <p:sldId id="1732" r:id="rId18"/>
    <p:sldId id="1731" r:id="rId19"/>
    <p:sldId id="1733" r:id="rId20"/>
    <p:sldId id="1551" r:id="rId21"/>
    <p:sldId id="1553" r:id="rId22"/>
    <p:sldId id="1552" r:id="rId23"/>
    <p:sldId id="1402" r:id="rId24"/>
    <p:sldId id="1408" r:id="rId25"/>
    <p:sldId id="1734" r:id="rId26"/>
    <p:sldId id="1412" r:id="rId27"/>
    <p:sldId id="1110" r:id="rId2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AD6D-E598-44A4-98D7-07CBA34CB4CD}" v="2" dt="2020-08-21T01:10:03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79" autoAdjust="0"/>
    <p:restoredTop sz="94709" autoAdjust="0"/>
  </p:normalViewPr>
  <p:slideViewPr>
    <p:cSldViewPr>
      <p:cViewPr varScale="1">
        <p:scale>
          <a:sx n="65" d="100"/>
          <a:sy n="65" d="100"/>
        </p:scale>
        <p:origin x="109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9761AD6D-E598-44A4-98D7-07CBA34CB4CD}"/>
    <pc:docChg chg="delSld modSld">
      <pc:chgData name="Ricardo Luiz Freitas" userId="122532effb8c3c75" providerId="LiveId" clId="{9761AD6D-E598-44A4-98D7-07CBA34CB4CD}" dt="2020-08-21T01:11:17.906" v="51" actId="20577"/>
      <pc:docMkLst>
        <pc:docMk/>
      </pc:docMkLst>
      <pc:sldChg chg="modSp mod">
        <pc:chgData name="Ricardo Luiz Freitas" userId="122532effb8c3c75" providerId="LiveId" clId="{9761AD6D-E598-44A4-98D7-07CBA34CB4CD}" dt="2020-08-21T01:06:32.869" v="6" actId="20577"/>
        <pc:sldMkLst>
          <pc:docMk/>
          <pc:sldMk cId="3652801886" sldId="1396"/>
        </pc:sldMkLst>
        <pc:spChg chg="mod">
          <ac:chgData name="Ricardo Luiz Freitas" userId="122532effb8c3c75" providerId="LiveId" clId="{9761AD6D-E598-44A4-98D7-07CBA34CB4CD}" dt="2020-08-21T01:06:32.869" v="6" actId="20577"/>
          <ac:spMkLst>
            <pc:docMk/>
            <pc:sldMk cId="3652801886" sldId="1396"/>
            <ac:spMk id="28" creationId="{9675F71D-8D31-4652-957B-37F5F46644F0}"/>
          </ac:spMkLst>
        </pc:spChg>
      </pc:sldChg>
      <pc:sldChg chg="modSp mod">
        <pc:chgData name="Ricardo Luiz Freitas" userId="122532effb8c3c75" providerId="LiveId" clId="{9761AD6D-E598-44A4-98D7-07CBA34CB4CD}" dt="2020-08-21T01:07:05.873" v="21" actId="20577"/>
        <pc:sldMkLst>
          <pc:docMk/>
          <pc:sldMk cId="725330430" sldId="1400"/>
        </pc:sldMkLst>
        <pc:spChg chg="mod">
          <ac:chgData name="Ricardo Luiz Freitas" userId="122532effb8c3c75" providerId="LiveId" clId="{9761AD6D-E598-44A4-98D7-07CBA34CB4CD}" dt="2020-08-21T01:07:05.873" v="21" actId="20577"/>
          <ac:spMkLst>
            <pc:docMk/>
            <pc:sldMk cId="725330430" sldId="1400"/>
            <ac:spMk id="3" creationId="{31825700-65D3-44D0-BEA0-9A0B8D1FCAD9}"/>
          </ac:spMkLst>
        </pc:spChg>
      </pc:sldChg>
      <pc:sldChg chg="modSp">
        <pc:chgData name="Ricardo Luiz Freitas" userId="122532effb8c3c75" providerId="LiveId" clId="{9761AD6D-E598-44A4-98D7-07CBA34CB4CD}" dt="2020-08-21T01:10:03.834" v="23"/>
        <pc:sldMkLst>
          <pc:docMk/>
          <pc:sldMk cId="3029084667" sldId="1407"/>
        </pc:sldMkLst>
        <pc:graphicFrameChg chg="mod">
          <ac:chgData name="Ricardo Luiz Freitas" userId="122532effb8c3c75" providerId="LiveId" clId="{9761AD6D-E598-44A4-98D7-07CBA34CB4CD}" dt="2020-08-21T01:10:03.834" v="23"/>
          <ac:graphicFrameMkLst>
            <pc:docMk/>
            <pc:sldMk cId="3029084667" sldId="1407"/>
            <ac:graphicFrameMk id="6" creationId="{30DBFED5-9FD3-47DF-AB1C-51CB3614F679}"/>
          </ac:graphicFrameMkLst>
        </pc:graphicFrameChg>
      </pc:sldChg>
      <pc:sldChg chg="del">
        <pc:chgData name="Ricardo Luiz Freitas" userId="122532effb8c3c75" providerId="LiveId" clId="{9761AD6D-E598-44A4-98D7-07CBA34CB4CD}" dt="2020-08-07T23:19:38.031" v="0" actId="47"/>
        <pc:sldMkLst>
          <pc:docMk/>
          <pc:sldMk cId="2917728564" sldId="1550"/>
        </pc:sldMkLst>
      </pc:sldChg>
      <pc:sldChg chg="modSp mod">
        <pc:chgData name="Ricardo Luiz Freitas" userId="122532effb8c3c75" providerId="LiveId" clId="{9761AD6D-E598-44A4-98D7-07CBA34CB4CD}" dt="2020-08-21T01:11:05.959" v="37" actId="20577"/>
        <pc:sldMkLst>
          <pc:docMk/>
          <pc:sldMk cId="3314836436" sldId="1551"/>
        </pc:sldMkLst>
        <pc:spChg chg="mod">
          <ac:chgData name="Ricardo Luiz Freitas" userId="122532effb8c3c75" providerId="LiveId" clId="{9761AD6D-E598-44A4-98D7-07CBA34CB4CD}" dt="2020-08-21T01:11:05.959" v="37" actId="20577"/>
          <ac:spMkLst>
            <pc:docMk/>
            <pc:sldMk cId="3314836436" sldId="1551"/>
            <ac:spMk id="2" creationId="{66067771-E02D-41B5-8439-00EE260C27D9}"/>
          </ac:spMkLst>
        </pc:spChg>
      </pc:sldChg>
      <pc:sldChg chg="modSp mod">
        <pc:chgData name="Ricardo Luiz Freitas" userId="122532effb8c3c75" providerId="LiveId" clId="{9761AD6D-E598-44A4-98D7-07CBA34CB4CD}" dt="2020-08-21T01:11:17.906" v="51" actId="20577"/>
        <pc:sldMkLst>
          <pc:docMk/>
          <pc:sldMk cId="3204373204" sldId="1553"/>
        </pc:sldMkLst>
        <pc:spChg chg="mod">
          <ac:chgData name="Ricardo Luiz Freitas" userId="122532effb8c3c75" providerId="LiveId" clId="{9761AD6D-E598-44A4-98D7-07CBA34CB4CD}" dt="2020-08-21T01:11:17.906" v="51" actId="20577"/>
          <ac:spMkLst>
            <pc:docMk/>
            <pc:sldMk cId="3204373204" sldId="1553"/>
            <ac:spMk id="2" creationId="{66067771-E02D-41B5-8439-00EE260C27D9}"/>
          </ac:spMkLst>
        </pc:spChg>
      </pc:sldChg>
    </pc:docChg>
  </pc:docChgLst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Ricardo Luiz Freitas" userId="122532effb8c3c75" providerId="LiveId" clId="{23C3BAC1-D319-4491-B166-F14DA10A59F2}"/>
    <pc:docChg chg="delSld">
      <pc:chgData name="Ricardo Luiz Freitas" userId="122532effb8c3c75" providerId="LiveId" clId="{23C3BAC1-D319-4491-B166-F14DA10A59F2}" dt="2020-08-06T22:12:05.770" v="2" actId="47"/>
      <pc:docMkLst>
        <pc:docMk/>
      </pc:docMkLst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2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3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68"/>
        </pc:sldMkLst>
      </pc:sldChg>
      <pc:sldChg chg="del">
        <pc:chgData name="Ricardo Luiz Freitas" userId="122532effb8c3c75" providerId="LiveId" clId="{23C3BAC1-D319-4491-B166-F14DA10A59F2}" dt="2020-08-06T22:10:54.814" v="1" actId="47"/>
        <pc:sldMkLst>
          <pc:docMk/>
          <pc:sldMk cId="0" sldId="4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6"/>
        </pc:sldMkLst>
      </pc:sldChg>
      <pc:sldChg chg="del">
        <pc:chgData name="Ricardo Luiz Freitas" userId="122532effb8c3c75" providerId="LiveId" clId="{23C3BAC1-D319-4491-B166-F14DA10A59F2}" dt="2020-08-06T22:12:05.770" v="2" actId="47"/>
        <pc:sldMkLst>
          <pc:docMk/>
          <pc:sldMk cId="0" sldId="4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4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5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7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8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9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0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1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2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3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165024" sldId="14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4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5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05054164" sldId="15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38431268" sldId="15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7002359" sldId="15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84422121" sldId="16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65282283" sldId="16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0" sldId="16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68127633" sldId="16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61224921" sldId="17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51271175" sldId="17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48410323" sldId="17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28335001" sldId="17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7758714" sldId="17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1377522" sldId="17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08535472" sldId="17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87778" sldId="17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5621535" sldId="1944"/>
        </pc:sldMkLst>
      </pc:sldChg>
      <pc:sldChg chg="del">
        <pc:chgData name="Ricardo Luiz Freitas" userId="122532effb8c3c75" providerId="LiveId" clId="{23C3BAC1-D319-4491-B166-F14DA10A59F2}" dt="2020-08-06T22:10:51.106" v="0" actId="47"/>
        <pc:sldMkLst>
          <pc:docMk/>
          <pc:sldMk cId="48607876" sldId="19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Rectangle 7">
            <a:extLst>
              <a:ext uri="{FF2B5EF4-FFF2-40B4-BE49-F238E27FC236}">
                <a16:creationId xmlns:a16="http://schemas.microsoft.com/office/drawing/2014/main" id="{57F19CB7-5EFB-4786-9D39-F95C332688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EB8B7B-F726-4317-BFCA-225603C069D9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016835" name="Rectangle 2">
            <a:extLst>
              <a:ext uri="{FF2B5EF4-FFF2-40B4-BE49-F238E27FC236}">
                <a16:creationId xmlns:a16="http://schemas.microsoft.com/office/drawing/2014/main" id="{967F1370-B537-4311-B302-6A0265393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6836" name="Rectangle 3">
            <a:extLst>
              <a:ext uri="{FF2B5EF4-FFF2-40B4-BE49-F238E27FC236}">
                <a16:creationId xmlns:a16="http://schemas.microsoft.com/office/drawing/2014/main" id="{E9087877-1068-4268-A08B-07259033D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C26C585A-5FD2-D377-FA1D-7490CACE2F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8E4ECA69-A40A-62F2-A035-4BF2E41091CE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pt.wikipedia.org/wiki/Qubit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hoot.it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com.br/imgres?imgurl=http://www.vittalinformatica.com.br/loja/images/CPU%20plus.JPG&amp;imgrefurl=http://www.vittalinformatica.com.br/loja/index.php?cPath%3D24&amp;usg=__Va3ficmtrxxTf0WLZbh0DC09S58=&amp;h=350&amp;w=419&amp;sz=16&amp;hl=pt-BR&amp;start=8&amp;tbnid=sTn5HcGBguoKTM:&amp;tbnh=104&amp;tbnw=125&amp;prev=/images?q%3Dcpu%26gbv%3D2%26hl%3Dpt-BR%26sa%3D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.br/imgres?imgurl=http://ps3naveia.files.wordpress.com/2009/02/pendrive.jpg&amp;imgrefurl=http://ps3naveia.wordpress.com/2009/02/10/hack-execucao-de-conteudo-pelo-pen-drive/&amp;usg=__1bOvWNOF5L2wqPv3_DPFOWOr1DE=&amp;h=650&amp;w=650&amp;sz=54&amp;hl=pt-BR&amp;start=1&amp;tbnid=UG5TBgGkzIbPSM:&amp;tbnh=137&amp;tbnw=137&amp;prev=/images?q%3Dpen-drive%26gbv%3D2%26hl%3Dpt-BR%26sa%3D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://images.google.com.br/imgres?imgurl=http://img204.imageshack.us/img204/8428/sony48xcdrsg4.jpg&amp;imgrefurl=http://mastermod.wordpress.com/2007/11/04/saiba-como-gravar-830mb-em-cds-de-650mb/&amp;usg=__0uoIy6egyopIzogX54rPeRXaBxU=&amp;h=400&amp;w=400&amp;sz=44&amp;hl=pt-BR&amp;start=5&amp;tbnid=2kFzFwSOUjn-4M:&amp;tbnh=124&amp;tbnw=124&amp;prev=/images?q%3Dcds%26gbv%3D2%26hl%3Dpt-BR" TargetMode="Externa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://images.google.com.br/imgres?imgurl=http://regmedia.co.uk/2006/11/01/core2extreme_quad_cpu.jpg&amp;imgrefurl=http://forum.clubedohardware.com.br/placas-video-sistema/498809&amp;usg=__7ikIgBk9DiJM3W8rzgbUiY-EQ7M=&amp;h=411&amp;w=450&amp;sz=72&amp;hl=pt-BR&amp;start=1&amp;tbnid=tzWHn57CUB__dM:&amp;tbnh=116&amp;tbnw=127&amp;prev=/images?q%3Dcpu%26gbv%3D2%26hl%3Dpt-BR%26sa%3D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C015CED-A5F3-DBCE-9138-FA4B1F7D7B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68A4B2EA-8B92-03F1-53ED-B0CA1DFA1D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6685A-131F-4495-81B4-584BE97D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Bits e Bytes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58016-6D45-4638-BA17-0015A330D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4713635"/>
          </a:xfrm>
        </p:spPr>
        <p:txBody>
          <a:bodyPr/>
          <a:lstStyle/>
          <a:p>
            <a:r>
              <a:rPr lang="pt-BR" sz="2400" b="1" dirty="0"/>
              <a:t>Bit</a:t>
            </a:r>
            <a:r>
              <a:rPr lang="pt-BR" sz="2400" dirty="0"/>
              <a:t> (</a:t>
            </a:r>
            <a:r>
              <a:rPr lang="pt-BR" sz="2400" b="1" dirty="0" err="1"/>
              <a:t>Bi</a:t>
            </a:r>
            <a:r>
              <a:rPr lang="pt-BR" sz="2400" dirty="0" err="1"/>
              <a:t>nary</a:t>
            </a:r>
            <a:r>
              <a:rPr lang="pt-BR" sz="2400" dirty="0"/>
              <a:t> </a:t>
            </a:r>
            <a:r>
              <a:rPr lang="pt-BR" sz="2400" dirty="0" err="1"/>
              <a:t>digi</a:t>
            </a:r>
            <a:r>
              <a:rPr lang="pt-BR" sz="2400" b="1" dirty="0" err="1"/>
              <a:t>t</a:t>
            </a:r>
            <a:r>
              <a:rPr lang="pt-BR" sz="2400" dirty="0"/>
              <a:t>):</a:t>
            </a:r>
          </a:p>
          <a:p>
            <a:pPr lvl="1"/>
            <a:r>
              <a:rPr lang="pt-BR" sz="2000" dirty="0"/>
              <a:t>Representa a unidade de informação mais elementar dentro de um computador;</a:t>
            </a:r>
          </a:p>
          <a:p>
            <a:pPr lvl="1"/>
            <a:r>
              <a:rPr lang="pt-BR" sz="2000" dirty="0"/>
              <a:t>O dígito binário pode assumir apenas dois valores, no caso da informática, usamos os dígitos 1 e 0;</a:t>
            </a:r>
          </a:p>
          <a:p>
            <a:pPr lvl="1"/>
            <a:r>
              <a:rPr lang="pt-BR" sz="2000" dirty="0"/>
              <a:t>Em termos de circuito eletrônico:</a:t>
            </a:r>
          </a:p>
          <a:p>
            <a:pPr lvl="2"/>
            <a:r>
              <a:rPr lang="pt-BR" sz="1800" i="1" dirty="0"/>
              <a:t>Bit</a:t>
            </a:r>
            <a:r>
              <a:rPr lang="pt-BR" sz="1800" dirty="0"/>
              <a:t> = 1 representa presença de tensão elétrica e</a:t>
            </a:r>
          </a:p>
          <a:p>
            <a:pPr lvl="2"/>
            <a:r>
              <a:rPr lang="pt-BR" sz="1800" i="1" dirty="0"/>
              <a:t>Bit</a:t>
            </a:r>
            <a:r>
              <a:rPr lang="pt-BR" sz="1800" dirty="0"/>
              <a:t> = 0 representa ausência de tensão elétrica.</a:t>
            </a:r>
          </a:p>
          <a:p>
            <a:r>
              <a:rPr lang="pt-BR" sz="2400" b="1" dirty="0"/>
              <a:t>Byte</a:t>
            </a:r>
            <a:r>
              <a:rPr lang="pt-BR" sz="2400" dirty="0"/>
              <a:t> (</a:t>
            </a:r>
            <a:r>
              <a:rPr lang="pt-BR" sz="2400" b="1" dirty="0" err="1"/>
              <a:t>B</a:t>
            </a:r>
            <a:r>
              <a:rPr lang="pt-BR" sz="2400" dirty="0" err="1"/>
              <a:t>inar</a:t>
            </a:r>
            <a:r>
              <a:rPr lang="pt-BR" sz="2400" b="1" dirty="0" err="1"/>
              <a:t>y</a:t>
            </a:r>
            <a:r>
              <a:rPr lang="pt-BR" sz="2400" dirty="0"/>
              <a:t> </a:t>
            </a:r>
            <a:r>
              <a:rPr lang="pt-BR" sz="2400" b="1" dirty="0" err="1"/>
              <a:t>te</a:t>
            </a:r>
            <a:r>
              <a:rPr lang="pt-BR" sz="2400" dirty="0" err="1"/>
              <a:t>rm</a:t>
            </a:r>
            <a:r>
              <a:rPr lang="pt-BR" sz="2400" dirty="0"/>
              <a:t>):</a:t>
            </a:r>
          </a:p>
          <a:p>
            <a:pPr lvl="1"/>
            <a:r>
              <a:rPr lang="pt-BR" sz="2000" dirty="0"/>
              <a:t>Conjunto de oito </a:t>
            </a:r>
            <a:r>
              <a:rPr lang="pt-BR" sz="2000" i="1" dirty="0"/>
              <a:t>bits</a:t>
            </a:r>
            <a:r>
              <a:rPr lang="pt-BR" sz="2000" dirty="0"/>
              <a:t> utilizado para representar um dado; </a:t>
            </a:r>
          </a:p>
          <a:p>
            <a:pPr lvl="1"/>
            <a:r>
              <a:rPr lang="pt-BR" sz="2000" dirty="0"/>
              <a:t>A variação, ou combinação dos oito </a:t>
            </a:r>
            <a:r>
              <a:rPr lang="pt-BR" sz="2000" i="1" dirty="0"/>
              <a:t>bits</a:t>
            </a:r>
            <a:r>
              <a:rPr lang="pt-BR" sz="2000" dirty="0"/>
              <a:t> de um </a:t>
            </a:r>
            <a:r>
              <a:rPr lang="pt-BR" sz="2000" i="1" dirty="0"/>
              <a:t>byte</a:t>
            </a:r>
            <a:r>
              <a:rPr lang="pt-BR" sz="2000" dirty="0"/>
              <a:t> (256 combinações) é capaz de representar qualquer caractere: uma letra, um número ou um símbolo (@,%,$,...).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0A37D-934D-464B-B332-CC692C723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85414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B48B-836F-4495-AB9C-73C73DE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ASCII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344CD-9E9C-455F-8076-43D50DF2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3168889" cy="3960440"/>
          </a:xfrm>
        </p:spPr>
        <p:txBody>
          <a:bodyPr/>
          <a:lstStyle/>
          <a:p>
            <a:r>
              <a:rPr lang="pt-BR" sz="2400" b="1" dirty="0"/>
              <a:t>A</a:t>
            </a:r>
            <a:r>
              <a:rPr lang="pt-BR" sz="2400" dirty="0"/>
              <a:t>merican  </a:t>
            </a:r>
            <a:r>
              <a:rPr lang="pt-BR" sz="2400" b="1" dirty="0"/>
              <a:t>S</a:t>
            </a:r>
            <a:r>
              <a:rPr lang="pt-BR" sz="2400" dirty="0"/>
              <a:t>tandard         </a:t>
            </a:r>
            <a:r>
              <a:rPr lang="pt-BR" sz="2400" b="1" dirty="0" err="1"/>
              <a:t>C</a:t>
            </a:r>
            <a:r>
              <a:rPr lang="pt-BR" sz="2400" dirty="0" err="1"/>
              <a:t>ode</a:t>
            </a:r>
            <a:r>
              <a:rPr lang="pt-BR" sz="2400" dirty="0"/>
              <a:t> for </a:t>
            </a:r>
            <a:r>
              <a:rPr lang="pt-BR" sz="2400" b="1" dirty="0" err="1"/>
              <a:t>I</a:t>
            </a:r>
            <a:r>
              <a:rPr lang="pt-BR" sz="2400" dirty="0" err="1"/>
              <a:t>nformation</a:t>
            </a:r>
            <a:r>
              <a:rPr lang="pt-BR" sz="2400" dirty="0"/>
              <a:t> </a:t>
            </a:r>
            <a:r>
              <a:rPr lang="pt-BR" sz="2400" b="1" dirty="0" err="1"/>
              <a:t>I</a:t>
            </a:r>
            <a:r>
              <a:rPr lang="pt-BR" sz="2400" dirty="0" err="1"/>
              <a:t>nterchange</a:t>
            </a:r>
            <a:r>
              <a:rPr lang="pt-BR" sz="2400" dirty="0"/>
              <a:t>;</a:t>
            </a:r>
          </a:p>
          <a:p>
            <a:r>
              <a:rPr lang="pt-BR" sz="2400" dirty="0"/>
              <a:t>Código         Padrão    Americano para Intercâmbio de Informações.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E4133D-C354-4373-9D71-60D7251030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793146"/>
              </p:ext>
            </p:extLst>
          </p:nvPr>
        </p:nvGraphicFramePr>
        <p:xfrm>
          <a:off x="3881426" y="548680"/>
          <a:ext cx="4867038" cy="532859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9888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2600431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72404726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3208422632"/>
                    </a:ext>
                  </a:extLst>
                </a:gridCol>
                <a:gridCol w="752774">
                  <a:extLst>
                    <a:ext uri="{9D8B030D-6E8A-4147-A177-3AD203B41FA5}">
                      <a16:colId xmlns:a16="http://schemas.microsoft.com/office/drawing/2014/main" val="415519606"/>
                    </a:ext>
                  </a:extLst>
                </a:gridCol>
              </a:tblGrid>
              <a:tr h="4418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Caractere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effectLst/>
                        </a:rPr>
                        <a:t>Representação Binária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Decimal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Caractere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effectLst/>
                        </a:rPr>
                        <a:t>Representação Binária</a:t>
                      </a:r>
                      <a:endParaRPr lang="pt-BR" sz="9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Decimal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ESPAÇO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32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N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!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0010 0001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33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O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"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34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P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112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#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35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Q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113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$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0010 0100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36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R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114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%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0010 0101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37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S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0111 0011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115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A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T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116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B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0110 0010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98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U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C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99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V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118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D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100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W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0111 0111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119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E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101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X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120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F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102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Y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121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G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0110 0111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103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Z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122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H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104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{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0111 1011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123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I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0110 1001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105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|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0111 1100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124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J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0110 1010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106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}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125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K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0110 1011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~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0111 1110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126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8437596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L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0110 1100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108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>
                          <a:effectLst/>
                        </a:rPr>
                        <a:t>DELETE</a:t>
                      </a:r>
                      <a:endParaRPr lang="pt-BR" sz="10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0111 1111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127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475631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M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050" dirty="0">
                          <a:effectLst/>
                        </a:rPr>
                        <a:t>0110 1101</a:t>
                      </a:r>
                      <a:endParaRPr lang="pt-BR" sz="10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109</a:t>
                      </a: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>
                          <a:effectLst/>
                        </a:rPr>
                        <a:t> </a:t>
                      </a:r>
                      <a:endParaRPr lang="pt-BR" sz="105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pt-BR" sz="1050" dirty="0">
                          <a:effectLst/>
                        </a:rPr>
                        <a:t> </a:t>
                      </a: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endParaRPr lang="pt-BR" sz="105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9359" marR="39359" marT="39359" marB="3935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443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0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A8DF7B-5D97-4805-B7BE-2953C16EE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de Numeração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F270B-6C9A-4AFA-A641-585A7A6E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Sistemas em que um conjunto de números são representados pela combinação única de um conjunto de símbolos (números, letras, caracteres especiais):</a:t>
            </a:r>
          </a:p>
          <a:p>
            <a:pPr lvl="1"/>
            <a:r>
              <a:rPr lang="pt-BR" b="1" dirty="0"/>
              <a:t>Binário</a:t>
            </a:r>
            <a:r>
              <a:rPr lang="pt-BR" dirty="0"/>
              <a:t>: 0, 1</a:t>
            </a:r>
          </a:p>
          <a:p>
            <a:pPr lvl="1"/>
            <a:r>
              <a:rPr lang="pt-BR" b="1" dirty="0"/>
              <a:t>Octal</a:t>
            </a:r>
            <a:r>
              <a:rPr lang="pt-BR" dirty="0"/>
              <a:t>: 0, 1, 2, 3, 4, 5, 6, 7</a:t>
            </a:r>
          </a:p>
          <a:p>
            <a:pPr lvl="1"/>
            <a:r>
              <a:rPr lang="pt-BR" b="1" dirty="0"/>
              <a:t>Decimal</a:t>
            </a:r>
            <a:r>
              <a:rPr lang="pt-BR" dirty="0"/>
              <a:t>: 0, 1, 2, 3, 4, 5, 6, 7, 8, 9</a:t>
            </a:r>
          </a:p>
          <a:p>
            <a:pPr lvl="1"/>
            <a:r>
              <a:rPr lang="pt-BR" b="1" dirty="0"/>
              <a:t>Hexadecimal</a:t>
            </a:r>
            <a:r>
              <a:rPr lang="pt-BR" dirty="0"/>
              <a:t>: 0, 1, 2, 3, 4, 5, 6, 7, 8, 9, A, B, C, D, E, F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F6DDA7-B3E0-4218-A574-09903F5163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8702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73EF6-B067-40C5-97C9-4232BFB4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65306-E6E3-4D48-AB55-72614773E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30725"/>
          </a:xfrm>
        </p:spPr>
        <p:txBody>
          <a:bodyPr/>
          <a:lstStyle/>
          <a:p>
            <a:r>
              <a:rPr lang="pt-BR" dirty="0"/>
              <a:t>Representa os números </a:t>
            </a:r>
            <a:r>
              <a:rPr lang="pt-BR" b="1" dirty="0"/>
              <a:t>em base 2</a:t>
            </a:r>
            <a:r>
              <a:rPr lang="pt-BR" dirty="0"/>
              <a:t>, portanto empregando 2 símbolos (</a:t>
            </a:r>
            <a:r>
              <a:rPr lang="pt-BR" b="1" dirty="0">
                <a:solidFill>
                  <a:srgbClr val="FF0000"/>
                </a:solidFill>
              </a:rPr>
              <a:t>0</a:t>
            </a:r>
            <a:r>
              <a:rPr lang="pt-BR" dirty="0"/>
              <a:t>, </a:t>
            </a:r>
            <a:r>
              <a:rPr lang="pt-BR" b="1" dirty="0">
                <a:solidFill>
                  <a:srgbClr val="FF0000"/>
                </a:solidFill>
              </a:rPr>
              <a:t>1</a:t>
            </a:r>
            <a:r>
              <a:rPr lang="pt-BR" dirty="0"/>
              <a:t>);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dirty="0"/>
              <a:t>Dessa forma, para representar quaisquer números, temos que fazer uma combinação dos algarismos 0 e 1;</a:t>
            </a:r>
            <a:endParaRPr lang="pt-BR" altLang="pt-BR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en-US" altLang="pt-BR" dirty="0" err="1"/>
              <a:t>Em</a:t>
            </a:r>
            <a:r>
              <a:rPr lang="en-US" altLang="pt-BR" dirty="0"/>
              <a:t> </a:t>
            </a:r>
            <a:r>
              <a:rPr lang="en-US" altLang="pt-BR" dirty="0" err="1"/>
              <a:t>binário</a:t>
            </a:r>
            <a:r>
              <a:rPr lang="en-US" altLang="pt-BR" dirty="0"/>
              <a:t>, o </a:t>
            </a:r>
            <a:r>
              <a:rPr lang="en-US" altLang="pt-BR" dirty="0" err="1"/>
              <a:t>número</a:t>
            </a:r>
            <a:r>
              <a:rPr lang="en-US" altLang="pt-BR" dirty="0"/>
              <a:t> par </a:t>
            </a:r>
            <a:r>
              <a:rPr lang="en-US" altLang="pt-BR" dirty="0" err="1"/>
              <a:t>termina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0 e o </a:t>
            </a:r>
            <a:r>
              <a:rPr lang="en-US" altLang="pt-BR" dirty="0" err="1"/>
              <a:t>ímpar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1.</a:t>
            </a:r>
            <a:endParaRPr lang="pt-BR" alt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E6E991-4B97-410A-B9C6-3C7C46BE61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38059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D3F04-DFB0-41B4-A2CC-2EBEA531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Binário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BF1B13-C94D-4592-8892-441D22A97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68F62C5-800A-4F64-8438-CFF1653C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29587"/>
              </p:ext>
            </p:extLst>
          </p:nvPr>
        </p:nvGraphicFramePr>
        <p:xfrm>
          <a:off x="1524000" y="1052736"/>
          <a:ext cx="609600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2749491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75175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Binário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58445"/>
                  </a:ext>
                </a:extLst>
              </a:tr>
              <a:tr h="3492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124069"/>
                  </a:ext>
                </a:extLst>
              </a:tr>
              <a:tr h="24927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40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65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4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656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906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6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92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82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76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60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69220-2225-4E99-A81A-86C668CFA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 Hexadecimal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1E38CD-CB56-4B59-8DEA-A1CCCFB9E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30725"/>
          </a:xfrm>
        </p:spPr>
        <p:txBody>
          <a:bodyPr/>
          <a:lstStyle/>
          <a:p>
            <a:r>
              <a:rPr lang="pt-BR" sz="2800" dirty="0"/>
              <a:t>Representa os números </a:t>
            </a:r>
            <a:r>
              <a:rPr lang="pt-BR" sz="2800" b="1" dirty="0"/>
              <a:t>em base 16</a:t>
            </a:r>
            <a:r>
              <a:rPr lang="pt-BR" sz="2800" dirty="0"/>
              <a:t>, portanto empregando 16 símbolos (</a:t>
            </a:r>
            <a:r>
              <a:rPr lang="pt-BR" sz="2800" b="1" dirty="0">
                <a:solidFill>
                  <a:srgbClr val="FF0000"/>
                </a:solidFill>
              </a:rPr>
              <a:t>0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b="1" dirty="0">
                <a:solidFill>
                  <a:srgbClr val="FF0000"/>
                </a:solidFill>
              </a:rPr>
              <a:t>A</a:t>
            </a:r>
            <a:r>
              <a:rPr lang="pt-BR" sz="2800" dirty="0"/>
              <a:t>=10, </a:t>
            </a:r>
            <a:r>
              <a:rPr lang="pt-BR" sz="2800" b="1" dirty="0">
                <a:solidFill>
                  <a:srgbClr val="FF0000"/>
                </a:solidFill>
              </a:rPr>
              <a:t>B</a:t>
            </a:r>
            <a:r>
              <a:rPr lang="pt-BR" sz="2800" dirty="0"/>
              <a:t>=11, </a:t>
            </a:r>
            <a:r>
              <a:rPr lang="pt-BR" sz="2800" b="1" dirty="0">
                <a:solidFill>
                  <a:srgbClr val="FF0000"/>
                </a:solidFill>
              </a:rPr>
              <a:t>C</a:t>
            </a:r>
            <a:r>
              <a:rPr lang="pt-BR" sz="2800" dirty="0"/>
              <a:t>=12, </a:t>
            </a:r>
            <a:r>
              <a:rPr lang="pt-BR" sz="2800" b="1" dirty="0">
                <a:solidFill>
                  <a:srgbClr val="FF0000"/>
                </a:solidFill>
              </a:rPr>
              <a:t>D</a:t>
            </a:r>
            <a:r>
              <a:rPr lang="pt-BR" sz="2800" dirty="0"/>
              <a:t>=13, </a:t>
            </a:r>
            <a:r>
              <a:rPr lang="pt-BR" sz="2800" b="1" dirty="0">
                <a:solidFill>
                  <a:srgbClr val="FF0000"/>
                </a:solidFill>
              </a:rPr>
              <a:t>E</a:t>
            </a:r>
            <a:r>
              <a:rPr lang="pt-BR" sz="2800" dirty="0"/>
              <a:t>=14, </a:t>
            </a:r>
            <a:r>
              <a:rPr lang="pt-BR" sz="2800" b="1" dirty="0">
                <a:solidFill>
                  <a:srgbClr val="FF0000"/>
                </a:solidFill>
              </a:rPr>
              <a:t>F</a:t>
            </a:r>
            <a:r>
              <a:rPr lang="pt-BR" sz="2800" dirty="0"/>
              <a:t>=15);</a:t>
            </a:r>
          </a:p>
          <a:p>
            <a:r>
              <a:rPr lang="pt-BR" sz="2800" dirty="0"/>
              <a:t>Muito utilizado para representar números binários de uma forma mais compacta, pois é muito fácil converter binários pra hexadecimal e vice-versa;</a:t>
            </a:r>
          </a:p>
          <a:p>
            <a:r>
              <a:rPr lang="pt-BR" sz="2800" dirty="0"/>
              <a:t>Dessa forma, esse sistema é bastante utilizado em aplicações de computadores e microprocessadores;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48086A-D1BB-46B5-9F6B-21F127C70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548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F0E3C6-C25C-4A42-ABB0-158DBACC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Qualquer sistema para 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A6733-EF55-443C-8B5F-0B9B16476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1A82</a:t>
            </a:r>
            <a:r>
              <a:rPr lang="pt-BR" sz="2000" dirty="0"/>
              <a:t> do sistema </a:t>
            </a:r>
            <a:r>
              <a:rPr lang="pt-BR" sz="2000" u="sng" dirty="0"/>
              <a:t>hexadecimal para 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01A8</a:t>
            </a:r>
            <a:r>
              <a:rPr lang="pt-BR" sz="2000" dirty="0"/>
              <a:t> do sistema </a:t>
            </a:r>
            <a:r>
              <a:rPr lang="pt-BR" sz="2000" u="sng" dirty="0"/>
              <a:t>hexadecimal para decimal</a:t>
            </a:r>
            <a:r>
              <a:rPr lang="pt-BR" sz="2000" dirty="0"/>
              <a:t>:</a:t>
            </a:r>
            <a:endParaRPr lang="pt-BR" sz="1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1364-68A7-4CA8-B1C3-6D131EEAEF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pic>
        <p:nvPicPr>
          <p:cNvPr id="41986" name="Picture 2" descr="http://www.mecaweb.com.br/eletronica/content/image/conv_hd_1.png">
            <a:extLst>
              <a:ext uri="{FF2B5EF4-FFF2-40B4-BE49-F238E27FC236}">
                <a16:creationId xmlns:a16="http://schemas.microsoft.com/office/drawing/2014/main" id="{F5F55AE9-5DEA-4543-960F-C08AA4AF7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628800"/>
            <a:ext cx="85439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http://www.mecaweb.com.br/eletronica/content/image/conv_hd_2.png">
            <a:extLst>
              <a:ext uri="{FF2B5EF4-FFF2-40B4-BE49-F238E27FC236}">
                <a16:creationId xmlns:a16="http://schemas.microsoft.com/office/drawing/2014/main" id="{23CDC79E-9D51-462D-9514-BBBDCDD6B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4187155"/>
            <a:ext cx="854392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9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1FDE8-33CC-4D87-A34E-F230ABA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Qualquer sistema para Decimal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9E2F55-C738-4196-99D4-30C0E8C53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3579E98E-B49D-4935-8A09-32BB6844D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1010</a:t>
            </a:r>
            <a:r>
              <a:rPr lang="pt-BR" sz="2000" dirty="0"/>
              <a:t> do sistema </a:t>
            </a:r>
            <a:r>
              <a:rPr lang="pt-BR" sz="2000" u="sng" dirty="0"/>
              <a:t>binário para 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1101 </a:t>
            </a:r>
            <a:r>
              <a:rPr lang="pt-BR" sz="2000" dirty="0"/>
              <a:t>do sistema </a:t>
            </a:r>
            <a:r>
              <a:rPr lang="pt-BR" sz="2000" u="sng" dirty="0"/>
              <a:t>binário para decimal</a:t>
            </a:r>
            <a:r>
              <a:rPr lang="pt-BR" sz="2000" dirty="0"/>
              <a:t>:</a:t>
            </a:r>
            <a:endParaRPr lang="pt-BR" sz="1400" dirty="0"/>
          </a:p>
        </p:txBody>
      </p:sp>
      <p:pic>
        <p:nvPicPr>
          <p:cNvPr id="44034" name="Picture 2" descr="http://www.mecaweb.com.br/eletronica/content/image/conv_bd_1.png">
            <a:extLst>
              <a:ext uri="{FF2B5EF4-FFF2-40B4-BE49-F238E27FC236}">
                <a16:creationId xmlns:a16="http://schemas.microsoft.com/office/drawing/2014/main" id="{14D335C1-7B99-4330-9606-E471DD5B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691258"/>
            <a:ext cx="8553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6" name="Picture 4" descr="http://www.mecaweb.com.br/eletronica/content/image/conv_bd_2.png">
            <a:extLst>
              <a:ext uri="{FF2B5EF4-FFF2-40B4-BE49-F238E27FC236}">
                <a16:creationId xmlns:a16="http://schemas.microsoft.com/office/drawing/2014/main" id="{FDCB9517-89BC-444F-BF17-E361486DB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4221088"/>
            <a:ext cx="85534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54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EFC89-EBBA-4F9E-A30F-6FFEBBC8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Decimal para Qualquer sistema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034BE5-0C05-4369-8700-61206DE09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12412</a:t>
            </a:r>
            <a:r>
              <a:rPr lang="pt-BR" sz="2000" dirty="0"/>
              <a:t> do sistema </a:t>
            </a:r>
            <a:r>
              <a:rPr lang="pt-BR" sz="2000" u="sng" dirty="0"/>
              <a:t>decimal para hexadecimal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10024</a:t>
            </a:r>
            <a:r>
              <a:rPr lang="pt-BR" sz="2000" dirty="0"/>
              <a:t> do sistema </a:t>
            </a:r>
            <a:r>
              <a:rPr lang="pt-BR" sz="2000" u="sng" dirty="0"/>
              <a:t>decimal para hexadecimal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C92F2F5-F5D7-431D-B2FD-34F1E74DA3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pic>
        <p:nvPicPr>
          <p:cNvPr id="43010" name="Picture 2" descr="http://www.mecaweb.com.br/eletronica/content/image/conv_dh_1.png">
            <a:extLst>
              <a:ext uri="{FF2B5EF4-FFF2-40B4-BE49-F238E27FC236}">
                <a16:creationId xmlns:a16="http://schemas.microsoft.com/office/drawing/2014/main" id="{B8B4E762-2DD5-4C83-A1D9-28944D6B6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95665"/>
            <a:ext cx="4320479" cy="18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http://www.mecaweb.com.br/eletronica/content/image/conv_dh_2.png">
            <a:extLst>
              <a:ext uri="{FF2B5EF4-FFF2-40B4-BE49-F238E27FC236}">
                <a16:creationId xmlns:a16="http://schemas.microsoft.com/office/drawing/2014/main" id="{7ECADAAA-E6BC-47DE-9314-7222EF1F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215945"/>
            <a:ext cx="4320480" cy="187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53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97C4-A748-40B5-89F2-BDDB78E6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</a:t>
            </a:r>
            <a:r>
              <a:rPr lang="pt-BR" sz="3600" dirty="0"/>
              <a:t>Decimal para Qualquer sistema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A41090-620F-41C4-B700-4ABB751B4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269B064-6114-4876-BE90-429B0E1E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pt-BR" sz="2000" dirty="0"/>
              <a:t>Conversão do número </a:t>
            </a:r>
            <a:r>
              <a:rPr lang="pt-BR" sz="2000" b="1" dirty="0"/>
              <a:t>29</a:t>
            </a:r>
            <a:r>
              <a:rPr lang="pt-BR" sz="2000" dirty="0"/>
              <a:t> do sistema </a:t>
            </a:r>
            <a:r>
              <a:rPr lang="pt-BR" sz="2000" u="sng" dirty="0"/>
              <a:t>decimal para binário</a:t>
            </a:r>
            <a:r>
              <a:rPr lang="pt-BR" sz="2000" dirty="0"/>
              <a:t>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Conversão do número </a:t>
            </a:r>
            <a:r>
              <a:rPr lang="pt-BR" sz="2000" b="1" dirty="0"/>
              <a:t>10</a:t>
            </a:r>
            <a:r>
              <a:rPr lang="pt-BR" sz="2000" dirty="0"/>
              <a:t> do sistema </a:t>
            </a:r>
            <a:r>
              <a:rPr lang="pt-BR" sz="2000" u="sng" dirty="0"/>
              <a:t>decimal para binário</a:t>
            </a:r>
            <a:r>
              <a:rPr lang="pt-BR" sz="2000" dirty="0"/>
              <a:t>:</a:t>
            </a:r>
          </a:p>
          <a:p>
            <a:endParaRPr lang="pt-BR" sz="2000" dirty="0"/>
          </a:p>
        </p:txBody>
      </p:sp>
      <p:pic>
        <p:nvPicPr>
          <p:cNvPr id="45058" name="Picture 2" descr="http://www.mecaweb.com.br/eletronica/content/image/conv_db_1.png">
            <a:extLst>
              <a:ext uri="{FF2B5EF4-FFF2-40B4-BE49-F238E27FC236}">
                <a16:creationId xmlns:a16="http://schemas.microsoft.com/office/drawing/2014/main" id="{0B6C07DF-3D40-4BA3-8998-617586B0C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52805"/>
            <a:ext cx="3024336" cy="21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0" name="Picture 4" descr="http://www.mecaweb.com.br/eletronica/content/image/conv_db_2.png">
            <a:extLst>
              <a:ext uri="{FF2B5EF4-FFF2-40B4-BE49-F238E27FC236}">
                <a16:creationId xmlns:a16="http://schemas.microsoft.com/office/drawing/2014/main" id="{EBDC313E-C5CC-4E3B-AA33-947C1C814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118943"/>
            <a:ext cx="2843002" cy="20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569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53273-4F10-446E-8F84-16A2C11B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32331-0F34-4D8A-9E8D-D600594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Conceitos Básicos de Informática</a:t>
            </a:r>
          </a:p>
          <a:p>
            <a:pPr lvl="1"/>
            <a:r>
              <a:rPr lang="pt-BR" dirty="0"/>
              <a:t>Funcionamento básico de um computador</a:t>
            </a:r>
          </a:p>
          <a:p>
            <a:pPr lvl="1"/>
            <a:r>
              <a:rPr lang="pt-BR" dirty="0"/>
              <a:t>Sistemas de numeração</a:t>
            </a:r>
          </a:p>
          <a:p>
            <a:pPr lvl="1"/>
            <a:r>
              <a:rPr lang="pt-BR" dirty="0"/>
              <a:t>Sistemas hexadecimal/binário</a:t>
            </a:r>
          </a:p>
          <a:p>
            <a:pPr lvl="1"/>
            <a:r>
              <a:rPr lang="pt-BR" dirty="0"/>
              <a:t>Unidades métricas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Exercícios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2F46B4-7CC4-4810-8184-294B55D90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05295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7771-E02D-41B5-8439-00EE26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Binário para Hexadecimal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81B36-18F4-4A0C-BA8B-E141BBEE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Binário = 101111101100011;</a:t>
            </a:r>
          </a:p>
          <a:p>
            <a:pPr lvl="1"/>
            <a:r>
              <a:rPr lang="pt-BR" dirty="0"/>
              <a:t>Separar em grupos de 4 (da direita para a esquerda): </a:t>
            </a:r>
          </a:p>
          <a:p>
            <a:pPr lvl="2"/>
            <a:r>
              <a:rPr lang="pt-BR" dirty="0"/>
              <a:t>101-1111-0110-0011</a:t>
            </a:r>
          </a:p>
          <a:p>
            <a:pPr lvl="1"/>
            <a:r>
              <a:rPr lang="pt-BR" dirty="0"/>
              <a:t>Identificar os números hexadecimais de cada grupo: </a:t>
            </a:r>
          </a:p>
          <a:p>
            <a:pPr lvl="2"/>
            <a:r>
              <a:rPr lang="pt-BR" dirty="0"/>
              <a:t>101=</a:t>
            </a:r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; 1111=</a:t>
            </a:r>
            <a:r>
              <a:rPr lang="pt-BR" b="1" dirty="0">
                <a:solidFill>
                  <a:srgbClr val="FF0000"/>
                </a:solidFill>
              </a:rPr>
              <a:t>F</a:t>
            </a:r>
            <a:r>
              <a:rPr lang="pt-BR" dirty="0"/>
              <a:t>; 0110=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; 0011=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dirty="0"/>
              <a:t>;</a:t>
            </a:r>
          </a:p>
          <a:p>
            <a:r>
              <a:rPr lang="pt-BR" dirty="0"/>
              <a:t>Hexadecimal = </a:t>
            </a:r>
            <a:r>
              <a:rPr lang="pt-BR" b="1" dirty="0">
                <a:solidFill>
                  <a:srgbClr val="FF0000"/>
                </a:solidFill>
              </a:rPr>
              <a:t>5F63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66E9A-CB97-43D6-9F45-31B092A3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14836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67771-E02D-41B5-8439-00EE260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Conversão: Hexadecimal para Binário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81B36-18F4-4A0C-BA8B-E141BBEE5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Hexadecimal = </a:t>
            </a:r>
            <a:r>
              <a:rPr lang="pt-BR" b="1" dirty="0">
                <a:solidFill>
                  <a:srgbClr val="FF0000"/>
                </a:solidFill>
              </a:rPr>
              <a:t>5F63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Pegar cada caractere do número hexadecimal e identificar (em grupo de 4 bits) o número binário correspondente: </a:t>
            </a:r>
          </a:p>
          <a:p>
            <a:pPr lvl="2"/>
            <a:r>
              <a:rPr lang="pt-BR" b="1" dirty="0">
                <a:solidFill>
                  <a:srgbClr val="FF0000"/>
                </a:solidFill>
              </a:rPr>
              <a:t>5</a:t>
            </a:r>
            <a:r>
              <a:rPr lang="pt-BR" dirty="0"/>
              <a:t>=0101; </a:t>
            </a:r>
            <a:r>
              <a:rPr lang="pt-BR" b="1" dirty="0">
                <a:solidFill>
                  <a:srgbClr val="FF0000"/>
                </a:solidFill>
              </a:rPr>
              <a:t>F</a:t>
            </a:r>
            <a:r>
              <a:rPr lang="pt-BR" dirty="0"/>
              <a:t>=1111; </a:t>
            </a:r>
            <a:r>
              <a:rPr lang="pt-BR" b="1" dirty="0">
                <a:solidFill>
                  <a:srgbClr val="FF0000"/>
                </a:solidFill>
              </a:rPr>
              <a:t>6</a:t>
            </a:r>
            <a:r>
              <a:rPr lang="pt-BR" dirty="0"/>
              <a:t>=0110; </a:t>
            </a:r>
            <a:r>
              <a:rPr lang="pt-BR" b="1" dirty="0">
                <a:solidFill>
                  <a:srgbClr val="FF0000"/>
                </a:solidFill>
              </a:rPr>
              <a:t>3</a:t>
            </a:r>
            <a:r>
              <a:rPr lang="pt-BR" dirty="0"/>
              <a:t>=0011;</a:t>
            </a:r>
          </a:p>
          <a:p>
            <a:pPr lvl="1"/>
            <a:r>
              <a:rPr lang="pt-BR" dirty="0"/>
              <a:t>Juntar os números binários encontrados formando um só (ignorar o zeros à esquerda): </a:t>
            </a:r>
          </a:p>
          <a:p>
            <a:pPr lvl="2"/>
            <a:r>
              <a:rPr lang="pt-BR" dirty="0"/>
              <a:t>0101-1111-0110-0011;</a:t>
            </a:r>
          </a:p>
          <a:p>
            <a:r>
              <a:rPr lang="pt-BR" dirty="0"/>
              <a:t>Binário = 101111101100011.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166E9A-CB97-43D6-9F45-31B092A3B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437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Hexadecimal / Binário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30DBFED5-9FD3-47DF-AB1C-51CB3614F679}"/>
              </a:ext>
            </a:extLst>
          </p:cNvPr>
          <p:cNvGraphicFramePr>
            <a:graphicFrameLocks noGrp="1"/>
          </p:cNvGraphicFramePr>
          <p:nvPr/>
        </p:nvGraphicFramePr>
        <p:xfrm>
          <a:off x="2627784" y="1196752"/>
          <a:ext cx="3456384" cy="455700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63446">
                  <a:extLst>
                    <a:ext uri="{9D8B030D-6E8A-4147-A177-3AD203B41FA5}">
                      <a16:colId xmlns:a16="http://schemas.microsoft.com/office/drawing/2014/main" val="4142900017"/>
                    </a:ext>
                  </a:extLst>
                </a:gridCol>
                <a:gridCol w="1892938">
                  <a:extLst>
                    <a:ext uri="{9D8B030D-6E8A-4147-A177-3AD203B41FA5}">
                      <a16:colId xmlns:a16="http://schemas.microsoft.com/office/drawing/2014/main" val="1928944795"/>
                    </a:ext>
                  </a:extLst>
                </a:gridCol>
              </a:tblGrid>
              <a:tr h="441887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Hexadecimal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Binário</a:t>
                      </a:r>
                      <a:endParaRPr lang="pt-BR" sz="16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 anchor="ctr"/>
                </a:tc>
                <a:extLst>
                  <a:ext uri="{0D108BD9-81ED-4DB2-BD59-A6C34878D82A}">
                    <a16:rowId xmlns:a16="http://schemas.microsoft.com/office/drawing/2014/main" val="259042638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effectLst/>
                        </a:rPr>
                        <a:t>0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1461177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</a:t>
                      </a: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84694665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105206015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0011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483534497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292144243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428086933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9221119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0111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92814849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539521772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819335306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158942064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1011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215700701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77854758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1101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963639214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1110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2139867258"/>
                  </a:ext>
                </a:extLst>
              </a:tr>
              <a:tr h="257195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Calibri" panose="020F0502020204030204" pitchFamily="34" charset="0"/>
                        <a:cs typeface="Univers" panose="020B0503020202020204" pitchFamily="34" charset="0"/>
                      </a:endParaRPr>
                    </a:p>
                  </a:txBody>
                  <a:tcPr marL="39359" marR="39359" marT="39359" marB="39359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400" dirty="0">
                          <a:solidFill>
                            <a:srgbClr val="000000"/>
                          </a:solidFill>
                          <a:effectLst/>
                          <a:latin typeface="Univers" panose="020B0503020202020204" pitchFamily="34" charset="0"/>
                          <a:ea typeface="Calibri" panose="020F0502020204030204" pitchFamily="34" charset="0"/>
                          <a:cs typeface="Univers" panose="020B0503020202020204" pitchFamily="34" charset="0"/>
                        </a:rPr>
                        <a:t>1111</a:t>
                      </a:r>
                    </a:p>
                  </a:txBody>
                  <a:tcPr marL="39359" marR="39359" marT="39359" marB="39359"/>
                </a:tc>
                <a:extLst>
                  <a:ext uri="{0D108BD9-81ED-4DB2-BD59-A6C34878D82A}">
                    <a16:rowId xmlns:a16="http://schemas.microsoft.com/office/drawing/2014/main" val="367122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585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F3EA8B-71EB-4441-8DCA-BA04E55B2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Unidades Métricas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5CD8AD-107E-427B-866D-7E28FB466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DAAE748-3B6E-4C11-A3E8-8DF7D2624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74357"/>
              </p:ext>
            </p:extLst>
          </p:nvPr>
        </p:nvGraphicFramePr>
        <p:xfrm>
          <a:off x="755577" y="1561654"/>
          <a:ext cx="7737548" cy="4315616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025617">
                  <a:extLst>
                    <a:ext uri="{9D8B030D-6E8A-4147-A177-3AD203B41FA5}">
                      <a16:colId xmlns:a16="http://schemas.microsoft.com/office/drawing/2014/main" val="3687771347"/>
                    </a:ext>
                  </a:extLst>
                </a:gridCol>
                <a:gridCol w="2880002">
                  <a:extLst>
                    <a:ext uri="{9D8B030D-6E8A-4147-A177-3AD203B41FA5}">
                      <a16:colId xmlns:a16="http://schemas.microsoft.com/office/drawing/2014/main" val="1891932043"/>
                    </a:ext>
                  </a:extLst>
                </a:gridCol>
                <a:gridCol w="2831929">
                  <a:extLst>
                    <a:ext uri="{9D8B030D-6E8A-4147-A177-3AD203B41FA5}">
                      <a16:colId xmlns:a16="http://schemas.microsoft.com/office/drawing/2014/main" val="600235"/>
                    </a:ext>
                  </a:extLst>
                </a:gridCol>
              </a:tblGrid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2400" dirty="0">
                          <a:effectLst/>
                        </a:rPr>
                        <a:t>Unidade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2400" dirty="0">
                          <a:effectLst/>
                        </a:rPr>
                        <a:t>Quantidade de Bytes</a:t>
                      </a:r>
                      <a:endParaRPr lang="pt-BR" sz="18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225018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KiloByte</a:t>
                      </a:r>
                      <a:r>
                        <a:rPr lang="pt-BR" sz="1800" dirty="0">
                          <a:effectLst/>
                        </a:rPr>
                        <a:t> (KB)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10</a:t>
                      </a:r>
                      <a:r>
                        <a:rPr lang="pt-BR" sz="1800" dirty="0">
                          <a:effectLst/>
                        </a:rPr>
                        <a:t> = 1.024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1024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815864552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MegaByte</a:t>
                      </a:r>
                      <a:r>
                        <a:rPr lang="pt-BR" sz="1800" dirty="0">
                          <a:effectLst/>
                        </a:rPr>
                        <a:t> (MB)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20</a:t>
                      </a:r>
                      <a:r>
                        <a:rPr lang="pt-BR" sz="1800" dirty="0">
                          <a:effectLst/>
                        </a:rPr>
                        <a:t> = 1.048.576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1024 * 1024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055963142"/>
                  </a:ext>
                </a:extLst>
              </a:tr>
              <a:tr h="587141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>
                          <a:effectLst/>
                        </a:rPr>
                        <a:t>GigaByte (GB)</a:t>
                      </a:r>
                      <a:endParaRPr lang="pt-BR" sz="140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30</a:t>
                      </a:r>
                      <a:r>
                        <a:rPr lang="pt-BR" sz="1800" dirty="0">
                          <a:effectLst/>
                        </a:rPr>
                        <a:t> = 1.073.741.824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1024 * 1024 * 1024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2448955754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 err="1">
                          <a:effectLst/>
                        </a:rPr>
                        <a:t>TeraByte</a:t>
                      </a:r>
                      <a:r>
                        <a:rPr lang="pt-BR" sz="1800" dirty="0">
                          <a:effectLst/>
                        </a:rPr>
                        <a:t> (TB)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2</a:t>
                      </a:r>
                      <a:r>
                        <a:rPr lang="pt-BR" sz="1800" baseline="30000" dirty="0">
                          <a:effectLst/>
                        </a:rPr>
                        <a:t>40</a:t>
                      </a:r>
                      <a:r>
                        <a:rPr lang="pt-BR" sz="1800" dirty="0">
                          <a:effectLst/>
                        </a:rPr>
                        <a:t> = 1.099.511.627.776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dirty="0">
                          <a:effectLst/>
                        </a:rPr>
                        <a:t>1024 * 1024 * 1024 * 1024</a:t>
                      </a:r>
                      <a:endParaRPr lang="pt-BR" sz="1400" dirty="0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33865156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Petabyte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(PB)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1.125.899.906.842.624.250</a:t>
                      </a:r>
                      <a:endParaRPr lang="pt-BR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effectLst/>
                        </a:rPr>
                        <a:t>1024 * 1024 * 1024 * 1024 </a:t>
                      </a:r>
                      <a:r>
                        <a:rPr lang="pt-B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1024</a:t>
                      </a: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130775341"/>
                  </a:ext>
                </a:extLst>
              </a:tr>
              <a:tr h="655684"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Exabyte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(EB)</a:t>
                      </a: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00"/>
                        </a:lnSpc>
                        <a:spcAft>
                          <a:spcPts val="850"/>
                        </a:spcAft>
                      </a:pP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pt-B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1.152.921.504.606.846.976.260</a:t>
                      </a:r>
                      <a:endParaRPr lang="pt-BR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300"/>
                        </a:lnSpc>
                        <a:spcBef>
                          <a:spcPts val="0"/>
                        </a:spcBef>
                        <a:spcAft>
                          <a:spcPts val="85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effectLst/>
                        </a:rPr>
                        <a:t>1024 * 1024 * 1024 * 1024 </a:t>
                      </a:r>
                      <a:r>
                        <a:rPr lang="pt-BR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1024</a:t>
                      </a:r>
                      <a:r>
                        <a:rPr lang="pt-BR" sz="11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1024</a:t>
                      </a:r>
                      <a:endParaRPr lang="pt-BR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389112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24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1557-73E1-4CAD-8453-49793806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 Quântico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F538A-B124-47F5-9B98-A1E922757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6203032" cy="4713287"/>
          </a:xfrm>
        </p:spPr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pt-BR" sz="2200" dirty="0"/>
              <a:t>Dispositivo que executa cálculos fazendo uso direto de propriedades da mecânica quântica, tais como sobreposição e interferência; 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sz="2200" dirty="0"/>
              <a:t>O mais desenvolvido atualmente, o D-</a:t>
            </a:r>
            <a:r>
              <a:rPr lang="pt-BR" sz="2200" dirty="0" err="1"/>
              <a:t>Wave</a:t>
            </a:r>
            <a:r>
              <a:rPr lang="pt-BR" sz="2200" dirty="0"/>
              <a:t> </a:t>
            </a:r>
            <a:r>
              <a:rPr lang="pt-BR" sz="2200" dirty="0" err="1"/>
              <a:t>Two</a:t>
            </a:r>
            <a:r>
              <a:rPr lang="pt-BR" sz="2200" dirty="0"/>
              <a:t>, trabalha com 512 </a:t>
            </a:r>
            <a:r>
              <a:rPr lang="pt-BR" sz="2200" dirty="0" err="1">
                <a:hlinkClick r:id="rId2" tooltip="Qubi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qubits</a:t>
            </a:r>
            <a:r>
              <a:rPr lang="pt-BR" sz="2200" dirty="0"/>
              <a:t> de informação</a:t>
            </a:r>
            <a:r>
              <a:rPr lang="pt-BR" altLang="pt-BR" sz="2200" dirty="0"/>
              <a:t>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O chip quântico precisa ser congelado a uma temperatura muito próxima do zero absoluto;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Possíveis aplicações na criptografia, pesquisa genética e farmacêutica;</a:t>
            </a:r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200" dirty="0"/>
              <a:t>Um </a:t>
            </a:r>
            <a:r>
              <a:rPr lang="pt-BR" altLang="pt-BR" sz="2200" dirty="0" err="1"/>
              <a:t>qubit</a:t>
            </a:r>
            <a:r>
              <a:rPr lang="pt-BR" altLang="pt-BR" sz="2200" dirty="0"/>
              <a:t> pode conter um "1", um "0" ou uma sobreposição destes.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6F9275-4A72-4BA4-B1CA-FE2F8DB1C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pic>
        <p:nvPicPr>
          <p:cNvPr id="5" name="Picture 4" descr="15022007a">
            <a:extLst>
              <a:ext uri="{FF2B5EF4-FFF2-40B4-BE49-F238E27FC236}">
                <a16:creationId xmlns:a16="http://schemas.microsoft.com/office/drawing/2014/main" id="{9026F3E4-9AD2-44CE-8C42-3074A89D6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289" y="476672"/>
            <a:ext cx="2136983" cy="5491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5532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663F6-C048-4B81-BA5A-2D73EC1C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Quiz no </a:t>
            </a:r>
            <a:r>
              <a:rPr lang="pt-BR" dirty="0" err="1"/>
              <a:t>Kahoot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56EFA7-70DD-41CD-8B0B-7C1880C5E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Acesse o site </a:t>
            </a:r>
            <a:r>
              <a:rPr lang="pt-BR" b="1" i="0" dirty="0">
                <a:solidFill>
                  <a:srgbClr val="333333"/>
                </a:solidFill>
                <a:effectLst/>
                <a:latin typeface="Montserrat"/>
                <a:hlinkClick r:id="rId2"/>
              </a:rPr>
              <a:t>www.kahoot.it</a:t>
            </a:r>
            <a:r>
              <a:rPr lang="pt-BR" dirty="0"/>
              <a:t> (de preferência no celular);</a:t>
            </a:r>
          </a:p>
          <a:p>
            <a:pPr lvl="1"/>
            <a:r>
              <a:rPr lang="pt-BR" dirty="0"/>
              <a:t>Mantenha a tela do Teams aberta para ver as perguntas, opções de resposta e figuras das respostas;</a:t>
            </a:r>
          </a:p>
          <a:p>
            <a:r>
              <a:rPr lang="pt-BR" dirty="0"/>
              <a:t>Aguarde o PIN do jogo;</a:t>
            </a:r>
          </a:p>
          <a:p>
            <a:pPr lvl="1"/>
            <a:r>
              <a:rPr lang="pt-BR" dirty="0"/>
              <a:t>Entre com o PIN além do seu nome e sobrenome;</a:t>
            </a:r>
          </a:p>
          <a:p>
            <a:r>
              <a:rPr lang="pt-BR" dirty="0"/>
              <a:t>Seja assertivo e rápido nas respostas.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F27DF7-5E2D-409F-A081-FB156C7C2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63762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AB426-278C-4645-AF2F-A52598847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155049-3477-409D-B4FE-DE0877DB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3637"/>
            <a:ext cx="8229600" cy="5001667"/>
          </a:xfrm>
        </p:spPr>
        <p:txBody>
          <a:bodyPr/>
          <a:lstStyle/>
          <a:p>
            <a:r>
              <a:rPr lang="pt-BR" sz="2800" dirty="0"/>
              <a:t>Faça as conversões abaixo: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ABCDEF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10101010101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A000001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F10101</a:t>
            </a:r>
            <a:r>
              <a:rPr lang="pt-BR" sz="2400" baseline="-25000" dirty="0"/>
              <a:t>(16)</a:t>
            </a:r>
            <a:r>
              <a:rPr lang="pt-BR" sz="2400" dirty="0"/>
              <a:t> =&gt; ?</a:t>
            </a:r>
            <a:r>
              <a:rPr lang="pt-BR" sz="2400" baseline="-25000" dirty="0"/>
              <a:t>(2)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101010101010101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100000011111</a:t>
            </a:r>
            <a:r>
              <a:rPr lang="pt-BR" sz="2400" baseline="-25000" dirty="0"/>
              <a:t>(2)</a:t>
            </a:r>
            <a:r>
              <a:rPr lang="pt-BR" sz="2400" dirty="0"/>
              <a:t> =&gt; ?</a:t>
            </a:r>
            <a:r>
              <a:rPr lang="pt-BR" sz="2400" baseline="-25000" dirty="0"/>
              <a:t>(16)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(8)</a:t>
            </a:r>
            <a:r>
              <a:rPr lang="pt-BR" sz="2400" dirty="0"/>
              <a:t> =&gt; ?</a:t>
            </a:r>
            <a:r>
              <a:rPr lang="pt-BR" sz="2400" baseline="-25000" dirty="0"/>
              <a:t>(10)</a:t>
            </a:r>
          </a:p>
          <a:p>
            <a:pPr marL="801687" lvl="1" indent="-457200">
              <a:buFont typeface="+mj-lt"/>
              <a:buAutoNum type="alphaLcParenR"/>
            </a:pPr>
            <a:r>
              <a:rPr lang="pt-BR" sz="2400" dirty="0"/>
              <a:t>12345</a:t>
            </a:r>
            <a:r>
              <a:rPr lang="pt-BR" sz="2400" baseline="-25000" dirty="0"/>
              <a:t>(10)</a:t>
            </a:r>
            <a:r>
              <a:rPr lang="pt-BR" sz="2400" dirty="0"/>
              <a:t> =&gt; ?</a:t>
            </a:r>
            <a:r>
              <a:rPr lang="pt-BR" sz="2400" baseline="-25000" dirty="0"/>
              <a:t>(8)</a:t>
            </a: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DC4E42-FAE1-4A8A-9CB0-CA1EF25A1B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6288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Rectangle 2">
            <a:extLst>
              <a:ext uri="{FF2B5EF4-FFF2-40B4-BE49-F238E27FC236}">
                <a16:creationId xmlns:a16="http://schemas.microsoft.com/office/drawing/2014/main" id="{6FD2BB06-A969-4BE0-93EC-1FB94B3F3B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8AA9C10-E74D-AA70-DB6A-76A4148984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256F6-284F-4D70-BF19-78B434A0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Computador?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A9F874-14F8-4AAC-8139-C8D6AA08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Informática</a:t>
            </a:r>
            <a:r>
              <a:rPr lang="pt-BR" cap="all" dirty="0"/>
              <a:t>:</a:t>
            </a:r>
          </a:p>
          <a:p>
            <a:pPr lvl="1"/>
            <a:r>
              <a:rPr lang="pt-BR" dirty="0"/>
              <a:t>Ciência que visa o tratamento da Informação através do uso de equipamentos e procedimentos da área de processamento de dados.</a:t>
            </a:r>
          </a:p>
          <a:p>
            <a:r>
              <a:rPr lang="pt-BR" b="1" dirty="0"/>
              <a:t>Computador</a:t>
            </a:r>
            <a:r>
              <a:rPr lang="pt-BR" cap="all" dirty="0"/>
              <a:t>:</a:t>
            </a:r>
          </a:p>
          <a:p>
            <a:pPr lvl="1"/>
            <a:r>
              <a:rPr lang="pt-BR" dirty="0"/>
              <a:t>Equipamento capaz de receber dados sobre um problema, submeter esses dados a uma sequência de operações predeterminadas (programas) e fornecer os resultados dessas operações com grande velocidade e precisão.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CF02AB-89B2-45A0-AA1D-907CDA2756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pic>
        <p:nvPicPr>
          <p:cNvPr id="5" name="Picture 5" descr="http://tbn1.google.com/images?q=tbn:sTn5HcGBguoKTM:http://www.vittalinformatica.com.br/loja/images/CPU%2520plus.JPG">
            <a:hlinkClick r:id="rId2"/>
            <a:extLst>
              <a:ext uri="{FF2B5EF4-FFF2-40B4-BE49-F238E27FC236}">
                <a16:creationId xmlns:a16="http://schemas.microsoft.com/office/drawing/2014/main" id="{4CEA899F-D9F4-495B-9788-F6495F45C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676" y="333375"/>
            <a:ext cx="2043877" cy="17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062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5E92C-D3A2-4F03-AB03-F8EF6EB0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x Hardware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A480A-4D16-45BB-BBAC-C4D2D1325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800" b="1" dirty="0"/>
              <a:t>Software</a:t>
            </a:r>
            <a:r>
              <a:rPr lang="pt-BR" altLang="pt-BR" sz="2800" dirty="0"/>
              <a:t>: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São os programas que fornecem as instruções ao computador;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É a alma do computador.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endParaRPr lang="pt-BR" altLang="pt-BR" sz="2800" dirty="0"/>
          </a:p>
          <a:p>
            <a:pPr eaLnBrk="1" hangingPunct="1">
              <a:buClr>
                <a:schemeClr val="folHlink"/>
              </a:buClr>
              <a:buSzPct val="60000"/>
            </a:pPr>
            <a:r>
              <a:rPr lang="pt-BR" altLang="pt-BR" sz="2800" b="1" dirty="0"/>
              <a:t>Hardware</a:t>
            </a:r>
            <a:r>
              <a:rPr lang="pt-BR" altLang="pt-BR" sz="2800" dirty="0"/>
              <a:t>: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Parte física que compõe o computador;</a:t>
            </a:r>
            <a:endParaRPr lang="pt-BR" altLang="pt-BR" sz="2800" i="1" dirty="0"/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n"/>
            </a:pPr>
            <a:r>
              <a:rPr lang="pt-BR" altLang="pt-BR" sz="2800" dirty="0"/>
              <a:t>Conjunto de componentes físicos capazes de realizarem processamento de dados.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C16105-F432-4FFA-B9EF-E15CB29DD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91675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D8775-45C5-46D5-96D1-DCDDAA28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Esquema de um Computador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19A051-4784-43DC-98B1-1963EDC822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B170C79-D09C-48DE-AE21-BA84BC637D7C}"/>
              </a:ext>
            </a:extLst>
          </p:cNvPr>
          <p:cNvGrpSpPr/>
          <p:nvPr/>
        </p:nvGrpSpPr>
        <p:grpSpPr>
          <a:xfrm>
            <a:off x="107504" y="1297839"/>
            <a:ext cx="8865558" cy="4480333"/>
            <a:chOff x="107504" y="1297839"/>
            <a:chExt cx="8865558" cy="4480333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32BA549E-3A93-45C9-9AE0-FF15280BB3C5}"/>
                </a:ext>
              </a:extLst>
            </p:cNvPr>
            <p:cNvSpPr/>
            <p:nvPr/>
          </p:nvSpPr>
          <p:spPr bwMode="auto">
            <a:xfrm>
              <a:off x="2339752" y="1297839"/>
              <a:ext cx="2736304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Principal (RAM)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93C88672-59CC-4C1B-83F7-F94B8ED53308}"/>
                </a:ext>
              </a:extLst>
            </p:cNvPr>
            <p:cNvSpPr/>
            <p:nvPr/>
          </p:nvSpPr>
          <p:spPr bwMode="auto">
            <a:xfrm>
              <a:off x="5292080" y="1297839"/>
              <a:ext cx="1400620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Auxiliar (ROM)</a:t>
              </a:r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F2CC3297-09FB-400F-8911-9FC20AB71E48}"/>
                </a:ext>
              </a:extLst>
            </p:cNvPr>
            <p:cNvSpPr/>
            <p:nvPr/>
          </p:nvSpPr>
          <p:spPr bwMode="auto">
            <a:xfrm>
              <a:off x="107504" y="3212976"/>
              <a:ext cx="1872208" cy="7200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Dispositivos de Entrada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26F06A6-186E-48FB-B5D5-4FD7C8C20A05}"/>
                </a:ext>
              </a:extLst>
            </p:cNvPr>
            <p:cNvSpPr/>
            <p:nvPr/>
          </p:nvSpPr>
          <p:spPr bwMode="auto">
            <a:xfrm>
              <a:off x="7100854" y="3212976"/>
              <a:ext cx="1872208" cy="720080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Dispositivos de Saída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1F3C41B1-4643-4127-BA3B-4EA00A60D7CE}"/>
                </a:ext>
              </a:extLst>
            </p:cNvPr>
            <p:cNvSpPr/>
            <p:nvPr/>
          </p:nvSpPr>
          <p:spPr bwMode="auto">
            <a:xfrm>
              <a:off x="3210198" y="4770060"/>
              <a:ext cx="2736304" cy="1008112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Memória Secundária ou Dispositivos de Armazenamento</a:t>
              </a: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50F47720-3476-4F62-B4D3-1768B8C78100}"/>
                </a:ext>
              </a:extLst>
            </p:cNvPr>
            <p:cNvSpPr/>
            <p:nvPr/>
          </p:nvSpPr>
          <p:spPr bwMode="auto">
            <a:xfrm>
              <a:off x="2401876" y="2708920"/>
              <a:ext cx="4352948" cy="1647145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tabLst/>
              </a:pPr>
              <a:r>
                <a:rPr kumimoji="0" lang="pt-BR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Processamento (CPU)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51BBE2C-9C64-4D44-B590-87F09C5A3257}"/>
                </a:ext>
              </a:extLst>
            </p:cNvPr>
            <p:cNvSpPr/>
            <p:nvPr/>
          </p:nvSpPr>
          <p:spPr bwMode="auto">
            <a:xfrm>
              <a:off x="2742066" y="3346756"/>
              <a:ext cx="1685918" cy="802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r>
                <a:rPr kumimoji="0" lang="pt-BR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Unidade de Controle (UC)</a:t>
              </a: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048A503-748A-41A1-8ED2-CA25DCEAF6E3}"/>
                </a:ext>
              </a:extLst>
            </p:cNvPr>
            <p:cNvSpPr/>
            <p:nvPr/>
          </p:nvSpPr>
          <p:spPr bwMode="auto">
            <a:xfrm>
              <a:off x="4644008" y="3346756"/>
              <a:ext cx="1770578" cy="802324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r>
                <a:rPr kumimoji="0" lang="pt-BR" sz="1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Unidade Lógica e Aritmética (UAL)</a:t>
              </a:r>
            </a:p>
          </p:txBody>
        </p:sp>
        <p:sp>
          <p:nvSpPr>
            <p:cNvPr id="17" name="Seta: para Cima 16">
              <a:extLst>
                <a:ext uri="{FF2B5EF4-FFF2-40B4-BE49-F238E27FC236}">
                  <a16:creationId xmlns:a16="http://schemas.microsoft.com/office/drawing/2014/main" id="{ED84EE3E-20CF-48CE-BE0E-44F87ADD6E02}"/>
                </a:ext>
              </a:extLst>
            </p:cNvPr>
            <p:cNvSpPr/>
            <p:nvPr/>
          </p:nvSpPr>
          <p:spPr bwMode="auto">
            <a:xfrm>
              <a:off x="3342907" y="2376176"/>
              <a:ext cx="209675" cy="238991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Seta: para Cima 17">
              <a:extLst>
                <a:ext uri="{FF2B5EF4-FFF2-40B4-BE49-F238E27FC236}">
                  <a16:creationId xmlns:a16="http://schemas.microsoft.com/office/drawing/2014/main" id="{8B094BF0-6575-4250-8B85-92A456BB21F8}"/>
                </a:ext>
              </a:extLst>
            </p:cNvPr>
            <p:cNvSpPr/>
            <p:nvPr/>
          </p:nvSpPr>
          <p:spPr bwMode="auto">
            <a:xfrm rot="10800000">
              <a:off x="4064413" y="2389824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Seta: para Cima 18">
              <a:extLst>
                <a:ext uri="{FF2B5EF4-FFF2-40B4-BE49-F238E27FC236}">
                  <a16:creationId xmlns:a16="http://schemas.microsoft.com/office/drawing/2014/main" id="{21E975E4-F4C6-4ADA-A80A-548F1CD9EB5A}"/>
                </a:ext>
              </a:extLst>
            </p:cNvPr>
            <p:cNvSpPr/>
            <p:nvPr/>
          </p:nvSpPr>
          <p:spPr bwMode="auto">
            <a:xfrm rot="10800000">
              <a:off x="5946502" y="2389823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Seta: para Cima 19">
              <a:extLst>
                <a:ext uri="{FF2B5EF4-FFF2-40B4-BE49-F238E27FC236}">
                  <a16:creationId xmlns:a16="http://schemas.microsoft.com/office/drawing/2014/main" id="{1A6CE26F-7988-4D4B-BE9B-3BE38AC2C1E9}"/>
                </a:ext>
              </a:extLst>
            </p:cNvPr>
            <p:cNvSpPr/>
            <p:nvPr/>
          </p:nvSpPr>
          <p:spPr bwMode="auto">
            <a:xfrm>
              <a:off x="4031924" y="4437112"/>
              <a:ext cx="209675" cy="238991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Seta: para Cima 20">
              <a:extLst>
                <a:ext uri="{FF2B5EF4-FFF2-40B4-BE49-F238E27FC236}">
                  <a16:creationId xmlns:a16="http://schemas.microsoft.com/office/drawing/2014/main" id="{40EC2A43-B6CB-4095-A7C2-21E6BEE7CF30}"/>
                </a:ext>
              </a:extLst>
            </p:cNvPr>
            <p:cNvSpPr/>
            <p:nvPr/>
          </p:nvSpPr>
          <p:spPr bwMode="auto">
            <a:xfrm rot="10800000">
              <a:off x="4753430" y="4450760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Seta: para Cima 21">
              <a:extLst>
                <a:ext uri="{FF2B5EF4-FFF2-40B4-BE49-F238E27FC236}">
                  <a16:creationId xmlns:a16="http://schemas.microsoft.com/office/drawing/2014/main" id="{79AA61EB-444B-4D61-8191-F34F0EACA739}"/>
                </a:ext>
              </a:extLst>
            </p:cNvPr>
            <p:cNvSpPr/>
            <p:nvPr/>
          </p:nvSpPr>
          <p:spPr bwMode="auto">
            <a:xfrm rot="5400000">
              <a:off x="6791891" y="3487360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Seta: para Cima 23">
              <a:extLst>
                <a:ext uri="{FF2B5EF4-FFF2-40B4-BE49-F238E27FC236}">
                  <a16:creationId xmlns:a16="http://schemas.microsoft.com/office/drawing/2014/main" id="{486B2614-945B-498C-803E-1104C3CDAA7D}"/>
                </a:ext>
              </a:extLst>
            </p:cNvPr>
            <p:cNvSpPr/>
            <p:nvPr/>
          </p:nvSpPr>
          <p:spPr bwMode="auto">
            <a:xfrm rot="5400000">
              <a:off x="2070427" y="3482301"/>
              <a:ext cx="209674" cy="247088"/>
            </a:xfrm>
            <a:prstGeom prst="upArrow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tabLst/>
              </a:pPr>
              <a:endParaRPr kumimoji="0" lang="pt-B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D20CF54-8CC5-458B-BEA7-114A817A4338}"/>
              </a:ext>
            </a:extLst>
          </p:cNvPr>
          <p:cNvSpPr txBox="1"/>
          <p:nvPr/>
        </p:nvSpPr>
        <p:spPr>
          <a:xfrm>
            <a:off x="148097" y="3996545"/>
            <a:ext cx="23425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Teclado;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Mouse;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Microfone;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Scanner;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Câmeras;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Monitor </a:t>
            </a:r>
            <a:r>
              <a:rPr lang="pt-BR" sz="1600" dirty="0" err="1"/>
              <a:t>touch</a:t>
            </a:r>
            <a:r>
              <a:rPr lang="pt-BR" sz="1600" dirty="0"/>
              <a:t> </a:t>
            </a:r>
            <a:r>
              <a:rPr lang="pt-BR" sz="1600" dirty="0" err="1"/>
              <a:t>screen</a:t>
            </a:r>
            <a:r>
              <a:rPr lang="pt-BR" sz="1600" dirty="0"/>
              <a:t>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Sensores;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334181F-0B32-418B-B9BA-2B8CC3772F5A}"/>
              </a:ext>
            </a:extLst>
          </p:cNvPr>
          <p:cNvSpPr txBox="1"/>
          <p:nvPr/>
        </p:nvSpPr>
        <p:spPr>
          <a:xfrm>
            <a:off x="7032222" y="1591346"/>
            <a:ext cx="234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Monitor;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Impressora;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Plotter;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Caixa de som;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Painéis digitais;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675F71D-8D31-4652-957B-37F5F46644F0}"/>
              </a:ext>
            </a:extLst>
          </p:cNvPr>
          <p:cNvSpPr txBox="1"/>
          <p:nvPr/>
        </p:nvSpPr>
        <p:spPr>
          <a:xfrm>
            <a:off x="6051339" y="4581128"/>
            <a:ext cx="234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HD;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Pen-drive;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CD/DVD/Blu-ray;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Cartões de memória;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SSD;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pt-BR" sz="16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65280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73A7-180C-4F9D-A33B-036AEF88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Dispositivos de Entrada/Saída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CBC22-0079-4D64-A1C3-21920DC4A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/>
              <a:t>Dispositivos de entrada de dados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Responsáveis pela comunicação do HOMEM com a MÁQUINA;</a:t>
            </a:r>
          </a:p>
          <a:p>
            <a:pPr lvl="1"/>
            <a:r>
              <a:rPr lang="pt-BR" sz="2000" dirty="0"/>
              <a:t>É através deles que os dados são inseridos no computador para serem processados. </a:t>
            </a:r>
          </a:p>
          <a:p>
            <a:pPr lvl="1"/>
            <a:r>
              <a:rPr lang="pt-BR" sz="2000" i="1" dirty="0" err="1"/>
              <a:t>Ex</a:t>
            </a:r>
            <a:r>
              <a:rPr lang="pt-BR" sz="2000" i="1" dirty="0"/>
              <a:t>: teclado, mouse, scanner, câmera de vídeo, monitor sensível ao toque na tela, sensores em geral, etc.</a:t>
            </a:r>
          </a:p>
          <a:p>
            <a:r>
              <a:rPr lang="pt-BR" sz="2400" b="1" dirty="0"/>
              <a:t>Dispositivos de saída de dados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Responsáveis pela comunicação da MÁQUINA com o HOMEM;</a:t>
            </a:r>
          </a:p>
          <a:p>
            <a:pPr lvl="1"/>
            <a:r>
              <a:rPr lang="pt-BR" sz="2000" dirty="0"/>
              <a:t>Registram os resultados do processamento e os repassam para o usuário. </a:t>
            </a:r>
          </a:p>
          <a:p>
            <a:pPr lvl="1"/>
            <a:r>
              <a:rPr lang="pt-BR" sz="2000" i="1" dirty="0" err="1"/>
              <a:t>Ex</a:t>
            </a:r>
            <a:r>
              <a:rPr lang="pt-BR" sz="2000" i="1" dirty="0"/>
              <a:t>: monitor de vídeo, impressora, plotters, painéis digitais, 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448181-B412-4A5D-AF2C-024C985790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77813"/>
            <a:ext cx="1934622" cy="151287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237" y="5298295"/>
            <a:ext cx="1903099" cy="1425487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904" y="5229649"/>
            <a:ext cx="1521520" cy="113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3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7BF60-72DF-4B61-9E30-1E182825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 Principal/Auxiliar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188E2-CA01-44D4-BEFE-2A176FCC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400" b="1" dirty="0"/>
              <a:t>Memória</a:t>
            </a:r>
            <a:r>
              <a:rPr lang="pt-BR" sz="2400" b="1" i="1" dirty="0"/>
              <a:t> RAM (</a:t>
            </a:r>
            <a:r>
              <a:rPr lang="pt-BR" sz="2400" b="1" i="1" dirty="0" err="1"/>
              <a:t>Random</a:t>
            </a:r>
            <a:r>
              <a:rPr lang="pt-BR" sz="2400" b="1" i="1" dirty="0"/>
              <a:t> Access </a:t>
            </a:r>
            <a:r>
              <a:rPr lang="pt-BR" sz="2400" b="1" i="1" dirty="0" err="1"/>
              <a:t>Memory</a:t>
            </a:r>
            <a:r>
              <a:rPr lang="pt-BR" sz="2400" b="1" i="1" dirty="0"/>
              <a:t>)</a:t>
            </a:r>
            <a:endParaRPr lang="pt-BR" sz="2400" dirty="0"/>
          </a:p>
          <a:p>
            <a:pPr lvl="1"/>
            <a:r>
              <a:rPr lang="pt-BR" sz="2000" dirty="0"/>
              <a:t>Armazena temporariamente programas e dados que serão processados pelo processador;</a:t>
            </a:r>
          </a:p>
          <a:p>
            <a:pPr lvl="1"/>
            <a:r>
              <a:rPr lang="pt-BR" sz="2000" dirty="0"/>
              <a:t>Depois que o computador é desligado, todos os dados alocados na memória </a:t>
            </a:r>
            <a:r>
              <a:rPr lang="pt-BR" sz="2000" i="1" dirty="0"/>
              <a:t>RAM</a:t>
            </a:r>
            <a:r>
              <a:rPr lang="pt-BR" sz="2000" dirty="0"/>
              <a:t> </a:t>
            </a:r>
            <a:r>
              <a:rPr lang="pt-BR" sz="2000" u="sng" dirty="0"/>
              <a:t>são apagados</a:t>
            </a:r>
            <a:r>
              <a:rPr lang="pt-BR" sz="2000" dirty="0"/>
              <a:t>.</a:t>
            </a:r>
          </a:p>
          <a:p>
            <a:r>
              <a:rPr lang="en-US" sz="2400" b="1" dirty="0" err="1"/>
              <a:t>Memória</a:t>
            </a:r>
            <a:r>
              <a:rPr lang="en-US" sz="2400" dirty="0"/>
              <a:t> </a:t>
            </a:r>
            <a:r>
              <a:rPr lang="en-US" sz="2400" b="1" i="1" dirty="0"/>
              <a:t>ROM (Read-Only Memory)</a:t>
            </a:r>
            <a:endParaRPr lang="pt-BR" sz="2400" dirty="0"/>
          </a:p>
          <a:p>
            <a:pPr lvl="1"/>
            <a:r>
              <a:rPr lang="pt-BR" sz="2000" dirty="0"/>
              <a:t>Memória onde estão gravadas as rotinas básicas de funcionamento do computador; </a:t>
            </a:r>
          </a:p>
          <a:p>
            <a:pPr lvl="1"/>
            <a:r>
              <a:rPr lang="pt-BR" sz="2000" dirty="0"/>
              <a:t>O conteúdo da memória </a:t>
            </a:r>
            <a:r>
              <a:rPr lang="pt-BR" sz="2000" i="1" dirty="0"/>
              <a:t>ROM </a:t>
            </a:r>
            <a:r>
              <a:rPr lang="pt-BR" sz="2000" dirty="0"/>
              <a:t>não pode ser alterado nem eliminado por nenhum programa;</a:t>
            </a:r>
          </a:p>
          <a:p>
            <a:pPr lvl="1"/>
            <a:r>
              <a:rPr lang="pt-BR" sz="2000" dirty="0"/>
              <a:t>Não necessita de alimentação elétrica para armazenar dados, portanto, o conteúdo da </a:t>
            </a:r>
            <a:r>
              <a:rPr lang="pt-BR" sz="2000" i="1" dirty="0"/>
              <a:t>ROM</a:t>
            </a:r>
            <a:r>
              <a:rPr lang="pt-BR" sz="2000" dirty="0"/>
              <a:t> </a:t>
            </a:r>
            <a:r>
              <a:rPr lang="pt-BR" sz="2000" b="1" dirty="0"/>
              <a:t>não</a:t>
            </a:r>
            <a:r>
              <a:rPr lang="pt-BR" sz="2000" dirty="0"/>
              <a:t> é destruído quando se desliga a máquina.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5F4261-BADE-420C-B6D8-1149AA3314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1016834" name="Picture 2" descr="Resultado de imagem para memoria ram">
            <a:extLst>
              <a:ext uri="{FF2B5EF4-FFF2-40B4-BE49-F238E27FC236}">
                <a16:creationId xmlns:a16="http://schemas.microsoft.com/office/drawing/2014/main" id="{22627524-432B-4507-8A76-7C1BD5C06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31" y="648859"/>
            <a:ext cx="1741735" cy="116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9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84A37-C8A6-4CC5-8688-881C7CE5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Memórias Secundárias</a:t>
            </a:r>
            <a:br>
              <a:rPr lang="pt-BR" dirty="0"/>
            </a:br>
            <a:r>
              <a:rPr lang="pt-BR" sz="3200" dirty="0"/>
              <a:t>Dispositivos de armazenamento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25700-65D3-44D0-BEA0-9A0B8D1FC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700" dirty="0"/>
              <a:t>Responsáveis por armazenado permanente de dados;</a:t>
            </a:r>
          </a:p>
          <a:p>
            <a:r>
              <a:rPr lang="pt-BR" sz="2700" dirty="0"/>
              <a:t>Memórias de grande capacidade de armazenamento e de acesso lento;</a:t>
            </a:r>
          </a:p>
          <a:p>
            <a:r>
              <a:rPr lang="pt-BR" sz="2700" dirty="0"/>
              <a:t>Não necessita de alimentação elétrica para armazenar dados, portanto, o conteúdo das memórias auxiliares </a:t>
            </a:r>
            <a:r>
              <a:rPr lang="pt-BR" sz="2700" b="1" dirty="0"/>
              <a:t>não</a:t>
            </a:r>
            <a:r>
              <a:rPr lang="pt-BR" sz="2700" dirty="0"/>
              <a:t> é destruído quando se desliga a máquina;</a:t>
            </a:r>
          </a:p>
          <a:p>
            <a:r>
              <a:rPr lang="pt-BR" sz="2700" i="1" dirty="0" err="1"/>
              <a:t>Ex</a:t>
            </a:r>
            <a:r>
              <a:rPr lang="pt-BR" sz="2700" i="1" dirty="0"/>
              <a:t>: HD, pen-drive, CD/DVD/Blu-ray,              cartões de memória, SSD, fitas, etc.</a:t>
            </a:r>
          </a:p>
          <a:p>
            <a:endParaRPr lang="pt-BR" sz="2700" dirty="0"/>
          </a:p>
          <a:p>
            <a:endParaRPr lang="pt-BR" sz="27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5A3BD8-ECB2-4C46-906C-274F78177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pic>
        <p:nvPicPr>
          <p:cNvPr id="5" name="Picture 6" descr="fita">
            <a:extLst>
              <a:ext uri="{FF2B5EF4-FFF2-40B4-BE49-F238E27FC236}">
                <a16:creationId xmlns:a16="http://schemas.microsoft.com/office/drawing/2014/main" id="{79927108-7A91-46BD-89EE-57143279D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620" y="4582177"/>
            <a:ext cx="19288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http://tbn3.google.com/images?q=tbn:UG5TBgGkzIbPSM:http://ps3naveia.files.wordpress.com/2009/02/pendrive.jpg">
            <a:hlinkClick r:id="rId3"/>
            <a:extLst>
              <a:ext uri="{FF2B5EF4-FFF2-40B4-BE49-F238E27FC236}">
                <a16:creationId xmlns:a16="http://schemas.microsoft.com/office/drawing/2014/main" id="{1D29F913-8D22-4BB6-A3B2-BB4E7577E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622574"/>
            <a:ext cx="1016669" cy="101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http://tbn3.google.com/images?q=tbn:2kFzFwSOUjn-4M:http://img204.imageshack.us/img204/8428/sony48xcdrsg4.jpg">
            <a:hlinkClick r:id="rId5"/>
            <a:extLst>
              <a:ext uri="{FF2B5EF4-FFF2-40B4-BE49-F238E27FC236}">
                <a16:creationId xmlns:a16="http://schemas.microsoft.com/office/drawing/2014/main" id="{3950833B-9A95-414F-AC12-D85389D34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4965" y="622574"/>
            <a:ext cx="886345" cy="88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33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3DCA4-F503-4506-B301-4BF1025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Processamento (CPU)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853101-1AEE-465C-8BD3-E939A99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58" y="1124744"/>
            <a:ext cx="8229600" cy="4530725"/>
          </a:xfrm>
        </p:spPr>
        <p:txBody>
          <a:bodyPr/>
          <a:lstStyle/>
          <a:p>
            <a:r>
              <a:rPr lang="pt-BR" sz="2800" b="1" dirty="0"/>
              <a:t>CPU</a:t>
            </a:r>
            <a:r>
              <a:rPr lang="pt-BR" sz="2800" dirty="0"/>
              <a:t> (</a:t>
            </a:r>
            <a:r>
              <a:rPr lang="pt-BR" sz="2800" b="1" dirty="0"/>
              <a:t>C</a:t>
            </a:r>
            <a:r>
              <a:rPr lang="pt-BR" sz="2800" dirty="0"/>
              <a:t>entral </a:t>
            </a:r>
            <a:r>
              <a:rPr lang="pt-BR" sz="2800" b="1" dirty="0" err="1"/>
              <a:t>P</a:t>
            </a:r>
            <a:r>
              <a:rPr lang="pt-BR" sz="2800" dirty="0" err="1"/>
              <a:t>rocessing</a:t>
            </a:r>
            <a:r>
              <a:rPr lang="pt-BR" sz="2800" dirty="0"/>
              <a:t> </a:t>
            </a:r>
            <a:r>
              <a:rPr lang="pt-BR" sz="2800" b="1" dirty="0"/>
              <a:t>U</a:t>
            </a:r>
            <a:r>
              <a:rPr lang="pt-BR" sz="2800" dirty="0"/>
              <a:t>nit – Unidade  Central de Processamento):</a:t>
            </a:r>
          </a:p>
          <a:p>
            <a:pPr lvl="1"/>
            <a:r>
              <a:rPr lang="pt-BR" sz="2000" dirty="0"/>
              <a:t>Microprocessador central;</a:t>
            </a:r>
          </a:p>
          <a:p>
            <a:pPr lvl="1"/>
            <a:r>
              <a:rPr lang="pt-BR" sz="2000" dirty="0"/>
              <a:t>Comanda todas as tarefas e funções do computador;</a:t>
            </a:r>
          </a:p>
          <a:p>
            <a:pPr lvl="1"/>
            <a:r>
              <a:rPr lang="pt-BR" sz="2000" dirty="0"/>
              <a:t>Processa os dados do computador e executa as instruções de um programa.</a:t>
            </a:r>
          </a:p>
          <a:p>
            <a:pPr lvl="1"/>
            <a:r>
              <a:rPr lang="pt-BR" sz="2000" dirty="0"/>
              <a:t>Constituído por:</a:t>
            </a:r>
          </a:p>
          <a:p>
            <a:pPr lvl="2"/>
            <a:r>
              <a:rPr lang="pt-BR" sz="1600" b="1" dirty="0"/>
              <a:t>Unidade de controle (UC): </a:t>
            </a:r>
            <a:r>
              <a:rPr lang="pt-BR" sz="1400" dirty="0"/>
              <a:t>Responsável pelo controle do tráfego de dados entre a </a:t>
            </a:r>
            <a:r>
              <a:rPr lang="pt-BR" sz="1400" i="1" dirty="0"/>
              <a:t>CPU</a:t>
            </a:r>
            <a:r>
              <a:rPr lang="pt-BR" sz="1400" dirty="0"/>
              <a:t>, a memória e os dispositivos de entrada e saída de dados.</a:t>
            </a:r>
          </a:p>
          <a:p>
            <a:pPr lvl="2"/>
            <a:r>
              <a:rPr lang="pt-BR" sz="1600" b="1" dirty="0"/>
              <a:t>Unidade aritmética e lógica (UAL): </a:t>
            </a:r>
            <a:r>
              <a:rPr lang="pt-BR" sz="1400" dirty="0"/>
              <a:t>Responsável por executar operações aritméticas (adição, subtração, divisão, multiplicação ( +, -, /, *) e lógicas de comparação (</a:t>
            </a:r>
            <a:r>
              <a:rPr lang="en-GB" sz="1400" dirty="0"/>
              <a:t>&gt;, &lt;, = , &gt;= ,&lt;=, etc.).</a:t>
            </a:r>
            <a:endParaRPr lang="pt-BR" sz="1400" dirty="0"/>
          </a:p>
          <a:p>
            <a:pPr lvl="1"/>
            <a:r>
              <a:rPr lang="pt-BR" sz="2000" dirty="0"/>
              <a:t>As operações da UAL são executadas sob comando                  da UC.</a:t>
            </a:r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5F4E0-0EA4-42DD-8549-70103B027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pic>
        <p:nvPicPr>
          <p:cNvPr id="5" name="Picture 7" descr="http://tbn3.google.com/images?q=tbn:tzWHn57CUB__dM:http://regmedia.co.uk/2006/11/01/core2extreme_quad_cpu.jpg">
            <a:hlinkClick r:id="rId2"/>
            <a:extLst>
              <a:ext uri="{FF2B5EF4-FFF2-40B4-BE49-F238E27FC236}">
                <a16:creationId xmlns:a16="http://schemas.microsoft.com/office/drawing/2014/main" id="{E453773A-2E09-4019-81A7-429F468C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3173" y="5013176"/>
            <a:ext cx="996979" cy="910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217" y="464505"/>
            <a:ext cx="1744502" cy="174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61344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73685</TotalTime>
  <Words>1782</Words>
  <Application>Microsoft Office PowerPoint</Application>
  <PresentationFormat>Apresentação na tela (4:3)</PresentationFormat>
  <Paragraphs>417</Paragraphs>
  <Slides>27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4" baseType="lpstr">
      <vt:lpstr>Arial</vt:lpstr>
      <vt:lpstr>Garamond</vt:lpstr>
      <vt:lpstr>Montserrat</vt:lpstr>
      <vt:lpstr>Times New Roman</vt:lpstr>
      <vt:lpstr>Univers</vt:lpstr>
      <vt:lpstr>Wingdings</vt:lpstr>
      <vt:lpstr>Borda</vt:lpstr>
      <vt:lpstr>Algoritmos</vt:lpstr>
      <vt:lpstr>Conteúdo 1</vt:lpstr>
      <vt:lpstr>O que é um Computador?</vt:lpstr>
      <vt:lpstr>Software x Hardware</vt:lpstr>
      <vt:lpstr>Esquema de um Computador</vt:lpstr>
      <vt:lpstr>Dispositivos de Entrada/Saída</vt:lpstr>
      <vt:lpstr>Memórias Principal/Auxiliar</vt:lpstr>
      <vt:lpstr>Memórias Secundárias Dispositivos de armazenamento</vt:lpstr>
      <vt:lpstr>Processamento (CPU)</vt:lpstr>
      <vt:lpstr>Bits e Bytes</vt:lpstr>
      <vt:lpstr>Tabela ASCII</vt:lpstr>
      <vt:lpstr>Sistemas de Numeração</vt:lpstr>
      <vt:lpstr>Sistema Binário</vt:lpstr>
      <vt:lpstr>Sistema Binário</vt:lpstr>
      <vt:lpstr>Sistema Hexadecimal</vt:lpstr>
      <vt:lpstr>Conversão: Qualquer sistema para Decimal</vt:lpstr>
      <vt:lpstr>Conversão: Qualquer sistema para Decimal</vt:lpstr>
      <vt:lpstr>Conversão: Decimal para Qualquer sistema</vt:lpstr>
      <vt:lpstr>Conversão: Decimal para Qualquer sistema</vt:lpstr>
      <vt:lpstr>Conversão: Binário para Hexadecimal</vt:lpstr>
      <vt:lpstr>Conversão: Hexadecimal para Binário</vt:lpstr>
      <vt:lpstr>Tabela Hexadecimal / Binário</vt:lpstr>
      <vt:lpstr>Unidades Métricas</vt:lpstr>
      <vt:lpstr>Computador Quântico</vt:lpstr>
      <vt:lpstr>Quiz no Kahoot</vt:lpstr>
      <vt:lpstr>Exercícios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2548</cp:revision>
  <dcterms:created xsi:type="dcterms:W3CDTF">2006-08-20T19:26:34Z</dcterms:created>
  <dcterms:modified xsi:type="dcterms:W3CDTF">2022-08-11T11:47:24Z</dcterms:modified>
</cp:coreProperties>
</file>