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83"/>
  </p:notesMasterIdLst>
  <p:handoutMasterIdLst>
    <p:handoutMasterId r:id="rId84"/>
  </p:handoutMasterIdLst>
  <p:sldIdLst>
    <p:sldId id="256" r:id="rId2"/>
    <p:sldId id="468" r:id="rId3"/>
    <p:sldId id="1326" r:id="rId4"/>
    <p:sldId id="1327" r:id="rId5"/>
    <p:sldId id="1392" r:id="rId6"/>
    <p:sldId id="1331" r:id="rId7"/>
    <p:sldId id="1328" r:id="rId8"/>
    <p:sldId id="1720" r:id="rId9"/>
    <p:sldId id="1828" r:id="rId10"/>
    <p:sldId id="472" r:id="rId11"/>
    <p:sldId id="1332" r:id="rId12"/>
    <p:sldId id="1711" r:id="rId13"/>
    <p:sldId id="1712" r:id="rId14"/>
    <p:sldId id="1768" r:id="rId15"/>
    <p:sldId id="1714" r:id="rId16"/>
    <p:sldId id="1815" r:id="rId17"/>
    <p:sldId id="1816" r:id="rId18"/>
    <p:sldId id="1835" r:id="rId19"/>
    <p:sldId id="1836" r:id="rId20"/>
    <p:sldId id="1837" r:id="rId21"/>
    <p:sldId id="1838" r:id="rId22"/>
    <p:sldId id="1839" r:id="rId23"/>
    <p:sldId id="1840" r:id="rId24"/>
    <p:sldId id="1841" r:id="rId25"/>
    <p:sldId id="1822" r:id="rId26"/>
    <p:sldId id="1846" r:id="rId27"/>
    <p:sldId id="1825" r:id="rId28"/>
    <p:sldId id="1843" r:id="rId29"/>
    <p:sldId id="1844" r:id="rId30"/>
    <p:sldId id="1845" r:id="rId31"/>
    <p:sldId id="1827" r:id="rId32"/>
    <p:sldId id="1826" r:id="rId33"/>
    <p:sldId id="1716" r:id="rId34"/>
    <p:sldId id="1847" r:id="rId35"/>
    <p:sldId id="1717" r:id="rId36"/>
    <p:sldId id="1942" r:id="rId37"/>
    <p:sldId id="1428" r:id="rId38"/>
    <p:sldId id="1848" r:id="rId39"/>
    <p:sldId id="1937" r:id="rId40"/>
    <p:sldId id="1936" r:id="rId41"/>
    <p:sldId id="1938" r:id="rId42"/>
    <p:sldId id="1939" r:id="rId43"/>
    <p:sldId id="1940" r:id="rId44"/>
    <p:sldId id="1941" r:id="rId45"/>
    <p:sldId id="1842" r:id="rId46"/>
    <p:sldId id="1651" r:id="rId47"/>
    <p:sldId id="1696" r:id="rId48"/>
    <p:sldId id="1807" r:id="rId49"/>
    <p:sldId id="1811" r:id="rId50"/>
    <p:sldId id="1810" r:id="rId51"/>
    <p:sldId id="1812" r:id="rId52"/>
    <p:sldId id="1943" r:id="rId53"/>
    <p:sldId id="1944" r:id="rId54"/>
    <p:sldId id="1945" r:id="rId55"/>
    <p:sldId id="1946" r:id="rId56"/>
    <p:sldId id="1947" r:id="rId57"/>
    <p:sldId id="1831" r:id="rId58"/>
    <p:sldId id="1833" r:id="rId59"/>
    <p:sldId id="1834" r:id="rId60"/>
    <p:sldId id="792" r:id="rId61"/>
    <p:sldId id="461" r:id="rId62"/>
    <p:sldId id="462" r:id="rId63"/>
    <p:sldId id="463" r:id="rId64"/>
    <p:sldId id="464" r:id="rId65"/>
    <p:sldId id="1667" r:id="rId66"/>
    <p:sldId id="465" r:id="rId67"/>
    <p:sldId id="1674" r:id="rId68"/>
    <p:sldId id="1675" r:id="rId69"/>
    <p:sldId id="484" r:id="rId70"/>
    <p:sldId id="1813" r:id="rId71"/>
    <p:sldId id="287" r:id="rId72"/>
    <p:sldId id="1666" r:id="rId73"/>
    <p:sldId id="1668" r:id="rId74"/>
    <p:sldId id="1669" r:id="rId75"/>
    <p:sldId id="1829" r:id="rId76"/>
    <p:sldId id="1830" r:id="rId77"/>
    <p:sldId id="1814" r:id="rId78"/>
    <p:sldId id="1175" r:id="rId79"/>
    <p:sldId id="1681" r:id="rId80"/>
    <p:sldId id="1832" r:id="rId81"/>
    <p:sldId id="1110" r:id="rId8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0C0C0"/>
    <a:srgbClr val="00990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26FC2E-8EF3-4921-86E6-D5D2525919DE}" v="1" dt="2024-03-18T20:50:47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709" autoAdjust="0"/>
  </p:normalViewPr>
  <p:slideViewPr>
    <p:cSldViewPr>
      <p:cViewPr varScale="1">
        <p:scale>
          <a:sx n="72" d="100"/>
          <a:sy n="72" d="100"/>
        </p:scale>
        <p:origin x="147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89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5/10/relationships/revisionInfo" Target="revisionInfo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B35D77C4-0F6D-854E-BB15-B58E0FB0E612}"/>
    <pc:docChg chg="modSld">
      <pc:chgData name="Ricardo Luiz Freitas" userId="122532effb8c3c75" providerId="LiveId" clId="{B35D77C4-0F6D-854E-BB15-B58E0FB0E612}" dt="2023-03-08T13:58:29.932" v="51" actId="108"/>
      <pc:docMkLst>
        <pc:docMk/>
      </pc:docMkLst>
      <pc:sldChg chg="modSp">
        <pc:chgData name="Ricardo Luiz Freitas" userId="122532effb8c3c75" providerId="LiveId" clId="{B35D77C4-0F6D-854E-BB15-B58E0FB0E612}" dt="2023-03-08T13:58:29.932" v="51" actId="108"/>
        <pc:sldMkLst>
          <pc:docMk/>
          <pc:sldMk cId="2902154391" sldId="1847"/>
        </pc:sldMkLst>
        <pc:spChg chg="mod">
          <ac:chgData name="Ricardo Luiz Freitas" userId="122532effb8c3c75" providerId="LiveId" clId="{B35D77C4-0F6D-854E-BB15-B58E0FB0E612}" dt="2023-03-08T13:58:29.932" v="51" actId="108"/>
          <ac:spMkLst>
            <pc:docMk/>
            <pc:sldMk cId="2902154391" sldId="1847"/>
            <ac:spMk id="3" creationId="{D07DC049-0F5A-4CE4-A47E-1EDA2C02F3A5}"/>
          </ac:spMkLst>
        </pc:spChg>
      </pc:sldChg>
    </pc:docChg>
  </pc:docChgLst>
  <pc:docChgLst>
    <pc:chgData name="Ricardo Luiz Freitas" userId="122532effb8c3c75" providerId="LiveId" clId="{BA027571-A548-40AC-B15B-659D6BE19543}"/>
    <pc:docChg chg="undo redo custSel addSld delSld modSld">
      <pc:chgData name="Ricardo Luiz Freitas" userId="122532effb8c3c75" providerId="LiveId" clId="{BA027571-A548-40AC-B15B-659D6BE19543}" dt="2023-03-02T18:08:19.626" v="1761" actId="20577"/>
      <pc:docMkLst>
        <pc:docMk/>
      </pc:docMkLst>
      <pc:sldChg chg="modSp mod">
        <pc:chgData name="Ricardo Luiz Freitas" userId="122532effb8c3c75" providerId="LiveId" clId="{BA027571-A548-40AC-B15B-659D6BE19543}" dt="2023-03-02T18:07:03.222" v="1752" actId="20577"/>
        <pc:sldMkLst>
          <pc:docMk/>
          <pc:sldMk cId="2223701200" sldId="1651"/>
        </pc:sldMkLst>
        <pc:spChg chg="mod">
          <ac:chgData name="Ricardo Luiz Freitas" userId="122532effb8c3c75" providerId="LiveId" clId="{BA027571-A548-40AC-B15B-659D6BE19543}" dt="2023-03-02T18:07:03.222" v="1752" actId="20577"/>
          <ac:spMkLst>
            <pc:docMk/>
            <pc:sldMk cId="2223701200" sldId="1651"/>
            <ac:spMk id="57348" creationId="{2CF55555-6A81-4B08-A66F-05C3146FE48F}"/>
          </ac:spMkLst>
        </pc:spChg>
      </pc:sldChg>
      <pc:sldChg chg="modSp mod">
        <pc:chgData name="Ricardo Luiz Freitas" userId="122532effb8c3c75" providerId="LiveId" clId="{BA027571-A548-40AC-B15B-659D6BE19543}" dt="2023-03-02T18:08:19.626" v="1761" actId="20577"/>
        <pc:sldMkLst>
          <pc:docMk/>
          <pc:sldMk cId="4273102397" sldId="1674"/>
        </pc:sldMkLst>
        <pc:spChg chg="mod">
          <ac:chgData name="Ricardo Luiz Freitas" userId="122532effb8c3c75" providerId="LiveId" clId="{BA027571-A548-40AC-B15B-659D6BE19543}" dt="2023-03-02T18:08:19.626" v="1761" actId="20577"/>
          <ac:spMkLst>
            <pc:docMk/>
            <pc:sldMk cId="4273102397" sldId="1674"/>
            <ac:spMk id="73732" creationId="{677B5F15-2194-4B68-B265-7A40C01DCFC5}"/>
          </ac:spMkLst>
        </pc:spChg>
      </pc:sldChg>
      <pc:sldChg chg="addSp delSp modSp mod delAnim modAnim">
        <pc:chgData name="Ricardo Luiz Freitas" userId="122532effb8c3c75" providerId="LiveId" clId="{BA027571-A548-40AC-B15B-659D6BE19543}" dt="2023-02-28T21:23:37.396" v="348" actId="478"/>
        <pc:sldMkLst>
          <pc:docMk/>
          <pc:sldMk cId="3428552691" sldId="1827"/>
        </pc:sldMkLst>
        <pc:spChg chg="add del mod">
          <ac:chgData name="Ricardo Luiz Freitas" userId="122532effb8c3c75" providerId="LiveId" clId="{BA027571-A548-40AC-B15B-659D6BE19543}" dt="2023-02-28T20:20:22.453" v="320" actId="21"/>
          <ac:spMkLst>
            <pc:docMk/>
            <pc:sldMk cId="3428552691" sldId="1827"/>
            <ac:spMk id="3" creationId="{B6B43ACA-28C9-6455-3757-B596F309F6AA}"/>
          </ac:spMkLst>
        </pc:spChg>
        <pc:spChg chg="add del mod">
          <ac:chgData name="Ricardo Luiz Freitas" userId="122532effb8c3c75" providerId="LiveId" clId="{BA027571-A548-40AC-B15B-659D6BE19543}" dt="2023-02-28T20:23:19.832" v="346"/>
          <ac:spMkLst>
            <pc:docMk/>
            <pc:sldMk cId="3428552691" sldId="1827"/>
            <ac:spMk id="9" creationId="{EB946EB5-6FE7-A606-5906-F826F232DE4E}"/>
          </ac:spMkLst>
        </pc:spChg>
        <pc:spChg chg="add del mod">
          <ac:chgData name="Ricardo Luiz Freitas" userId="122532effb8c3c75" providerId="LiveId" clId="{BA027571-A548-40AC-B15B-659D6BE19543}" dt="2023-02-28T21:23:37.396" v="348" actId="478"/>
          <ac:spMkLst>
            <pc:docMk/>
            <pc:sldMk cId="3428552691" sldId="1827"/>
            <ac:spMk id="10" creationId="{6B9BAB0F-B75F-384B-3D11-4EBB3F199DE4}"/>
          </ac:spMkLst>
        </pc:spChg>
      </pc:sldChg>
      <pc:sldChg chg="modSp mod">
        <pc:chgData name="Ricardo Luiz Freitas" userId="122532effb8c3c75" providerId="LiveId" clId="{BA027571-A548-40AC-B15B-659D6BE19543}" dt="2023-02-28T20:19:10.981" v="315" actId="20577"/>
        <pc:sldMkLst>
          <pc:docMk/>
          <pc:sldMk cId="161579526" sldId="1843"/>
        </pc:sldMkLst>
        <pc:spChg chg="mod">
          <ac:chgData name="Ricardo Luiz Freitas" userId="122532effb8c3c75" providerId="LiveId" clId="{BA027571-A548-40AC-B15B-659D6BE19543}" dt="2023-02-28T20:19:10.981" v="315" actId="20577"/>
          <ac:spMkLst>
            <pc:docMk/>
            <pc:sldMk cId="161579526" sldId="1843"/>
            <ac:spMk id="8" creationId="{351140EA-EDAF-72FE-EDAD-638469F91ED0}"/>
          </ac:spMkLst>
        </pc:spChg>
      </pc:sldChg>
      <pc:sldChg chg="addSp modSp mod modAnim">
        <pc:chgData name="Ricardo Luiz Freitas" userId="122532effb8c3c75" providerId="LiveId" clId="{BA027571-A548-40AC-B15B-659D6BE19543}" dt="2023-02-28T20:22:48.872" v="344"/>
        <pc:sldMkLst>
          <pc:docMk/>
          <pc:sldMk cId="1493966747" sldId="1844"/>
        </pc:sldMkLst>
        <pc:spChg chg="add mod ord">
          <ac:chgData name="Ricardo Luiz Freitas" userId="122532effb8c3c75" providerId="LiveId" clId="{BA027571-A548-40AC-B15B-659D6BE19543}" dt="2023-02-28T20:22:22.893" v="343" actId="1035"/>
          <ac:spMkLst>
            <pc:docMk/>
            <pc:sldMk cId="1493966747" sldId="1844"/>
            <ac:spMk id="3" creationId="{7B3B3E47-8887-FB5B-B035-71C5110C4CAB}"/>
          </ac:spMkLst>
        </pc:spChg>
        <pc:spChg chg="mod">
          <ac:chgData name="Ricardo Luiz Freitas" userId="122532effb8c3c75" providerId="LiveId" clId="{BA027571-A548-40AC-B15B-659D6BE19543}" dt="2023-02-28T20:19:49.006" v="319" actId="1036"/>
          <ac:spMkLst>
            <pc:docMk/>
            <pc:sldMk cId="1493966747" sldId="1844"/>
            <ac:spMk id="9" creationId="{A7966EE4-D38D-C621-F90E-C2E64B84A6C7}"/>
          </ac:spMkLst>
        </pc:spChg>
      </pc:sldChg>
      <pc:sldChg chg="modSp mod modAnim">
        <pc:chgData name="Ricardo Luiz Freitas" userId="122532effb8c3c75" providerId="LiveId" clId="{BA027571-A548-40AC-B15B-659D6BE19543}" dt="2023-02-28T20:14:29.841" v="108"/>
        <pc:sldMkLst>
          <pc:docMk/>
          <pc:sldMk cId="1527285176" sldId="1845"/>
        </pc:sldMkLst>
        <pc:spChg chg="mod">
          <ac:chgData name="Ricardo Luiz Freitas" userId="122532effb8c3c75" providerId="LiveId" clId="{BA027571-A548-40AC-B15B-659D6BE19543}" dt="2023-02-28T20:14:04.841" v="105" actId="20577"/>
          <ac:spMkLst>
            <pc:docMk/>
            <pc:sldMk cId="1527285176" sldId="1845"/>
            <ac:spMk id="3" creationId="{41CECB6C-C440-F8BD-EECB-DAF0F6D45A1B}"/>
          </ac:spMkLst>
        </pc:spChg>
        <pc:spChg chg="mod">
          <ac:chgData name="Ricardo Luiz Freitas" userId="122532effb8c3c75" providerId="LiveId" clId="{BA027571-A548-40AC-B15B-659D6BE19543}" dt="2023-02-28T20:14:08.578" v="107" actId="20577"/>
          <ac:spMkLst>
            <pc:docMk/>
            <pc:sldMk cId="1527285176" sldId="1845"/>
            <ac:spMk id="9" creationId="{A7966EE4-D38D-C621-F90E-C2E64B84A6C7}"/>
          </ac:spMkLst>
        </pc:spChg>
      </pc:sldChg>
      <pc:sldChg chg="addSp delSp modSp mod">
        <pc:chgData name="Ricardo Luiz Freitas" userId="122532effb8c3c75" providerId="LiveId" clId="{BA027571-A548-40AC-B15B-659D6BE19543}" dt="2023-02-28T20:13:35.382" v="103" actId="1035"/>
        <pc:sldMkLst>
          <pc:docMk/>
          <pc:sldMk cId="2519520299" sldId="1846"/>
        </pc:sldMkLst>
        <pc:spChg chg="mod">
          <ac:chgData name="Ricardo Luiz Freitas" userId="122532effb8c3c75" providerId="LiveId" clId="{BA027571-A548-40AC-B15B-659D6BE19543}" dt="2023-02-28T20:13:35.382" v="103" actId="1035"/>
          <ac:spMkLst>
            <pc:docMk/>
            <pc:sldMk cId="2519520299" sldId="1846"/>
            <ac:spMk id="5" creationId="{4BE6E2E1-C15F-5CAA-95DF-8807FCC916C7}"/>
          </ac:spMkLst>
        </pc:spChg>
        <pc:picChg chg="add del">
          <ac:chgData name="Ricardo Luiz Freitas" userId="122532effb8c3c75" providerId="LiveId" clId="{BA027571-A548-40AC-B15B-659D6BE19543}" dt="2023-02-28T20:08:58.286" v="69" actId="478"/>
          <ac:picMkLst>
            <pc:docMk/>
            <pc:sldMk cId="2519520299" sldId="1846"/>
            <ac:picMk id="6" creationId="{CC7EB948-1AD2-4599-2CF9-47D32C127956}"/>
          </ac:picMkLst>
        </pc:picChg>
        <pc:picChg chg="del">
          <ac:chgData name="Ricardo Luiz Freitas" userId="122532effb8c3c75" providerId="LiveId" clId="{BA027571-A548-40AC-B15B-659D6BE19543}" dt="2023-02-28T20:08:53.911" v="67" actId="478"/>
          <ac:picMkLst>
            <pc:docMk/>
            <pc:sldMk cId="2519520299" sldId="1846"/>
            <ac:picMk id="7" creationId="{9C0ADBC2-DA2A-A296-E843-AFA9756E94C3}"/>
          </ac:picMkLst>
        </pc:picChg>
        <pc:picChg chg="add del mod ord">
          <ac:chgData name="Ricardo Luiz Freitas" userId="122532effb8c3c75" providerId="LiveId" clId="{BA027571-A548-40AC-B15B-659D6BE19543}" dt="2023-02-28T20:12:51.445" v="95" actId="478"/>
          <ac:picMkLst>
            <pc:docMk/>
            <pc:sldMk cId="2519520299" sldId="1846"/>
            <ac:picMk id="9" creationId="{9C992A94-CABD-AEBA-4AEE-FE80720187E0}"/>
          </ac:picMkLst>
        </pc:picChg>
        <pc:picChg chg="add mod ord">
          <ac:chgData name="Ricardo Luiz Freitas" userId="122532effb8c3c75" providerId="LiveId" clId="{BA027571-A548-40AC-B15B-659D6BE19543}" dt="2023-02-28T20:13:31.989" v="101" actId="167"/>
          <ac:picMkLst>
            <pc:docMk/>
            <pc:sldMk cId="2519520299" sldId="1846"/>
            <ac:picMk id="11" creationId="{1612523A-A9A5-26B9-A6A4-F4CBF8249037}"/>
          </ac:picMkLst>
        </pc:picChg>
      </pc:sldChg>
      <pc:sldChg chg="modSp mod">
        <pc:chgData name="Ricardo Luiz Freitas" userId="122532effb8c3c75" providerId="LiveId" clId="{BA027571-A548-40AC-B15B-659D6BE19543}" dt="2023-03-02T17:36:11.650" v="804" actId="20577"/>
        <pc:sldMkLst>
          <pc:docMk/>
          <pc:sldMk cId="3527605151" sldId="1943"/>
        </pc:sldMkLst>
        <pc:spChg chg="mod">
          <ac:chgData name="Ricardo Luiz Freitas" userId="122532effb8c3c75" providerId="LiveId" clId="{BA027571-A548-40AC-B15B-659D6BE19543}" dt="2023-03-02T17:36:11.650" v="804" actId="20577"/>
          <ac:spMkLst>
            <pc:docMk/>
            <pc:sldMk cId="3527605151" sldId="1943"/>
            <ac:spMk id="3" creationId="{00000000-0000-0000-0000-000000000000}"/>
          </ac:spMkLst>
        </pc:spChg>
      </pc:sldChg>
      <pc:sldChg chg="delSp modSp new del mod">
        <pc:chgData name="Ricardo Luiz Freitas" userId="122532effb8c3c75" providerId="LiveId" clId="{BA027571-A548-40AC-B15B-659D6BE19543}" dt="2023-03-02T17:24:20.699" v="433" actId="47"/>
        <pc:sldMkLst>
          <pc:docMk/>
          <pc:sldMk cId="163579976" sldId="1944"/>
        </pc:sldMkLst>
        <pc:spChg chg="mod">
          <ac:chgData name="Ricardo Luiz Freitas" userId="122532effb8c3c75" providerId="LiveId" clId="{BA027571-A548-40AC-B15B-659D6BE19543}" dt="2023-03-02T17:24:00.629" v="431" actId="20577"/>
          <ac:spMkLst>
            <pc:docMk/>
            <pc:sldMk cId="163579976" sldId="1944"/>
            <ac:spMk id="2" creationId="{85C2AE5A-057D-312D-E2F5-2E56B426FFAD}"/>
          </ac:spMkLst>
        </pc:spChg>
        <pc:spChg chg="del">
          <ac:chgData name="Ricardo Luiz Freitas" userId="122532effb8c3c75" providerId="LiveId" clId="{BA027571-A548-40AC-B15B-659D6BE19543}" dt="2023-03-02T17:24:04.277" v="432" actId="478"/>
          <ac:spMkLst>
            <pc:docMk/>
            <pc:sldMk cId="163579976" sldId="1944"/>
            <ac:spMk id="3" creationId="{51FBFA3B-C35F-0660-C936-1991DA31B87A}"/>
          </ac:spMkLst>
        </pc:spChg>
      </pc:sldChg>
      <pc:sldChg chg="addSp delSp modSp add mod delAnim modAnim">
        <pc:chgData name="Ricardo Luiz Freitas" userId="122532effb8c3c75" providerId="LiveId" clId="{BA027571-A548-40AC-B15B-659D6BE19543}" dt="2023-03-02T17:55:33.006" v="1267"/>
        <pc:sldMkLst>
          <pc:docMk/>
          <pc:sldMk cId="3144297037" sldId="1944"/>
        </pc:sldMkLst>
        <pc:spChg chg="mod">
          <ac:chgData name="Ricardo Luiz Freitas" userId="122532effb8c3c75" providerId="LiveId" clId="{BA027571-A548-40AC-B15B-659D6BE19543}" dt="2023-03-02T17:27:41.468" v="544" actId="20577"/>
          <ac:spMkLst>
            <pc:docMk/>
            <pc:sldMk cId="3144297037" sldId="1944"/>
            <ac:spMk id="2" creationId="{B8A2B563-EEB1-46FE-99E7-0E33C3A77509}"/>
          </ac:spMkLst>
        </pc:spChg>
        <pc:spChg chg="del mod ord">
          <ac:chgData name="Ricardo Luiz Freitas" userId="122532effb8c3c75" providerId="LiveId" clId="{BA027571-A548-40AC-B15B-659D6BE19543}" dt="2023-03-02T17:42:31.333" v="819" actId="21"/>
          <ac:spMkLst>
            <pc:docMk/>
            <pc:sldMk cId="3144297037" sldId="1944"/>
            <ac:spMk id="8" creationId="{351140EA-EDAF-72FE-EDAD-638469F91ED0}"/>
          </ac:spMkLst>
        </pc:spChg>
        <pc:spChg chg="add mod">
          <ac:chgData name="Ricardo Luiz Freitas" userId="122532effb8c3c75" providerId="LiveId" clId="{BA027571-A548-40AC-B15B-659D6BE19543}" dt="2023-03-02T17:51:13.582" v="1131" actId="1036"/>
          <ac:spMkLst>
            <pc:docMk/>
            <pc:sldMk cId="3144297037" sldId="1944"/>
            <ac:spMk id="25" creationId="{E0537528-7F3A-B968-3F85-397996052815}"/>
          </ac:spMkLst>
        </pc:spChg>
        <pc:picChg chg="del">
          <ac:chgData name="Ricardo Luiz Freitas" userId="122532effb8c3c75" providerId="LiveId" clId="{BA027571-A548-40AC-B15B-659D6BE19543}" dt="2023-03-02T17:27:06.538" v="519" actId="478"/>
          <ac:picMkLst>
            <pc:docMk/>
            <pc:sldMk cId="3144297037" sldId="1944"/>
            <ac:picMk id="5" creationId="{9340FA15-DA90-8E41-5282-182D51A9A7CD}"/>
          </ac:picMkLst>
        </pc:picChg>
        <pc:picChg chg="add del">
          <ac:chgData name="Ricardo Luiz Freitas" userId="122532effb8c3c75" providerId="LiveId" clId="{BA027571-A548-40AC-B15B-659D6BE19543}" dt="2023-03-02T17:27:10.912" v="521" actId="478"/>
          <ac:picMkLst>
            <pc:docMk/>
            <pc:sldMk cId="3144297037" sldId="1944"/>
            <ac:picMk id="6" creationId="{CA457F4A-FDAC-8E4A-08BA-4C65B61B53DB}"/>
          </ac:picMkLst>
        </pc:picChg>
        <pc:picChg chg="add del mod">
          <ac:chgData name="Ricardo Luiz Freitas" userId="122532effb8c3c75" providerId="LiveId" clId="{BA027571-A548-40AC-B15B-659D6BE19543}" dt="2023-03-02T17:28:44.896" v="547" actId="478"/>
          <ac:picMkLst>
            <pc:docMk/>
            <pc:sldMk cId="3144297037" sldId="1944"/>
            <ac:picMk id="9" creationId="{EFDC7759-A055-DD27-81FE-DFE1E53DE0BE}"/>
          </ac:picMkLst>
        </pc:picChg>
        <pc:picChg chg="add del mod ord">
          <ac:chgData name="Ricardo Luiz Freitas" userId="122532effb8c3c75" providerId="LiveId" clId="{BA027571-A548-40AC-B15B-659D6BE19543}" dt="2023-03-02T17:42:33.446" v="820" actId="478"/>
          <ac:picMkLst>
            <pc:docMk/>
            <pc:sldMk cId="3144297037" sldId="1944"/>
            <ac:picMk id="11" creationId="{C19C43B5-9DFF-68F4-1DCA-CA231A1EAE58}"/>
          </ac:picMkLst>
        </pc:picChg>
        <pc:picChg chg="add del">
          <ac:chgData name="Ricardo Luiz Freitas" userId="122532effb8c3c75" providerId="LiveId" clId="{BA027571-A548-40AC-B15B-659D6BE19543}" dt="2023-03-02T17:41:55.717" v="816" actId="478"/>
          <ac:picMkLst>
            <pc:docMk/>
            <pc:sldMk cId="3144297037" sldId="1944"/>
            <ac:picMk id="13" creationId="{1D97AB81-049B-9418-8753-2B63EA8B2BD2}"/>
          </ac:picMkLst>
        </pc:picChg>
        <pc:picChg chg="add del">
          <ac:chgData name="Ricardo Luiz Freitas" userId="122532effb8c3c75" providerId="LiveId" clId="{BA027571-A548-40AC-B15B-659D6BE19543}" dt="2023-03-02T17:40:35.824" v="813" actId="21"/>
          <ac:picMkLst>
            <pc:docMk/>
            <pc:sldMk cId="3144297037" sldId="1944"/>
            <ac:picMk id="15" creationId="{3CA13AFD-8F73-3653-417F-9237E8E3815F}"/>
          </ac:picMkLst>
        </pc:picChg>
        <pc:picChg chg="add del mod">
          <ac:chgData name="Ricardo Luiz Freitas" userId="122532effb8c3c75" providerId="LiveId" clId="{BA027571-A548-40AC-B15B-659D6BE19543}" dt="2023-03-02T17:42:16.430" v="818" actId="478"/>
          <ac:picMkLst>
            <pc:docMk/>
            <pc:sldMk cId="3144297037" sldId="1944"/>
            <ac:picMk id="16" creationId="{B17030A1-CDC8-8EFA-9C18-5994CA752CF7}"/>
          </ac:picMkLst>
        </pc:picChg>
        <pc:picChg chg="add del">
          <ac:chgData name="Ricardo Luiz Freitas" userId="122532effb8c3c75" providerId="LiveId" clId="{BA027571-A548-40AC-B15B-659D6BE19543}" dt="2023-03-02T17:42:45.312" v="822" actId="478"/>
          <ac:picMkLst>
            <pc:docMk/>
            <pc:sldMk cId="3144297037" sldId="1944"/>
            <ac:picMk id="18" creationId="{A6EEC185-BF69-7205-EE22-C3D8487DF05A}"/>
          </ac:picMkLst>
        </pc:picChg>
        <pc:picChg chg="add del">
          <ac:chgData name="Ricardo Luiz Freitas" userId="122532effb8c3c75" providerId="LiveId" clId="{BA027571-A548-40AC-B15B-659D6BE19543}" dt="2023-03-02T17:43:32.732" v="833" actId="22"/>
          <ac:picMkLst>
            <pc:docMk/>
            <pc:sldMk cId="3144297037" sldId="1944"/>
            <ac:picMk id="20" creationId="{946E6669-AC13-C367-4A77-1D92FD7D627B}"/>
          </ac:picMkLst>
        </pc:picChg>
        <pc:picChg chg="add del ord">
          <ac:chgData name="Ricardo Luiz Freitas" userId="122532effb8c3c75" providerId="LiveId" clId="{BA027571-A548-40AC-B15B-659D6BE19543}" dt="2023-03-02T17:43:30.842" v="831" actId="22"/>
          <ac:picMkLst>
            <pc:docMk/>
            <pc:sldMk cId="3144297037" sldId="1944"/>
            <ac:picMk id="22" creationId="{66D6DF3E-5885-435C-A54E-E105ECA410A2}"/>
          </ac:picMkLst>
        </pc:picChg>
        <pc:picChg chg="add del mod">
          <ac:chgData name="Ricardo Luiz Freitas" userId="122532effb8c3c75" providerId="LiveId" clId="{BA027571-A548-40AC-B15B-659D6BE19543}" dt="2023-03-02T17:43:29.835" v="829" actId="22"/>
          <ac:picMkLst>
            <pc:docMk/>
            <pc:sldMk cId="3144297037" sldId="1944"/>
            <ac:picMk id="24" creationId="{42810E8D-C68D-86B7-9FAD-4D6FADC9F8B6}"/>
          </ac:picMkLst>
        </pc:picChg>
      </pc:sldChg>
      <pc:sldChg chg="addSp delSp modSp add mod addAnim delAnim modAnim">
        <pc:chgData name="Ricardo Luiz Freitas" userId="122532effb8c3c75" providerId="LiveId" clId="{BA027571-A548-40AC-B15B-659D6BE19543}" dt="2023-03-02T17:55:36.817" v="1268"/>
        <pc:sldMkLst>
          <pc:docMk/>
          <pc:sldMk cId="3744848569" sldId="1945"/>
        </pc:sldMkLst>
        <pc:spChg chg="add del mod">
          <ac:chgData name="Ricardo Luiz Freitas" userId="122532effb8c3c75" providerId="LiveId" clId="{BA027571-A548-40AC-B15B-659D6BE19543}" dt="2023-03-02T17:51:07.297" v="1129" actId="1035"/>
          <ac:spMkLst>
            <pc:docMk/>
            <pc:sldMk cId="3744848569" sldId="1945"/>
            <ac:spMk id="25" creationId="{E0537528-7F3A-B968-3F85-397996052815}"/>
          </ac:spMkLst>
        </pc:spChg>
        <pc:picChg chg="add ord">
          <ac:chgData name="Ricardo Luiz Freitas" userId="122532effb8c3c75" providerId="LiveId" clId="{BA027571-A548-40AC-B15B-659D6BE19543}" dt="2023-03-02T17:47:09.624" v="919" actId="167"/>
          <ac:picMkLst>
            <pc:docMk/>
            <pc:sldMk cId="3744848569" sldId="1945"/>
            <ac:picMk id="5" creationId="{62E7FDF8-F60A-E0A8-A06C-95180381E6E4}"/>
          </ac:picMkLst>
        </pc:picChg>
        <pc:picChg chg="del">
          <ac:chgData name="Ricardo Luiz Freitas" userId="122532effb8c3c75" providerId="LiveId" clId="{BA027571-A548-40AC-B15B-659D6BE19543}" dt="2023-03-02T17:47:05.141" v="917" actId="478"/>
          <ac:picMkLst>
            <pc:docMk/>
            <pc:sldMk cId="3744848569" sldId="1945"/>
            <ac:picMk id="20" creationId="{946E6669-AC13-C367-4A77-1D92FD7D627B}"/>
          </ac:picMkLst>
        </pc:picChg>
      </pc:sldChg>
      <pc:sldChg chg="addSp delSp modSp add mod modAnim">
        <pc:chgData name="Ricardo Luiz Freitas" userId="122532effb8c3c75" providerId="LiveId" clId="{BA027571-A548-40AC-B15B-659D6BE19543}" dt="2023-03-02T17:55:41.341" v="1269"/>
        <pc:sldMkLst>
          <pc:docMk/>
          <pc:sldMk cId="2088440314" sldId="1946"/>
        </pc:sldMkLst>
        <pc:spChg chg="mod ord">
          <ac:chgData name="Ricardo Luiz Freitas" userId="122532effb8c3c75" providerId="LiveId" clId="{BA027571-A548-40AC-B15B-659D6BE19543}" dt="2023-03-02T17:52:36.398" v="1199" actId="14100"/>
          <ac:spMkLst>
            <pc:docMk/>
            <pc:sldMk cId="2088440314" sldId="1946"/>
            <ac:spMk id="25" creationId="{E0537528-7F3A-B968-3F85-397996052815}"/>
          </ac:spMkLst>
        </pc:spChg>
        <pc:picChg chg="del">
          <ac:chgData name="Ricardo Luiz Freitas" userId="122532effb8c3c75" providerId="LiveId" clId="{BA027571-A548-40AC-B15B-659D6BE19543}" dt="2023-03-02T17:51:39.617" v="1132" actId="478"/>
          <ac:picMkLst>
            <pc:docMk/>
            <pc:sldMk cId="2088440314" sldId="1946"/>
            <ac:picMk id="5" creationId="{62E7FDF8-F60A-E0A8-A06C-95180381E6E4}"/>
          </ac:picMkLst>
        </pc:picChg>
        <pc:picChg chg="add del">
          <ac:chgData name="Ricardo Luiz Freitas" userId="122532effb8c3c75" providerId="LiveId" clId="{BA027571-A548-40AC-B15B-659D6BE19543}" dt="2023-03-02T17:51:44.291" v="1134" actId="478"/>
          <ac:picMkLst>
            <pc:docMk/>
            <pc:sldMk cId="2088440314" sldId="1946"/>
            <ac:picMk id="6" creationId="{916DA3A1-FE29-A375-0C9C-D35D14CB2302}"/>
          </ac:picMkLst>
        </pc:picChg>
        <pc:picChg chg="add ord">
          <ac:chgData name="Ricardo Luiz Freitas" userId="122532effb8c3c75" providerId="LiveId" clId="{BA027571-A548-40AC-B15B-659D6BE19543}" dt="2023-03-02T17:51:55.325" v="1136" actId="167"/>
          <ac:picMkLst>
            <pc:docMk/>
            <pc:sldMk cId="2088440314" sldId="1946"/>
            <ac:picMk id="8" creationId="{290FE383-EE0D-8179-58D0-858E37FB84F6}"/>
          </ac:picMkLst>
        </pc:picChg>
        <pc:picChg chg="add">
          <ac:chgData name="Ricardo Luiz Freitas" userId="122532effb8c3c75" providerId="LiveId" clId="{BA027571-A548-40AC-B15B-659D6BE19543}" dt="2023-03-02T17:52:03.385" v="1137" actId="22"/>
          <ac:picMkLst>
            <pc:docMk/>
            <pc:sldMk cId="2088440314" sldId="1946"/>
            <ac:picMk id="10" creationId="{435A6415-0D22-6B67-1FAB-304FC15DC4E0}"/>
          </ac:picMkLst>
        </pc:picChg>
      </pc:sldChg>
      <pc:sldChg chg="addSp delSp modSp add mod modAnim">
        <pc:chgData name="Ricardo Luiz Freitas" userId="122532effb8c3c75" providerId="LiveId" clId="{BA027571-A548-40AC-B15B-659D6BE19543}" dt="2023-03-02T17:55:46.950" v="1270"/>
        <pc:sldMkLst>
          <pc:docMk/>
          <pc:sldMk cId="89993849" sldId="1947"/>
        </pc:sldMkLst>
        <pc:spChg chg="mod ord">
          <ac:chgData name="Ricardo Luiz Freitas" userId="122532effb8c3c75" providerId="LiveId" clId="{BA027571-A548-40AC-B15B-659D6BE19543}" dt="2023-03-02T17:54:42.450" v="1266" actId="113"/>
          <ac:spMkLst>
            <pc:docMk/>
            <pc:sldMk cId="89993849" sldId="1947"/>
            <ac:spMk id="25" creationId="{E0537528-7F3A-B968-3F85-397996052815}"/>
          </ac:spMkLst>
        </pc:spChg>
        <pc:picChg chg="add">
          <ac:chgData name="Ricardo Luiz Freitas" userId="122532effb8c3c75" providerId="LiveId" clId="{BA027571-A548-40AC-B15B-659D6BE19543}" dt="2023-03-02T17:54:09.035" v="1204" actId="22"/>
          <ac:picMkLst>
            <pc:docMk/>
            <pc:sldMk cId="89993849" sldId="1947"/>
            <ac:picMk id="5" creationId="{DE2C7755-5E74-C2C7-BC27-8A0A19B5A3F4}"/>
          </ac:picMkLst>
        </pc:picChg>
        <pc:picChg chg="add del">
          <ac:chgData name="Ricardo Luiz Freitas" userId="122532effb8c3c75" providerId="LiveId" clId="{BA027571-A548-40AC-B15B-659D6BE19543}" dt="2023-03-02T17:54:06.030" v="1202" actId="478"/>
          <ac:picMkLst>
            <pc:docMk/>
            <pc:sldMk cId="89993849" sldId="1947"/>
            <ac:picMk id="8" creationId="{290FE383-EE0D-8179-58D0-858E37FB84F6}"/>
          </ac:picMkLst>
        </pc:picChg>
        <pc:picChg chg="del">
          <ac:chgData name="Ricardo Luiz Freitas" userId="122532effb8c3c75" providerId="LiveId" clId="{BA027571-A548-40AC-B15B-659D6BE19543}" dt="2023-03-02T17:54:07.877" v="1203" actId="478"/>
          <ac:picMkLst>
            <pc:docMk/>
            <pc:sldMk cId="89993849" sldId="1947"/>
            <ac:picMk id="10" creationId="{435A6415-0D22-6B67-1FAB-304FC15DC4E0}"/>
          </ac:picMkLst>
        </pc:picChg>
      </pc:sldChg>
      <pc:sldChg chg="add del setBg">
        <pc:chgData name="Ricardo Luiz Freitas" userId="122532effb8c3c75" providerId="LiveId" clId="{BA027571-A548-40AC-B15B-659D6BE19543}" dt="2023-03-02T18:07:42.646" v="1754"/>
        <pc:sldMkLst>
          <pc:docMk/>
          <pc:sldMk cId="776842175" sldId="1948"/>
        </pc:sldMkLst>
      </pc:sldChg>
    </pc:docChg>
  </pc:docChgLst>
  <pc:docChgLst>
    <pc:chgData name="ENZO ROCHA LEITE DINIZ RIBAS" userId="35eca339-42ba-47dc-aa9f-ef71efd30726" providerId="ADAL" clId="{B226FC2E-8EF3-4921-86E6-D5D2525919DE}"/>
    <pc:docChg chg="modSld">
      <pc:chgData name="ENZO ROCHA LEITE DINIZ RIBAS" userId="35eca339-42ba-47dc-aa9f-ef71efd30726" providerId="ADAL" clId="{B226FC2E-8EF3-4921-86E6-D5D2525919DE}" dt="2024-03-18T20:50:52.255" v="1" actId="1076"/>
      <pc:docMkLst>
        <pc:docMk/>
      </pc:docMkLst>
      <pc:sldChg chg="modSp mod">
        <pc:chgData name="ENZO ROCHA LEITE DINIZ RIBAS" userId="35eca339-42ba-47dc-aa9f-ef71efd30726" providerId="ADAL" clId="{B226FC2E-8EF3-4921-86E6-D5D2525919DE}" dt="2024-03-18T20:50:52.255" v="1" actId="1076"/>
        <pc:sldMkLst>
          <pc:docMk/>
          <pc:sldMk cId="1646810408" sldId="1666"/>
        </pc:sldMkLst>
        <pc:spChg chg="mod">
          <ac:chgData name="ENZO ROCHA LEITE DINIZ RIBAS" userId="35eca339-42ba-47dc-aa9f-ef71efd30726" providerId="ADAL" clId="{B226FC2E-8EF3-4921-86E6-D5D2525919DE}" dt="2024-03-18T20:50:52.255" v="1" actId="1076"/>
          <ac:spMkLst>
            <pc:docMk/>
            <pc:sldMk cId="1646810408" sldId="1666"/>
            <ac:spMk id="6" creationId="{99E714D3-3240-455B-A3AE-58727E81F29B}"/>
          </ac:spMkLst>
        </pc:spChg>
        <pc:spChg chg="mod">
          <ac:chgData name="ENZO ROCHA LEITE DINIZ RIBAS" userId="35eca339-42ba-47dc-aa9f-ef71efd30726" providerId="ADAL" clId="{B226FC2E-8EF3-4921-86E6-D5D2525919DE}" dt="2024-03-18T20:50:47.278" v="0" actId="1076"/>
          <ac:spMkLst>
            <pc:docMk/>
            <pc:sldMk cId="1646810408" sldId="1666"/>
            <ac:spMk id="7" creationId="{C4FD573A-10B9-4153-B89B-B7ABC963E272}"/>
          </ac:spMkLst>
        </pc:spChg>
        <pc:grpChg chg="mod">
          <ac:chgData name="ENZO ROCHA LEITE DINIZ RIBAS" userId="35eca339-42ba-47dc-aa9f-ef71efd30726" providerId="ADAL" clId="{B226FC2E-8EF3-4921-86E6-D5D2525919DE}" dt="2024-03-18T20:50:47.278" v="0" actId="1076"/>
          <ac:grpSpMkLst>
            <pc:docMk/>
            <pc:sldMk cId="1646810408" sldId="1666"/>
            <ac:grpSpMk id="5" creationId="{E8D10AE6-32AB-479F-8D2C-E8BA7EF7577C}"/>
          </ac:grpSpMkLst>
        </pc:grpChg>
      </pc:sldChg>
    </pc:docChg>
  </pc:docChgLst>
  <pc:docChgLst>
    <pc:chgData name="Ricardo Luiz Freitas" userId="122532effb8c3c75" providerId="LiveId" clId="{95253815-78D2-4979-B8ED-4ADC21089C72}"/>
    <pc:docChg chg="modSld">
      <pc:chgData name="Ricardo Luiz Freitas" userId="122532effb8c3c75" providerId="LiveId" clId="{95253815-78D2-4979-B8ED-4ADC21089C72}" dt="2023-02-02T21:54:32.244" v="21" actId="15"/>
      <pc:docMkLst>
        <pc:docMk/>
      </pc:docMkLst>
      <pc:sldChg chg="modSp mod">
        <pc:chgData name="Ricardo Luiz Freitas" userId="122532effb8c3c75" providerId="LiveId" clId="{95253815-78D2-4979-B8ED-4ADC21089C72}" dt="2023-02-02T21:40:13.300" v="7" actId="20577"/>
        <pc:sldMkLst>
          <pc:docMk/>
          <pc:sldMk cId="2780953302" sldId="1714"/>
        </pc:sldMkLst>
        <pc:spChg chg="mod">
          <ac:chgData name="Ricardo Luiz Freitas" userId="122532effb8c3c75" providerId="LiveId" clId="{95253815-78D2-4979-B8ED-4ADC21089C72}" dt="2023-02-02T21:40:13.300" v="7" actId="20577"/>
          <ac:spMkLst>
            <pc:docMk/>
            <pc:sldMk cId="2780953302" sldId="1714"/>
            <ac:spMk id="3" creationId="{6F5B0185-AC03-42F0-B9E5-B958048FB052}"/>
          </ac:spMkLst>
        </pc:spChg>
      </pc:sldChg>
      <pc:sldChg chg="modSp mod">
        <pc:chgData name="Ricardo Luiz Freitas" userId="122532effb8c3c75" providerId="LiveId" clId="{95253815-78D2-4979-B8ED-4ADC21089C72}" dt="2023-02-02T21:54:32.244" v="21" actId="15"/>
        <pc:sldMkLst>
          <pc:docMk/>
          <pc:sldMk cId="1333281731" sldId="1842"/>
        </pc:sldMkLst>
        <pc:spChg chg="mod">
          <ac:chgData name="Ricardo Luiz Freitas" userId="122532effb8c3c75" providerId="LiveId" clId="{95253815-78D2-4979-B8ED-4ADC21089C72}" dt="2023-02-02T21:54:32.244" v="21" actId="15"/>
          <ac:spMkLst>
            <pc:docMk/>
            <pc:sldMk cId="1333281731" sldId="1842"/>
            <ac:spMk id="3" creationId="{D07DC049-0F5A-4CE4-A47E-1EDA2C02F3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0DAE3E56-58E9-4E3F-8B0D-20D0F0E139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0673AE-E7DB-430D-A189-0F8B55A3CBE6}" type="slidenum">
              <a:rPr lang="pt-BR" altLang="pt-BR" sz="1200" smtClean="0"/>
              <a:pPr/>
              <a:t>59</a:t>
            </a:fld>
            <a:endParaRPr lang="pt-BR" altLang="pt-BR" sz="12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B536BDE5-C634-4DA9-BE1F-DC06B1284E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7B7B722B-982E-48B6-8B22-1B5D4F76F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23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CCBF03C1-3EBB-470B-8704-ADFCD08E93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595B40-33A7-4876-8E2D-9443B7CAE9B0}" type="slidenum">
              <a:rPr lang="pt-BR" altLang="pt-BR" sz="1200" smtClean="0"/>
              <a:pPr/>
              <a:t>60</a:t>
            </a:fld>
            <a:endParaRPr lang="pt-BR" altLang="pt-BR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1C3A13DA-878E-44E8-B738-09B402482F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3B85B73B-0FE2-47B8-9A66-7871B57D5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9FD536A9-6F05-4DBF-9744-3554874AAA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4A8000-5DF8-4B5D-B465-3763AA300AAB}" type="slidenum">
              <a:rPr lang="pt-BR" altLang="pt-BR" sz="1200" smtClean="0"/>
              <a:pPr/>
              <a:t>61</a:t>
            </a:fld>
            <a:endParaRPr lang="pt-BR" altLang="pt-BR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469C63A-9432-4A6D-9EEF-AE0785F0BC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C66B82F-71CD-4F12-9AE5-C2957E32E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20152AD5-3CEA-4FDB-A2D8-1BB290F7CE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50D878-D255-4B01-BA68-314272B39BA7}" type="slidenum">
              <a:rPr lang="pt-BR" altLang="pt-BR" sz="1200" smtClean="0"/>
              <a:pPr/>
              <a:t>62</a:t>
            </a:fld>
            <a:endParaRPr lang="pt-BR" altLang="pt-BR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7ED3101C-0B8B-447F-BCC1-33375E0672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F55AA66E-4CDC-4CAC-9132-179B15D08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925130DA-F212-4257-91B5-B42D371E81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977F8E-7CF0-4A9D-BDA2-11EC5F4B38ED}" type="slidenum">
              <a:rPr lang="pt-BR" altLang="pt-BR" sz="1200" smtClean="0"/>
              <a:pPr/>
              <a:t>63</a:t>
            </a:fld>
            <a:endParaRPr lang="pt-BR" altLang="pt-BR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23101F30-87E5-46A2-8A19-9BF1B9879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3F21D4E7-6CDA-440D-B513-CAB09FEC5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1B30A5A9-34E7-409B-B967-97919B9B85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BF4F7E-4B63-40F4-9A6D-8E906A386E76}" type="slidenum">
              <a:rPr lang="pt-BR" altLang="pt-BR" sz="1200" smtClean="0"/>
              <a:pPr/>
              <a:t>64</a:t>
            </a:fld>
            <a:endParaRPr lang="pt-BR" altLang="pt-BR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7B866239-25F8-45F0-A4C8-CBBFBE8248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A3F6E7A4-DAD1-4BAD-A7D5-311FF223A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32CB00B8-BD64-4911-AE84-17DD86879F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C8F1F1-3C84-46F6-B436-AC59B6EFA3E6}" type="slidenum">
              <a:rPr lang="pt-BR" altLang="pt-BR" sz="1200" smtClean="0"/>
              <a:pPr/>
              <a:t>66</a:t>
            </a:fld>
            <a:endParaRPr lang="pt-BR" altLang="pt-BR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BCE946E9-C4BF-46C2-AD78-7AFC6DD15A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56DF3544-77D2-44A5-A5D5-5FDE8DA57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02141530-B909-43CB-BF8F-91A0CB105E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587FC3-22D6-4550-88DC-067712614A1D}" type="slidenum">
              <a:rPr lang="pt-BR" altLang="pt-BR" sz="1200" smtClean="0"/>
              <a:pPr/>
              <a:t>67</a:t>
            </a:fld>
            <a:endParaRPr lang="pt-BR" altLang="pt-BR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DC27442D-A0FD-4697-85B9-C36A19A923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CFC11823-322D-4A27-8687-461E27E26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75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3C206118-5280-4133-A542-3A4A5AEA5D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A7B6D8-C3A9-4D8D-81A6-C933ECA96D95}" type="slidenum">
              <a:rPr lang="pt-BR" altLang="pt-BR" sz="1200" smtClean="0"/>
              <a:pPr/>
              <a:t>68</a:t>
            </a:fld>
            <a:endParaRPr lang="pt-BR" altLang="pt-BR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6C2FA2B1-4022-402D-9FC1-73C764617D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B82D321-E61B-41FB-B749-2C1A0303D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955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D4B76F4D-EE92-4940-B4DD-B004BD454A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542F38-FA72-4056-BD10-0B35A7A8A877}" type="slidenum">
              <a:rPr lang="pt-BR" altLang="pt-BR" sz="1200" smtClean="0"/>
              <a:pPr/>
              <a:t>69</a:t>
            </a:fld>
            <a:endParaRPr lang="pt-BR" altLang="pt-BR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96FBD7AD-213F-4637-8854-09A8747118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135F82C5-1B5B-4634-BB75-D2508D61E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09E6FD3-D415-447C-9E72-126D61FFEB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CBA634-DC74-4EFC-AE5B-EE6BD1F45A41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E0E8103-3E19-4078-86B6-7E0F46D2F7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AC560D5-7E3D-4FE3-B3EC-ECE67D7E4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D4B76F4D-EE92-4940-B4DD-B004BD454A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542F38-FA72-4056-BD10-0B35A7A8A877}" type="slidenum">
              <a:rPr lang="pt-BR" altLang="pt-BR" sz="1200" smtClean="0"/>
              <a:pPr/>
              <a:t>70</a:t>
            </a:fld>
            <a:endParaRPr lang="pt-BR" altLang="pt-BR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96FBD7AD-213F-4637-8854-09A8747118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135F82C5-1B5B-4634-BB75-D2508D61E7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142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885D387B-75DE-4434-BB01-DAE19E83EE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AD81F2-6422-4496-97ED-C571EE46995B}" type="slidenum">
              <a:rPr lang="pt-BR" altLang="pt-BR" sz="1200" smtClean="0"/>
              <a:pPr/>
              <a:t>71</a:t>
            </a:fld>
            <a:endParaRPr lang="pt-BR" altLang="pt-BR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FD7892A3-BF15-459E-A454-A34CC12672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D0F75B59-2AD4-4707-BE85-CA1E50292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0DAE3E56-58E9-4E3F-8B0D-20D0F0E139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0673AE-E7DB-430D-A189-0F8B55A3CBE6}" type="slidenum">
              <a:rPr lang="pt-BR" altLang="pt-BR" sz="1200" smtClean="0"/>
              <a:pPr/>
              <a:t>78</a:t>
            </a:fld>
            <a:endParaRPr lang="pt-BR" altLang="pt-BR" sz="12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B536BDE5-C634-4DA9-BE1F-DC06B1284E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7B7B722B-982E-48B6-8B22-1B5D4F76F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79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167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80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8356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DE62D4-B7C2-4526-B741-F9CD2ECCD214}" type="slidenum">
              <a:rPr lang="pt-BR" altLang="pt-BR" smtClean="0"/>
              <a:pPr>
                <a:spcBef>
                  <a:spcPct val="0"/>
                </a:spcBef>
              </a:pPr>
              <a:t>81</a:t>
            </a:fld>
            <a:endParaRPr lang="pt-BR" altLang="pt-B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976A0B-C652-4E3E-B307-5CAEBBDEAF36}" type="slidenum">
              <a:rPr lang="pt-BR" altLang="pt-BR" smtClean="0"/>
              <a:pPr>
                <a:defRPr/>
              </a:pPr>
              <a:t>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13073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202C11AC-DA6B-459B-992A-65C6223E8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6903E2-B0DD-4B33-AA30-43BAB6765D59}" type="slidenum">
              <a:rPr lang="pt-BR" altLang="pt-BR" sz="1200" smtClean="0"/>
              <a:pPr/>
              <a:t>10</a:t>
            </a:fld>
            <a:endParaRPr lang="pt-BR" altLang="pt-BR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CF0549C1-CD58-4C18-A19C-316E41302C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D97DE30-8062-4164-AA20-2F445ED23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636B47EB-AFAC-4FE6-9163-056D94002C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AC26AB-B361-49F2-9DC8-937508420418}" type="slidenum">
              <a:rPr lang="pt-BR" altLang="pt-BR" sz="1200" smtClean="0"/>
              <a:pPr/>
              <a:t>11</a:t>
            </a:fld>
            <a:endParaRPr lang="pt-BR" altLang="pt-BR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915DA4E-780F-426E-A777-01F10340BB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674CEE1-7EE2-43C3-839E-207661BEBB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C9E7FB18-71DC-48BB-BE3E-FABBEF85C7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E55A7C-C795-4159-A887-9E33DF23A707}" type="slidenum">
              <a:rPr lang="pt-BR" altLang="pt-BR" sz="1200" smtClean="0"/>
              <a:pPr/>
              <a:t>46</a:t>
            </a:fld>
            <a:endParaRPr lang="pt-BR" altLang="pt-BR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99DFA70-E1C8-4D20-9828-E2F4EC58AF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A58CA06-884B-4197-B69B-EC7C302A7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23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C9E7FB18-71DC-48BB-BE3E-FABBEF85C7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E55A7C-C795-4159-A887-9E33DF23A707}" type="slidenum">
              <a:rPr lang="pt-BR" altLang="pt-BR" sz="1200" smtClean="0"/>
              <a:pPr/>
              <a:t>47</a:t>
            </a:fld>
            <a:endParaRPr lang="pt-BR" altLang="pt-BR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99DFA70-E1C8-4D20-9828-E2F4EC58AF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A58CA06-884B-4197-B69B-EC7C302A7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542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49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29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50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8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3F8AD558-5B6F-4D74-979E-7FFF4CB7A98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F5D79280-AC10-4004-8F95-588FEDD3FDC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5D68C17B-B030-1D1C-2965-A6F73D0495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6721" y="6361583"/>
            <a:ext cx="6274218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ricardo.freitas@academico.domhelder.edu.br</a:t>
            </a: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30F61F2A-D000-F2AC-87EE-7BC1DFCB76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192587"/>
            <a:ext cx="802432" cy="569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gd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t-br/idea/download/#section=window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082FA40-A99A-FBC6-54F8-4EE03AE4E65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73463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34255671-6898-80B8-414D-675E219F6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9" y="4552950"/>
            <a:ext cx="2220761" cy="15750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Número de Slide 3">
            <a:extLst>
              <a:ext uri="{FF2B5EF4-FFF2-40B4-BE49-F238E27FC236}">
                <a16:creationId xmlns:a16="http://schemas.microsoft.com/office/drawing/2014/main" id="{5162F151-8C8A-4327-BB10-B592CD7A0F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9D18C8-7242-4A8E-BEAA-945B6C3498F1}" type="slidenum">
              <a:rPr lang="pt-BR" altLang="en-US" sz="1200" smtClean="0">
                <a:latin typeface="Garamond" panose="02020404030301010803" pitchFamily="18" charset="0"/>
              </a:rPr>
              <a:pPr/>
              <a:t>10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7F52B22-1C51-481F-AB75-C9E4C2D45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Compiladores/IDE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D960CB99-70B9-468D-97AC-183762CF5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69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200" dirty="0"/>
              <a:t>São “ambientes” integrados de desenvolvimento (</a:t>
            </a:r>
            <a:r>
              <a:rPr lang="pt-BR" altLang="pt-BR" sz="2200" i="1" dirty="0"/>
              <a:t>IDE </a:t>
            </a:r>
            <a:r>
              <a:rPr lang="pt-BR" sz="2200" i="1" dirty="0" err="1"/>
              <a:t>Integrated</a:t>
            </a:r>
            <a:r>
              <a:rPr lang="pt-BR" sz="2200" dirty="0"/>
              <a:t> </a:t>
            </a:r>
            <a:r>
              <a:rPr lang="pt-BR" altLang="pt-BR" sz="2200" i="1" dirty="0" err="1"/>
              <a:t>Environment</a:t>
            </a:r>
            <a:r>
              <a:rPr lang="pt-BR" altLang="pt-BR" sz="2200" i="1" dirty="0"/>
              <a:t> </a:t>
            </a:r>
            <a:r>
              <a:rPr lang="pt-BR" altLang="pt-BR" sz="2200" i="1" dirty="0" err="1"/>
              <a:t>Development</a:t>
            </a:r>
            <a:r>
              <a:rPr lang="pt-BR" altLang="pt-BR" sz="2200" dirty="0"/>
              <a:t>), ou programas, utilizados para se criar programas;</a:t>
            </a:r>
          </a:p>
          <a:p>
            <a:pPr lvl="1" eaLnBrk="1" hangingPunct="1"/>
            <a:r>
              <a:rPr lang="pt-BR" altLang="pt-BR" sz="1800" dirty="0"/>
              <a:t>Suportam apenas uma linguagem de programação;</a:t>
            </a:r>
          </a:p>
          <a:p>
            <a:pPr lvl="1" eaLnBrk="1" hangingPunct="1"/>
            <a:r>
              <a:rPr lang="pt-BR" altLang="pt-BR" sz="1800" dirty="0"/>
              <a:t>A maioria dos compiladores/</a:t>
            </a:r>
            <a:r>
              <a:rPr lang="pt-BR" altLang="pt-BR" sz="1800" i="1" dirty="0"/>
              <a:t>IDE</a:t>
            </a:r>
            <a:r>
              <a:rPr lang="pt-BR" altLang="pt-BR" sz="1800" dirty="0"/>
              <a:t> transformam o Programa FONTE (linguagem de programação), digitado pelo programador, em um Programa OBJETO (linguagem de máquina) que roda diretamente em cima do SO (Sistema Operacional) (por exemplo: Delphi, C++, VB, etc.);</a:t>
            </a:r>
          </a:p>
          <a:p>
            <a:pPr lvl="1" eaLnBrk="1" hangingPunct="1"/>
            <a:r>
              <a:rPr lang="pt-BR" altLang="pt-BR" sz="1800" dirty="0"/>
              <a:t>Os demais compiladores/IDE interpretam e executam o código fonte, utilizando uma máquina virtual, e independem do SO (por exemplo: </a:t>
            </a:r>
            <a:r>
              <a:rPr lang="pt-BR" altLang="pt-BR" sz="1800" dirty="0" err="1"/>
              <a:t>Portugol</a:t>
            </a:r>
            <a:r>
              <a:rPr lang="pt-BR" altLang="pt-BR" sz="1800" dirty="0"/>
              <a:t>, Java, C#, Python, etc.).</a:t>
            </a:r>
          </a:p>
          <a:p>
            <a:pPr eaLnBrk="1" hangingPunct="1"/>
            <a:r>
              <a:rPr lang="pt-BR" altLang="pt-BR" sz="2200" dirty="0"/>
              <a:t>Exemplos:</a:t>
            </a:r>
          </a:p>
          <a:p>
            <a:pPr lvl="1" eaLnBrk="1" hangingPunct="1"/>
            <a:r>
              <a:rPr lang="pt-BR" altLang="pt-BR" sz="2000" dirty="0">
                <a:solidFill>
                  <a:srgbClr val="0000FF"/>
                </a:solidFill>
              </a:rPr>
              <a:t>VisuAlg / G-</a:t>
            </a:r>
            <a:r>
              <a:rPr lang="pt-BR" altLang="pt-BR" sz="2000" dirty="0" err="1">
                <a:solidFill>
                  <a:srgbClr val="0000FF"/>
                </a:solidFill>
              </a:rPr>
              <a:t>Portugol</a:t>
            </a:r>
            <a:r>
              <a:rPr lang="pt-BR" altLang="pt-BR" sz="2000" dirty="0"/>
              <a:t> = </a:t>
            </a:r>
            <a:r>
              <a:rPr lang="pt-BR" altLang="pt-BR" sz="2000" dirty="0" err="1"/>
              <a:t>Portugol</a:t>
            </a:r>
            <a:endParaRPr lang="pt-BR" altLang="pt-BR" sz="2000" dirty="0"/>
          </a:p>
          <a:p>
            <a:pPr lvl="1" eaLnBrk="1" hangingPunct="1"/>
            <a:r>
              <a:rPr lang="pt-BR" altLang="pt-BR" sz="2000" dirty="0" err="1">
                <a:solidFill>
                  <a:srgbClr val="0000FF"/>
                </a:solidFill>
              </a:rPr>
              <a:t>PascalZIM</a:t>
            </a:r>
            <a:r>
              <a:rPr lang="pt-BR" altLang="pt-BR" sz="2000" dirty="0">
                <a:solidFill>
                  <a:srgbClr val="0000FF"/>
                </a:solidFill>
              </a:rPr>
              <a:t> / Delphi </a:t>
            </a:r>
            <a:r>
              <a:rPr lang="pt-BR" altLang="pt-BR" sz="2000" dirty="0"/>
              <a:t>= Pascal</a:t>
            </a:r>
          </a:p>
          <a:p>
            <a:pPr lvl="1" eaLnBrk="1" hangingPunct="1"/>
            <a:r>
              <a:rPr lang="pt-BR" altLang="pt-BR" sz="2000" dirty="0" err="1">
                <a:solidFill>
                  <a:srgbClr val="0000FF"/>
                </a:solidFill>
              </a:rPr>
              <a:t>Intellij</a:t>
            </a:r>
            <a:r>
              <a:rPr lang="pt-BR" altLang="pt-BR" sz="2000" dirty="0">
                <a:solidFill>
                  <a:srgbClr val="0000FF"/>
                </a:solidFill>
              </a:rPr>
              <a:t> / Eclipse / </a:t>
            </a:r>
            <a:r>
              <a:rPr lang="pt-BR" altLang="pt-BR" sz="2000" dirty="0" err="1">
                <a:solidFill>
                  <a:srgbClr val="0000FF"/>
                </a:solidFill>
              </a:rPr>
              <a:t>JBuilder</a:t>
            </a:r>
            <a:r>
              <a:rPr lang="pt-BR" altLang="pt-BR" sz="2000" dirty="0">
                <a:solidFill>
                  <a:srgbClr val="0000FF"/>
                </a:solidFill>
              </a:rPr>
              <a:t> / JDK / NetBeans </a:t>
            </a:r>
            <a:r>
              <a:rPr lang="pt-BR" altLang="pt-BR" sz="2000" dirty="0"/>
              <a:t>=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Número de Slide 3">
            <a:extLst>
              <a:ext uri="{FF2B5EF4-FFF2-40B4-BE49-F238E27FC236}">
                <a16:creationId xmlns:a16="http://schemas.microsoft.com/office/drawing/2014/main" id="{6E41393F-22C2-4E18-990C-0E6F0027D3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CDA1D7-1F1D-4F21-B01F-333A5BBDFB21}" type="slidenum">
              <a:rPr lang="pt-BR" altLang="en-US" sz="1200" smtClean="0">
                <a:latin typeface="Garamond" panose="02020404030301010803" pitchFamily="18" charset="0"/>
              </a:rPr>
              <a:pPr/>
              <a:t>11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A3E45A88-E94A-4358-9C2E-36C5534E1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Compiladores/IDE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E435614F-64B0-4F18-8B83-E6BB8174F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6553"/>
            <a:ext cx="8229600" cy="482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pt-BR" altLang="pt-BR" sz="2200" dirty="0"/>
              <a:t>Etapas: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BR" sz="2000" dirty="0">
                <a:solidFill>
                  <a:srgbClr val="0000FF"/>
                </a:solidFill>
              </a:rPr>
              <a:t>Edição</a:t>
            </a:r>
            <a:r>
              <a:rPr lang="pt-BR" altLang="pt-BR" sz="2000" dirty="0"/>
              <a:t>: digitação e alteração do programa;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BR" sz="2000" dirty="0">
                <a:solidFill>
                  <a:srgbClr val="0000FF"/>
                </a:solidFill>
              </a:rPr>
              <a:t>Compilação</a:t>
            </a:r>
            <a:r>
              <a:rPr lang="pt-BR" altLang="pt-BR" sz="2000" dirty="0"/>
              <a:t>: verificação de erros de sintaxe do programa;</a:t>
            </a:r>
          </a:p>
          <a:p>
            <a:pPr lvl="1" eaLnBrk="1" hangingPunct="1"/>
            <a:r>
              <a:rPr lang="pt-BR" altLang="pt-BR" sz="2000" dirty="0">
                <a:solidFill>
                  <a:srgbClr val="0000FF"/>
                </a:solidFill>
              </a:rPr>
              <a:t>Execução</a:t>
            </a:r>
            <a:r>
              <a:rPr lang="pt-BR" altLang="pt-BR" sz="2000" dirty="0"/>
              <a:t>: rodar o programa, entrando com os dados e obtendo os resultados.</a:t>
            </a:r>
          </a:p>
          <a:p>
            <a:pPr eaLnBrk="1" hangingPunct="1">
              <a:lnSpc>
                <a:spcPct val="150000"/>
              </a:lnSpc>
            </a:pPr>
            <a:r>
              <a:rPr lang="pt-BR" altLang="pt-BR" sz="2200" dirty="0"/>
              <a:t>Erros que podem aparecer: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BR" sz="2000" dirty="0">
                <a:solidFill>
                  <a:srgbClr val="0000FF"/>
                </a:solidFill>
              </a:rPr>
              <a:t>Sintaxe</a:t>
            </a:r>
            <a:r>
              <a:rPr lang="pt-BR" altLang="pt-BR" sz="2000" dirty="0"/>
              <a:t>: identificado pelo compilador na etapa de compilação;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BR" sz="2000" dirty="0">
                <a:solidFill>
                  <a:srgbClr val="0000FF"/>
                </a:solidFill>
              </a:rPr>
              <a:t>Lógica</a:t>
            </a:r>
            <a:r>
              <a:rPr lang="pt-BR" altLang="pt-BR" sz="2000" dirty="0"/>
              <a:t>: identificado pelo programador na etapa de execução;</a:t>
            </a:r>
          </a:p>
          <a:p>
            <a:pPr lvl="1" eaLnBrk="1" hangingPunct="1"/>
            <a:r>
              <a:rPr lang="pt-BR" altLang="pt-BR" sz="2000" dirty="0" err="1">
                <a:solidFill>
                  <a:srgbClr val="0000FF"/>
                </a:solidFill>
              </a:rPr>
              <a:t>Run</a:t>
            </a:r>
            <a:r>
              <a:rPr lang="pt-BR" altLang="pt-BR" sz="2000" dirty="0">
                <a:solidFill>
                  <a:srgbClr val="0000FF"/>
                </a:solidFill>
              </a:rPr>
              <a:t>-time</a:t>
            </a:r>
            <a:r>
              <a:rPr lang="pt-BR" altLang="pt-BR" sz="2000" dirty="0"/>
              <a:t> : identificado pelo Java na etapa de execução (necessário tratamento das exceções).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AD3CD752-DFB8-4D37-9173-06117A4070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E4CBE-88B2-4DBC-A13D-9C817732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Ecossistema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0C5A81-CE57-4D0A-A5D3-F04975C27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645024"/>
            <a:ext cx="8229600" cy="2341885"/>
          </a:xfrm>
        </p:spPr>
        <p:txBody>
          <a:bodyPr/>
          <a:lstStyle/>
          <a:p>
            <a:r>
              <a:rPr lang="pt-BR" sz="2200" dirty="0"/>
              <a:t>O compilador Java gera um </a:t>
            </a:r>
            <a:r>
              <a:rPr lang="pt-BR" sz="2200" b="1" dirty="0" err="1"/>
              <a:t>bytecode</a:t>
            </a:r>
            <a:r>
              <a:rPr lang="pt-BR" sz="2200" dirty="0"/>
              <a:t> que roda dentro da JVM que está dentro da JRE, ou seja, o compilador Java não gera código em linguagem máquina, diferente do Delphi ou do C#, onde o código gerado roda diretamente em cima do SO (Sistema Operacional). Por isso um mesmo programa escrito em Java e compilado pode rodar em Windows, Linux ou Mac, basta os </a:t>
            </a:r>
            <a:r>
              <a:rPr lang="pt-BR" sz="2200" dirty="0" err="1"/>
              <a:t>SOs</a:t>
            </a:r>
            <a:r>
              <a:rPr lang="pt-BR" sz="2200" dirty="0"/>
              <a:t> terem a JRE instalada.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CF9DEE-EBE9-45E5-999B-AD4B9BAC60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12</a:t>
            </a:fld>
            <a:endParaRPr lang="pt-BR" altLang="en-US"/>
          </a:p>
        </p:txBody>
      </p:sp>
      <p:pic>
        <p:nvPicPr>
          <p:cNvPr id="8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8BDA9A7-2E33-4D28-B2B6-568A8126C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82" y="1268760"/>
            <a:ext cx="7646342" cy="208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1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CCCF3-94C2-4EFA-9346-8DAE8845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Java</a:t>
            </a:r>
            <a:r>
              <a:rPr lang="pt-BR" dirty="0"/>
              <a:t> SE </a:t>
            </a:r>
            <a:r>
              <a:rPr lang="pt-BR" dirty="0" err="1"/>
              <a:t>Development</a:t>
            </a:r>
            <a:r>
              <a:rPr lang="pt-BR" dirty="0"/>
              <a:t> Kit (JDK) 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87C8DB-C434-49A6-A0FE-FB41E78A8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38428"/>
            <a:ext cx="8229600" cy="4392497"/>
          </a:xfrm>
        </p:spPr>
        <p:txBody>
          <a:bodyPr/>
          <a:lstStyle/>
          <a:p>
            <a:r>
              <a:rPr lang="pt-BR" sz="2800" dirty="0"/>
              <a:t>Instalação do Java:</a:t>
            </a:r>
          </a:p>
          <a:p>
            <a:pPr lvl="1"/>
            <a:r>
              <a:rPr lang="pt-BR" sz="2400" dirty="0"/>
              <a:t>Acesse o link: </a:t>
            </a:r>
            <a:r>
              <a:rPr lang="pt-BR" sz="2400" dirty="0">
                <a:hlinkClick r:id="rId2"/>
              </a:rPr>
              <a:t>https://www.oracle.com/technetwork/java/javase/downloads/index.html</a:t>
            </a:r>
            <a:r>
              <a:rPr lang="pt-BR" sz="2400" dirty="0"/>
              <a:t>;</a:t>
            </a:r>
          </a:p>
          <a:p>
            <a:pPr lvl="1"/>
            <a:r>
              <a:rPr lang="pt-BR" sz="2400" dirty="0"/>
              <a:t>Instale a última versão da plataforma “Java SE </a:t>
            </a:r>
            <a:r>
              <a:rPr lang="pt-BR" sz="2400" dirty="0" err="1"/>
              <a:t>Development</a:t>
            </a:r>
            <a:r>
              <a:rPr lang="pt-BR" sz="2400" dirty="0"/>
              <a:t> Kit ... downloads”:</a:t>
            </a:r>
          </a:p>
          <a:p>
            <a:pPr lvl="2"/>
            <a:r>
              <a:rPr lang="pt-BR" sz="2000" dirty="0"/>
              <a:t>Clique na aba referente ao seu SO (Linux, </a:t>
            </a:r>
            <a:r>
              <a:rPr lang="pt-BR" sz="2000" dirty="0" err="1"/>
              <a:t>macOS</a:t>
            </a:r>
            <a:r>
              <a:rPr lang="pt-BR" sz="2000" dirty="0"/>
              <a:t> ou Windows);</a:t>
            </a:r>
          </a:p>
          <a:p>
            <a:pPr lvl="2"/>
            <a:r>
              <a:rPr lang="pt-BR" sz="2000" dirty="0"/>
              <a:t>Clique em “... Installer”;</a:t>
            </a:r>
          </a:p>
          <a:p>
            <a:pPr lvl="2"/>
            <a:r>
              <a:rPr lang="pt-BR" sz="2000" dirty="0"/>
              <a:t>Execute o executável baixado;</a:t>
            </a:r>
          </a:p>
          <a:p>
            <a:pPr lvl="2"/>
            <a:r>
              <a:rPr lang="pt-BR" sz="2000" dirty="0"/>
              <a:t>Clique em &lt;ENTER&gt; para todas as telas.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4376FE-C9F7-475D-9DD2-F201DCF70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5341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E163D-03CC-4254-8F4C-968907DD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Compilar/Executar Programas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DA763-E466-47DB-BA0B-96977CF01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Via barra de comando (CMD):</a:t>
            </a:r>
          </a:p>
          <a:p>
            <a:pPr lvl="1"/>
            <a:r>
              <a:rPr lang="pt-BR" dirty="0"/>
              <a:t>Java programa.java  &gt;&gt;&gt; compila;</a:t>
            </a:r>
          </a:p>
          <a:p>
            <a:pPr lvl="1"/>
            <a:r>
              <a:rPr lang="pt-BR" dirty="0"/>
              <a:t>Java programa  &gt;&gt;&gt; executa.</a:t>
            </a:r>
          </a:p>
          <a:p>
            <a:pPr lvl="1"/>
            <a:endParaRPr lang="pt-BR" dirty="0"/>
          </a:p>
          <a:p>
            <a:r>
              <a:rPr lang="pt-BR" dirty="0"/>
              <a:t>Via plataforma on-line:</a:t>
            </a:r>
          </a:p>
          <a:p>
            <a:pPr lvl="1"/>
            <a:r>
              <a:rPr lang="pt-BR" dirty="0"/>
              <a:t>GDB online </a:t>
            </a:r>
            <a:r>
              <a:rPr lang="pt-BR" dirty="0" err="1"/>
              <a:t>Debugger</a:t>
            </a:r>
            <a:r>
              <a:rPr lang="pt-BR" dirty="0"/>
              <a:t> (</a:t>
            </a:r>
            <a:r>
              <a:rPr lang="pt-BR" dirty="0" err="1"/>
              <a:t>setar</a:t>
            </a:r>
            <a:r>
              <a:rPr lang="pt-BR" dirty="0"/>
              <a:t> para Java);</a:t>
            </a:r>
          </a:p>
          <a:p>
            <a:pPr lvl="1"/>
            <a:r>
              <a:rPr lang="pt-BR" dirty="0">
                <a:hlinkClick r:id="rId2"/>
              </a:rPr>
              <a:t>https://www.onlinegdb.com</a:t>
            </a:r>
            <a:r>
              <a:rPr lang="pt-BR" dirty="0"/>
              <a:t>.</a:t>
            </a:r>
          </a:p>
          <a:p>
            <a:pPr lvl="1"/>
            <a:endParaRPr lang="pt-BR" dirty="0"/>
          </a:p>
          <a:p>
            <a:r>
              <a:rPr lang="pt-BR" dirty="0"/>
              <a:t>Via IDE (exemplo: </a:t>
            </a:r>
            <a:r>
              <a:rPr lang="pt-BR" dirty="0" err="1"/>
              <a:t>Intellij</a:t>
            </a:r>
            <a:r>
              <a:rPr lang="pt-BR" dirty="0"/>
              <a:t>, Eclipse, etc.).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C3CD9C-8FDA-4263-BB9F-4A05CFF47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505349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E534B-697F-4349-A1DB-79F3226E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Compilador/IDE </a:t>
            </a:r>
            <a:r>
              <a:rPr lang="pt-BR" b="1" dirty="0" err="1"/>
              <a:t>Intellij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5B0185-AC03-42F0-B9E5-B958048FB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Download do arquivo para instalação </a:t>
            </a:r>
            <a:r>
              <a:rPr lang="pt-BR" sz="2800" dirty="0">
                <a:hlinkClick r:id="rId2"/>
              </a:rPr>
              <a:t>https://www.jetbrains.com/pt-br/idea/download/#section=windows</a:t>
            </a:r>
            <a:r>
              <a:rPr lang="pt-BR" sz="2800" dirty="0"/>
              <a:t>:</a:t>
            </a:r>
          </a:p>
          <a:p>
            <a:pPr lvl="1"/>
            <a:r>
              <a:rPr lang="pt-BR" sz="2400" dirty="0"/>
              <a:t>Baixar a versão </a:t>
            </a:r>
            <a:r>
              <a:rPr lang="pt-BR" sz="2400" u="sng" dirty="0"/>
              <a:t>Community </a:t>
            </a:r>
            <a:r>
              <a:rPr lang="pt-BR" sz="2400" u="sng" dirty="0" err="1"/>
              <a:t>Edition</a:t>
            </a:r>
            <a:r>
              <a:rPr lang="pt-BR" sz="2400" dirty="0"/>
              <a:t> (gratuita).</a:t>
            </a:r>
          </a:p>
          <a:p>
            <a:pPr lvl="1"/>
            <a:endParaRPr lang="pt-BR" sz="2400" dirty="0"/>
          </a:p>
          <a:p>
            <a:r>
              <a:rPr lang="pt-BR" sz="2800" dirty="0"/>
              <a:t>Após o download do arquivo de instalação, execute-o para iniciar a instalação;</a:t>
            </a:r>
          </a:p>
          <a:p>
            <a:r>
              <a:rPr lang="pt-BR" sz="2800" dirty="0"/>
              <a:t>Siga as instruções dos slides seguintes até concluir a instalação.</a:t>
            </a:r>
          </a:p>
          <a:p>
            <a:endParaRPr lang="pt-BR" sz="2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5FCC24-1A17-4338-99AC-4B4DEABA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15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780953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99CA775-63B2-3FE5-EC42-034E910B2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32" y="1173922"/>
            <a:ext cx="6048896" cy="47033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3840C8-4E86-44A7-B197-027F553C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</a:t>
            </a:r>
            <a:r>
              <a:rPr lang="pt-BR" b="1" dirty="0" err="1"/>
              <a:t>Intellij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A516B4-B883-41EC-BB36-FACD35C3E6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16</a:t>
            </a:fld>
            <a:endParaRPr lang="pt-BR" altLang="en-US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9D3737B0-8F03-44E4-9A7C-68B6210EB9F1}"/>
              </a:ext>
            </a:extLst>
          </p:cNvPr>
          <p:cNvSpPr/>
          <p:nvPr/>
        </p:nvSpPr>
        <p:spPr bwMode="auto">
          <a:xfrm>
            <a:off x="6228184" y="5272608"/>
            <a:ext cx="1656184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aqui</a:t>
            </a:r>
          </a:p>
        </p:txBody>
      </p:sp>
    </p:spTree>
    <p:extLst>
      <p:ext uri="{BB962C8B-B14F-4D97-AF65-F5344CB8AC3E}">
        <p14:creationId xmlns:p14="http://schemas.microsoft.com/office/powerpoint/2010/main" val="368396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65D6975-3883-49E1-3D4C-0F043A5A2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73923"/>
            <a:ext cx="6048895" cy="470334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B9C24B0-D3B5-4586-A2D7-7E47CE9B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</a:t>
            </a:r>
            <a:r>
              <a:rPr lang="pt-BR" b="1" dirty="0" err="1"/>
              <a:t>Intellij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1B9CAD-BCBC-49D0-A4BC-C5794B4B7D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17</a:t>
            </a:fld>
            <a:endParaRPr lang="pt-BR" altLang="en-US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4296C229-833E-48D2-88A6-DF5D335F0F47}"/>
              </a:ext>
            </a:extLst>
          </p:cNvPr>
          <p:cNvSpPr/>
          <p:nvPr/>
        </p:nvSpPr>
        <p:spPr bwMode="auto">
          <a:xfrm>
            <a:off x="6228184" y="5272608"/>
            <a:ext cx="1656184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aqui</a:t>
            </a:r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2A2E1AF4-076E-35A6-08B2-0A8EF73D215B}"/>
              </a:ext>
            </a:extLst>
          </p:cNvPr>
          <p:cNvSpPr/>
          <p:nvPr/>
        </p:nvSpPr>
        <p:spPr bwMode="auto">
          <a:xfrm>
            <a:off x="5868144" y="3114157"/>
            <a:ext cx="3096344" cy="2115043"/>
          </a:xfrm>
          <a:prstGeom prst="leftArrow">
            <a:avLst>
              <a:gd name="adj1" fmla="val 82584"/>
              <a:gd name="adj2" fmla="val 21075"/>
            </a:avLst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dirty="0">
                <a:solidFill>
                  <a:schemeClr val="bg1"/>
                </a:solidFill>
                <a:latin typeface="Arial" charset="0"/>
              </a:rPr>
              <a:t>A informação desta caixa estará no contexto do seu computador e seu usuário. 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Não altere nada!</a:t>
            </a:r>
          </a:p>
        </p:txBody>
      </p:sp>
    </p:spTree>
    <p:extLst>
      <p:ext uri="{BB962C8B-B14F-4D97-AF65-F5344CB8AC3E}">
        <p14:creationId xmlns:p14="http://schemas.microsoft.com/office/powerpoint/2010/main" val="3319635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F3D0939-6D84-C1F7-91B9-AD0F29B05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24744"/>
            <a:ext cx="6022690" cy="47525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B9C24B0-D3B5-4586-A2D7-7E47CE9B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</a:t>
            </a:r>
            <a:r>
              <a:rPr lang="pt-BR" b="1" dirty="0" err="1"/>
              <a:t>Intellij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1B9CAD-BCBC-49D0-A4BC-C5794B4B7D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18</a:t>
            </a:fld>
            <a:endParaRPr lang="pt-BR" altLang="en-US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4296C229-833E-48D2-88A6-DF5D335F0F47}"/>
              </a:ext>
            </a:extLst>
          </p:cNvPr>
          <p:cNvSpPr/>
          <p:nvPr/>
        </p:nvSpPr>
        <p:spPr bwMode="auto">
          <a:xfrm>
            <a:off x="6228184" y="5272608"/>
            <a:ext cx="1656184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aqui</a:t>
            </a:r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2A2E1AF4-076E-35A6-08B2-0A8EF73D215B}"/>
              </a:ext>
            </a:extLst>
          </p:cNvPr>
          <p:cNvSpPr/>
          <p:nvPr/>
        </p:nvSpPr>
        <p:spPr bwMode="auto">
          <a:xfrm>
            <a:off x="5436096" y="3212976"/>
            <a:ext cx="2448272" cy="1139824"/>
          </a:xfrm>
          <a:prstGeom prst="leftArrow">
            <a:avLst>
              <a:gd name="adj1" fmla="val 58807"/>
              <a:gd name="adj2" fmla="val 53507"/>
            </a:avLst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dirty="0">
                <a:solidFill>
                  <a:schemeClr val="bg1"/>
                </a:solidFill>
                <a:latin typeface="Arial" charset="0"/>
              </a:rPr>
              <a:t>Selecione todas as caixas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93016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D7921C5-B6FE-8386-4E66-E736F808E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32" y="1186060"/>
            <a:ext cx="6048896" cy="47033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3840C8-4E86-44A7-B197-027F553C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</a:t>
            </a:r>
            <a:r>
              <a:rPr lang="pt-BR" b="1" dirty="0" err="1"/>
              <a:t>Intellij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A516B4-B883-41EC-BB36-FACD35C3E6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19</a:t>
            </a:fld>
            <a:endParaRPr lang="pt-BR" altLang="en-US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9D3737B0-8F03-44E4-9A7C-68B6210EB9F1}"/>
              </a:ext>
            </a:extLst>
          </p:cNvPr>
          <p:cNvSpPr/>
          <p:nvPr/>
        </p:nvSpPr>
        <p:spPr bwMode="auto">
          <a:xfrm>
            <a:off x="6228184" y="5272608"/>
            <a:ext cx="1656184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aqui</a:t>
            </a:r>
          </a:p>
        </p:txBody>
      </p:sp>
    </p:spTree>
    <p:extLst>
      <p:ext uri="{BB962C8B-B14F-4D97-AF65-F5344CB8AC3E}">
        <p14:creationId xmlns:p14="http://schemas.microsoft.com/office/powerpoint/2010/main" val="14472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Número de Slide 3">
            <a:extLst>
              <a:ext uri="{FF2B5EF4-FFF2-40B4-BE49-F238E27FC236}">
                <a16:creationId xmlns:a16="http://schemas.microsoft.com/office/drawing/2014/main" id="{2B0578A8-72CE-4431-89B8-107311615D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805351-D80E-498D-BAF4-67A3DAB1460A}" type="slidenum">
              <a:rPr lang="pt-BR" altLang="en-US" sz="1200" smtClean="0">
                <a:latin typeface="Garamond" panose="02020404030301010803" pitchFamily="18" charset="0"/>
              </a:rPr>
              <a:pPr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52882735-0FFB-4AC2-92EF-D6D438047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Conteúdo 3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77106C55-C793-45C8-8224-C5CE4209B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7529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dirty="0"/>
              <a:t>Programas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dirty="0"/>
              <a:t>Compiladores/IDE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dirty="0"/>
              <a:t>Compilador </a:t>
            </a:r>
            <a:r>
              <a:rPr lang="pt-BR" altLang="pt-BR" b="1" dirty="0" err="1"/>
              <a:t>Intellij</a:t>
            </a:r>
            <a:endParaRPr lang="pt-BR" altLang="pt-BR" b="1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dirty="0"/>
              <a:t>Projetos/Pacotes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dirty="0"/>
              <a:t>Dados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dirty="0"/>
              <a:t>Identificadores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dirty="0"/>
              <a:t>Variáveis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altLang="pt-BR" dirty="0"/>
              <a:t>Exercícios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B7A578A-F7BC-85BD-EC33-F942D2FF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11" y="1186060"/>
            <a:ext cx="6048896" cy="47033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3840C8-4E86-44A7-B197-027F553C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</a:t>
            </a:r>
            <a:r>
              <a:rPr lang="pt-BR" b="1" dirty="0" err="1"/>
              <a:t>Intellij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A516B4-B883-41EC-BB36-FACD35C3E6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20</a:t>
            </a:fld>
            <a:endParaRPr lang="pt-BR" altLang="en-US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9D3737B0-8F03-44E4-9A7C-68B6210EB9F1}"/>
              </a:ext>
            </a:extLst>
          </p:cNvPr>
          <p:cNvSpPr/>
          <p:nvPr/>
        </p:nvSpPr>
        <p:spPr bwMode="auto">
          <a:xfrm>
            <a:off x="6156176" y="4977027"/>
            <a:ext cx="2880320" cy="1307579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aqui para finalizar a instalação</a:t>
            </a:r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3FD58299-640C-9203-0068-B48609DAFFEC}"/>
              </a:ext>
            </a:extLst>
          </p:cNvPr>
          <p:cNvSpPr/>
          <p:nvPr/>
        </p:nvSpPr>
        <p:spPr bwMode="auto">
          <a:xfrm>
            <a:off x="4644008" y="3006787"/>
            <a:ext cx="2959173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dirty="0">
                <a:solidFill>
                  <a:schemeClr val="bg1"/>
                </a:solidFill>
                <a:latin typeface="Arial" charset="0"/>
              </a:rPr>
              <a:t>Selecione esta opção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52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840C8-4E86-44A7-B197-027F553C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Execução (inicial) do </a:t>
            </a:r>
            <a:r>
              <a:rPr lang="pt-BR" b="1" dirty="0" err="1"/>
              <a:t>Intellij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A516B4-B883-41EC-BB36-FACD35C3E6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21</a:t>
            </a:fld>
            <a:endParaRPr lang="pt-BR" altLang="en-US"/>
          </a:p>
        </p:txBody>
      </p:sp>
      <p:pic>
        <p:nvPicPr>
          <p:cNvPr id="1028" name="Picture 4" descr="Install IDEA Community on Linux | Snap Store">
            <a:extLst>
              <a:ext uri="{FF2B5EF4-FFF2-40B4-BE49-F238E27FC236}">
                <a16:creationId xmlns:a16="http://schemas.microsoft.com/office/drawing/2014/main" id="{56DF0131-8F59-19AF-F14F-E0C48552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1DD4EC9-C60B-F4E1-1A32-3EB7C9E9C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856" y="2276872"/>
            <a:ext cx="5410944" cy="1800200"/>
          </a:xfrm>
        </p:spPr>
        <p:txBody>
          <a:bodyPr/>
          <a:lstStyle/>
          <a:p>
            <a:r>
              <a:rPr lang="pt-BR" sz="2800" dirty="0"/>
              <a:t>Procure o ícone do </a:t>
            </a:r>
            <a:r>
              <a:rPr lang="pt-BR" sz="2800" dirty="0" err="1"/>
              <a:t>Intellij</a:t>
            </a:r>
            <a:r>
              <a:rPr lang="pt-BR" sz="2800" dirty="0"/>
              <a:t> na área de trabalho do seu computador e clique nele para executá-lo.</a:t>
            </a:r>
          </a:p>
        </p:txBody>
      </p:sp>
    </p:spTree>
    <p:extLst>
      <p:ext uri="{BB962C8B-B14F-4D97-AF65-F5344CB8AC3E}">
        <p14:creationId xmlns:p14="http://schemas.microsoft.com/office/powerpoint/2010/main" val="3502297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6093BCE-A5A3-0245-BB74-5CEBF3257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389" y="2007730"/>
            <a:ext cx="5265221" cy="237920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3840C8-4E86-44A7-B197-027F553C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Execução (inicial) do </a:t>
            </a:r>
            <a:r>
              <a:rPr lang="pt-BR" b="1" dirty="0" err="1"/>
              <a:t>Intellij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A516B4-B883-41EC-BB36-FACD35C3E6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22</a:t>
            </a:fld>
            <a:endParaRPr lang="pt-BR" altLang="en-US"/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3FD58299-640C-9203-0068-B48609DAFFEC}"/>
              </a:ext>
            </a:extLst>
          </p:cNvPr>
          <p:cNvSpPr/>
          <p:nvPr/>
        </p:nvSpPr>
        <p:spPr bwMode="auto">
          <a:xfrm>
            <a:off x="4211961" y="3284984"/>
            <a:ext cx="2808312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dirty="0">
                <a:solidFill>
                  <a:schemeClr val="bg1"/>
                </a:solidFill>
                <a:latin typeface="Arial" charset="0"/>
              </a:rPr>
              <a:t>Selecione esta opção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B6B9871A-BEDE-8B5D-17D0-19354A10E96F}"/>
              </a:ext>
            </a:extLst>
          </p:cNvPr>
          <p:cNvSpPr/>
          <p:nvPr/>
        </p:nvSpPr>
        <p:spPr bwMode="auto">
          <a:xfrm>
            <a:off x="6876256" y="3688432"/>
            <a:ext cx="1656184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aqui</a:t>
            </a:r>
          </a:p>
        </p:txBody>
      </p:sp>
    </p:spTree>
    <p:extLst>
      <p:ext uri="{BB962C8B-B14F-4D97-AF65-F5344CB8AC3E}">
        <p14:creationId xmlns:p14="http://schemas.microsoft.com/office/powerpoint/2010/main" val="4149628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25F33EF-8078-5417-732C-038AFB147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24744"/>
            <a:ext cx="5975573" cy="48884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3840C8-4E86-44A7-B197-027F553C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Execução (inicial) do </a:t>
            </a:r>
            <a:r>
              <a:rPr lang="pt-BR" b="1" dirty="0" err="1"/>
              <a:t>Intellij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A516B4-B883-41EC-BB36-FACD35C3E6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23</a:t>
            </a:fld>
            <a:endParaRPr lang="pt-BR" altLang="en-US"/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3FD58299-640C-9203-0068-B48609DAFFEC}"/>
              </a:ext>
            </a:extLst>
          </p:cNvPr>
          <p:cNvSpPr/>
          <p:nvPr/>
        </p:nvSpPr>
        <p:spPr bwMode="auto">
          <a:xfrm>
            <a:off x="4788024" y="2805642"/>
            <a:ext cx="3744416" cy="1324744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dirty="0">
                <a:solidFill>
                  <a:schemeClr val="bg1"/>
                </a:solidFill>
                <a:latin typeface="Arial" charset="0"/>
              </a:rPr>
              <a:t>Selecione esta opção para criar um novo projeto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51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466CE94-3297-DF21-A6D3-F4EBD7327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089565"/>
            <a:ext cx="6003194" cy="464369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3840C8-4E86-44A7-B197-027F553C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Execução (inicial) do </a:t>
            </a:r>
            <a:r>
              <a:rPr lang="pt-BR" b="1" dirty="0" err="1"/>
              <a:t>Intellij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A516B4-B883-41EC-BB36-FACD35C3E6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24</a:t>
            </a:fld>
            <a:endParaRPr lang="pt-BR" altLang="en-US"/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F2ADF4F6-CC06-9C37-4512-3E438F6FA987}"/>
              </a:ext>
            </a:extLst>
          </p:cNvPr>
          <p:cNvSpPr/>
          <p:nvPr/>
        </p:nvSpPr>
        <p:spPr bwMode="auto">
          <a:xfrm>
            <a:off x="4355976" y="1268760"/>
            <a:ext cx="4032448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Digite o nome do projeto (AEDI)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CE8A846-3CF2-5338-6508-EBB78EBC8503}"/>
              </a:ext>
            </a:extLst>
          </p:cNvPr>
          <p:cNvSpPr/>
          <p:nvPr/>
        </p:nvSpPr>
        <p:spPr bwMode="auto">
          <a:xfrm>
            <a:off x="5782292" y="4077072"/>
            <a:ext cx="2736304" cy="374374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Não altere mais nada!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265548EA-E569-3E02-8ECB-BBDFFD22C0A0}"/>
              </a:ext>
            </a:extLst>
          </p:cNvPr>
          <p:cNvSpPr/>
          <p:nvPr/>
        </p:nvSpPr>
        <p:spPr bwMode="auto">
          <a:xfrm>
            <a:off x="4430929" y="5250904"/>
            <a:ext cx="1728192" cy="676672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aqui</a:t>
            </a:r>
          </a:p>
        </p:txBody>
      </p:sp>
    </p:spTree>
    <p:extLst>
      <p:ext uri="{BB962C8B-B14F-4D97-AF65-F5344CB8AC3E}">
        <p14:creationId xmlns:p14="http://schemas.microsoft.com/office/powerpoint/2010/main" val="277001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 principal do </a:t>
            </a:r>
            <a:r>
              <a:rPr lang="pt-BR" b="1" dirty="0" err="1"/>
              <a:t>Intellij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25</a:t>
            </a:fld>
            <a:endParaRPr lang="pt-BR" alt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C0ADBC2-DA2A-A296-E843-AFA9756E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9" y="1340768"/>
            <a:ext cx="8552883" cy="43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43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612523A-A9A5-26B9-A6A4-F4CBF8249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00" y="1339201"/>
            <a:ext cx="8554072" cy="4321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programa (classe)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26</a:t>
            </a:fld>
            <a:endParaRPr lang="pt-BR" altLang="en-US"/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4BE6E2E1-C15F-5CAA-95DF-8807FCC916C7}"/>
              </a:ext>
            </a:extLst>
          </p:cNvPr>
          <p:cNvSpPr/>
          <p:nvPr/>
        </p:nvSpPr>
        <p:spPr bwMode="auto">
          <a:xfrm>
            <a:off x="1403648" y="1844824"/>
            <a:ext cx="3024336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dirty="0">
                <a:solidFill>
                  <a:schemeClr val="bg1"/>
                </a:solidFill>
                <a:latin typeface="Arial" charset="0"/>
              </a:rPr>
              <a:t>Selecione a pasta SRC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520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D510029A-2E95-96CF-7E5D-6F05CD99F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9" y="1353376"/>
            <a:ext cx="8552883" cy="43213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programa (classe)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27</a:t>
            </a:fld>
            <a:endParaRPr lang="pt-BR" altLang="en-US"/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1EA8E000-EA88-4571-A9D3-3E52376FB55A}"/>
              </a:ext>
            </a:extLst>
          </p:cNvPr>
          <p:cNvSpPr/>
          <p:nvPr/>
        </p:nvSpPr>
        <p:spPr bwMode="auto">
          <a:xfrm>
            <a:off x="820080" y="1096144"/>
            <a:ext cx="3895936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em File/New/Java 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Class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553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6A24B9C-CCF4-E1DA-90F7-B1FBDB468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9" y="1340768"/>
            <a:ext cx="8552884" cy="43213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programa (classe)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28</a:t>
            </a:fld>
            <a:endParaRPr lang="pt-BR" altLang="en-US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351140EA-EDAF-72FE-EDAD-638469F91ED0}"/>
              </a:ext>
            </a:extLst>
          </p:cNvPr>
          <p:cNvSpPr/>
          <p:nvPr/>
        </p:nvSpPr>
        <p:spPr bwMode="auto">
          <a:xfrm>
            <a:off x="3995936" y="2348880"/>
            <a:ext cx="4422070" cy="1872208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Digite o nome do programa (ou classe) (</a:t>
            </a:r>
            <a:r>
              <a:rPr lang="pt-BR" b="1" dirty="0" err="1">
                <a:solidFill>
                  <a:schemeClr val="bg1"/>
                </a:solidFill>
                <a:latin typeface="Arial" charset="0"/>
              </a:rPr>
              <a:t>P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rogram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) e pressione 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ENTER</a:t>
            </a:r>
          </a:p>
        </p:txBody>
      </p:sp>
    </p:spTree>
    <p:extLst>
      <p:ext uri="{BB962C8B-B14F-4D97-AF65-F5344CB8AC3E}">
        <p14:creationId xmlns:p14="http://schemas.microsoft.com/office/powerpoint/2010/main" val="161579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6D203A55-9FA3-7FF2-7EF9-7E3402F4A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0" y="1340768"/>
            <a:ext cx="8552885" cy="43213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programa (classe)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29</a:t>
            </a:fld>
            <a:endParaRPr lang="pt-BR" altLang="en-US"/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A7966EE4-D38D-C621-F90E-C2E64B84A6C7}"/>
              </a:ext>
            </a:extLst>
          </p:cNvPr>
          <p:cNvSpPr/>
          <p:nvPr/>
        </p:nvSpPr>
        <p:spPr bwMode="auto">
          <a:xfrm>
            <a:off x="5364088" y="548680"/>
            <a:ext cx="3250704" cy="3024336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Digite a partir daqui as linhas do seu programa (logo depois de </a:t>
            </a:r>
            <a:r>
              <a:rPr kumimoji="0" lang="pt-BR" sz="20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public</a:t>
            </a:r>
            <a:r>
              <a:rPr kumimoji="0" lang="pt-BR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class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...)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B3B3E47-8887-FB5B-B035-71C5110C4CAB}"/>
              </a:ext>
            </a:extLst>
          </p:cNvPr>
          <p:cNvSpPr txBox="1"/>
          <p:nvPr/>
        </p:nvSpPr>
        <p:spPr>
          <a:xfrm>
            <a:off x="2051720" y="3789040"/>
            <a:ext cx="4896544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Program</a:t>
            </a:r>
            <a:r>
              <a:rPr lang="pt-BR" dirty="0"/>
              <a:t> {</a:t>
            </a:r>
          </a:p>
          <a:p>
            <a:r>
              <a:rPr lang="pt-BR" dirty="0"/>
              <a:t>  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 ] </a:t>
            </a:r>
            <a:r>
              <a:rPr lang="pt-BR" dirty="0" err="1"/>
              <a:t>args</a:t>
            </a:r>
            <a:r>
              <a:rPr lang="pt-BR" dirty="0"/>
              <a:t>) {</a:t>
            </a:r>
          </a:p>
          <a:p>
            <a:r>
              <a:rPr lang="pt-BR" dirty="0"/>
              <a:t>            </a:t>
            </a:r>
            <a:r>
              <a:rPr lang="pt-BR" dirty="0" err="1"/>
              <a:t>System.out.println</a:t>
            </a:r>
            <a:r>
              <a:rPr lang="pt-BR" dirty="0"/>
              <a:t>(“Olá mundo!”);</a:t>
            </a:r>
          </a:p>
          <a:p>
            <a:r>
              <a:rPr lang="pt-BR" dirty="0"/>
              <a:t>      }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396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>
            <a:extLst>
              <a:ext uri="{FF2B5EF4-FFF2-40B4-BE49-F238E27FC236}">
                <a16:creationId xmlns:a16="http://schemas.microsoft.com/office/drawing/2014/main" id="{3B549C86-955B-4E7E-9725-1E005D637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Algoritmo x Programas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3D6FA7-DF63-4FC6-9420-494982676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33950"/>
          </a:xfrm>
        </p:spPr>
        <p:txBody>
          <a:bodyPr/>
          <a:lstStyle/>
          <a:p>
            <a:pPr>
              <a:defRPr/>
            </a:pPr>
            <a:r>
              <a:rPr lang="pt-BR" sz="2400" b="1" dirty="0"/>
              <a:t>Programas: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000" kern="1200" dirty="0">
                <a:ea typeface="+mn-ea"/>
                <a:cs typeface="+mn-cs"/>
              </a:rPr>
              <a:t>Algoritmo traduzido para uma linguagem de programação.</a:t>
            </a:r>
          </a:p>
          <a:p>
            <a:pPr>
              <a:defRPr/>
            </a:pPr>
            <a:r>
              <a:rPr lang="pt-BR" sz="2400" b="1" dirty="0"/>
              <a:t>Linguagem de programação: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000" kern="1200" dirty="0">
                <a:ea typeface="+mn-ea"/>
                <a:cs typeface="+mn-cs"/>
              </a:rPr>
              <a:t>Conjunto de símbolos e regras de sintaxe (Pascal, C++, Java, etc.).</a:t>
            </a:r>
          </a:p>
          <a:p>
            <a:pPr>
              <a:defRPr/>
            </a:pPr>
            <a:r>
              <a:rPr lang="pt-BR" sz="2400" b="1" dirty="0"/>
              <a:t>Programa fonte: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000" kern="1200" dirty="0">
                <a:ea typeface="+mn-ea"/>
                <a:cs typeface="+mn-cs"/>
              </a:rPr>
              <a:t>Composto por uma sequência de comandos escritos em uma linguagem de programação de alto nível (Java, Python, etc.).</a:t>
            </a:r>
          </a:p>
          <a:p>
            <a:pPr>
              <a:defRPr/>
            </a:pPr>
            <a:r>
              <a:rPr lang="pt-BR" sz="2400" b="1" dirty="0"/>
              <a:t>Programa objeto: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000" kern="1200" dirty="0">
                <a:ea typeface="+mn-ea"/>
                <a:cs typeface="+mn-cs"/>
              </a:rPr>
              <a:t>Composto por uma sequência de comandos escritos em linguagem de máquina (baixo nível).</a:t>
            </a:r>
          </a:p>
        </p:txBody>
      </p:sp>
      <p:sp>
        <p:nvSpPr>
          <p:cNvPr id="43012" name="Espaço Reservado para Número de Slide 3">
            <a:extLst>
              <a:ext uri="{FF2B5EF4-FFF2-40B4-BE49-F238E27FC236}">
                <a16:creationId xmlns:a16="http://schemas.microsoft.com/office/drawing/2014/main" id="{B8A55E0E-AAA4-4D62-AF97-51270F4706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80130E-321F-4F9D-9754-E6EDC4C9E06E}" type="slidenum">
              <a:rPr lang="pt-BR" altLang="en-US" sz="1200" smtClean="0">
                <a:latin typeface="Garamond" panose="02020404030301010803" pitchFamily="18" charset="0"/>
              </a:rPr>
              <a:pPr/>
              <a:t>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7CC833D-79A2-BF79-E2F6-6547CE03D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0" y="1332936"/>
            <a:ext cx="8552885" cy="43213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Rodar (executar) programa (classe)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30</a:t>
            </a:fld>
            <a:endParaRPr lang="pt-BR" altLang="en-US"/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A7966EE4-D38D-C621-F90E-C2E64B84A6C7}"/>
              </a:ext>
            </a:extLst>
          </p:cNvPr>
          <p:cNvSpPr/>
          <p:nvPr/>
        </p:nvSpPr>
        <p:spPr bwMode="auto">
          <a:xfrm flipH="1">
            <a:off x="339595" y="1519470"/>
            <a:ext cx="3296301" cy="4601590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dirty="0">
                <a:solidFill>
                  <a:schemeClr val="bg1"/>
                </a:solidFill>
                <a:latin typeface="Arial" charset="0"/>
              </a:rPr>
              <a:t>Opção 1: Com o cursor do mouse em cima da tela de edição do programa, clique no seu botão direito e selecione a opção </a:t>
            </a:r>
            <a:r>
              <a:rPr lang="pt-BR" b="1" i="1" dirty="0" err="1">
                <a:solidFill>
                  <a:schemeClr val="bg1"/>
                </a:solidFill>
                <a:latin typeface="Arial" charset="0"/>
              </a:rPr>
              <a:t>Run</a:t>
            </a:r>
            <a:r>
              <a:rPr lang="pt-BR" dirty="0">
                <a:solidFill>
                  <a:schemeClr val="bg1"/>
                </a:solidFill>
                <a:latin typeface="Arial" charset="0"/>
              </a:rPr>
              <a:t>...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41CECB6C-C440-F8BD-EECB-DAF0F6D45A1B}"/>
              </a:ext>
            </a:extLst>
          </p:cNvPr>
          <p:cNvSpPr/>
          <p:nvPr/>
        </p:nvSpPr>
        <p:spPr bwMode="auto">
          <a:xfrm flipH="1">
            <a:off x="3430216" y="1211500"/>
            <a:ext cx="4126803" cy="792088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dirty="0">
                <a:solidFill>
                  <a:schemeClr val="bg1"/>
                </a:solidFill>
                <a:latin typeface="Arial" charset="0"/>
              </a:rPr>
              <a:t>Opção 2:Clique na setinha verde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28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81BE7E7-A82A-5533-CE57-395203512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0" y="1324705"/>
            <a:ext cx="8552885" cy="43213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17EBC7F-474F-4854-98DE-BC1C41C8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Compilador/IDE </a:t>
            </a:r>
            <a:r>
              <a:rPr lang="pt-BR" b="1" dirty="0" err="1"/>
              <a:t>Intellij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91D524-904F-496C-83A8-7FEDCC7D48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31</a:t>
            </a:fld>
            <a:endParaRPr lang="pt-BR" altLang="en-US"/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40022463-4A3A-4CE0-967C-EE1AFB5F1111}"/>
              </a:ext>
            </a:extLst>
          </p:cNvPr>
          <p:cNvGrpSpPr>
            <a:grpSpLocks/>
          </p:cNvGrpSpPr>
          <p:nvPr/>
        </p:nvGrpSpPr>
        <p:grpSpPr bwMode="auto">
          <a:xfrm>
            <a:off x="5684838" y="1196752"/>
            <a:ext cx="2808287" cy="1246188"/>
            <a:chOff x="4268" y="1316"/>
            <a:chExt cx="1769" cy="1027"/>
          </a:xfrm>
        </p:grpSpPr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AEE0E710-FFC5-4487-AD76-400147A7F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1316"/>
              <a:ext cx="1769" cy="1027"/>
            </a:xfrm>
            <a:prstGeom prst="wedgeRoundRectCallout">
              <a:avLst>
                <a:gd name="adj1" fmla="val -61235"/>
                <a:gd name="adj2" fmla="val 77928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A8CB2360-3469-45B5-B3E5-ABAB4043F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8" y="1345"/>
              <a:ext cx="1769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2400" dirty="0"/>
                <a:t>Janela de </a:t>
              </a:r>
              <a:r>
                <a:rPr lang="pt-BR" altLang="pt-BR" sz="2400" dirty="0">
                  <a:solidFill>
                    <a:srgbClr val="FF0000"/>
                  </a:solidFill>
                </a:rPr>
                <a:t>digitação</a:t>
              </a:r>
              <a:r>
                <a:rPr lang="pt-BR" altLang="pt-BR" sz="2400" dirty="0"/>
                <a:t> e </a:t>
              </a:r>
              <a:r>
                <a:rPr lang="pt-BR" altLang="pt-BR" sz="2400" dirty="0">
                  <a:solidFill>
                    <a:srgbClr val="FF0000"/>
                  </a:solidFill>
                </a:rPr>
                <a:t>edição</a:t>
              </a:r>
              <a:r>
                <a:rPr lang="pt-BR" altLang="pt-BR" sz="2400" dirty="0"/>
                <a:t> do programa</a:t>
              </a:r>
            </a:p>
          </p:txBody>
        </p:sp>
      </p:grpSp>
      <p:grpSp>
        <p:nvGrpSpPr>
          <p:cNvPr id="13" name="Group 10">
            <a:extLst>
              <a:ext uri="{FF2B5EF4-FFF2-40B4-BE49-F238E27FC236}">
                <a16:creationId xmlns:a16="http://schemas.microsoft.com/office/drawing/2014/main" id="{C9E4B9DD-C622-4334-B13F-25BE18E48C5E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933056"/>
            <a:ext cx="3168327" cy="1199757"/>
            <a:chOff x="4109" y="1316"/>
            <a:chExt cx="1928" cy="1081"/>
          </a:xfrm>
        </p:grpSpPr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D7D9D4EF-CCD9-4CCA-A8FF-C612B381C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" y="1316"/>
              <a:ext cx="1928" cy="1081"/>
            </a:xfrm>
            <a:prstGeom prst="wedgeRoundRectCallout">
              <a:avLst>
                <a:gd name="adj1" fmla="val -69600"/>
                <a:gd name="adj2" fmla="val 18281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161B73FB-61C0-480E-8371-7E17B66CB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9" y="1345"/>
              <a:ext cx="1928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2400" dirty="0"/>
                <a:t>Janela de </a:t>
              </a:r>
              <a:r>
                <a:rPr lang="pt-BR" altLang="pt-BR" sz="2400" dirty="0">
                  <a:solidFill>
                    <a:srgbClr val="FF0000"/>
                  </a:solidFill>
                </a:rPr>
                <a:t>execução</a:t>
              </a:r>
              <a:r>
                <a:rPr lang="pt-BR" altLang="pt-BR" sz="2400" dirty="0"/>
                <a:t> e </a:t>
              </a:r>
              <a:r>
                <a:rPr lang="pt-BR" altLang="pt-BR" sz="2400" dirty="0">
                  <a:solidFill>
                    <a:srgbClr val="FF0000"/>
                  </a:solidFill>
                </a:rPr>
                <a:t>digitação</a:t>
              </a:r>
              <a:r>
                <a:rPr lang="pt-BR" altLang="pt-BR" sz="2400" dirty="0"/>
                <a:t> dos dados do programa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855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3D92AB1-30A0-1540-7FF7-A2B7CDE1C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0" y="1324705"/>
            <a:ext cx="8552885" cy="43213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Abrir programa (classe) já criado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32</a:t>
            </a:fld>
            <a:endParaRPr lang="pt-BR" altLang="en-US"/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1EA8E000-EA88-4571-A9D3-3E52376FB55A}"/>
              </a:ext>
            </a:extLst>
          </p:cNvPr>
          <p:cNvSpPr/>
          <p:nvPr/>
        </p:nvSpPr>
        <p:spPr bwMode="auto">
          <a:xfrm>
            <a:off x="1619672" y="2248272"/>
            <a:ext cx="5760640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no nome do programa (classe) desejado</a:t>
            </a:r>
          </a:p>
        </p:txBody>
      </p:sp>
    </p:spTree>
    <p:extLst>
      <p:ext uri="{BB962C8B-B14F-4D97-AF65-F5344CB8AC3E}">
        <p14:creationId xmlns:p14="http://schemas.microsoft.com/office/powerpoint/2010/main" val="2326702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E163D-03CC-4254-8F4C-968907DD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Compilador/IDE </a:t>
            </a:r>
            <a:r>
              <a:rPr lang="pt-BR" b="1" dirty="0" err="1"/>
              <a:t>Intellij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DA763-E466-47DB-BA0B-96977CF01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pasta “.../</a:t>
            </a:r>
            <a:r>
              <a:rPr lang="pt-BR" dirty="0" err="1"/>
              <a:t>IdeaProjects</a:t>
            </a:r>
            <a:r>
              <a:rPr lang="pt-BR" dirty="0"/>
              <a:t>/AEDI/</a:t>
            </a:r>
            <a:r>
              <a:rPr lang="pt-BR" dirty="0" err="1"/>
              <a:t>src</a:t>
            </a:r>
            <a:r>
              <a:rPr lang="pt-BR" dirty="0"/>
              <a:t>” tem os </a:t>
            </a:r>
            <a:r>
              <a:rPr lang="pt-BR" b="1" dirty="0"/>
              <a:t>fontes</a:t>
            </a:r>
            <a:r>
              <a:rPr lang="pt-BR" dirty="0"/>
              <a:t> (arquivos .Java);</a:t>
            </a:r>
          </a:p>
          <a:p>
            <a:endParaRPr lang="pt-BR" dirty="0"/>
          </a:p>
          <a:p>
            <a:r>
              <a:rPr lang="pt-BR" dirty="0"/>
              <a:t>Na pasta “.../</a:t>
            </a:r>
            <a:r>
              <a:rPr lang="pt-BR" dirty="0" err="1"/>
              <a:t>IdeaProjects</a:t>
            </a:r>
            <a:r>
              <a:rPr lang="pt-BR" dirty="0"/>
              <a:t>/AEDI/out/</a:t>
            </a:r>
            <a:r>
              <a:rPr lang="pt-BR" dirty="0" err="1"/>
              <a:t>production</a:t>
            </a:r>
            <a:r>
              <a:rPr lang="pt-BR" dirty="0"/>
              <a:t>/AEDI” tem os </a:t>
            </a:r>
            <a:r>
              <a:rPr lang="pt-BR" b="1" dirty="0" err="1"/>
              <a:t>bytecodes</a:t>
            </a:r>
            <a:r>
              <a:rPr lang="pt-BR" dirty="0"/>
              <a:t> (arquivos .</a:t>
            </a:r>
            <a:r>
              <a:rPr lang="pt-BR" dirty="0" err="1"/>
              <a:t>class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sz="2400" dirty="0"/>
              <a:t>“...” é o disco (C: por exemplo) seguido da pasta de “Usuários” e da pasta do usuário logado no computador.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C3CD9C-8FDA-4263-BB9F-4A05CFF47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93889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E00C2-0564-4CD1-814E-9E10CF7A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Intellij</a:t>
            </a:r>
            <a:r>
              <a:rPr lang="pt-BR" dirty="0"/>
              <a:t> (dicas 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7DC049-0F5A-4CE4-A47E-1EDA2C02F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2"/>
          </a:xfrm>
        </p:spPr>
        <p:txBody>
          <a:bodyPr/>
          <a:lstStyle/>
          <a:p>
            <a:r>
              <a:rPr lang="pt-BR" sz="2400" dirty="0"/>
              <a:t>Digite </a:t>
            </a:r>
            <a:r>
              <a:rPr lang="pt-BR" sz="2400" b="1" i="1" dirty="0" err="1"/>
              <a:t>Ctrl</a:t>
            </a:r>
            <a:r>
              <a:rPr lang="pt-BR" sz="2400" dirty="0"/>
              <a:t> mais </a:t>
            </a:r>
            <a:r>
              <a:rPr lang="pt-BR" sz="2400" b="1" i="1" dirty="0"/>
              <a:t>Shift</a:t>
            </a:r>
            <a:r>
              <a:rPr lang="pt-BR" sz="2400" dirty="0"/>
              <a:t> mais </a:t>
            </a:r>
            <a:r>
              <a:rPr lang="pt-BR" sz="2400" b="1" i="1" dirty="0"/>
              <a:t>A</a:t>
            </a:r>
            <a:r>
              <a:rPr lang="pt-BR" sz="2400" dirty="0"/>
              <a:t> para acessar a ajuda;</a:t>
            </a:r>
          </a:p>
          <a:p>
            <a:r>
              <a:rPr lang="pt-BR" sz="2400" dirty="0"/>
              <a:t>Digite </a:t>
            </a:r>
            <a:r>
              <a:rPr lang="pt-BR" sz="2400" b="1" i="1" dirty="0"/>
              <a:t>Ctrl</a:t>
            </a:r>
            <a:r>
              <a:rPr lang="pt-BR" sz="2400" dirty="0"/>
              <a:t> mais </a:t>
            </a:r>
            <a:r>
              <a:rPr lang="pt-BR" sz="2400" b="1" i="1" dirty="0"/>
              <a:t>Alt</a:t>
            </a:r>
            <a:r>
              <a:rPr lang="pt-BR" sz="2400" dirty="0"/>
              <a:t> mais </a:t>
            </a:r>
            <a:r>
              <a:rPr lang="pt-BR" sz="2400" b="1" i="1" dirty="0"/>
              <a:t>S</a:t>
            </a:r>
            <a:r>
              <a:rPr lang="pt-BR" sz="2400" dirty="0"/>
              <a:t> para acessar as configurações (menu </a:t>
            </a:r>
            <a:r>
              <a:rPr lang="pt-BR" sz="2400" b="1" dirty="0"/>
              <a:t>File/Settings...</a:t>
            </a:r>
            <a:r>
              <a:rPr lang="pt-BR" sz="2400" dirty="0"/>
              <a:t>);</a:t>
            </a:r>
          </a:p>
          <a:p>
            <a:r>
              <a:rPr lang="pt-BR" sz="2400" dirty="0"/>
              <a:t>Se você precisar criar o método </a:t>
            </a:r>
            <a:r>
              <a:rPr lang="pt-BR" sz="2400" b="1" i="1" dirty="0" err="1"/>
              <a:t>main</a:t>
            </a:r>
            <a:r>
              <a:rPr lang="pt-BR" sz="2400" dirty="0"/>
              <a:t> no modo de edição é só digitar a palavra </a:t>
            </a:r>
            <a:r>
              <a:rPr lang="pt-BR" sz="2400" u="sng" dirty="0" err="1"/>
              <a:t>main</a:t>
            </a:r>
            <a:r>
              <a:rPr lang="pt-BR" sz="2400" dirty="0"/>
              <a:t> e depois </a:t>
            </a:r>
            <a:r>
              <a:rPr lang="pt-BR" sz="2400" b="1" i="1" dirty="0" err="1"/>
              <a:t>Enter</a:t>
            </a:r>
            <a:r>
              <a:rPr lang="pt-BR" sz="2400" dirty="0"/>
              <a:t>;</a:t>
            </a:r>
          </a:p>
          <a:p>
            <a:pPr lvl="1"/>
            <a:r>
              <a:rPr lang="pt-BR" sz="2000" dirty="0"/>
              <a:t>O método </a:t>
            </a:r>
            <a:r>
              <a:rPr lang="pt-BR" sz="2000" b="1" i="1" dirty="0" err="1"/>
              <a:t>main</a:t>
            </a:r>
            <a:r>
              <a:rPr lang="pt-BR" sz="2000" dirty="0"/>
              <a:t> transforma uma classe Java em um programa executável Java;</a:t>
            </a:r>
          </a:p>
          <a:p>
            <a:r>
              <a:rPr lang="pt-BR" sz="2400" dirty="0"/>
              <a:t>No modo de edição, se digitar a palavra:</a:t>
            </a:r>
          </a:p>
          <a:p>
            <a:pPr lvl="1"/>
            <a:r>
              <a:rPr lang="pt-BR" sz="2000" b="1" dirty="0" err="1"/>
              <a:t>sout</a:t>
            </a:r>
            <a:r>
              <a:rPr lang="pt-BR" sz="2000" dirty="0"/>
              <a:t> e depois </a:t>
            </a:r>
            <a:r>
              <a:rPr lang="pt-BR" sz="2000" b="1" i="1" dirty="0"/>
              <a:t>Enter</a:t>
            </a:r>
            <a:r>
              <a:rPr lang="pt-BR" sz="2000" dirty="0"/>
              <a:t> vira </a:t>
            </a:r>
            <a:r>
              <a:rPr lang="pt-BR" sz="2000" b="1" i="1" dirty="0" err="1"/>
              <a:t>System.out.println</a:t>
            </a:r>
            <a:r>
              <a:rPr lang="pt-BR" sz="2000" b="1" i="1" dirty="0"/>
              <a:t>();</a:t>
            </a:r>
          </a:p>
          <a:p>
            <a:pPr lvl="1"/>
            <a:r>
              <a:rPr lang="pt-BR" sz="2000" b="1" dirty="0" err="1"/>
              <a:t>jo</a:t>
            </a:r>
            <a:r>
              <a:rPr lang="pt-BR" sz="2000" dirty="0"/>
              <a:t> e depois </a:t>
            </a:r>
            <a:r>
              <a:rPr lang="pt-BR" sz="2000" b="1" i="1" dirty="0"/>
              <a:t>Enter</a:t>
            </a:r>
            <a:r>
              <a:rPr lang="pt-BR" sz="2000" dirty="0"/>
              <a:t> vira </a:t>
            </a:r>
            <a:r>
              <a:rPr lang="pt-BR" sz="2000" b="1" i="1" dirty="0" err="1"/>
              <a:t>JOptionPane</a:t>
            </a:r>
            <a:r>
              <a:rPr lang="pt-BR" sz="2000" b="1" i="1" dirty="0"/>
              <a:t>.;</a:t>
            </a:r>
            <a:endParaRPr lang="pt-BR" sz="2000" dirty="0"/>
          </a:p>
          <a:p>
            <a:r>
              <a:rPr lang="pt-BR" sz="2400" dirty="0"/>
              <a:t>Digite </a:t>
            </a:r>
            <a:r>
              <a:rPr lang="pt-BR" sz="2400" b="1" i="1" dirty="0"/>
              <a:t>Alt</a:t>
            </a:r>
            <a:r>
              <a:rPr lang="pt-BR" sz="2400" dirty="0"/>
              <a:t> mais </a:t>
            </a:r>
            <a:r>
              <a:rPr lang="pt-BR" sz="2400" b="1" i="1" dirty="0" err="1"/>
              <a:t>Insert</a:t>
            </a:r>
            <a:r>
              <a:rPr lang="pt-BR" sz="2400" dirty="0"/>
              <a:t> (ou </a:t>
            </a:r>
            <a:r>
              <a:rPr lang="pt-BR" sz="2400" b="1" i="1" dirty="0" err="1"/>
              <a:t>Ins</a:t>
            </a:r>
            <a:r>
              <a:rPr lang="pt-BR" sz="2400" dirty="0"/>
              <a:t>) para inserir os métodos </a:t>
            </a:r>
            <a:r>
              <a:rPr lang="pt-BR" sz="2400" dirty="0" err="1"/>
              <a:t>constructor</a:t>
            </a:r>
            <a:r>
              <a:rPr lang="pt-BR" sz="2400" dirty="0"/>
              <a:t>, </a:t>
            </a:r>
            <a:r>
              <a:rPr lang="pt-BR" sz="2400" dirty="0" err="1"/>
              <a:t>setter</a:t>
            </a:r>
            <a:r>
              <a:rPr lang="pt-BR" sz="2400" dirty="0"/>
              <a:t>, </a:t>
            </a:r>
            <a:r>
              <a:rPr lang="pt-BR" sz="2400" dirty="0" err="1"/>
              <a:t>getters</a:t>
            </a:r>
            <a:r>
              <a:rPr lang="pt-BR" sz="2400" dirty="0"/>
              <a:t>, etc., automaticamente;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E443D-01F8-4483-816F-5D7EBF45DF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902154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E00C2-0564-4CD1-814E-9E10CF7A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Intellij</a:t>
            </a:r>
            <a:r>
              <a:rPr lang="pt-BR" dirty="0"/>
              <a:t> (dicas 2)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7DC049-0F5A-4CE4-A47E-1EDA2C02F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2"/>
          </a:xfrm>
        </p:spPr>
        <p:txBody>
          <a:bodyPr/>
          <a:lstStyle/>
          <a:p>
            <a:r>
              <a:rPr lang="pt-BR" sz="2400" dirty="0"/>
              <a:t>Para aumentar ou diminuir os fontes do editor, vá até o menu </a:t>
            </a:r>
            <a:r>
              <a:rPr lang="pt-BR" sz="2400" b="1" dirty="0"/>
              <a:t>File/Settings/Editor/</a:t>
            </a:r>
            <a:r>
              <a:rPr lang="pt-BR" sz="2400" b="1" dirty="0" err="1"/>
              <a:t>Font</a:t>
            </a:r>
            <a:r>
              <a:rPr lang="pt-BR" sz="2400" b="1" dirty="0"/>
              <a:t> </a:t>
            </a:r>
            <a:r>
              <a:rPr lang="pt-BR" sz="2400" dirty="0"/>
              <a:t>e mude o valor da caixinha </a:t>
            </a:r>
            <a:r>
              <a:rPr lang="pt-BR" sz="2400" u="sng" dirty="0" err="1"/>
              <a:t>Size</a:t>
            </a:r>
            <a:r>
              <a:rPr lang="pt-BR" sz="2400" dirty="0"/>
              <a:t>;</a:t>
            </a:r>
          </a:p>
          <a:p>
            <a:pPr lvl="1"/>
            <a:r>
              <a:rPr lang="pt-BR" sz="2000" dirty="0"/>
              <a:t>Marque a caixinha da opção “</a:t>
            </a:r>
            <a:r>
              <a:rPr lang="pt-BR" sz="2000" b="1" dirty="0" err="1"/>
              <a:t>Change</a:t>
            </a:r>
            <a:r>
              <a:rPr lang="pt-BR" sz="2000" b="1" dirty="0"/>
              <a:t> </a:t>
            </a:r>
            <a:r>
              <a:rPr lang="pt-BR" sz="2000" b="1" dirty="0" err="1"/>
              <a:t>font</a:t>
            </a:r>
            <a:r>
              <a:rPr lang="pt-BR" sz="2000" b="1" dirty="0"/>
              <a:t> </a:t>
            </a:r>
            <a:r>
              <a:rPr lang="pt-BR" sz="2000" b="1" dirty="0" err="1"/>
              <a:t>size</a:t>
            </a:r>
            <a:r>
              <a:rPr lang="pt-BR" sz="2000" b="1" dirty="0"/>
              <a:t> </a:t>
            </a:r>
            <a:r>
              <a:rPr lang="pt-BR" sz="2000" b="1" dirty="0" err="1"/>
              <a:t>with</a:t>
            </a:r>
            <a:r>
              <a:rPr lang="pt-BR" sz="2000" b="1" dirty="0"/>
              <a:t>...</a:t>
            </a:r>
            <a:r>
              <a:rPr lang="pt-BR" sz="2000" dirty="0"/>
              <a:t>” em </a:t>
            </a:r>
            <a:r>
              <a:rPr lang="pt-BR" sz="2000" b="1" dirty="0"/>
              <a:t>File/Setting/Editor/General</a:t>
            </a:r>
            <a:r>
              <a:rPr lang="pt-BR" sz="2000" dirty="0"/>
              <a:t> para que se possa fazer este alteração no tamanho do fonte pressionando-se a tecla </a:t>
            </a:r>
            <a:r>
              <a:rPr lang="pt-BR" sz="2000" b="1" i="1" dirty="0" err="1"/>
              <a:t>Ctrl</a:t>
            </a:r>
            <a:r>
              <a:rPr lang="pt-BR" sz="2000" dirty="0"/>
              <a:t> mais o movimento do botão de rolagem do mouse;</a:t>
            </a:r>
          </a:p>
          <a:p>
            <a:r>
              <a:rPr lang="pt-BR" sz="2400" dirty="0"/>
              <a:t>Marque a caixinha da opção “</a:t>
            </a:r>
            <a:r>
              <a:rPr lang="pt-BR" sz="2400" b="1" dirty="0" err="1"/>
              <a:t>Optimizei</a:t>
            </a:r>
            <a:r>
              <a:rPr lang="pt-BR" sz="2400" b="1" dirty="0"/>
              <a:t> </a:t>
            </a:r>
            <a:r>
              <a:rPr lang="pt-BR" sz="2400" b="1" dirty="0" err="1"/>
              <a:t>imports</a:t>
            </a:r>
            <a:r>
              <a:rPr lang="pt-BR" sz="2400" b="1" dirty="0"/>
              <a:t> </a:t>
            </a:r>
            <a:r>
              <a:rPr lang="pt-BR" sz="2400" b="1" dirty="0" err="1"/>
              <a:t>on</a:t>
            </a:r>
            <a:r>
              <a:rPr lang="pt-BR" sz="2400" b="1" dirty="0"/>
              <a:t> </a:t>
            </a:r>
            <a:r>
              <a:rPr lang="pt-BR" sz="2400" b="1" dirty="0" err="1"/>
              <a:t>the</a:t>
            </a:r>
            <a:r>
              <a:rPr lang="pt-BR" sz="2400" b="1" dirty="0"/>
              <a:t> </a:t>
            </a:r>
            <a:r>
              <a:rPr lang="pt-BR" sz="2400" b="1" dirty="0" err="1"/>
              <a:t>fly</a:t>
            </a:r>
            <a:r>
              <a:rPr lang="pt-BR" sz="2400" dirty="0"/>
              <a:t>” no menu </a:t>
            </a:r>
            <a:r>
              <a:rPr lang="pt-BR" sz="2400" b="1" dirty="0"/>
              <a:t>File/Setting/General/Auto </a:t>
            </a:r>
            <a:r>
              <a:rPr lang="pt-BR" sz="2400" b="1" dirty="0" err="1"/>
              <a:t>Import</a:t>
            </a:r>
            <a:r>
              <a:rPr lang="pt-BR" sz="2400" b="1" dirty="0"/>
              <a:t> </a:t>
            </a:r>
            <a:r>
              <a:rPr lang="pt-BR" sz="2400" dirty="0"/>
              <a:t>para que a importação das bibliotecas sejam inseridas automaticamente no código;</a:t>
            </a:r>
          </a:p>
          <a:p>
            <a:pPr lvl="1"/>
            <a:r>
              <a:rPr lang="pt-BR" sz="2000" dirty="0"/>
              <a:t>Exemplo: </a:t>
            </a:r>
            <a:r>
              <a:rPr lang="pt-BR" sz="2000" dirty="0" err="1"/>
              <a:t>import</a:t>
            </a:r>
            <a:r>
              <a:rPr lang="pt-BR" sz="2000" dirty="0"/>
              <a:t> </a:t>
            </a:r>
            <a:r>
              <a:rPr lang="pt-BR" sz="2000" dirty="0" err="1"/>
              <a:t>Java.util.Scanner</a:t>
            </a:r>
            <a:r>
              <a:rPr lang="pt-BR" sz="2000" dirty="0"/>
              <a:t>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E443D-01F8-4483-816F-5D7EBF45DF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35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941938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E00C2-0564-4CD1-814E-9E10CF7A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Intellij (dicas 3)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7DC049-0F5A-4CE4-A47E-1EDA2C02F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2"/>
          </a:xfrm>
        </p:spPr>
        <p:txBody>
          <a:bodyPr/>
          <a:lstStyle/>
          <a:p>
            <a:r>
              <a:rPr lang="pt-BR" sz="2400" dirty="0"/>
              <a:t>Para utilizar caracteres acentuados, vá até o menu </a:t>
            </a:r>
            <a:r>
              <a:rPr lang="pt-BR" sz="2400" b="1" dirty="0"/>
              <a:t>File/Setting/Editor/</a:t>
            </a:r>
            <a:r>
              <a:rPr lang="pt-BR" sz="2400" b="1" dirty="0" err="1"/>
              <a:t>Code</a:t>
            </a:r>
            <a:r>
              <a:rPr lang="pt-BR" sz="2400" b="1" dirty="0"/>
              <a:t> </a:t>
            </a:r>
            <a:r>
              <a:rPr lang="pt-BR" sz="2400" b="1" dirty="0" err="1"/>
              <a:t>Style</a:t>
            </a:r>
            <a:r>
              <a:rPr lang="pt-BR" sz="2400" b="1" dirty="0"/>
              <a:t>/File </a:t>
            </a:r>
            <a:r>
              <a:rPr lang="pt-BR" sz="2400" b="1" dirty="0" err="1"/>
              <a:t>Encodings</a:t>
            </a:r>
            <a:r>
              <a:rPr lang="pt-BR" sz="2400" b="1" dirty="0"/>
              <a:t> </a:t>
            </a:r>
            <a:r>
              <a:rPr lang="pt-BR" sz="2400" dirty="0"/>
              <a:t>e selecione a opção “</a:t>
            </a:r>
            <a:r>
              <a:rPr lang="pt-BR" sz="2400" b="1" dirty="0"/>
              <a:t>ISO-8859-1</a:t>
            </a:r>
            <a:r>
              <a:rPr lang="pt-BR" sz="2400" dirty="0"/>
              <a:t>” nas caixas </a:t>
            </a:r>
            <a:r>
              <a:rPr lang="pt-BR" sz="2400" u="sng" dirty="0"/>
              <a:t>Global </a:t>
            </a:r>
            <a:r>
              <a:rPr lang="pt-BR" sz="2400" u="sng" dirty="0" err="1"/>
              <a:t>Encodings</a:t>
            </a:r>
            <a:r>
              <a:rPr lang="pt-BR" sz="2400" dirty="0"/>
              <a:t> e </a:t>
            </a:r>
            <a:r>
              <a:rPr lang="pt-BR" sz="2400" u="sng" dirty="0"/>
              <a:t>Project </a:t>
            </a:r>
            <a:r>
              <a:rPr lang="pt-BR" sz="2400" u="sng" dirty="0" err="1"/>
              <a:t>Encodings</a:t>
            </a:r>
            <a:r>
              <a:rPr lang="pt-BR" sz="2400" dirty="0"/>
              <a:t>;</a:t>
            </a:r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E443D-01F8-4483-816F-5D7EBF45DF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36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579582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11CA1-0BAF-46C3-838B-24E461B0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Projetos (</a:t>
            </a:r>
            <a:r>
              <a:rPr lang="pt-BR" i="1" dirty="0" err="1"/>
              <a:t>Projects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B9EE1-AFC5-47D7-AFE8-0E5EB4B3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8"/>
          </a:xfrm>
        </p:spPr>
        <p:txBody>
          <a:bodyPr/>
          <a:lstStyle/>
          <a:p>
            <a:r>
              <a:rPr lang="pt-BR" sz="2800" dirty="0"/>
              <a:t>Projetos (</a:t>
            </a:r>
            <a:r>
              <a:rPr lang="pt-BR" sz="2800" b="1" i="1" dirty="0" err="1"/>
              <a:t>projects</a:t>
            </a:r>
            <a:r>
              <a:rPr lang="pt-BR" sz="2800" dirty="0"/>
              <a:t>) são a forma utilizada no Java para agrupar os programas (classes) e/ou pacotes (</a:t>
            </a:r>
            <a:r>
              <a:rPr lang="pt-BR" sz="2800" b="1" i="1" dirty="0" err="1"/>
              <a:t>packages</a:t>
            </a:r>
            <a:r>
              <a:rPr lang="pt-BR" sz="2800" dirty="0"/>
              <a:t>) que compõe um sistema. </a:t>
            </a:r>
          </a:p>
          <a:p>
            <a:pPr lvl="1"/>
            <a:r>
              <a:rPr lang="pt-BR" sz="2400" dirty="0"/>
              <a:t>Normalmente tem-se uma classe principal (com método </a:t>
            </a:r>
            <a:r>
              <a:rPr lang="pt-BR" sz="2400" b="1" dirty="0" err="1"/>
              <a:t>main</a:t>
            </a:r>
            <a:r>
              <a:rPr lang="pt-BR" sz="2400" dirty="0"/>
              <a:t>) e várias outras classes que são chamadas a medida que o usuário vai navegando nas opções do sistema.</a:t>
            </a:r>
          </a:p>
          <a:p>
            <a:pPr lvl="1"/>
            <a:r>
              <a:rPr lang="pt-BR" sz="2400" dirty="0"/>
              <a:t>Exemplo: </a:t>
            </a:r>
          </a:p>
          <a:p>
            <a:pPr lvl="2"/>
            <a:r>
              <a:rPr lang="pt-BR" sz="2000" u="sng" dirty="0"/>
              <a:t>Projeto</a:t>
            </a:r>
            <a:r>
              <a:rPr lang="pt-BR" sz="2000" dirty="0"/>
              <a:t>: Sistema de Folha de Pagamento</a:t>
            </a:r>
          </a:p>
          <a:p>
            <a:pPr lvl="2"/>
            <a:r>
              <a:rPr lang="pt-BR" sz="2000" u="sng" dirty="0"/>
              <a:t>Pacotes</a:t>
            </a:r>
            <a:r>
              <a:rPr lang="pt-BR" sz="2000" dirty="0"/>
              <a:t>: pessoa, processos, relatórios, etc.</a:t>
            </a:r>
          </a:p>
          <a:p>
            <a:pPr lvl="2"/>
            <a:r>
              <a:rPr lang="pt-BR" sz="2000" dirty="0"/>
              <a:t>Funcionalidades (classes): cadastro de pessoal, cálculo da folha de pagamento, manutenção da tabela de IR, etc.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68525E-DADD-4A4E-B4F5-B0B4B0379F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37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27700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89C6329-AE6D-F30E-D1C4-66AB3EE6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65" y="1324705"/>
            <a:ext cx="8552885" cy="43213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D14B122-FEC6-40A5-B2A6-CD7F1795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366840" cy="1139825"/>
          </a:xfrm>
        </p:spPr>
        <p:txBody>
          <a:bodyPr/>
          <a:lstStyle/>
          <a:p>
            <a:r>
              <a:rPr lang="pt-BR" dirty="0"/>
              <a:t>Criando Projetos (</a:t>
            </a:r>
            <a:r>
              <a:rPr lang="pt-BR" i="1" dirty="0" err="1"/>
              <a:t>Projects</a:t>
            </a:r>
            <a:r>
              <a:rPr lang="pt-BR" dirty="0"/>
              <a:t>) no </a:t>
            </a:r>
            <a:r>
              <a:rPr lang="pt-BR" b="1" dirty="0" err="1"/>
              <a:t>Intellij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31D1BF-E38A-4E61-9C8F-A2A1A402ED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38</a:t>
            </a:fld>
            <a:endParaRPr lang="pt-BR" altLang="en-US"/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B4105081-04F5-40DD-B2A7-7B0F564480D7}"/>
              </a:ext>
            </a:extLst>
          </p:cNvPr>
          <p:cNvSpPr/>
          <p:nvPr/>
        </p:nvSpPr>
        <p:spPr bwMode="auto">
          <a:xfrm>
            <a:off x="3491880" y="4749387"/>
            <a:ext cx="4896544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Digite o nome do projeto (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ProjetoAEDI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)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50A8C3F-FD8C-4124-B50E-4A3D092B4CAA}"/>
              </a:ext>
            </a:extLst>
          </p:cNvPr>
          <p:cNvSpPr/>
          <p:nvPr/>
        </p:nvSpPr>
        <p:spPr bwMode="auto">
          <a:xfrm>
            <a:off x="6087736" y="3722019"/>
            <a:ext cx="2736304" cy="374374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Não altere mais nada!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FD54B00A-FA4E-4815-9E81-D5FEC39DFC7E}"/>
              </a:ext>
            </a:extLst>
          </p:cNvPr>
          <p:cNvSpPr/>
          <p:nvPr/>
        </p:nvSpPr>
        <p:spPr bwMode="auto">
          <a:xfrm>
            <a:off x="4369228" y="6034540"/>
            <a:ext cx="1728192" cy="676672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aqui</a:t>
            </a:r>
          </a:p>
        </p:txBody>
      </p:sp>
      <p:sp>
        <p:nvSpPr>
          <p:cNvPr id="13" name="Seta: para a Esquerda 12">
            <a:extLst>
              <a:ext uri="{FF2B5EF4-FFF2-40B4-BE49-F238E27FC236}">
                <a16:creationId xmlns:a16="http://schemas.microsoft.com/office/drawing/2014/main" id="{6FC64750-6619-06C0-05C9-4ABA901C4B3B}"/>
              </a:ext>
            </a:extLst>
          </p:cNvPr>
          <p:cNvSpPr/>
          <p:nvPr/>
        </p:nvSpPr>
        <p:spPr bwMode="auto">
          <a:xfrm>
            <a:off x="820080" y="1024136"/>
            <a:ext cx="3895936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em File/New/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Projects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86225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4B122-FEC6-40A5-B2A6-CD7F1795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366840" cy="1139825"/>
          </a:xfrm>
        </p:spPr>
        <p:txBody>
          <a:bodyPr/>
          <a:lstStyle/>
          <a:p>
            <a:r>
              <a:rPr lang="pt-BR" dirty="0"/>
              <a:t>Criando Projetos (</a:t>
            </a:r>
            <a:r>
              <a:rPr lang="pt-BR" i="1" dirty="0" err="1"/>
              <a:t>Projects</a:t>
            </a:r>
            <a:r>
              <a:rPr lang="pt-BR" dirty="0"/>
              <a:t>) no </a:t>
            </a:r>
            <a:r>
              <a:rPr lang="pt-BR" b="1" dirty="0" err="1"/>
              <a:t>Intellij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31D1BF-E38A-4E61-9C8F-A2A1A402ED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39</a:t>
            </a:fld>
            <a:endParaRPr lang="pt-BR" alt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19D44EB-3F50-7E58-26F4-5FE3E0C8F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81" y="1417638"/>
            <a:ext cx="5354307" cy="4141754"/>
          </a:xfrm>
          <a:prstGeom prst="rect">
            <a:avLst/>
          </a:prstGeom>
        </p:spPr>
      </p:pic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B4105081-04F5-40DD-B2A7-7B0F564480D7}"/>
              </a:ext>
            </a:extLst>
          </p:cNvPr>
          <p:cNvSpPr/>
          <p:nvPr/>
        </p:nvSpPr>
        <p:spPr bwMode="auto">
          <a:xfrm>
            <a:off x="4399622" y="1528192"/>
            <a:ext cx="4896544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Digite o nome do projeto (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ProjetoAEDI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)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50A8C3F-FD8C-4124-B50E-4A3D092B4CAA}"/>
              </a:ext>
            </a:extLst>
          </p:cNvPr>
          <p:cNvSpPr/>
          <p:nvPr/>
        </p:nvSpPr>
        <p:spPr bwMode="auto">
          <a:xfrm>
            <a:off x="5479742" y="4077072"/>
            <a:ext cx="2736304" cy="374374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Não altere mais nada!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FD54B00A-FA4E-4815-9E81-D5FEC39DFC7E}"/>
              </a:ext>
            </a:extLst>
          </p:cNvPr>
          <p:cNvSpPr/>
          <p:nvPr/>
        </p:nvSpPr>
        <p:spPr bwMode="auto">
          <a:xfrm>
            <a:off x="4139952" y="5102026"/>
            <a:ext cx="1728192" cy="676672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aqui</a:t>
            </a:r>
          </a:p>
        </p:txBody>
      </p:sp>
    </p:spTree>
    <p:extLst>
      <p:ext uri="{BB962C8B-B14F-4D97-AF65-F5344CB8AC3E}">
        <p14:creationId xmlns:p14="http://schemas.microsoft.com/office/powerpoint/2010/main" val="333094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>
            <a:extLst>
              <a:ext uri="{FF2B5EF4-FFF2-40B4-BE49-F238E27FC236}">
                <a16:creationId xmlns:a16="http://schemas.microsoft.com/office/drawing/2014/main" id="{EE8D8C10-BAE3-41E2-B766-A37B2F8CC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07288" cy="1139825"/>
          </a:xfrm>
        </p:spPr>
        <p:txBody>
          <a:bodyPr/>
          <a:lstStyle/>
          <a:p>
            <a:r>
              <a:rPr lang="pt-BR" altLang="pt-BR" dirty="0"/>
              <a:t>Exemplo 1 - Programa fonte em </a:t>
            </a:r>
            <a:r>
              <a:rPr lang="pt-BR" altLang="pt-BR" b="1" dirty="0"/>
              <a:t>Pascal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1108B2-BC3D-4943-8372-FB02EC336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62512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CalculaFatorial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Função: calcular o fatorial de um número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Numero, Fatorial, Contador : </a:t>
            </a: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pt-BR" sz="20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kern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'Informe um número: '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readln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Fatorial </a:t>
            </a: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kern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Contador </a:t>
            </a: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kern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 </a:t>
            </a: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pt-BR" sz="20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Fatorial </a:t>
            </a: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Fatorial </a:t>
            </a: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Contador;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kern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'Fatorial = '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,Fatorial);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dirty="0"/>
          </a:p>
        </p:txBody>
      </p:sp>
      <p:sp>
        <p:nvSpPr>
          <p:cNvPr id="44036" name="Espaço Reservado para Número de Slide 3">
            <a:extLst>
              <a:ext uri="{FF2B5EF4-FFF2-40B4-BE49-F238E27FC236}">
                <a16:creationId xmlns:a16="http://schemas.microsoft.com/office/drawing/2014/main" id="{C553D021-E3E9-4663-9918-2D86CF8607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059F6A-9167-4A3A-9993-946CD8ECF4CB}" type="slidenum">
              <a:rPr lang="pt-BR" altLang="en-US" sz="1200" smtClean="0">
                <a:latin typeface="Garamond" panose="02020404030301010803" pitchFamily="18" charset="0"/>
              </a:rPr>
              <a:pPr/>
              <a:t>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11CA1-0BAF-46C3-838B-24E461B0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Pacotes (</a:t>
            </a:r>
            <a:r>
              <a:rPr lang="pt-BR" i="1" dirty="0" err="1"/>
              <a:t>Packages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B9EE1-AFC5-47D7-AFE8-0E5EB4B3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52528"/>
          </a:xfrm>
        </p:spPr>
        <p:txBody>
          <a:bodyPr/>
          <a:lstStyle/>
          <a:p>
            <a:r>
              <a:rPr lang="pt-BR" sz="2800" dirty="0"/>
              <a:t>Pacotes (</a:t>
            </a:r>
            <a:r>
              <a:rPr lang="pt-BR" sz="2800" b="1" i="1" dirty="0" err="1"/>
              <a:t>packages</a:t>
            </a:r>
            <a:r>
              <a:rPr lang="pt-BR" sz="2800" dirty="0"/>
              <a:t>) são uma forma utilizada no Java para </a:t>
            </a:r>
            <a:r>
              <a:rPr lang="pt-BR" sz="2800" u="sng" dirty="0" err="1"/>
              <a:t>subagrupar</a:t>
            </a:r>
            <a:r>
              <a:rPr lang="pt-BR" sz="2800" dirty="0"/>
              <a:t> os programas (classes) que compõe um projeto e que tem o mesmo objetivo ou atuam numa mesma entidade. </a:t>
            </a:r>
          </a:p>
          <a:p>
            <a:pPr lvl="1"/>
            <a:r>
              <a:rPr lang="pt-BR" sz="2400" dirty="0"/>
              <a:t>Exemplo: </a:t>
            </a:r>
          </a:p>
          <a:p>
            <a:pPr lvl="2"/>
            <a:r>
              <a:rPr lang="pt-BR" sz="2000" u="sng" dirty="0"/>
              <a:t>Projeto</a:t>
            </a:r>
            <a:r>
              <a:rPr lang="pt-BR" sz="2000" dirty="0"/>
              <a:t>: Sistema de Folha de Pagamento</a:t>
            </a:r>
          </a:p>
          <a:p>
            <a:pPr lvl="2"/>
            <a:r>
              <a:rPr lang="pt-BR" sz="2000" u="sng" dirty="0"/>
              <a:t>Pacote 1</a:t>
            </a:r>
            <a:r>
              <a:rPr lang="pt-BR" sz="2000" dirty="0"/>
              <a:t>: pessoa</a:t>
            </a:r>
          </a:p>
          <a:p>
            <a:pPr lvl="3"/>
            <a:r>
              <a:rPr lang="pt-BR" sz="1800" dirty="0"/>
              <a:t>Funcionalidades (classes): cadastros de funcionário, dependentes, fornecedores, etc.</a:t>
            </a:r>
          </a:p>
          <a:p>
            <a:pPr lvl="2"/>
            <a:r>
              <a:rPr lang="pt-BR" sz="2000" u="sng" dirty="0"/>
              <a:t>Pacote 2</a:t>
            </a:r>
            <a:r>
              <a:rPr lang="pt-BR" sz="2000" dirty="0"/>
              <a:t>: processos</a:t>
            </a:r>
          </a:p>
          <a:p>
            <a:pPr lvl="3"/>
            <a:r>
              <a:rPr lang="pt-BR" sz="1800" dirty="0"/>
              <a:t>Funcionalidades (classes): cálculo da folha de pagamento, manutenção da tabela de IR, etc.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68525E-DADD-4A4E-B4F5-B0B4B0379F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960417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DD45625-2CB1-E5F1-B76F-171006CD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9" y="1340768"/>
            <a:ext cx="8552883" cy="43213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Pacotes (</a:t>
            </a:r>
            <a:r>
              <a:rPr lang="pt-BR" i="1" dirty="0" err="1"/>
              <a:t>Packages</a:t>
            </a:r>
            <a:r>
              <a:rPr lang="pt-BR" dirty="0"/>
              <a:t>) no </a:t>
            </a:r>
            <a:r>
              <a:rPr lang="pt-BR" b="1" dirty="0" err="1"/>
              <a:t>Intellij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41</a:t>
            </a:fld>
            <a:endParaRPr lang="pt-BR" altLang="en-US"/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4BE6E2E1-C15F-5CAA-95DF-8807FCC916C7}"/>
              </a:ext>
            </a:extLst>
          </p:cNvPr>
          <p:cNvSpPr/>
          <p:nvPr/>
        </p:nvSpPr>
        <p:spPr bwMode="auto">
          <a:xfrm>
            <a:off x="1259632" y="1988840"/>
            <a:ext cx="4320480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dirty="0">
                <a:solidFill>
                  <a:schemeClr val="bg1"/>
                </a:solidFill>
                <a:latin typeface="Arial" charset="0"/>
              </a:rPr>
              <a:t>Selecione a pasta SRC do projeto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658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F213B03-0DA1-C993-B2C8-363ECA06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9" y="1353376"/>
            <a:ext cx="8552883" cy="43213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Pacotes (</a:t>
            </a:r>
            <a:r>
              <a:rPr lang="pt-BR" i="1" dirty="0" err="1"/>
              <a:t>Packages</a:t>
            </a:r>
            <a:r>
              <a:rPr lang="pt-BR" dirty="0"/>
              <a:t>) no </a:t>
            </a:r>
            <a:r>
              <a:rPr lang="pt-BR" b="1" dirty="0" err="1"/>
              <a:t>Intellij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42</a:t>
            </a:fld>
            <a:endParaRPr lang="pt-BR" altLang="en-US"/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1EA8E000-EA88-4571-A9D3-3E52376FB55A}"/>
              </a:ext>
            </a:extLst>
          </p:cNvPr>
          <p:cNvSpPr/>
          <p:nvPr/>
        </p:nvSpPr>
        <p:spPr bwMode="auto">
          <a:xfrm>
            <a:off x="820080" y="1096144"/>
            <a:ext cx="3895936" cy="67667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Clique em File/New/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Package</a:t>
            </a:r>
            <a:endParaRPr kumimoji="0" 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98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00219F4-CB87-B51C-F5D6-DF7294741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9" y="1340768"/>
            <a:ext cx="8552883" cy="43213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Pacotes (</a:t>
            </a:r>
            <a:r>
              <a:rPr lang="pt-BR" i="1" dirty="0" err="1"/>
              <a:t>Packages</a:t>
            </a:r>
            <a:r>
              <a:rPr lang="pt-BR" dirty="0"/>
              <a:t>) no </a:t>
            </a:r>
            <a:r>
              <a:rPr lang="pt-BR" b="1" dirty="0" err="1"/>
              <a:t>Intellij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43</a:t>
            </a:fld>
            <a:endParaRPr lang="pt-BR" altLang="en-US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351140EA-EDAF-72FE-EDAD-638469F91ED0}"/>
              </a:ext>
            </a:extLst>
          </p:cNvPr>
          <p:cNvSpPr/>
          <p:nvPr/>
        </p:nvSpPr>
        <p:spPr bwMode="auto">
          <a:xfrm>
            <a:off x="4264730" y="2736684"/>
            <a:ext cx="4422070" cy="1872208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Digite o nome do pacote (</a:t>
            </a:r>
            <a:r>
              <a:rPr kumimoji="0" 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pacote_exemplo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) e pressione </a:t>
            </a:r>
            <a:r>
              <a:rPr kumimoji="0" 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ENTER</a:t>
            </a:r>
          </a:p>
        </p:txBody>
      </p:sp>
    </p:spTree>
    <p:extLst>
      <p:ext uri="{BB962C8B-B14F-4D97-AF65-F5344CB8AC3E}">
        <p14:creationId xmlns:p14="http://schemas.microsoft.com/office/powerpoint/2010/main" val="2060335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340FA15-DA90-8E41-5282-182D51A9A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9" y="1340768"/>
            <a:ext cx="8552883" cy="43213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Pacotes (</a:t>
            </a:r>
            <a:r>
              <a:rPr lang="pt-BR" i="1" dirty="0" err="1"/>
              <a:t>Packages</a:t>
            </a:r>
            <a:r>
              <a:rPr lang="pt-BR" dirty="0"/>
              <a:t>) no </a:t>
            </a:r>
            <a:r>
              <a:rPr lang="pt-BR" b="1" dirty="0" err="1"/>
              <a:t>Intellij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44</a:t>
            </a:fld>
            <a:endParaRPr lang="pt-BR" altLang="en-US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351140EA-EDAF-72FE-EDAD-638469F91ED0}"/>
              </a:ext>
            </a:extLst>
          </p:cNvPr>
          <p:cNvSpPr/>
          <p:nvPr/>
        </p:nvSpPr>
        <p:spPr bwMode="auto">
          <a:xfrm>
            <a:off x="1835696" y="1385921"/>
            <a:ext cx="5472608" cy="241961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Arraste com o mouse os programas (classes) para dentro do pacote, ou crie os programas dentro dos pacotes, selecionando-os antes</a:t>
            </a:r>
            <a:endParaRPr kumimoji="0" lang="pt-BR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124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E00C2-0564-4CD1-814E-9E10CF7A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(dicas)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7DC049-0F5A-4CE4-A47E-1EDA2C02F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2"/>
          </a:xfrm>
        </p:spPr>
        <p:txBody>
          <a:bodyPr/>
          <a:lstStyle/>
          <a:p>
            <a:r>
              <a:rPr lang="pt-BR" sz="2400" dirty="0"/>
              <a:t>Para comentários utilizamos </a:t>
            </a:r>
            <a:r>
              <a:rPr lang="pt-BR" sz="2400" b="1" dirty="0"/>
              <a:t>//</a:t>
            </a:r>
            <a:r>
              <a:rPr lang="pt-BR" sz="2400" dirty="0"/>
              <a:t> no início da linha (comentários por linha), ou </a:t>
            </a:r>
            <a:r>
              <a:rPr lang="pt-BR" sz="2400" b="1" dirty="0"/>
              <a:t>/*</a:t>
            </a:r>
            <a:r>
              <a:rPr lang="pt-BR" sz="2400" dirty="0"/>
              <a:t> fechando com </a:t>
            </a:r>
            <a:r>
              <a:rPr lang="pt-BR" sz="2400" b="1" dirty="0"/>
              <a:t>*/</a:t>
            </a:r>
            <a:r>
              <a:rPr lang="pt-BR" sz="2400" dirty="0"/>
              <a:t> em outra linha (comentários em bloco); </a:t>
            </a:r>
          </a:p>
          <a:p>
            <a:r>
              <a:rPr lang="pt-BR" sz="2400" dirty="0"/>
              <a:t>Utilizamos </a:t>
            </a:r>
            <a:r>
              <a:rPr lang="pt-BR" sz="2400" b="1" dirty="0"/>
              <a:t>;</a:t>
            </a:r>
            <a:r>
              <a:rPr lang="pt-BR" sz="2400" dirty="0"/>
              <a:t> (ponto e vírgula) para finalizar as linhas (declarações, comandos, etc.).</a:t>
            </a:r>
          </a:p>
          <a:p>
            <a:endParaRPr lang="pt-BR" sz="2400" dirty="0"/>
          </a:p>
          <a:p>
            <a:r>
              <a:rPr lang="pt-BR" sz="2400" dirty="0">
                <a:solidFill>
                  <a:srgbClr val="FF0000"/>
                </a:solidFill>
              </a:rPr>
              <a:t>Na entrada de dados via console (método Scanner) utilizamos a vírgula (,) como separador de casas decimais;</a:t>
            </a:r>
          </a:p>
          <a:p>
            <a:pPr lvl="1"/>
            <a:r>
              <a:rPr lang="pt-BR" sz="2000" dirty="0" err="1">
                <a:solidFill>
                  <a:srgbClr val="FF0000"/>
                </a:solidFill>
              </a:rPr>
              <a:t>JOptionPanel</a:t>
            </a:r>
            <a:r>
              <a:rPr lang="pt-BR" sz="2000" dirty="0">
                <a:solidFill>
                  <a:srgbClr val="FF0000"/>
                </a:solidFill>
              </a:rPr>
              <a:t>: ponto (.);</a:t>
            </a:r>
          </a:p>
          <a:p>
            <a:pPr lvl="1"/>
            <a:r>
              <a:rPr lang="pt-BR" sz="2000" dirty="0">
                <a:solidFill>
                  <a:srgbClr val="FF0000"/>
                </a:solidFill>
              </a:rPr>
              <a:t>Arquivo </a:t>
            </a:r>
            <a:r>
              <a:rPr lang="pt-BR" sz="2000" dirty="0" err="1">
                <a:solidFill>
                  <a:srgbClr val="FF0000"/>
                </a:solidFill>
              </a:rPr>
              <a:t>txt</a:t>
            </a:r>
            <a:r>
              <a:rPr lang="pt-BR" sz="2000" dirty="0">
                <a:solidFill>
                  <a:srgbClr val="FF0000"/>
                </a:solidFill>
              </a:rPr>
              <a:t>: vírgula (,).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E443D-01F8-4483-816F-5D7EBF45DF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45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333281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Número de Slide 3">
            <a:extLst>
              <a:ext uri="{FF2B5EF4-FFF2-40B4-BE49-F238E27FC236}">
                <a16:creationId xmlns:a16="http://schemas.microsoft.com/office/drawing/2014/main" id="{3FA5B067-0E53-4851-AB16-F264D14D9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A0BB48-7AA1-4478-B21C-032ECAD60C93}" type="slidenum">
              <a:rPr lang="pt-BR" altLang="en-US" sz="1200" smtClean="0">
                <a:latin typeface="Garamond" panose="02020404030301010803" pitchFamily="18" charset="0"/>
              </a:rPr>
              <a:pPr/>
              <a:t>46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DC0D107-322A-4C38-8668-40524CD5C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800" dirty="0"/>
              <a:t>Estrutura básica de um Programa no </a:t>
            </a:r>
            <a:r>
              <a:rPr lang="pt-BR" altLang="pt-BR" sz="3800" b="1" dirty="0"/>
              <a:t>Java</a:t>
            </a:r>
          </a:p>
        </p:txBody>
      </p:sp>
      <p:sp>
        <p:nvSpPr>
          <p:cNvPr id="57348" name="Rectangle 7">
            <a:extLst>
              <a:ext uri="{FF2B5EF4-FFF2-40B4-BE49-F238E27FC236}">
                <a16:creationId xmlns:a16="http://schemas.microsoft.com/office/drawing/2014/main" id="{2CF55555-6A81-4B08-A66F-05C3146FE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8546"/>
            <a:ext cx="8579296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eaLnBrk="1" hangingPunct="1"/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Classes (pacotes) externas (SE NECESSÁRIO)</a:t>
            </a:r>
          </a:p>
          <a:p>
            <a:pPr marL="0" lvl="1" eaLnBrk="1" hangingPunct="1"/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???;</a:t>
            </a:r>
          </a:p>
          <a:p>
            <a:pPr marL="0" lvl="1" eaLnBrk="1" hangingPunct="1"/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Classe principal (NOME INTERNO = NOME EXTERNO)</a:t>
            </a:r>
          </a:p>
          <a:p>
            <a:pPr marL="0" lvl="1" eaLnBrk="1" hangingPunct="1"/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eaLnBrk="1" hangingPunct="1"/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Função: ??? (OPCIONAL)</a:t>
            </a:r>
          </a:p>
          <a:p>
            <a:pPr marL="0" indent="0"/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Autor: Ricardo Luiz de Freitas (OBRIGATÓRIO)</a:t>
            </a:r>
          </a:p>
          <a:p>
            <a:pPr marL="0" indent="0"/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Declarações de variáveis globais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 NECESSÁRIO)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???;</a:t>
            </a:r>
          </a:p>
          <a:p>
            <a:pPr marL="0" indent="0"/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Método que torna a classe executável</a:t>
            </a:r>
          </a:p>
          <a:p>
            <a:pPr marL="0" indent="0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40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eaLnBrk="1" hangingPunct="1"/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 Declarações de variáveis locais</a:t>
            </a:r>
          </a:p>
          <a:p>
            <a:pPr marL="0" lvl="1" eaLnBrk="1" hangingPunct="1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???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altLang="pt-BR" sz="24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eaLnBrk="1" hangingPunct="1"/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 Comandos do programa (método)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???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Fechar o método </a:t>
            </a:r>
            <a:r>
              <a:rPr lang="pt-BR" altLang="pt-BR" i="1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Fechar a classe principal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701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Número de Slide 3">
            <a:extLst>
              <a:ext uri="{FF2B5EF4-FFF2-40B4-BE49-F238E27FC236}">
                <a16:creationId xmlns:a16="http://schemas.microsoft.com/office/drawing/2014/main" id="{3FA5B067-0E53-4851-AB16-F264D14D9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A0BB48-7AA1-4478-B21C-032ECAD60C93}" type="slidenum">
              <a:rPr lang="pt-BR" altLang="en-US" sz="1200" smtClean="0">
                <a:latin typeface="Garamond" panose="02020404030301010803" pitchFamily="18" charset="0"/>
              </a:rPr>
              <a:pPr/>
              <a:t>47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DC0D107-322A-4C38-8668-40524CD5C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4"/>
            <a:ext cx="8229600" cy="656728"/>
          </a:xfrm>
        </p:spPr>
        <p:txBody>
          <a:bodyPr/>
          <a:lstStyle/>
          <a:p>
            <a:pPr eaLnBrk="1" hangingPunct="1"/>
            <a:r>
              <a:rPr lang="pt-BR" altLang="pt-BR" sz="3800" dirty="0"/>
              <a:t>Exemplo 5</a:t>
            </a:r>
          </a:p>
        </p:txBody>
      </p:sp>
      <p:sp>
        <p:nvSpPr>
          <p:cNvPr id="57348" name="Rectangle 7">
            <a:extLst>
              <a:ext uri="{FF2B5EF4-FFF2-40B4-BE49-F238E27FC236}">
                <a16:creationId xmlns:a16="http://schemas.microsoft.com/office/drawing/2014/main" id="{2CF55555-6A81-4B08-A66F-05C3146FE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72" y="836712"/>
            <a:ext cx="8028384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eaLnBrk="1" hangingPunct="1"/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lvl="1" eaLnBrk="1" hangingPunct="1"/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CalcSomaMedia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eaLnBrk="1" hangingPunct="1"/>
            <a:r>
              <a:rPr lang="pt-BR" altLang="pt-BR" sz="18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Função:</a:t>
            </a:r>
            <a:r>
              <a:rPr lang="pt-BR" altLang="pt-BR" sz="1800" i="1" dirty="0">
                <a:solidFill>
                  <a:srgbClr val="00B050"/>
                </a:solidFill>
                <a:latin typeface="Courier New" panose="02070309020205020404" pitchFamily="49" charset="0"/>
              </a:rPr>
              <a:t> Calcula a média de 3 números inteiros</a:t>
            </a:r>
            <a:endParaRPr lang="pt-BR" altLang="pt-BR" sz="1800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eaLnBrk="1" hangingPunct="1"/>
            <a:r>
              <a:rPr lang="pt-BR" altLang="pt-BR" sz="1800" i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Autor:</a:t>
            </a:r>
            <a:r>
              <a:rPr lang="pt-BR" altLang="pt-BR" sz="1800" i="1" dirty="0">
                <a:solidFill>
                  <a:srgbClr val="00B050"/>
                </a:solidFill>
                <a:latin typeface="Courier New" panose="02070309020205020404" pitchFamily="49" charset="0"/>
              </a:rPr>
              <a:t> Seu nome completo</a:t>
            </a:r>
            <a:endParaRPr lang="pt-BR" altLang="pt-BR" sz="1800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36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eaLnBrk="1" hangingPunct="1"/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n1, n2, n3, soma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eaLnBrk="1" hangingPunct="1"/>
            <a:r>
              <a:rPr lang="pt-BR" altLang="pt-BR" sz="18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Scanner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8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n1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teclado.nextLong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outro número: "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n2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teclado.nextLong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mais um número: "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n3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teclado.nextLong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soma = n1 + n2 + n3;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media = soma / 3.0;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"Média = "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media);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   </a:t>
            </a:r>
          </a:p>
          <a:p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29217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EDA19-FA8F-4DA7-ADF1-23E96ECF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Indentação de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BCB7E-6A65-4F3F-AC4B-E4D29445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Organizar/estruturar o código do algoritmo;</a:t>
            </a:r>
          </a:p>
          <a:p>
            <a:r>
              <a:rPr lang="pt-BR" dirty="0"/>
              <a:t>Facilitar a legibilidade do código;</a:t>
            </a:r>
          </a:p>
          <a:p>
            <a:r>
              <a:rPr lang="pt-BR" dirty="0"/>
              <a:t>Tornar a interpretação do código mais fácil aos olhos de um terceiro;</a:t>
            </a:r>
          </a:p>
          <a:p>
            <a:r>
              <a:rPr lang="pt-BR" b="1" dirty="0"/>
              <a:t>Mostrar a hierarquia entre as partes e/ou comandos do código.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08FBFF-D02A-4C16-9D8A-86EDB5E300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48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3457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49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Exemplo 6</a:t>
            </a:r>
            <a:br>
              <a:rPr lang="pt-BR" altLang="pt-BR" dirty="0"/>
            </a:br>
            <a:r>
              <a:rPr lang="pt-BR" altLang="pt-BR" sz="2800" dirty="0"/>
              <a:t>Código </a:t>
            </a:r>
            <a:r>
              <a:rPr lang="pt-BR" altLang="pt-BR" sz="2800" b="1" u="sng" dirty="0"/>
              <a:t>SEM</a:t>
            </a:r>
            <a:r>
              <a:rPr lang="pt-BR" altLang="pt-BR" sz="2800" dirty="0"/>
              <a:t> </a:t>
            </a:r>
            <a:r>
              <a:rPr lang="pt-BR" altLang="pt-BR" sz="2800" dirty="0" err="1"/>
              <a:t>indentação</a:t>
            </a:r>
            <a:endParaRPr lang="pt-BR" altLang="pt-BR" sz="21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89646"/>
            <a:ext cx="8686800" cy="438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4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Somatorio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numero, soma = 0, </a:t>
            </a:r>
            <a:r>
              <a:rPr lang="pt-BR" alt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rep;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4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Quantos números serão informados?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aux=1; aux&lt;=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aux++) </a:t>
            </a:r>
            <a:r>
              <a:rPr lang="en-US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Informe um número inteiro: </a:t>
            </a:r>
            <a:r>
              <a:rPr lang="pt-BR" altLang="pt-BR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1 &amp;&amp; </a:t>
            </a:r>
            <a:r>
              <a:rPr lang="en-US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100) </a:t>
            </a:r>
            <a:r>
              <a:rPr lang="en-US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numero;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 = 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soma / </a:t>
            </a:r>
            <a:r>
              <a:rPr lang="pt-BR" alt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"A média deu "</a:t>
            </a:r>
            <a:r>
              <a:rPr lang="pt-BR" altLang="pt-BR" sz="1400" dirty="0">
                <a:latin typeface="Courier New" panose="02070309020205020404" pitchFamily="49" charset="0"/>
              </a:rPr>
              <a:t>+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0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C1B99-C283-46B4-95C0-A6491458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r>
              <a:rPr lang="pt-BR" altLang="pt-BR" dirty="0"/>
              <a:t>Exemplo 2 - </a:t>
            </a:r>
            <a:r>
              <a:rPr lang="pt-BR" dirty="0"/>
              <a:t>Programa fonte em </a:t>
            </a:r>
            <a:r>
              <a:rPr lang="pt-BR" b="1" dirty="0"/>
              <a:t>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176BB6-A20E-4E83-9DDF-2F60888A2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579296" cy="4530725"/>
          </a:xfrm>
        </p:spPr>
        <p:txBody>
          <a:bodyPr/>
          <a:lstStyle/>
          <a:p>
            <a:pPr marL="0" indent="0">
              <a:buNone/>
            </a:pP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Função: Calcular o fatorial de um número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print("Cálculo do fatorial de um número\n")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# leia o valor de n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n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(input("Digite um número inteiro não-negativo: "))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# inicialização da variável que armazena os fatoriais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n_fat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# calcule n!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i in range(2,n+1):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n_fat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n_fat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i 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print("%d! = %d" %(n,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n_fat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A93292-D419-4A04-ADC0-F026184C6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163193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50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7</a:t>
            </a:r>
            <a:br>
              <a:rPr lang="pt-BR" altLang="pt-BR" dirty="0"/>
            </a:br>
            <a:r>
              <a:rPr lang="pt-BR" altLang="pt-BR" sz="2800" dirty="0"/>
              <a:t>Código </a:t>
            </a:r>
            <a:r>
              <a:rPr lang="pt-BR" altLang="pt-BR" sz="2800" b="1" u="sng" dirty="0"/>
              <a:t>COM</a:t>
            </a:r>
            <a:r>
              <a:rPr lang="pt-BR" altLang="pt-BR" sz="2800" dirty="0"/>
              <a:t> </a:t>
            </a:r>
            <a:r>
              <a:rPr lang="pt-BR" altLang="pt-BR" sz="2800" dirty="0" err="1"/>
              <a:t>indentação</a:t>
            </a:r>
            <a:endParaRPr lang="pt-BR" altLang="pt-BR" sz="28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89646"/>
            <a:ext cx="8686800" cy="438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4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Somatorio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numero, soma = 0, </a:t>
            </a:r>
            <a:r>
              <a:rPr lang="pt-BR" alt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rep;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4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</a:rPr>
              <a:t>     </a:t>
            </a: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400" dirty="0">
                <a:latin typeface="Courier New" panose="02070309020205020404" pitchFamily="49" charset="0"/>
              </a:rPr>
              <a:t>(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Quantos números serão informados? </a:t>
            </a:r>
            <a:r>
              <a:rPr lang="pt-BR" altLang="pt-BR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4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latin typeface="Courier New" panose="02070309020205020404" pitchFamily="49" charset="0"/>
              </a:rPr>
              <a:t>     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1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aux=1; aux&lt;=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aux++) </a:t>
            </a:r>
            <a:r>
              <a:rPr lang="en-US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Informe um número inteiro: </a:t>
            </a:r>
            <a:r>
              <a:rPr lang="pt-BR" altLang="pt-BR" sz="14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1 &amp;&amp; </a:t>
            </a:r>
            <a:r>
              <a:rPr lang="en-US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100) </a:t>
            </a:r>
            <a:r>
              <a:rPr lang="en-US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soma += numero;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alt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latin typeface="Courier New" panose="02070309020205020404" pitchFamily="49" charset="0"/>
              </a:rPr>
              <a:t>       </a:t>
            </a:r>
            <a:r>
              <a:rPr lang="pt-BR" altLang="pt-BR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media = (</a:t>
            </a:r>
            <a:r>
              <a:rPr lang="pt-BR" alt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4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soma / </a:t>
            </a:r>
            <a:r>
              <a:rPr lang="pt-BR" alt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400" dirty="0">
                <a:latin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</a:rPr>
              <a:t>"A média deu "</a:t>
            </a:r>
            <a:r>
              <a:rPr lang="pt-BR" altLang="pt-BR" sz="1400" dirty="0">
                <a:latin typeface="Courier New" panose="02070309020205020404" pitchFamily="49" charset="0"/>
              </a:rPr>
              <a:t>+</a:t>
            </a:r>
            <a:r>
              <a:rPr lang="pt-BR" alt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4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74292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EDA19-FA8F-4DA7-ADF1-23E96ECF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Indentação de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BCB7E-6A65-4F3F-AC4B-E4D29445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maioria das </a:t>
            </a:r>
            <a:r>
              <a:rPr lang="pt-BR" dirty="0" err="1"/>
              <a:t>IDEs</a:t>
            </a:r>
            <a:r>
              <a:rPr lang="pt-BR" dirty="0"/>
              <a:t> fazem a </a:t>
            </a:r>
            <a:r>
              <a:rPr lang="pt-BR" dirty="0" err="1"/>
              <a:t>indentação</a:t>
            </a:r>
            <a:r>
              <a:rPr lang="pt-BR" dirty="0"/>
              <a:t> do código automaticamente.</a:t>
            </a:r>
          </a:p>
          <a:p>
            <a:pPr lvl="1"/>
            <a:r>
              <a:rPr lang="pt-BR" dirty="0"/>
              <a:t>É o caso do </a:t>
            </a:r>
            <a:r>
              <a:rPr lang="pt-BR" dirty="0" err="1"/>
              <a:t>Intellij</a:t>
            </a:r>
            <a:r>
              <a:rPr lang="pt-BR" dirty="0"/>
              <a:t>.</a:t>
            </a:r>
          </a:p>
          <a:p>
            <a:pPr lvl="1"/>
            <a:endParaRPr lang="pt-BR" dirty="0"/>
          </a:p>
          <a:p>
            <a:r>
              <a:rPr lang="pt-BR" dirty="0"/>
              <a:t>No </a:t>
            </a:r>
            <a:r>
              <a:rPr lang="pt-BR" dirty="0" err="1"/>
              <a:t>Intellij</a:t>
            </a:r>
            <a:r>
              <a:rPr lang="pt-BR" dirty="0"/>
              <a:t>, para fazer manualmente (ao longo ou ao final da digitação do código) pressione simultaneamente as teclas:</a:t>
            </a:r>
          </a:p>
          <a:p>
            <a:pPr lvl="1"/>
            <a:r>
              <a:rPr lang="pt-BR" b="1" i="1" dirty="0" err="1"/>
              <a:t>Ctrl</a:t>
            </a:r>
            <a:r>
              <a:rPr lang="pt-BR" dirty="0"/>
              <a:t> </a:t>
            </a:r>
            <a:r>
              <a:rPr lang="pt-BR" b="1" i="1" dirty="0" err="1"/>
              <a:t>Alt</a:t>
            </a:r>
            <a:r>
              <a:rPr lang="pt-BR"/>
              <a:t> </a:t>
            </a:r>
            <a:r>
              <a:rPr lang="pt-BR" b="1" i="1"/>
              <a:t>L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08FBFF-D02A-4C16-9D8A-86EDB5E300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5839816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Nomenclatura dos exercícios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4057" y="1196752"/>
            <a:ext cx="8229600" cy="4530725"/>
          </a:xfrm>
        </p:spPr>
        <p:txBody>
          <a:bodyPr/>
          <a:lstStyle/>
          <a:p>
            <a:r>
              <a:rPr lang="pt-BR" dirty="0"/>
              <a:t>Ao criar os programas (classes) em Java dos exercícios adote o padrão de nome conforme abaixo:</a:t>
            </a:r>
          </a:p>
          <a:p>
            <a:pPr lvl="1"/>
            <a:r>
              <a:rPr lang="pt-BR" dirty="0" err="1"/>
              <a:t>CaaEXbb</a:t>
            </a:r>
            <a:endParaRPr lang="pt-BR" dirty="0"/>
          </a:p>
          <a:p>
            <a:pPr lvl="2"/>
            <a:r>
              <a:rPr lang="pt-BR" dirty="0"/>
              <a:t>aa = número do conteúdo (</a:t>
            </a:r>
            <a:r>
              <a:rPr lang="pt-BR" dirty="0" err="1"/>
              <a:t>ppt</a:t>
            </a:r>
            <a:r>
              <a:rPr lang="pt-BR" dirty="0"/>
              <a:t>);</a:t>
            </a:r>
          </a:p>
          <a:p>
            <a:pPr lvl="2"/>
            <a:r>
              <a:rPr lang="pt-BR" dirty="0" err="1"/>
              <a:t>bb</a:t>
            </a:r>
            <a:r>
              <a:rPr lang="pt-BR" dirty="0"/>
              <a:t> = número do exercício.</a:t>
            </a:r>
          </a:p>
          <a:p>
            <a:pPr lvl="1"/>
            <a:r>
              <a:rPr lang="pt-BR" dirty="0"/>
              <a:t>Exemplo: C03EX04</a:t>
            </a:r>
          </a:p>
          <a:p>
            <a:pPr lvl="2"/>
            <a:r>
              <a:rPr lang="pt-BR" dirty="0"/>
              <a:t>Conteúdo 3;</a:t>
            </a:r>
          </a:p>
          <a:p>
            <a:pPr lvl="2"/>
            <a:r>
              <a:rPr lang="pt-BR" dirty="0"/>
              <a:t>Exercício 4.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52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5276051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Renomear classes no </a:t>
            </a:r>
            <a:r>
              <a:rPr lang="pt-BR" b="1" dirty="0"/>
              <a:t>Intellij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53</a:t>
            </a:fld>
            <a:endParaRPr lang="pt-BR" altLang="en-US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46E6669-AC13-C367-4A77-1D92FD7D6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973"/>
            <a:ext cx="9144000" cy="4620054"/>
          </a:xfrm>
          <a:prstGeom prst="rect">
            <a:avLst/>
          </a:prstGeom>
        </p:spPr>
      </p:pic>
      <p:sp>
        <p:nvSpPr>
          <p:cNvPr id="25" name="Seta: para a Esquerda 24">
            <a:extLst>
              <a:ext uri="{FF2B5EF4-FFF2-40B4-BE49-F238E27FC236}">
                <a16:creationId xmlns:a16="http://schemas.microsoft.com/office/drawing/2014/main" id="{E0537528-7F3A-B968-3F85-397996052815}"/>
              </a:ext>
            </a:extLst>
          </p:cNvPr>
          <p:cNvSpPr/>
          <p:nvPr/>
        </p:nvSpPr>
        <p:spPr bwMode="auto">
          <a:xfrm>
            <a:off x="1763687" y="2594884"/>
            <a:ext cx="6729437" cy="1974196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 o botão esquerdo</a:t>
            </a:r>
            <a:r>
              <a:rPr kumimoji="0" lang="pt-BR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do mouse, s</a:t>
            </a: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elecione a classe (programa) que será renomeada.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dirty="0">
                <a:solidFill>
                  <a:schemeClr val="bg1"/>
                </a:solidFill>
                <a:latin typeface="Arial" charset="0"/>
              </a:rPr>
              <a:t>Pressione o botão direito do mouse.</a:t>
            </a:r>
            <a:endParaRPr kumimoji="0" lang="pt-BR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29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2E7FDF8-F60A-E0A8-A06C-95180381E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973"/>
            <a:ext cx="9144000" cy="462005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Renomear classes no </a:t>
            </a:r>
            <a:r>
              <a:rPr lang="pt-BR" b="1" dirty="0"/>
              <a:t>Intellij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54</a:t>
            </a:fld>
            <a:endParaRPr lang="pt-BR" altLang="en-US"/>
          </a:p>
        </p:txBody>
      </p:sp>
      <p:sp>
        <p:nvSpPr>
          <p:cNvPr id="25" name="Seta: para a Esquerda 24">
            <a:extLst>
              <a:ext uri="{FF2B5EF4-FFF2-40B4-BE49-F238E27FC236}">
                <a16:creationId xmlns:a16="http://schemas.microsoft.com/office/drawing/2014/main" id="{E0537528-7F3A-B968-3F85-397996052815}"/>
              </a:ext>
            </a:extLst>
          </p:cNvPr>
          <p:cNvSpPr/>
          <p:nvPr/>
        </p:nvSpPr>
        <p:spPr bwMode="auto">
          <a:xfrm>
            <a:off x="5292080" y="2159894"/>
            <a:ext cx="3024336" cy="136815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Selecione </a:t>
            </a:r>
            <a:r>
              <a:rPr kumimoji="0" lang="pt-B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Refactor</a:t>
            </a:r>
            <a:r>
              <a:rPr lang="pt-BR" dirty="0">
                <a:solidFill>
                  <a:schemeClr val="bg1"/>
                </a:solidFill>
                <a:latin typeface="Arial" charset="0"/>
              </a:rPr>
              <a:t>, depois </a:t>
            </a:r>
            <a:r>
              <a:rPr lang="pt-BR" b="1" dirty="0" err="1">
                <a:solidFill>
                  <a:schemeClr val="bg1"/>
                </a:solidFill>
                <a:latin typeface="Arial" charset="0"/>
              </a:rPr>
              <a:t>Rename</a:t>
            </a:r>
            <a:r>
              <a:rPr lang="pt-BR" dirty="0">
                <a:solidFill>
                  <a:schemeClr val="bg1"/>
                </a:solidFill>
                <a:latin typeface="Arial" charset="0"/>
              </a:rPr>
              <a:t>.</a:t>
            </a:r>
            <a:endParaRPr kumimoji="0" lang="pt-BR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84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290FE383-EE0D-8179-58D0-858E37FB8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973"/>
            <a:ext cx="9144000" cy="462005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Renomear classes no </a:t>
            </a:r>
            <a:r>
              <a:rPr lang="pt-BR" b="1" dirty="0"/>
              <a:t>Intellij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55</a:t>
            </a:fld>
            <a:endParaRPr lang="pt-BR" alt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35A6415-0D22-6B67-1FAB-304FC15DC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5" y="2066925"/>
            <a:ext cx="3752850" cy="2724150"/>
          </a:xfrm>
          <a:prstGeom prst="rect">
            <a:avLst/>
          </a:prstGeom>
        </p:spPr>
      </p:pic>
      <p:sp>
        <p:nvSpPr>
          <p:cNvPr id="25" name="Seta: para a Esquerda 24">
            <a:extLst>
              <a:ext uri="{FF2B5EF4-FFF2-40B4-BE49-F238E27FC236}">
                <a16:creationId xmlns:a16="http://schemas.microsoft.com/office/drawing/2014/main" id="{E0537528-7F3A-B968-3F85-397996052815}"/>
              </a:ext>
            </a:extLst>
          </p:cNvPr>
          <p:cNvSpPr/>
          <p:nvPr/>
        </p:nvSpPr>
        <p:spPr bwMode="auto">
          <a:xfrm>
            <a:off x="3779912" y="2090828"/>
            <a:ext cx="3752850" cy="136815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Altere o nome antigo</a:t>
            </a:r>
            <a:r>
              <a:rPr kumimoji="0" lang="pt-BR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para o novo nome.</a:t>
            </a:r>
            <a:endParaRPr kumimoji="0" lang="pt-BR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4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290FE383-EE0D-8179-58D0-858E37FB8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973"/>
            <a:ext cx="9144000" cy="462005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A2B563-EEB1-46FE-99E7-0E33C3A7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Renomear classes no </a:t>
            </a:r>
            <a:r>
              <a:rPr lang="pt-BR" b="1" dirty="0"/>
              <a:t>Intellij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3F78F-9727-4C5A-BDB9-73C00AACC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56</a:t>
            </a:fld>
            <a:endParaRPr lang="pt-BR" alt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2C7755-5E74-C2C7-BC27-8A0A19B5A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5" y="2066925"/>
            <a:ext cx="3752850" cy="2724150"/>
          </a:xfrm>
          <a:prstGeom prst="rect">
            <a:avLst/>
          </a:prstGeom>
        </p:spPr>
      </p:pic>
      <p:sp>
        <p:nvSpPr>
          <p:cNvPr id="25" name="Seta: para a Esquerda 24">
            <a:extLst>
              <a:ext uri="{FF2B5EF4-FFF2-40B4-BE49-F238E27FC236}">
                <a16:creationId xmlns:a16="http://schemas.microsoft.com/office/drawing/2014/main" id="{E0537528-7F3A-B968-3F85-397996052815}"/>
              </a:ext>
            </a:extLst>
          </p:cNvPr>
          <p:cNvSpPr/>
          <p:nvPr/>
        </p:nvSpPr>
        <p:spPr bwMode="auto">
          <a:xfrm>
            <a:off x="4740275" y="3896899"/>
            <a:ext cx="3752850" cy="1368152"/>
          </a:xfrm>
          <a:prstGeom prst="leftArrow">
            <a:avLst/>
          </a:prstGeom>
          <a:solidFill>
            <a:schemeClr val="accent5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Pressione</a:t>
            </a:r>
            <a:r>
              <a:rPr kumimoji="0" lang="pt-BR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o botão </a:t>
            </a:r>
            <a:r>
              <a:rPr kumimoji="0" lang="pt-BR" sz="2000" b="1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Refactor</a:t>
            </a:r>
            <a:r>
              <a:rPr kumimoji="0" lang="pt-BR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lang="pt-BR" baseline="0" dirty="0">
                <a:solidFill>
                  <a:schemeClr val="bg1"/>
                </a:solidFill>
                <a:latin typeface="Arial" charset="0"/>
              </a:rPr>
              <a:t>Pronto!</a:t>
            </a:r>
            <a:endParaRPr kumimoji="0" lang="pt-BR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A79E5-3539-4ADA-83CD-1D858D1C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43E945-0C62-485E-8AF6-D6D208596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2"/>
          </a:xfrm>
        </p:spPr>
        <p:txBody>
          <a:bodyPr/>
          <a:lstStyle/>
          <a:p>
            <a:r>
              <a:rPr lang="pt-BR" sz="2400" dirty="0"/>
              <a:t>Baixe e execute os instaladores do Java e do </a:t>
            </a:r>
            <a:r>
              <a:rPr lang="pt-BR" sz="2400" dirty="0" err="1"/>
              <a:t>Intellij</a:t>
            </a:r>
            <a:r>
              <a:rPr lang="pt-BR" sz="2400" dirty="0"/>
              <a:t> no seu computador conforme as instruções dos slides anteriores (FAZER EM CASA, SE AINDA NÃO O FEZ).</a:t>
            </a:r>
          </a:p>
          <a:p>
            <a:r>
              <a:rPr lang="pt-BR" sz="2400" dirty="0"/>
              <a:t>Abra o </a:t>
            </a:r>
            <a:r>
              <a:rPr lang="pt-BR" sz="2400" dirty="0" err="1"/>
              <a:t>Intellij</a:t>
            </a:r>
            <a:r>
              <a:rPr lang="pt-BR" sz="2400" dirty="0"/>
              <a:t>:</a:t>
            </a:r>
          </a:p>
          <a:p>
            <a:pPr lvl="1"/>
            <a:r>
              <a:rPr lang="pt-BR" sz="2000" dirty="0"/>
              <a:t>Digite nele o programa Java </a:t>
            </a:r>
            <a:r>
              <a:rPr lang="pt-BR" sz="2000" u="sng" dirty="0"/>
              <a:t>do exemplo 4</a:t>
            </a:r>
            <a:r>
              <a:rPr lang="pt-BR" sz="2000" dirty="0"/>
              <a:t>;</a:t>
            </a:r>
          </a:p>
          <a:p>
            <a:pPr lvl="1"/>
            <a:r>
              <a:rPr lang="pt-BR" sz="2000" dirty="0"/>
              <a:t>Execute o programa;</a:t>
            </a:r>
          </a:p>
          <a:p>
            <a:pPr lvl="1"/>
            <a:r>
              <a:rPr lang="pt-BR" sz="2000" dirty="0"/>
              <a:t>Conserte os erros de sintaxe que por ventura apareçam devido a erros de digitação;</a:t>
            </a:r>
          </a:p>
          <a:p>
            <a:pPr lvl="1"/>
            <a:r>
              <a:rPr lang="pt-BR" sz="2000" dirty="0"/>
              <a:t>Entre com o dado 5 para o campo solicitado;</a:t>
            </a:r>
          </a:p>
          <a:p>
            <a:pPr lvl="1"/>
            <a:r>
              <a:rPr lang="pt-BR" sz="2000" dirty="0"/>
              <a:t>Verifique se o resultado será 120, não sendo, volte ao editor.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490E61-06C2-4C90-A40F-23BCB64F53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57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22056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A79E5-3539-4ADA-83CD-1D858D1C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43E945-0C62-485E-8AF6-D6D208596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2"/>
          </a:xfrm>
        </p:spPr>
        <p:txBody>
          <a:bodyPr/>
          <a:lstStyle/>
          <a:p>
            <a:r>
              <a:rPr lang="pt-BR" sz="2400" dirty="0"/>
              <a:t>Baixe e execute os instaladores do Java e do </a:t>
            </a:r>
            <a:r>
              <a:rPr lang="pt-BR" sz="2400" dirty="0" err="1"/>
              <a:t>Intellij</a:t>
            </a:r>
            <a:r>
              <a:rPr lang="pt-BR" sz="2400" dirty="0"/>
              <a:t> no seu computador conforme as instruções dos slides anteriores (FAZER EM CASA, SE AINDA NÃO O FEZ).</a:t>
            </a:r>
          </a:p>
          <a:p>
            <a:r>
              <a:rPr lang="pt-BR" sz="2400" dirty="0"/>
              <a:t>Abra o </a:t>
            </a:r>
            <a:r>
              <a:rPr lang="pt-BR" sz="2400" dirty="0" err="1"/>
              <a:t>Intellij</a:t>
            </a:r>
            <a:r>
              <a:rPr lang="pt-BR" sz="2400" dirty="0"/>
              <a:t>:</a:t>
            </a:r>
          </a:p>
          <a:p>
            <a:pPr lvl="1"/>
            <a:r>
              <a:rPr lang="pt-BR" sz="2000" dirty="0"/>
              <a:t>Digite nele o programa Java do </a:t>
            </a:r>
            <a:r>
              <a:rPr lang="pt-BR" sz="2000" u="sng" dirty="0"/>
              <a:t>exemplo 5</a:t>
            </a:r>
            <a:r>
              <a:rPr lang="pt-BR" sz="2000" dirty="0"/>
              <a:t>:</a:t>
            </a:r>
          </a:p>
          <a:p>
            <a:pPr lvl="1"/>
            <a:r>
              <a:rPr lang="pt-BR" sz="2000" dirty="0"/>
              <a:t>Execute o programa;</a:t>
            </a:r>
          </a:p>
          <a:p>
            <a:pPr lvl="1"/>
            <a:r>
              <a:rPr lang="pt-BR" sz="2000" dirty="0"/>
              <a:t>Conserte os erros de sintaxe que por ventura apareçam devido a erros de digitação;</a:t>
            </a:r>
          </a:p>
          <a:p>
            <a:pPr lvl="1"/>
            <a:r>
              <a:rPr lang="pt-BR" sz="2000" dirty="0"/>
              <a:t>Entre com os dados 8, 12 e 63 para cada campo solicitado;</a:t>
            </a:r>
          </a:p>
          <a:p>
            <a:pPr lvl="1"/>
            <a:r>
              <a:rPr lang="pt-BR" sz="2000" dirty="0"/>
              <a:t>Verifique se o resultado será 27,66666..., não sendo, volte ao editor.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490E61-06C2-4C90-A40F-23BCB64F53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58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9516093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Espaço Reservado para Número de Slide 3">
            <a:extLst>
              <a:ext uri="{FF2B5EF4-FFF2-40B4-BE49-F238E27FC236}">
                <a16:creationId xmlns:a16="http://schemas.microsoft.com/office/drawing/2014/main" id="{319DC306-C85E-4CF4-8B0A-B10B8A127F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A69D3D-3457-4309-AEFB-1107D60F7014}" type="slidenum">
              <a:rPr lang="pt-BR" altLang="en-US" sz="1200" smtClean="0">
                <a:latin typeface="Garamond" panose="02020404030301010803" pitchFamily="18" charset="0"/>
              </a:rPr>
              <a:pPr/>
              <a:t>59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906BEF26-408F-4922-AAB4-9DCAD5FCF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3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253E24C-1296-4768-9F2A-1C998F942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8"/>
            <a:ext cx="8178800" cy="473484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90000"/>
              </a:lnSpc>
              <a:defRPr/>
            </a:pPr>
            <a:r>
              <a:rPr lang="pt-BR" altLang="pt-BR" sz="2400" kern="0" dirty="0"/>
              <a:t>Baixe o arquivo  “</a:t>
            </a:r>
            <a:r>
              <a:rPr lang="pt-BR" altLang="pt-BR" sz="2400" kern="0" dirty="0" err="1"/>
              <a:t>CalculaHipotenusa.Java</a:t>
            </a:r>
            <a:r>
              <a:rPr lang="pt-BR" altLang="pt-BR" sz="2400" kern="0" dirty="0"/>
              <a:t>” que está em “Arquivos JAVA dos exemplos dos </a:t>
            </a:r>
            <a:r>
              <a:rPr lang="pt-BR" altLang="pt-BR" sz="2400" kern="0" dirty="0" err="1"/>
              <a:t>PPTs</a:t>
            </a:r>
            <a:r>
              <a:rPr lang="pt-BR" altLang="pt-BR" sz="2400" kern="0" dirty="0"/>
              <a:t> de conteúdos das aulas” (programa fonte em Java) da pasta </a:t>
            </a:r>
            <a:r>
              <a:rPr lang="pt-BR" altLang="pt-BR" sz="2400" u="sng" kern="0" dirty="0"/>
              <a:t>Informações</a:t>
            </a:r>
            <a:r>
              <a:rPr lang="pt-BR" altLang="pt-BR" sz="2400" kern="0" dirty="0"/>
              <a:t> da disciplina no </a:t>
            </a:r>
            <a:r>
              <a:rPr lang="pt-BR" altLang="pt-BR" sz="2400" u="sng" kern="0" dirty="0" err="1"/>
              <a:t>Moodle</a:t>
            </a:r>
            <a:r>
              <a:rPr lang="pt-BR" altLang="pt-BR" sz="2400" kern="0" dirty="0"/>
              <a:t>: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pt-BR" altLang="pt-BR" sz="2000" kern="0" dirty="0"/>
              <a:t>Baixe na pasta SRC do projeto AEDI;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pt-BR" altLang="pt-BR" sz="2400" kern="0" dirty="0"/>
              <a:t>Abra o </a:t>
            </a:r>
            <a:r>
              <a:rPr lang="pt-BR" altLang="pt-BR" sz="2400" kern="0" dirty="0" err="1"/>
              <a:t>Intellij</a:t>
            </a:r>
            <a:r>
              <a:rPr lang="pt-BR" altLang="pt-BR" sz="2400" kern="0" dirty="0"/>
              <a:t>: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pt-BR" altLang="pt-BR" sz="2000" kern="0" dirty="0"/>
              <a:t>Renomeie (</a:t>
            </a:r>
            <a:r>
              <a:rPr lang="pt-BR" altLang="pt-BR" sz="2000" kern="0" dirty="0" err="1"/>
              <a:t>Refactor</a:t>
            </a:r>
            <a:r>
              <a:rPr lang="pt-BR" altLang="pt-BR" sz="2000" kern="0" dirty="0"/>
              <a:t>) o programa para o padrão dos exercícios;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pt-BR" altLang="pt-BR" sz="2000" kern="0" dirty="0"/>
              <a:t>Execute o programa;</a:t>
            </a:r>
          </a:p>
          <a:p>
            <a:pPr lvl="1"/>
            <a:r>
              <a:rPr lang="pt-BR" sz="2000" dirty="0"/>
              <a:t>Entre com os dados 10 e 15 para cada campo solicitado;</a:t>
            </a:r>
          </a:p>
          <a:p>
            <a:pPr lvl="1"/>
            <a:r>
              <a:rPr lang="pt-BR" sz="2000" dirty="0"/>
              <a:t>Verifique se o resultado será 18,0277..., não sendo, volte ao editor.</a:t>
            </a:r>
          </a:p>
        </p:txBody>
      </p:sp>
    </p:spTree>
    <p:extLst>
      <p:ext uri="{BB962C8B-B14F-4D97-AF65-F5344CB8AC3E}">
        <p14:creationId xmlns:p14="http://schemas.microsoft.com/office/powerpoint/2010/main" val="44370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>
            <a:extLst>
              <a:ext uri="{FF2B5EF4-FFF2-40B4-BE49-F238E27FC236}">
                <a16:creationId xmlns:a16="http://schemas.microsoft.com/office/drawing/2014/main" id="{2FEFF88E-42CA-4803-9390-8C228CA19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867328" cy="1139825"/>
          </a:xfrm>
        </p:spPr>
        <p:txBody>
          <a:bodyPr/>
          <a:lstStyle/>
          <a:p>
            <a:r>
              <a:rPr lang="pt-BR" altLang="pt-BR" dirty="0"/>
              <a:t>Exemplo 3 - Programa fonte em </a:t>
            </a:r>
            <a:r>
              <a:rPr lang="pt-BR" altLang="pt-BR" sz="3600" b="1" dirty="0"/>
              <a:t>Portugol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4679A-FCA5-49F9-9F10-4CF580B2E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507413" cy="4459981"/>
          </a:xfrm>
        </p:spPr>
        <p:txBody>
          <a:bodyPr/>
          <a:lstStyle/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b="1" u="sng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algoritmo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</a:rPr>
              <a:t>"</a:t>
            </a:r>
            <a:r>
              <a:rPr lang="pt-BR" altLang="pt-BR" sz="1800" dirty="0" err="1">
                <a:solidFill>
                  <a:srgbClr val="FF0000"/>
                </a:solidFill>
                <a:latin typeface="Courier New" panose="02070309020205020404" pitchFamily="49" charset="0"/>
              </a:rPr>
              <a:t>CalculaFatorial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</a:rPr>
              <a:t>"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i="1" dirty="0">
                <a:solidFill>
                  <a:srgbClr val="00B050"/>
                </a:solidFill>
                <a:latin typeface="Courier New" panose="02070309020205020404" pitchFamily="49" charset="0"/>
              </a:rPr>
              <a:t>// Função : </a:t>
            </a:r>
            <a:r>
              <a:rPr lang="pt-BR" sz="1800" i="1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calcular o fatorial de um número 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b="1" u="sng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var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numero, fatorial, contador : </a:t>
            </a:r>
            <a:r>
              <a:rPr lang="pt-BR" altLang="pt-BR" sz="1800" b="1" u="sng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inteiro</a:t>
            </a:r>
            <a:endParaRPr lang="pt-BR" altLang="pt-BR" sz="1800" u="sng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b="1" u="sng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inicio</a:t>
            </a:r>
            <a:endParaRPr lang="pt-BR" altLang="pt-BR" sz="1800" u="sng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escreva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</a:rPr>
              <a:t>"</a:t>
            </a:r>
            <a:r>
              <a:rPr lang="pt-BR" altLang="pt-B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Informe um número: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</a:rPr>
              <a:t>"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leia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(numero)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fatorial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&lt;- 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1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para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contador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de 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2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ate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numero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faca</a:t>
            </a:r>
            <a:endParaRPr lang="pt-BR" altLang="pt-BR" sz="18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  fatorial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&lt;- 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fatorial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*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contador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pt-BR" altLang="pt-BR" sz="18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fimpara</a:t>
            </a:r>
            <a:endParaRPr lang="pt-BR" altLang="pt-BR" sz="18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pt-BR" altLang="pt-BR" sz="1800" b="1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escreval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</a:rPr>
              <a:t>"</a:t>
            </a:r>
            <a:r>
              <a:rPr lang="pt-BR" altLang="pt-BR" sz="1800" dirty="0">
                <a:solidFill>
                  <a:srgbClr val="FF0000"/>
                </a:solidFill>
                <a:latin typeface="Courier New" panose="02070309020205020404" pitchFamily="49" charset="0"/>
              </a:rPr>
              <a:t>Fatorial =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800" b="1" dirty="0">
                <a:solidFill>
                  <a:schemeClr val="bg2">
                    <a:lumMod val="75000"/>
                  </a:schemeClr>
                </a:solidFill>
              </a:rPr>
              <a:t>"</a:t>
            </a:r>
            <a:r>
              <a:rPr lang="pt-BR" altLang="pt-BR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,fatorial)</a:t>
            </a:r>
          </a:p>
          <a:p>
            <a:pPr marL="0" indent="0"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pt-BR" altLang="pt-BR" sz="1800" b="1" u="sng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fimalgoritmo</a:t>
            </a:r>
            <a:endParaRPr lang="pt-BR" altLang="pt-BR" sz="1800" b="1" u="sng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46084" name="Espaço Reservado para Número de Slide 3">
            <a:extLst>
              <a:ext uri="{FF2B5EF4-FFF2-40B4-BE49-F238E27FC236}">
                <a16:creationId xmlns:a16="http://schemas.microsoft.com/office/drawing/2014/main" id="{BA130E13-F9D6-4941-A83E-0038FAFEC7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D7B146-59A0-449D-874C-F7250A09A9C7}" type="slidenum">
              <a:rPr lang="pt-BR" altLang="en-US" sz="1200" smtClean="0">
                <a:latin typeface="Garamond" panose="02020404030301010803" pitchFamily="18" charset="0"/>
              </a:rPr>
              <a:pPr/>
              <a:t>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Número de Slide 3">
            <a:extLst>
              <a:ext uri="{FF2B5EF4-FFF2-40B4-BE49-F238E27FC236}">
                <a16:creationId xmlns:a16="http://schemas.microsoft.com/office/drawing/2014/main" id="{D78BD8D9-6E9E-4AE3-B5DC-929CE94A8B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0DBEF9-5286-47F0-B9D9-B3869D520ABF}" type="slidenum">
              <a:rPr lang="pt-BR" altLang="en-US" sz="1200" smtClean="0">
                <a:latin typeface="Garamond" panose="02020404030301010803" pitchFamily="18" charset="0"/>
              </a:rPr>
              <a:pPr/>
              <a:t>60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0705A631-33D6-4266-B8E9-03CF6EA3B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Dados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2BC46BF9-9784-4F06-A0E5-EFC7C17AEF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 dado é a própria essência de um algoritmo ou programa de computador.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Ele pode ser informado pelo usuário, gerado pelo programa, processado pelo computador, e impresso para o usuário como uma informação.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Número de Slide 3">
            <a:extLst>
              <a:ext uri="{FF2B5EF4-FFF2-40B4-BE49-F238E27FC236}">
                <a16:creationId xmlns:a16="http://schemas.microsoft.com/office/drawing/2014/main" id="{6FEFEBA9-FD6F-45E7-86DE-4913324286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D88ADC-5B47-4845-AD8F-3433BD5E695B}" type="slidenum">
              <a:rPr lang="pt-BR" altLang="en-US" sz="1200" smtClean="0">
                <a:latin typeface="Garamond" panose="02020404030301010803" pitchFamily="18" charset="0"/>
              </a:rPr>
              <a:pPr/>
              <a:t>61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EA9F64C-6B2A-4E96-BF60-BE8F7D95D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Tipos de dados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B09C80FE-D643-42E2-9B36-433545A47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Tipos de dados são maneiras pelas quais os dados são tratados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/>
          </a:p>
          <a:p>
            <a:pPr lvl="1" eaLnBrk="1" hangingPunct="1">
              <a:spcAft>
                <a:spcPts val="1200"/>
              </a:spcAft>
            </a:pPr>
            <a:r>
              <a:rPr lang="pt-BR" altLang="pt-BR" sz="2800" b="1"/>
              <a:t>Constantes</a:t>
            </a:r>
            <a:r>
              <a:rPr lang="pt-BR" altLang="pt-BR"/>
              <a:t>: são aqueles dados cujos valores </a:t>
            </a:r>
            <a:r>
              <a:rPr lang="pt-BR" altLang="pt-BR" b="1">
                <a:solidFill>
                  <a:srgbClr val="FF0000"/>
                </a:solidFill>
              </a:rPr>
              <a:t>não se alteram</a:t>
            </a:r>
            <a:r>
              <a:rPr lang="pt-BR" altLang="pt-BR" b="1"/>
              <a:t> </a:t>
            </a:r>
            <a:r>
              <a:rPr lang="pt-BR" altLang="pt-BR"/>
              <a:t>durante a execução do algoritmo</a:t>
            </a:r>
          </a:p>
          <a:p>
            <a:pPr lvl="1" eaLnBrk="1" hangingPunct="1">
              <a:spcAft>
                <a:spcPts val="1200"/>
              </a:spcAft>
            </a:pPr>
            <a:r>
              <a:rPr lang="pt-BR" altLang="pt-BR" sz="2800" b="1"/>
              <a:t>Variáveis</a:t>
            </a:r>
            <a:r>
              <a:rPr lang="pt-BR" altLang="pt-BR"/>
              <a:t>: são aqueles dados cujos valores </a:t>
            </a:r>
            <a:r>
              <a:rPr lang="pt-BR" altLang="pt-BR" b="1">
                <a:solidFill>
                  <a:srgbClr val="FF0000"/>
                </a:solidFill>
              </a:rPr>
              <a:t>podem ser alterados</a:t>
            </a:r>
            <a:r>
              <a:rPr lang="pt-BR" altLang="pt-BR" b="1">
                <a:solidFill>
                  <a:srgbClr val="000066"/>
                </a:solidFill>
              </a:rPr>
              <a:t> </a:t>
            </a:r>
            <a:r>
              <a:rPr lang="pt-BR" altLang="pt-BR"/>
              <a:t>durante a execução do algoritmo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Número de Slide 3">
            <a:extLst>
              <a:ext uri="{FF2B5EF4-FFF2-40B4-BE49-F238E27FC236}">
                <a16:creationId xmlns:a16="http://schemas.microsoft.com/office/drawing/2014/main" id="{B6105D45-E032-465A-A539-E18A2DE6F9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2FC3F1-7E7E-4686-B8C1-87C865597A2B}" type="slidenum">
              <a:rPr lang="pt-BR" altLang="en-US" sz="1200" smtClean="0">
                <a:latin typeface="Garamond" panose="02020404030301010803" pitchFamily="18" charset="0"/>
              </a:rPr>
              <a:pPr/>
              <a:t>62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CCE4C7E-1E80-442A-86DB-CD370EAB6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Tipos de dados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1EB64903-DB01-482A-A5AB-483BD66FA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5013" y="1196975"/>
            <a:ext cx="6213475" cy="4751388"/>
          </a:xfrm>
        </p:spPr>
        <p:txBody>
          <a:bodyPr/>
          <a:lstStyle/>
          <a:p>
            <a:pPr eaLnBrk="1" hangingPunct="1"/>
            <a:r>
              <a:rPr lang="pt-BR" altLang="pt-BR" dirty="0"/>
              <a:t>Classificação</a:t>
            </a:r>
          </a:p>
          <a:p>
            <a:pPr lvl="1" eaLnBrk="1" hangingPunct="1"/>
            <a:r>
              <a:rPr lang="pt-BR" altLang="pt-BR" dirty="0">
                <a:solidFill>
                  <a:srgbClr val="FF0000"/>
                </a:solidFill>
              </a:rPr>
              <a:t>Simples</a:t>
            </a:r>
          </a:p>
          <a:p>
            <a:pPr lvl="2" eaLnBrk="1" hangingPunct="1"/>
            <a:r>
              <a:rPr lang="pt-BR" altLang="pt-BR" dirty="0"/>
              <a:t>Numéricos</a:t>
            </a:r>
          </a:p>
          <a:p>
            <a:pPr lvl="3" eaLnBrk="1" hangingPunct="1"/>
            <a:r>
              <a:rPr lang="pt-BR" altLang="pt-BR" sz="1600" dirty="0"/>
              <a:t>Sem casa decimal (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</a:rPr>
              <a:t>byte</a:t>
            </a:r>
            <a:r>
              <a:rPr lang="pt-BR" altLang="pt-BR" sz="1600" dirty="0"/>
              <a:t>, 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</a:rPr>
              <a:t>short</a:t>
            </a:r>
            <a:r>
              <a:rPr lang="pt-BR" altLang="pt-BR" sz="1600" dirty="0"/>
              <a:t>,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pt-BR" altLang="pt-BR" sz="1600" dirty="0"/>
              <a:t>, </a:t>
            </a:r>
            <a:r>
              <a:rPr lang="pt-BR" altLang="pt-BR" sz="1600" b="1" u="sng" dirty="0" err="1">
                <a:solidFill>
                  <a:schemeClr val="accent5">
                    <a:lumMod val="50000"/>
                  </a:schemeClr>
                </a:solidFill>
              </a:rPr>
              <a:t>long</a:t>
            </a:r>
            <a:r>
              <a:rPr lang="pt-BR" altLang="pt-BR" sz="1600" dirty="0"/>
              <a:t>)</a:t>
            </a:r>
          </a:p>
          <a:p>
            <a:pPr lvl="3" eaLnBrk="1" hangingPunct="1"/>
            <a:r>
              <a:rPr lang="pt-BR" altLang="pt-BR" sz="1600" dirty="0"/>
              <a:t>Com casa decimal 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</a:rPr>
              <a:t>float</a:t>
            </a:r>
            <a:r>
              <a:rPr lang="pt-BR" altLang="pt-BR" sz="1600" dirty="0"/>
              <a:t>, </a:t>
            </a:r>
            <a:r>
              <a:rPr lang="pt-BR" altLang="pt-BR" sz="1600" b="1" u="sng" dirty="0" err="1">
                <a:solidFill>
                  <a:schemeClr val="accent5">
                    <a:lumMod val="50000"/>
                  </a:schemeClr>
                </a:solidFill>
              </a:rPr>
              <a:t>double</a:t>
            </a:r>
            <a:r>
              <a:rPr lang="pt-BR" altLang="pt-BR" sz="1600" dirty="0"/>
              <a:t>)</a:t>
            </a:r>
          </a:p>
          <a:p>
            <a:pPr lvl="2" eaLnBrk="1" hangingPunct="1"/>
            <a:r>
              <a:rPr lang="pt-BR" altLang="pt-BR" u="sng" dirty="0"/>
              <a:t>Não</a:t>
            </a:r>
            <a:r>
              <a:rPr lang="pt-BR" altLang="pt-BR" dirty="0"/>
              <a:t> Numéricos</a:t>
            </a:r>
          </a:p>
          <a:p>
            <a:pPr lvl="3" eaLnBrk="1" hangingPunct="1"/>
            <a:r>
              <a:rPr lang="pt-BR" altLang="pt-BR" sz="1600" dirty="0"/>
              <a:t>Caracteres (</a:t>
            </a: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</a:rPr>
              <a:t>char</a:t>
            </a:r>
            <a:r>
              <a:rPr lang="pt-BR" altLang="pt-BR" sz="1600" dirty="0"/>
              <a:t>, </a:t>
            </a:r>
            <a:r>
              <a:rPr lang="pt-BR" altLang="pt-BR" sz="1600" b="1" u="sng" dirty="0" err="1">
                <a:solidFill>
                  <a:schemeClr val="accent5">
                    <a:lumMod val="50000"/>
                  </a:schemeClr>
                </a:solidFill>
              </a:rPr>
              <a:t>String</a:t>
            </a:r>
            <a:r>
              <a:rPr lang="pt-BR" altLang="pt-BR" sz="1600" dirty="0"/>
              <a:t>)</a:t>
            </a:r>
          </a:p>
          <a:p>
            <a:pPr lvl="3" eaLnBrk="1" hangingPunct="1"/>
            <a:r>
              <a:rPr lang="pt-BR" altLang="pt-BR" sz="1600" dirty="0"/>
              <a:t>Lógico 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</a:rPr>
              <a:t>boolean</a:t>
            </a:r>
            <a:r>
              <a:rPr lang="pt-BR" altLang="pt-BR" sz="1600" dirty="0"/>
              <a:t>)</a:t>
            </a:r>
          </a:p>
          <a:p>
            <a:pPr lvl="1" eaLnBrk="1" hangingPunct="1"/>
            <a:r>
              <a:rPr lang="pt-BR" altLang="pt-BR" dirty="0">
                <a:solidFill>
                  <a:srgbClr val="FF0000"/>
                </a:solidFill>
              </a:rPr>
              <a:t>Estruturados</a:t>
            </a:r>
          </a:p>
          <a:p>
            <a:pPr lvl="2" eaLnBrk="1" hangingPunct="1"/>
            <a:r>
              <a:rPr lang="pt-BR" altLang="pt-BR" dirty="0"/>
              <a:t>Listas estáticas (Vetores/Matrizes)</a:t>
            </a:r>
          </a:p>
          <a:p>
            <a:pPr lvl="2" eaLnBrk="1" hangingPunct="1"/>
            <a:r>
              <a:rPr lang="pt-BR" altLang="pt-BR" dirty="0"/>
              <a:t>Listas dinâmicas</a:t>
            </a:r>
          </a:p>
          <a:p>
            <a:pPr lvl="2" eaLnBrk="1" hangingPunct="1"/>
            <a:r>
              <a:rPr lang="pt-BR" altLang="pt-BR" dirty="0"/>
              <a:t>Arquivos (textos, bancos </a:t>
            </a:r>
            <a:r>
              <a:rPr lang="pt-BR" altLang="pt-BR"/>
              <a:t>de dados)</a:t>
            </a:r>
            <a:endParaRPr lang="pt-BR" altLang="pt-BR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ço Reservado para Número de Slide 3">
            <a:extLst>
              <a:ext uri="{FF2B5EF4-FFF2-40B4-BE49-F238E27FC236}">
                <a16:creationId xmlns:a16="http://schemas.microsoft.com/office/drawing/2014/main" id="{46431746-A12B-443D-9EDB-C830AD1012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394D5A-FDE1-4106-BB88-7E93B74ACCBD}" type="slidenum">
              <a:rPr lang="pt-BR" altLang="en-US" sz="1200" smtClean="0">
                <a:latin typeface="Garamond" panose="02020404030301010803" pitchFamily="18" charset="0"/>
              </a:rPr>
              <a:pPr/>
              <a:t>63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63319F74-A450-42F9-B711-903CCC2E9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Tipos de dados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D88DCC3D-F0DE-4F6F-8280-0C4E1FE34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30725"/>
          </a:xfrm>
        </p:spPr>
        <p:txBody>
          <a:bodyPr/>
          <a:lstStyle/>
          <a:p>
            <a:pPr eaLnBrk="1" hangingPunct="1"/>
            <a:r>
              <a:rPr lang="pt-BR" altLang="pt-BR" dirty="0"/>
              <a:t>Numéricos</a:t>
            </a:r>
          </a:p>
          <a:p>
            <a:pPr lvl="1" eaLnBrk="1" hangingPunct="1"/>
            <a:r>
              <a:rPr lang="pt-BR" altLang="pt-BR" sz="2800" dirty="0">
                <a:solidFill>
                  <a:srgbClr val="FF0000"/>
                </a:solidFill>
              </a:rPr>
              <a:t>Sem casa decimal </a:t>
            </a:r>
            <a:r>
              <a:rPr lang="pt-BR" altLang="pt-BR" sz="2800" dirty="0"/>
              <a:t>(</a:t>
            </a:r>
            <a:r>
              <a:rPr lang="pt-BR" altLang="pt-BR" sz="2800" b="1" dirty="0">
                <a:solidFill>
                  <a:schemeClr val="accent5">
                    <a:lumMod val="50000"/>
                  </a:schemeClr>
                </a:solidFill>
              </a:rPr>
              <a:t>byte</a:t>
            </a:r>
            <a:r>
              <a:rPr lang="pt-BR" altLang="pt-BR" sz="2800" dirty="0"/>
              <a:t>, </a:t>
            </a:r>
            <a:r>
              <a:rPr lang="pt-BR" altLang="pt-BR" sz="2800" b="1" dirty="0">
                <a:solidFill>
                  <a:schemeClr val="accent5">
                    <a:lumMod val="50000"/>
                  </a:schemeClr>
                </a:solidFill>
              </a:rPr>
              <a:t>short</a:t>
            </a:r>
            <a:r>
              <a:rPr lang="pt-BR" altLang="pt-BR" sz="2800" dirty="0"/>
              <a:t>, </a:t>
            </a:r>
            <a:r>
              <a:rPr lang="pt-BR" altLang="pt-BR" sz="2800" b="1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pt-BR" altLang="pt-BR" sz="2800" dirty="0"/>
              <a:t>, </a:t>
            </a:r>
            <a:r>
              <a:rPr lang="pt-BR" altLang="pt-BR" sz="2800" b="1" u="sng" dirty="0" err="1">
                <a:solidFill>
                  <a:schemeClr val="accent5">
                    <a:lumMod val="50000"/>
                  </a:schemeClr>
                </a:solidFill>
              </a:rPr>
              <a:t>long</a:t>
            </a:r>
            <a:r>
              <a:rPr lang="pt-BR" altLang="pt-BR" sz="2800" dirty="0"/>
              <a:t>)</a:t>
            </a:r>
          </a:p>
          <a:p>
            <a:pPr lvl="2" eaLnBrk="1" hangingPunct="1"/>
            <a:r>
              <a:rPr lang="pt-BR" altLang="pt-BR" dirty="0"/>
              <a:t>São os valores numéricos inteiros (sem casas decimais)</a:t>
            </a:r>
          </a:p>
          <a:p>
            <a:pPr lvl="2" eaLnBrk="1" hangingPunct="1"/>
            <a:r>
              <a:rPr lang="pt-BR" altLang="pt-BR" dirty="0"/>
              <a:t>Podem ser valores positivos ou negativos</a:t>
            </a:r>
          </a:p>
          <a:p>
            <a:pPr lvl="2" eaLnBrk="1" hangingPunct="1"/>
            <a:r>
              <a:rPr lang="pt-BR" altLang="pt-BR" dirty="0" err="1"/>
              <a:t>Ex</a:t>
            </a:r>
            <a:r>
              <a:rPr lang="pt-BR" altLang="pt-BR" dirty="0"/>
              <a:t>: 0, -2, 47, 58, 123220, -34235</a:t>
            </a:r>
          </a:p>
          <a:p>
            <a:pPr lvl="1" eaLnBrk="1" hangingPunct="1"/>
            <a:r>
              <a:rPr lang="pt-BR" altLang="pt-BR" sz="2800" dirty="0">
                <a:solidFill>
                  <a:srgbClr val="FF0000"/>
                </a:solidFill>
              </a:rPr>
              <a:t>Com casa decimal </a:t>
            </a:r>
            <a:r>
              <a:rPr lang="pt-BR" altLang="pt-BR" sz="2800" dirty="0"/>
              <a:t>(</a:t>
            </a:r>
            <a:r>
              <a:rPr lang="pt-BR" altLang="pt-BR" sz="2800" b="1" dirty="0" err="1">
                <a:solidFill>
                  <a:schemeClr val="accent5">
                    <a:lumMod val="50000"/>
                  </a:schemeClr>
                </a:solidFill>
              </a:rPr>
              <a:t>float</a:t>
            </a:r>
            <a:r>
              <a:rPr lang="pt-BR" altLang="pt-BR" sz="2800" dirty="0"/>
              <a:t>, </a:t>
            </a:r>
            <a:r>
              <a:rPr lang="pt-BR" altLang="pt-BR" sz="2800" b="1" u="sng" dirty="0" err="1">
                <a:solidFill>
                  <a:schemeClr val="accent5">
                    <a:lumMod val="50000"/>
                  </a:schemeClr>
                </a:solidFill>
              </a:rPr>
              <a:t>double</a:t>
            </a:r>
            <a:r>
              <a:rPr lang="pt-BR" altLang="pt-BR" sz="2800" dirty="0"/>
              <a:t>)</a:t>
            </a:r>
            <a:endParaRPr lang="pt-BR" altLang="pt-BR" dirty="0">
              <a:solidFill>
                <a:srgbClr val="FF0000"/>
              </a:solidFill>
            </a:endParaRPr>
          </a:p>
          <a:p>
            <a:pPr lvl="2" eaLnBrk="1" hangingPunct="1"/>
            <a:r>
              <a:rPr lang="pt-BR" altLang="pt-BR" dirty="0"/>
              <a:t>São os valores numéricos que possuem casas decimais</a:t>
            </a:r>
          </a:p>
          <a:p>
            <a:pPr lvl="2" eaLnBrk="1" hangingPunct="1"/>
            <a:r>
              <a:rPr lang="pt-BR" altLang="pt-BR" dirty="0"/>
              <a:t>Podem ser valores positivos ou negativos</a:t>
            </a:r>
          </a:p>
          <a:p>
            <a:pPr lvl="2" eaLnBrk="1" hangingPunct="1"/>
            <a:r>
              <a:rPr lang="pt-BR" altLang="pt-BR" dirty="0" err="1"/>
              <a:t>Ex</a:t>
            </a:r>
            <a:r>
              <a:rPr lang="pt-BR" altLang="pt-BR" dirty="0"/>
              <a:t>: 0.12, -45.17, 3.14159, 0.000001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ço Reservado para Número de Slide 3">
            <a:extLst>
              <a:ext uri="{FF2B5EF4-FFF2-40B4-BE49-F238E27FC236}">
                <a16:creationId xmlns:a16="http://schemas.microsoft.com/office/drawing/2014/main" id="{18CCE35C-D06F-4381-AC19-88993C8E3C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5E64F7-FDE0-426F-87D5-63683F8F477D}" type="slidenum">
              <a:rPr lang="pt-BR" altLang="en-US" sz="1200" smtClean="0">
                <a:latin typeface="Garamond" panose="02020404030301010803" pitchFamily="18" charset="0"/>
              </a:rPr>
              <a:pPr/>
              <a:t>64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2F0D29DC-7434-4F7F-8ED8-1EDAF7325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Tipos de dados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FD11B2D3-29FF-4F09-A328-CCA2C1254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05387"/>
          </a:xfrm>
        </p:spPr>
        <p:txBody>
          <a:bodyPr/>
          <a:lstStyle/>
          <a:p>
            <a:pPr eaLnBrk="1" hangingPunct="1"/>
            <a:r>
              <a:rPr lang="pt-BR" altLang="pt-BR" u="sng" dirty="0"/>
              <a:t>Não</a:t>
            </a:r>
            <a:r>
              <a:rPr lang="pt-BR" altLang="pt-BR" dirty="0"/>
              <a:t> Numéricos</a:t>
            </a:r>
          </a:p>
          <a:p>
            <a:pPr lvl="1" eaLnBrk="1" hangingPunct="1"/>
            <a:r>
              <a:rPr lang="pt-BR" altLang="pt-BR" sz="2800" dirty="0">
                <a:solidFill>
                  <a:srgbClr val="FF0000"/>
                </a:solidFill>
              </a:rPr>
              <a:t>Caracteres</a:t>
            </a:r>
            <a:r>
              <a:rPr lang="pt-BR" altLang="pt-BR" sz="2800" dirty="0"/>
              <a:t> (</a:t>
            </a:r>
            <a:r>
              <a:rPr lang="pt-BR" altLang="pt-BR" sz="2800" b="1" dirty="0">
                <a:solidFill>
                  <a:schemeClr val="accent5">
                    <a:lumMod val="50000"/>
                  </a:schemeClr>
                </a:solidFill>
              </a:rPr>
              <a:t>char</a:t>
            </a:r>
            <a:r>
              <a:rPr lang="pt-BR" altLang="pt-BR" sz="2800" dirty="0"/>
              <a:t>, </a:t>
            </a:r>
            <a:r>
              <a:rPr lang="pt-BR" altLang="pt-BR" sz="2800" b="1" u="sng" dirty="0" err="1">
                <a:solidFill>
                  <a:schemeClr val="accent5">
                    <a:lumMod val="50000"/>
                  </a:schemeClr>
                </a:solidFill>
              </a:rPr>
              <a:t>String</a:t>
            </a:r>
            <a:r>
              <a:rPr lang="pt-BR" altLang="pt-BR" sz="2800" dirty="0"/>
              <a:t>)</a:t>
            </a:r>
            <a:endParaRPr lang="pt-BR" altLang="pt-BR" dirty="0">
              <a:solidFill>
                <a:srgbClr val="FF0000"/>
              </a:solidFill>
            </a:endParaRPr>
          </a:p>
          <a:p>
            <a:pPr lvl="2" eaLnBrk="1" hangingPunct="1"/>
            <a:r>
              <a:rPr lang="pt-BR" altLang="pt-BR" dirty="0"/>
              <a:t>Representadas por um (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</a:rPr>
              <a:t>char</a:t>
            </a:r>
            <a:r>
              <a:rPr lang="pt-BR" altLang="pt-BR" dirty="0"/>
              <a:t>) ou uma sequência de caracteres (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</a:rPr>
              <a:t>String</a:t>
            </a:r>
            <a:r>
              <a:rPr lang="pt-BR" altLang="pt-BR" dirty="0"/>
              <a:t>) (letras, números ou caracteres especiais)</a:t>
            </a:r>
          </a:p>
          <a:p>
            <a:pPr lvl="2" eaLnBrk="1" hangingPunct="1"/>
            <a:r>
              <a:rPr lang="pt-BR" altLang="pt-BR" dirty="0"/>
              <a:t>Textos em geral</a:t>
            </a:r>
          </a:p>
          <a:p>
            <a:pPr lvl="2" eaLnBrk="1" hangingPunct="1"/>
            <a:r>
              <a:rPr lang="pt-BR" altLang="pt-BR" dirty="0"/>
              <a:t>Geralmente são delimitadas por aspas (</a:t>
            </a:r>
            <a:r>
              <a:rPr lang="pt-BR" altLang="pt-BR" dirty="0">
                <a:solidFill>
                  <a:srgbClr val="0000FF"/>
                </a:solidFill>
              </a:rPr>
              <a:t>“   ”</a:t>
            </a:r>
            <a:r>
              <a:rPr lang="pt-BR" altLang="pt-BR" dirty="0"/>
              <a:t>)</a:t>
            </a:r>
          </a:p>
          <a:p>
            <a:pPr lvl="2" eaLnBrk="1" hangingPunct="1"/>
            <a:r>
              <a:rPr lang="pt-BR" altLang="pt-BR" dirty="0" err="1"/>
              <a:t>Ex</a:t>
            </a:r>
            <a:r>
              <a:rPr lang="pt-BR" altLang="pt-BR" dirty="0"/>
              <a:t>: </a:t>
            </a:r>
            <a:r>
              <a:rPr lang="pt-BR" altLang="pt-BR" dirty="0">
                <a:solidFill>
                  <a:srgbClr val="0000FF"/>
                </a:solidFill>
              </a:rPr>
              <a:t>“F”</a:t>
            </a:r>
            <a:r>
              <a:rPr lang="pt-BR" altLang="pt-BR" dirty="0"/>
              <a:t>, </a:t>
            </a:r>
            <a:r>
              <a:rPr lang="pt-BR" altLang="pt-BR" dirty="0">
                <a:solidFill>
                  <a:srgbClr val="0000FF"/>
                </a:solidFill>
              </a:rPr>
              <a:t>“Rua”</a:t>
            </a:r>
            <a:r>
              <a:rPr lang="pt-BR" altLang="pt-BR" dirty="0"/>
              <a:t>, </a:t>
            </a:r>
            <a:r>
              <a:rPr lang="pt-BR" altLang="pt-BR" dirty="0">
                <a:solidFill>
                  <a:srgbClr val="0000FF"/>
                </a:solidFill>
              </a:rPr>
              <a:t>“Computação”</a:t>
            </a:r>
            <a:r>
              <a:rPr lang="pt-BR" altLang="pt-BR" dirty="0"/>
              <a:t>, </a:t>
            </a:r>
            <a:r>
              <a:rPr lang="pt-BR" altLang="pt-BR" dirty="0">
                <a:solidFill>
                  <a:srgbClr val="0000FF"/>
                </a:solidFill>
              </a:rPr>
              <a:t>“20/10/1998”</a:t>
            </a:r>
          </a:p>
          <a:p>
            <a:pPr lvl="1" eaLnBrk="1" hangingPunct="1"/>
            <a:r>
              <a:rPr lang="pt-BR" altLang="pt-BR" sz="2800" dirty="0">
                <a:solidFill>
                  <a:srgbClr val="FF0000"/>
                </a:solidFill>
              </a:rPr>
              <a:t>Lógico</a:t>
            </a:r>
            <a:r>
              <a:rPr lang="pt-BR" altLang="pt-BR" sz="2800" dirty="0"/>
              <a:t> (</a:t>
            </a:r>
            <a:r>
              <a:rPr lang="pt-BR" altLang="pt-BR" sz="2800" b="1" dirty="0" err="1">
                <a:solidFill>
                  <a:schemeClr val="accent5">
                    <a:lumMod val="50000"/>
                  </a:schemeClr>
                </a:solidFill>
              </a:rPr>
              <a:t>boolean</a:t>
            </a:r>
            <a:r>
              <a:rPr lang="pt-BR" altLang="pt-BR" sz="2800" dirty="0"/>
              <a:t>)</a:t>
            </a:r>
            <a:endParaRPr lang="pt-BR" altLang="pt-BR" dirty="0">
              <a:solidFill>
                <a:srgbClr val="FF0000"/>
              </a:solidFill>
            </a:endParaRPr>
          </a:p>
          <a:p>
            <a:pPr lvl="2" eaLnBrk="1" hangingPunct="1"/>
            <a:r>
              <a:rPr lang="pt-BR" altLang="pt-BR" dirty="0"/>
              <a:t>Representadas por apenas 2 valores: </a:t>
            </a:r>
          </a:p>
          <a:p>
            <a:pPr lvl="3" eaLnBrk="1" hangingPunct="1"/>
            <a:r>
              <a:rPr lang="pt-BR" altLang="pt-BR" dirty="0"/>
              <a:t>Verdadeiro (</a:t>
            </a:r>
            <a:r>
              <a:rPr lang="pt-BR" altLang="pt-BR" dirty="0" err="1"/>
              <a:t>true</a:t>
            </a:r>
            <a:r>
              <a:rPr lang="pt-BR" altLang="pt-BR" dirty="0"/>
              <a:t>)</a:t>
            </a:r>
          </a:p>
          <a:p>
            <a:pPr lvl="3" eaLnBrk="1" hangingPunct="1"/>
            <a:r>
              <a:rPr lang="pt-BR" altLang="pt-BR" dirty="0"/>
              <a:t>Falso (false)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30725"/>
          </a:xfrm>
        </p:spPr>
        <p:txBody>
          <a:bodyPr/>
          <a:lstStyle/>
          <a:p>
            <a:r>
              <a:rPr lang="pt-BR" sz="2800" dirty="0"/>
              <a:t>Os tipos de dados mais utilizados no Java são: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65</a:t>
            </a:fld>
            <a:endParaRPr lang="pt-BR" alt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683567" y="1916832"/>
          <a:ext cx="7809558" cy="397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2">
                  <a:extLst>
                    <a:ext uri="{9D8B030D-6E8A-4147-A177-3AD203B41FA5}">
                      <a16:colId xmlns:a16="http://schemas.microsoft.com/office/drawing/2014/main" val="1413748132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1796997367"/>
                    </a:ext>
                  </a:extLst>
                </a:gridCol>
                <a:gridCol w="2552972">
                  <a:extLst>
                    <a:ext uri="{9D8B030D-6E8A-4147-A177-3AD203B41FA5}">
                      <a16:colId xmlns:a16="http://schemas.microsoft.com/office/drawing/2014/main" val="2887472256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accent3"/>
                          </a:solidFill>
                        </a:rPr>
                        <a:t>Tipo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accent3"/>
                          </a:solidFill>
                        </a:rPr>
                        <a:t>Valores que podem assumir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accent3"/>
                          </a:solidFill>
                        </a:rPr>
                        <a:t>Tamanho em bytes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8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 –128 até 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6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 de -32.768 até 32.767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142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pt-BR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 –2.147.483.648 a 2.147.483.647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061889"/>
                  </a:ext>
                </a:extLst>
              </a:tr>
              <a:tr h="340712">
                <a:tc>
                  <a:txBody>
                    <a:bodyPr/>
                    <a:lstStyle/>
                    <a:p>
                      <a:pPr algn="ctr"/>
                      <a:r>
                        <a:rPr lang="pt-BR" sz="1800" b="1" u="sng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pt-BR" sz="1800" b="1" u="sng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 -9.223.372.036.854.775.808 a 9.223.372.036.854.775.807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04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pt-BR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 –3.4 x10</a:t>
                      </a:r>
                      <a:r>
                        <a:rPr lang="pt-BR" baseline="30000" dirty="0"/>
                        <a:t>38</a:t>
                      </a:r>
                      <a:r>
                        <a:rPr lang="pt-BR" dirty="0"/>
                        <a:t> a 3.4 x 10</a:t>
                      </a:r>
                      <a:r>
                        <a:rPr lang="pt-BR" sz="1800" kern="1200" baseline="30000" dirty="0"/>
                        <a:t>38</a:t>
                      </a:r>
                      <a:r>
                        <a:rPr lang="pt-BR" dirty="0"/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92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u="sng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pt-BR" sz="1800" b="1" u="sng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 –1.7 x10</a:t>
                      </a:r>
                      <a:r>
                        <a:rPr lang="pt-BR" sz="1800" kern="1200" baseline="30000" dirty="0"/>
                        <a:t>308</a:t>
                      </a:r>
                      <a:r>
                        <a:rPr lang="pt-BR" dirty="0"/>
                        <a:t> a 1.7 x 10</a:t>
                      </a:r>
                      <a:r>
                        <a:rPr lang="pt-BR" sz="1800" kern="1200" baseline="30000" dirty="0"/>
                        <a:t>308</a:t>
                      </a:r>
                      <a:r>
                        <a:rPr lang="pt-BR" dirty="0"/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77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armazena apenas um caracter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36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u="sng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pt-BR" sz="1800" b="1" u="sng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armazena um conjunto de caracteres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cada caracter = 1 byte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33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pt-BR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true</a:t>
                      </a:r>
                      <a:r>
                        <a:rPr lang="pt-BR" dirty="0"/>
                        <a:t> ou false</a:t>
                      </a:r>
                      <a:endParaRPr lang="pt-BR" b="0" i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 bit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93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4924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ço Reservado para Número de Slide 3">
            <a:extLst>
              <a:ext uri="{FF2B5EF4-FFF2-40B4-BE49-F238E27FC236}">
                <a16:creationId xmlns:a16="http://schemas.microsoft.com/office/drawing/2014/main" id="{821625E6-BD78-4341-932D-684631966A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31847B-6891-4764-ADAF-E59B1446DF82}" type="slidenum">
              <a:rPr lang="pt-BR" altLang="en-US" sz="1200" smtClean="0">
                <a:latin typeface="Garamond" panose="02020404030301010803" pitchFamily="18" charset="0"/>
              </a:rPr>
              <a:pPr/>
              <a:t>66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9F0E36CE-EDBE-47E2-B1A4-A1118D277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Identificadores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803F67CA-4446-414C-B579-4218D9CF3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Todas as variáveis ou constantes são identificadas por um nome que chamamos de  </a:t>
            </a:r>
            <a:r>
              <a:rPr lang="pt-BR" altLang="pt-BR" b="1" dirty="0"/>
              <a:t>IDENTIFICADOR</a:t>
            </a:r>
          </a:p>
          <a:p>
            <a:pPr eaLnBrk="1" hangingPunct="1">
              <a:lnSpc>
                <a:spcPct val="90000"/>
              </a:lnSpc>
            </a:pPr>
            <a:endParaRPr lang="pt-BR" altLang="pt-BR" dirty="0"/>
          </a:p>
          <a:p>
            <a:pPr eaLnBrk="1" hangingPunct="1">
              <a:lnSpc>
                <a:spcPct val="90000"/>
              </a:lnSpc>
            </a:pPr>
            <a:r>
              <a:rPr lang="pt-BR" altLang="pt-BR" dirty="0"/>
              <a:t>Exemplos: 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dirty="0"/>
              <a:t>salario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dirty="0"/>
              <a:t>idade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dirty="0"/>
              <a:t>j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 dirty="0" err="1"/>
              <a:t>xpto</a:t>
            </a:r>
            <a:endParaRPr lang="pt-BR" altLang="pt-BR" dirty="0"/>
          </a:p>
          <a:p>
            <a:pPr lvl="2" eaLnBrk="1" hangingPunct="1">
              <a:lnSpc>
                <a:spcPct val="90000"/>
              </a:lnSpc>
            </a:pPr>
            <a:r>
              <a:rPr lang="pt-BR" altLang="pt-BR" dirty="0" err="1"/>
              <a:t>nomeVariavel</a:t>
            </a:r>
            <a:endParaRPr lang="pt-BR" altLang="pt-BR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ço Reservado para Número de Slide 3">
            <a:extLst>
              <a:ext uri="{FF2B5EF4-FFF2-40B4-BE49-F238E27FC236}">
                <a16:creationId xmlns:a16="http://schemas.microsoft.com/office/drawing/2014/main" id="{437886FC-8139-41E3-8B2C-8F7A6625E0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2A16B-45C4-48EE-9C7D-05FB7B18B962}" type="slidenum">
              <a:rPr lang="pt-BR" altLang="en-US" sz="1200" smtClean="0">
                <a:latin typeface="Garamond" panose="02020404030301010803" pitchFamily="18" charset="0"/>
              </a:rPr>
              <a:pPr/>
              <a:t>67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D9BCD9CF-7C85-48E2-9C69-11652E229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Identificadores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677B5F15-2194-4B68-B265-7A40C01DC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39766"/>
          </a:xfrm>
        </p:spPr>
        <p:txBody>
          <a:bodyPr/>
          <a:lstStyle/>
          <a:p>
            <a:pPr eaLnBrk="1" hangingPunct="1"/>
            <a:r>
              <a:rPr lang="pt-BR" altLang="pt-BR" sz="2600" dirty="0"/>
              <a:t>Regras para formação de identificadores:</a:t>
            </a:r>
          </a:p>
          <a:p>
            <a:pPr lvl="1" eaLnBrk="1" hangingPunct="1"/>
            <a:r>
              <a:rPr lang="pt-BR" altLang="pt-BR" sz="2200" dirty="0"/>
              <a:t>Devem começar OBRIGATORIAMENTE com uma LETRA ou com os caracteres sublinhado ( _ ) ou cifrão ($);</a:t>
            </a:r>
          </a:p>
          <a:p>
            <a:pPr lvl="1" eaLnBrk="1" hangingPunct="1"/>
            <a:r>
              <a:rPr lang="pt-BR" altLang="pt-BR" sz="2200" dirty="0"/>
              <a:t>Só podem conter LETRAS, NÚMEROS, caracteres sublinhado ( _ ) ou cifrão ($);</a:t>
            </a:r>
          </a:p>
          <a:p>
            <a:pPr lvl="2" eaLnBrk="1" hangingPunct="1"/>
            <a:r>
              <a:rPr lang="pt-BR" altLang="pt-BR" sz="1800" b="1" dirty="0">
                <a:solidFill>
                  <a:srgbClr val="FF0000"/>
                </a:solidFill>
              </a:rPr>
              <a:t>Não podem conter</a:t>
            </a:r>
            <a:r>
              <a:rPr lang="pt-BR" altLang="pt-BR" sz="1800" dirty="0"/>
              <a:t> ESPAÇOS ou caracteres especiais (@, ?, !, -, caracteres acentuados, c com cedilha, etc.);</a:t>
            </a:r>
          </a:p>
          <a:p>
            <a:pPr lvl="1" eaLnBrk="1" hangingPunct="1"/>
            <a:r>
              <a:rPr lang="pt-BR" altLang="pt-BR" sz="2400" u="sng" dirty="0"/>
              <a:t>O Java é </a:t>
            </a:r>
            <a:r>
              <a:rPr lang="pt-BR" altLang="pt-BR" sz="2400" i="1" u="sng" dirty="0"/>
              <a:t>case </a:t>
            </a:r>
            <a:r>
              <a:rPr lang="pt-BR" altLang="pt-BR" sz="2400" i="1" u="sng" dirty="0" err="1"/>
              <a:t>sensitive</a:t>
            </a:r>
            <a:r>
              <a:rPr lang="pt-BR" altLang="pt-BR" sz="2400" u="sng" dirty="0"/>
              <a:t>, ou seja, distingue maiúsculas de minúsculas</a:t>
            </a:r>
            <a:r>
              <a:rPr lang="pt-BR" altLang="pt-BR" sz="2400" dirty="0"/>
              <a:t>;</a:t>
            </a:r>
          </a:p>
          <a:p>
            <a:pPr marL="344487" lvl="1" indent="0" eaLnBrk="1" hangingPunct="1">
              <a:buNone/>
            </a:pPr>
            <a:endParaRPr lang="pt-BR" altLang="pt-BR" sz="1600" dirty="0"/>
          </a:p>
          <a:p>
            <a:pPr lvl="2" eaLnBrk="1" hangingPunct="1"/>
            <a:r>
              <a:rPr lang="pt-BR" altLang="pt-BR" sz="2000" b="1" dirty="0"/>
              <a:t>Nomes válidos</a:t>
            </a:r>
            <a:r>
              <a:rPr lang="pt-BR" altLang="pt-BR" sz="2000" dirty="0"/>
              <a:t>: </a:t>
            </a:r>
            <a:r>
              <a:rPr lang="pt-BR" altLang="pt-BR" sz="2000" dirty="0">
                <a:latin typeface="Courier New" panose="02070309020205020404" pitchFamily="49" charset="0"/>
              </a:rPr>
              <a:t>i, j, FRUTA, salario, $a12, i23ER21, </a:t>
            </a:r>
            <a:r>
              <a:rPr lang="pt-BR" altLang="pt-BR" sz="2000" dirty="0" err="1">
                <a:latin typeface="Courier New" panose="02070309020205020404" pitchFamily="49" charset="0"/>
              </a:rPr>
              <a:t>um_nome_qualquer</a:t>
            </a:r>
            <a:r>
              <a:rPr lang="pt-BR" altLang="pt-BR" sz="2000" dirty="0">
                <a:latin typeface="Courier New" panose="02070309020205020404" pitchFamily="49" charset="0"/>
              </a:rPr>
              <a:t>, </a:t>
            </a:r>
            <a:r>
              <a:rPr lang="pt-BR" altLang="pt-BR" sz="2000" dirty="0" err="1">
                <a:latin typeface="Courier New" panose="02070309020205020404" pitchFamily="49" charset="0"/>
              </a:rPr>
              <a:t>nomePai</a:t>
            </a:r>
            <a:r>
              <a:rPr lang="pt-BR" altLang="pt-BR" sz="2000" dirty="0">
                <a:latin typeface="Courier New" panose="02070309020205020404" pitchFamily="49" charset="0"/>
              </a:rPr>
              <a:t>, A$1</a:t>
            </a:r>
          </a:p>
          <a:p>
            <a:pPr lvl="2" eaLnBrk="1" hangingPunct="1">
              <a:spcAft>
                <a:spcPct val="50000"/>
              </a:spcAft>
            </a:pPr>
            <a:r>
              <a:rPr lang="pt-BR" altLang="pt-BR" sz="2000" b="1" dirty="0"/>
              <a:t>Nomes inválidos</a:t>
            </a:r>
            <a:r>
              <a:rPr lang="pt-BR" altLang="pt-BR" sz="2000" dirty="0"/>
              <a:t>:</a:t>
            </a:r>
            <a:r>
              <a:rPr lang="pt-BR" altLang="pt-BR" sz="2000" dirty="0">
                <a:latin typeface="Courier New" panose="02070309020205020404" pitchFamily="49" charset="0"/>
              </a:rPr>
              <a:t> 1</a:t>
            </a:r>
            <a:r>
              <a:rPr lang="pt-BR" altLang="pt-BR" sz="2000">
                <a:latin typeface="Courier New" panose="02070309020205020404" pitchFamily="49" charset="0"/>
              </a:rPr>
              <a:t>, 25salario, </a:t>
            </a:r>
            <a:r>
              <a:rPr lang="pt-BR" altLang="pt-BR" sz="2000" dirty="0">
                <a:latin typeface="Courier New" panose="02070309020205020404" pitchFamily="49" charset="0"/>
              </a:rPr>
              <a:t>nome-fruta, 5JOSE, nome do pai, média</a:t>
            </a: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42731023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Número de Slide 3">
            <a:extLst>
              <a:ext uri="{FF2B5EF4-FFF2-40B4-BE49-F238E27FC236}">
                <a16:creationId xmlns:a16="http://schemas.microsoft.com/office/drawing/2014/main" id="{F47CDA7F-12CC-4DA1-AEF9-F483013169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06589C-05B4-47E9-9016-DF07DEA3CE9B}" type="slidenum">
              <a:rPr lang="pt-BR" altLang="en-US" sz="1200" smtClean="0">
                <a:latin typeface="Garamond" panose="02020404030301010803" pitchFamily="18" charset="0"/>
              </a:rPr>
              <a:pPr/>
              <a:t>68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AE59AF12-8009-410F-9825-F8F77C565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Identificadores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57E38A0B-EF8F-4AE6-AC1F-9BECBB6FC8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24412"/>
          </a:xfrm>
        </p:spPr>
        <p:txBody>
          <a:bodyPr/>
          <a:lstStyle/>
          <a:p>
            <a:pPr lvl="1" eaLnBrk="1" hangingPunct="1"/>
            <a:r>
              <a:rPr lang="pt-BR" altLang="pt-BR" sz="2200" dirty="0"/>
              <a:t>O identificador deve passar ao programador (ou quem está lendo o programa/algoritmo) a origem do dado que a variável ou constante vai armazenar, ou seja, não devemos criar nomes que não tenham nada a ver com o conteúdo da variável ou constante;</a:t>
            </a:r>
          </a:p>
          <a:p>
            <a:pPr lvl="1" eaLnBrk="1" hangingPunct="1"/>
            <a:r>
              <a:rPr lang="pt-BR" altLang="pt-BR" sz="2200" u="sng" dirty="0"/>
              <a:t>É padrão no Java começar com letra minúscula um identificador de variável</a:t>
            </a:r>
            <a:r>
              <a:rPr lang="pt-BR" altLang="pt-BR" sz="2200" dirty="0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sz="2200" dirty="0"/>
          </a:p>
          <a:p>
            <a:pPr lvl="2" eaLnBrk="1" hangingPunct="1"/>
            <a:r>
              <a:rPr lang="pt-BR" altLang="pt-BR" b="1" dirty="0"/>
              <a:t>Nomes inapropriados</a:t>
            </a:r>
            <a:r>
              <a:rPr lang="pt-BR" altLang="pt-BR" dirty="0"/>
              <a:t>: </a:t>
            </a:r>
            <a:r>
              <a:rPr lang="pt-BR" altLang="pt-BR" sz="2400" dirty="0">
                <a:latin typeface="Courier New" panose="02070309020205020404" pitchFamily="49" charset="0"/>
              </a:rPr>
              <a:t>i, j, a12, i23ER21, </a:t>
            </a:r>
            <a:r>
              <a:rPr lang="pt-BR" altLang="pt-BR" sz="2400" dirty="0" err="1">
                <a:latin typeface="Courier New" panose="02070309020205020404" pitchFamily="49" charset="0"/>
              </a:rPr>
              <a:t>xyz</a:t>
            </a:r>
            <a:r>
              <a:rPr lang="pt-BR" altLang="pt-BR" sz="2400" dirty="0">
                <a:latin typeface="Courier New" panose="02070309020205020404" pitchFamily="49" charset="0"/>
              </a:rPr>
              <a:t>, </a:t>
            </a:r>
            <a:r>
              <a:rPr lang="pt-BR" altLang="pt-BR" sz="2400" dirty="0" err="1">
                <a:latin typeface="Courier New" panose="02070309020205020404" pitchFamily="49" charset="0"/>
              </a:rPr>
              <a:t>xibobo</a:t>
            </a:r>
            <a:r>
              <a:rPr lang="pt-BR" altLang="pt-BR" sz="2400" dirty="0">
                <a:latin typeface="Courier New" panose="02070309020205020404" pitchFamily="49" charset="0"/>
              </a:rPr>
              <a:t>, </a:t>
            </a:r>
            <a:r>
              <a:rPr lang="pt-BR" altLang="pt-BR" sz="2400" dirty="0" err="1">
                <a:latin typeface="Courier New" panose="02070309020205020404" pitchFamily="49" charset="0"/>
              </a:rPr>
              <a:t>ricardo</a:t>
            </a:r>
            <a:endParaRPr lang="pt-BR" altLang="pt-BR" sz="2400" dirty="0">
              <a:latin typeface="Courier New" panose="02070309020205020404" pitchFamily="49" charset="0"/>
            </a:endParaRPr>
          </a:p>
          <a:p>
            <a:pPr lvl="2" eaLnBrk="1" hangingPunct="1"/>
            <a:r>
              <a:rPr lang="pt-BR" altLang="pt-BR" b="1" dirty="0"/>
              <a:t>Nomes apropriados</a:t>
            </a:r>
            <a:r>
              <a:rPr lang="pt-BR" altLang="pt-BR" dirty="0"/>
              <a:t>: </a:t>
            </a:r>
            <a:r>
              <a:rPr lang="pt-BR" altLang="pt-BR" sz="2400" dirty="0">
                <a:latin typeface="Courier New" panose="02070309020205020404" pitchFamily="49" charset="0"/>
              </a:rPr>
              <a:t>idade, salario, </a:t>
            </a:r>
            <a:r>
              <a:rPr lang="pt-BR" altLang="pt-BR" sz="2400" dirty="0" err="1">
                <a:latin typeface="Courier New" panose="02070309020205020404" pitchFamily="49" charset="0"/>
              </a:rPr>
              <a:t>nomeFruta</a:t>
            </a:r>
            <a:r>
              <a:rPr lang="pt-BR" altLang="pt-BR" sz="2400" dirty="0">
                <a:latin typeface="Courier New" panose="02070309020205020404" pitchFamily="49" charset="0"/>
              </a:rPr>
              <a:t>, contador, </a:t>
            </a:r>
            <a:r>
              <a:rPr lang="pt-BR" altLang="pt-BR" sz="2400" dirty="0" err="1">
                <a:latin typeface="Courier New" panose="02070309020205020404" pitchFamily="49" charset="0"/>
              </a:rPr>
              <a:t>endereco_correspondencia</a:t>
            </a:r>
            <a:endParaRPr lang="pt-BR" altLang="pt-BR" sz="2400" dirty="0">
              <a:latin typeface="Courier New" panose="02070309020205020404" pitchFamily="49" charset="0"/>
            </a:endParaRPr>
          </a:p>
          <a:p>
            <a:pPr eaLnBrk="1" hangingPunct="1"/>
            <a:endParaRPr lang="pt-BR" altLang="pt-BR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1152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Número de Slide 3">
            <a:extLst>
              <a:ext uri="{FF2B5EF4-FFF2-40B4-BE49-F238E27FC236}">
                <a16:creationId xmlns:a16="http://schemas.microsoft.com/office/drawing/2014/main" id="{1CCBFA75-3562-4F38-BB8B-CC63D627FE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DB348A-EEE1-46FF-BFDD-13409BA0BD36}" type="slidenum">
              <a:rPr lang="pt-BR" altLang="en-US" sz="1200" smtClean="0">
                <a:latin typeface="Garamond" panose="02020404030301010803" pitchFamily="18" charset="0"/>
              </a:rPr>
              <a:pPr/>
              <a:t>69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A312C341-2205-4053-9944-251A2162F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8</a:t>
            </a:r>
            <a:br>
              <a:rPr lang="pt-BR" altLang="pt-BR" dirty="0"/>
            </a:br>
            <a:r>
              <a:rPr lang="pt-BR" altLang="pt-BR" sz="2800" dirty="0"/>
              <a:t>(identificadores </a:t>
            </a:r>
            <a:r>
              <a:rPr lang="pt-BR" altLang="pt-BR" sz="2800" b="1" dirty="0"/>
              <a:t>inapropriados</a:t>
            </a:r>
            <a:r>
              <a:rPr lang="pt-BR" altLang="pt-BR" sz="2800" dirty="0"/>
              <a:t>)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433B41E9-E205-434D-AEE6-49AF9AB4C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557338"/>
            <a:ext cx="8507288" cy="4464050"/>
          </a:xfrm>
          <a:noFill/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20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2000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 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20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b;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 =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teclado.nextLong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20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 = 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20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c=2; c&lt;=a; c++)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b = b * c;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>
            <a:extLst>
              <a:ext uri="{FF2B5EF4-FFF2-40B4-BE49-F238E27FC236}">
                <a16:creationId xmlns:a16="http://schemas.microsoft.com/office/drawing/2014/main" id="{D58E411D-DAA4-4CC5-85BC-2F207EFBC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Exemplo 4 - Programa fonte em </a:t>
            </a:r>
            <a:r>
              <a:rPr lang="pt-BR" altLang="pt-BR" b="1" dirty="0"/>
              <a:t>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686800" cy="4862512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CalculaFatorial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altLang="pt-BR" sz="1800" i="1" dirty="0">
                <a:solidFill>
                  <a:srgbClr val="00B050"/>
                </a:solidFill>
                <a:latin typeface="Courier New" panose="02070309020205020404" pitchFamily="49" charset="0"/>
              </a:rPr>
              <a:t>// Função : </a:t>
            </a:r>
            <a:r>
              <a:rPr lang="pt-BR" altLang="pt-BR" sz="1800" i="1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1800" i="1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alcular o fatorial de um número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8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 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teclado.nextLong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18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fatorial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  <a:endParaRPr lang="pt-BR" sz="18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contador = 2; contador &lt;= numero; contador++)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fatorial = fatorial * contador;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"Fatorial = "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fatorial);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dirty="0"/>
          </a:p>
        </p:txBody>
      </p:sp>
      <p:sp>
        <p:nvSpPr>
          <p:cNvPr id="45060" name="Espaço Reservado para Número de Slide 3">
            <a:extLst>
              <a:ext uri="{FF2B5EF4-FFF2-40B4-BE49-F238E27FC236}">
                <a16:creationId xmlns:a16="http://schemas.microsoft.com/office/drawing/2014/main" id="{FD69B3A8-BAA5-46C8-9123-70922E6CBE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E29592-88FD-4CD5-A5FC-11BF95D99E9E}" type="slidenum">
              <a:rPr lang="pt-BR" altLang="en-US" sz="1200" smtClean="0">
                <a:latin typeface="Garamond" panose="02020404030301010803" pitchFamily="18" charset="0"/>
              </a:rPr>
              <a:pPr/>
              <a:t>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Número de Slide 3">
            <a:extLst>
              <a:ext uri="{FF2B5EF4-FFF2-40B4-BE49-F238E27FC236}">
                <a16:creationId xmlns:a16="http://schemas.microsoft.com/office/drawing/2014/main" id="{1CCBFA75-3562-4F38-BB8B-CC63D627FE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DB348A-EEE1-46FF-BFDD-13409BA0BD36}" type="slidenum">
              <a:rPr lang="pt-BR" altLang="en-US" sz="1200" smtClean="0">
                <a:latin typeface="Garamond" panose="02020404030301010803" pitchFamily="18" charset="0"/>
              </a:rPr>
              <a:pPr/>
              <a:t>70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A312C341-2205-4053-9944-251A2162F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9</a:t>
            </a:r>
            <a:br>
              <a:rPr lang="pt-BR" altLang="pt-BR" dirty="0"/>
            </a:br>
            <a:r>
              <a:rPr lang="pt-BR" altLang="pt-BR" sz="2800" dirty="0"/>
              <a:t>(identificadores </a:t>
            </a:r>
            <a:r>
              <a:rPr lang="pt-BR" altLang="pt-BR" sz="2800" b="1" dirty="0"/>
              <a:t>apropriados</a:t>
            </a:r>
            <a:r>
              <a:rPr lang="pt-BR" altLang="pt-BR" sz="2800" dirty="0"/>
              <a:t>)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433B41E9-E205-434D-AEE6-49AF9AB4C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557338"/>
            <a:ext cx="8964488" cy="4464050"/>
          </a:xfrm>
          <a:noFill/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20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CalculaFatorial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2000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 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20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numero, fatorial;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"Informe um número: "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numero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teclado.nextLong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altLang="pt-BR" sz="20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fatorial = 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sz="20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contador=2; contador&lt;= numero; contador++)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fatorial = fatorial * contador;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"Fatorial = "</a:t>
            </a:r>
            <a:r>
              <a:rPr lang="pt-BR" altLang="pt-BR" sz="2000" dirty="0">
                <a:latin typeface="Courier New" panose="02070309020205020404" pitchFamily="49" charset="0"/>
              </a:rPr>
              <a:t>+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fatorial);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19870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Número de Slide 3">
            <a:extLst>
              <a:ext uri="{FF2B5EF4-FFF2-40B4-BE49-F238E27FC236}">
                <a16:creationId xmlns:a16="http://schemas.microsoft.com/office/drawing/2014/main" id="{3FBEFA8F-788D-4119-9584-3E7411DDC0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86D698-FCB5-4A16-83A1-EAC9E3B9E012}" type="slidenum">
              <a:rPr lang="pt-BR" altLang="en-US" sz="1200" smtClean="0">
                <a:latin typeface="Garamond" panose="02020404030301010803" pitchFamily="18" charset="0"/>
              </a:rPr>
              <a:pPr/>
              <a:t>71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742277C6-67E4-4BF1-956B-97672AC82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Variáveis</a:t>
            </a:r>
            <a:br>
              <a:rPr lang="pt-BR" altLang="pt-BR"/>
            </a:br>
            <a:r>
              <a:rPr lang="pt-BR" altLang="pt-BR" sz="2800"/>
              <a:t>(abreviação de </a:t>
            </a:r>
            <a:r>
              <a:rPr lang="pt-BR" altLang="pt-BR" sz="2800" u="sng"/>
              <a:t>dados variáveis</a:t>
            </a:r>
            <a:r>
              <a:rPr lang="pt-BR" altLang="pt-BR" sz="2800"/>
              <a:t>)</a:t>
            </a:r>
            <a:endParaRPr lang="pt-BR" altLang="pt-BR"/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199BC90A-DD5A-43E2-9AD7-DDD7499416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51025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 b="1" dirty="0"/>
              <a:t>O que é uma Variável?</a:t>
            </a:r>
          </a:p>
          <a:p>
            <a:pPr eaLnBrk="1" hangingPunct="1">
              <a:lnSpc>
                <a:spcPct val="90000"/>
              </a:lnSpc>
            </a:pPr>
            <a:endParaRPr lang="pt-BR" altLang="pt-BR" sz="1200" b="1" dirty="0"/>
          </a:p>
          <a:p>
            <a:pPr lvl="1" eaLnBrk="1" hangingPunct="1">
              <a:lnSpc>
                <a:spcPct val="110000"/>
              </a:lnSpc>
              <a:spcAft>
                <a:spcPct val="50000"/>
              </a:spcAft>
            </a:pPr>
            <a:r>
              <a:rPr lang="pt-BR" altLang="pt-BR" sz="2000" dirty="0"/>
              <a:t>Em termos lógicos é o registro formal, dentro do programa,  dos dados a serem utilizados pelo próprio programa;</a:t>
            </a:r>
          </a:p>
          <a:p>
            <a:pPr lvl="1" eaLnBrk="1" hangingPunct="1">
              <a:lnSpc>
                <a:spcPct val="110000"/>
              </a:lnSpc>
              <a:spcAft>
                <a:spcPct val="50000"/>
              </a:spcAft>
            </a:pPr>
            <a:r>
              <a:rPr lang="pt-BR" altLang="pt-BR" sz="2000" dirty="0"/>
              <a:t>Em  termos físicos é uma posição na memória do computador reservada pelo programa, durante a sua execução, para armazenar dados a serem utilizados pelo próprio programa;</a:t>
            </a:r>
          </a:p>
          <a:p>
            <a:pPr lvl="1" eaLnBrk="1" hangingPunct="1">
              <a:lnSpc>
                <a:spcPct val="110000"/>
              </a:lnSpc>
              <a:spcAft>
                <a:spcPct val="50000"/>
              </a:spcAft>
            </a:pPr>
            <a:r>
              <a:rPr lang="pt-BR" altLang="pt-BR" sz="2000" dirty="0"/>
              <a:t>Estes dados podem ter sido gerados pelo próprio programa (comandos de repetição, comando de atribuição, etc.) ou inseridos pelo usuário quando da execução de um comando de entrada/leitura de dados.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Os tipos de dados mais utilizados no Java são: </a:t>
            </a:r>
          </a:p>
          <a:p>
            <a:pPr marL="0" indent="0">
              <a:buNone/>
            </a:pPr>
            <a:endParaRPr lang="pt-BR" sz="1200" dirty="0"/>
          </a:p>
          <a:p>
            <a:pPr lvl="1"/>
            <a:r>
              <a:rPr lang="pt-BR" sz="2400" b="1" dirty="0">
                <a:solidFill>
                  <a:schemeClr val="accent5">
                    <a:lumMod val="50000"/>
                  </a:schemeClr>
                </a:solidFill>
              </a:rPr>
              <a:t>byte</a:t>
            </a:r>
            <a:r>
              <a:rPr lang="pt-BR" sz="2400" dirty="0"/>
              <a:t>, </a:t>
            </a:r>
            <a:r>
              <a:rPr lang="pt-BR" sz="2400" b="1" dirty="0">
                <a:solidFill>
                  <a:schemeClr val="accent5">
                    <a:lumMod val="50000"/>
                  </a:schemeClr>
                </a:solidFill>
              </a:rPr>
              <a:t>short</a:t>
            </a:r>
            <a:r>
              <a:rPr lang="pt-BR" sz="2400" b="1" dirty="0"/>
              <a:t>, </a:t>
            </a:r>
            <a:r>
              <a:rPr lang="pt-BR" sz="2400" b="1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pt-BR" sz="2400" dirty="0"/>
              <a:t>, </a:t>
            </a:r>
            <a:r>
              <a:rPr lang="pt-BR" sz="2400" b="1" u="sng" dirty="0" err="1">
                <a:solidFill>
                  <a:schemeClr val="accent5">
                    <a:lumMod val="50000"/>
                  </a:schemeClr>
                </a:solidFill>
              </a:rPr>
              <a:t>long</a:t>
            </a:r>
            <a:r>
              <a:rPr lang="pt-BR" sz="2400" dirty="0"/>
              <a:t>: </a:t>
            </a:r>
            <a:r>
              <a:rPr lang="pt-BR" altLang="pt-BR" sz="2000" dirty="0"/>
              <a:t>define variáveis numéricas do tipo inteiro, ou seja, sem casas decimais. (</a:t>
            </a:r>
            <a:r>
              <a:rPr lang="pt-BR" altLang="pt-BR" sz="2000" dirty="0" err="1"/>
              <a:t>ex</a:t>
            </a:r>
            <a:r>
              <a:rPr lang="pt-BR" altLang="pt-BR" sz="2000" dirty="0"/>
              <a:t>: 12, 1000, 5, 345);</a:t>
            </a:r>
            <a:endParaRPr lang="pt-BR" sz="2000" dirty="0"/>
          </a:p>
          <a:p>
            <a:pPr lvl="1" eaLnBrk="1" hangingPunct="1">
              <a:lnSpc>
                <a:spcPct val="110000"/>
              </a:lnSpc>
            </a:pPr>
            <a:r>
              <a:rPr lang="pt-BR" sz="2400" b="1" dirty="0" err="1">
                <a:solidFill>
                  <a:schemeClr val="accent5">
                    <a:lumMod val="50000"/>
                  </a:schemeClr>
                </a:solidFill>
              </a:rPr>
              <a:t>float</a:t>
            </a:r>
            <a:r>
              <a:rPr lang="pt-BR" sz="2400" dirty="0"/>
              <a:t>, </a:t>
            </a:r>
            <a:r>
              <a:rPr lang="pt-BR" sz="2400" b="1" u="sng" dirty="0" err="1">
                <a:solidFill>
                  <a:schemeClr val="accent5">
                    <a:lumMod val="50000"/>
                  </a:schemeClr>
                </a:solidFill>
              </a:rPr>
              <a:t>double</a:t>
            </a:r>
            <a:r>
              <a:rPr lang="pt-BR" sz="2400" dirty="0"/>
              <a:t>: </a:t>
            </a:r>
            <a:r>
              <a:rPr lang="pt-BR" altLang="pt-BR" sz="2000" dirty="0"/>
              <a:t>define variáveis numéricas do tipo real, ou seja, com casas decimais. (</a:t>
            </a:r>
            <a:r>
              <a:rPr lang="pt-BR" altLang="pt-BR" sz="2000" dirty="0" err="1"/>
              <a:t>ex</a:t>
            </a:r>
            <a:r>
              <a:rPr lang="pt-BR" altLang="pt-BR" sz="2000" dirty="0"/>
              <a:t>: 1.45, 0.05, 500.4, 3.4);</a:t>
            </a:r>
          </a:p>
          <a:p>
            <a:pPr lvl="1"/>
            <a:r>
              <a:rPr lang="pt-BR" sz="2400" b="1" dirty="0">
                <a:solidFill>
                  <a:schemeClr val="accent5">
                    <a:lumMod val="50000"/>
                  </a:schemeClr>
                </a:solidFill>
              </a:rPr>
              <a:t>char</a:t>
            </a:r>
            <a:r>
              <a:rPr lang="pt-BR" sz="2400" dirty="0"/>
              <a:t>: </a:t>
            </a:r>
            <a:r>
              <a:rPr lang="pt-BR" altLang="pt-BR" sz="2000" dirty="0"/>
              <a:t>define variáveis do tipo </a:t>
            </a:r>
            <a:r>
              <a:rPr lang="pt-BR" altLang="pt-BR" sz="2000" dirty="0" err="1"/>
              <a:t>caracter</a:t>
            </a:r>
            <a:r>
              <a:rPr lang="pt-BR" altLang="pt-BR" sz="2000" dirty="0"/>
              <a:t>, ou seja, um </a:t>
            </a:r>
            <a:r>
              <a:rPr lang="pt-BR" altLang="pt-BR" sz="2000" dirty="0" err="1"/>
              <a:t>caracter</a:t>
            </a:r>
            <a:r>
              <a:rPr lang="pt-BR" altLang="pt-BR" sz="2000" dirty="0"/>
              <a:t>. (</a:t>
            </a:r>
            <a:r>
              <a:rPr lang="pt-BR" altLang="pt-BR" sz="2000" dirty="0" err="1"/>
              <a:t>ex</a:t>
            </a:r>
            <a:r>
              <a:rPr lang="pt-BR" altLang="pt-BR" sz="2000" dirty="0"/>
              <a:t>: </a:t>
            </a:r>
            <a:r>
              <a:rPr lang="pt-BR" altLang="pt-BR" sz="2000" b="1" dirty="0">
                <a:solidFill>
                  <a:srgbClr val="0000FF"/>
                </a:solidFill>
              </a:rPr>
              <a:t>‘</a:t>
            </a:r>
            <a:r>
              <a:rPr lang="pt-BR" altLang="pt-BR" sz="2000" dirty="0">
                <a:solidFill>
                  <a:srgbClr val="0000FF"/>
                </a:solidFill>
              </a:rPr>
              <a:t>A</a:t>
            </a:r>
            <a:r>
              <a:rPr lang="pt-BR" altLang="pt-BR" sz="2000" b="1" dirty="0">
                <a:solidFill>
                  <a:srgbClr val="0000FF"/>
                </a:solidFill>
              </a:rPr>
              <a:t>’</a:t>
            </a:r>
            <a:r>
              <a:rPr lang="pt-BR" altLang="pt-BR" sz="2000" dirty="0"/>
              <a:t>, </a:t>
            </a:r>
            <a:r>
              <a:rPr lang="pt-BR" altLang="pt-BR" sz="2000" b="1" dirty="0">
                <a:solidFill>
                  <a:srgbClr val="0000FF"/>
                </a:solidFill>
              </a:rPr>
              <a:t>‘</a:t>
            </a:r>
            <a:r>
              <a:rPr lang="pt-BR" altLang="pt-BR" sz="2000" dirty="0">
                <a:solidFill>
                  <a:srgbClr val="0000FF"/>
                </a:solidFill>
              </a:rPr>
              <a:t>9</a:t>
            </a:r>
            <a:r>
              <a:rPr lang="pt-BR" altLang="pt-BR" sz="2000" b="1" dirty="0">
                <a:solidFill>
                  <a:srgbClr val="0000FF"/>
                </a:solidFill>
              </a:rPr>
              <a:t>’</a:t>
            </a:r>
            <a:r>
              <a:rPr lang="pt-BR" altLang="pt-BR" sz="2000" dirty="0"/>
              <a:t>, </a:t>
            </a:r>
            <a:r>
              <a:rPr lang="pt-BR" altLang="pt-BR" sz="2000" dirty="0">
                <a:solidFill>
                  <a:srgbClr val="0000FF"/>
                </a:solidFill>
              </a:rPr>
              <a:t>‘$’</a:t>
            </a:r>
            <a:r>
              <a:rPr lang="pt-BR" altLang="pt-BR" sz="2000" dirty="0"/>
              <a:t>); &gt;&gt; </a:t>
            </a:r>
            <a:r>
              <a:rPr lang="pt-BR" altLang="pt-BR" sz="2000" u="sng" dirty="0"/>
              <a:t>Aspa simples</a:t>
            </a:r>
          </a:p>
          <a:p>
            <a:pPr lvl="1"/>
            <a:r>
              <a:rPr lang="pt-BR" sz="2400" b="1" u="sng" dirty="0" err="1">
                <a:solidFill>
                  <a:schemeClr val="accent5">
                    <a:lumMod val="50000"/>
                  </a:schemeClr>
                </a:solidFill>
              </a:rPr>
              <a:t>String</a:t>
            </a:r>
            <a:r>
              <a:rPr lang="pt-BR" sz="2400" dirty="0"/>
              <a:t>: </a:t>
            </a:r>
            <a:r>
              <a:rPr lang="pt-BR" altLang="pt-BR" sz="2000" dirty="0"/>
              <a:t>define variáveis do tipo caracter, ou seja, um ou uma cadeia de caracteres. (</a:t>
            </a:r>
            <a:r>
              <a:rPr lang="pt-BR" altLang="pt-BR" sz="2000" dirty="0" err="1"/>
              <a:t>ex</a:t>
            </a:r>
            <a:r>
              <a:rPr lang="pt-BR" altLang="pt-BR" sz="2000" dirty="0"/>
              <a:t>: </a:t>
            </a:r>
            <a:r>
              <a:rPr lang="pt-BR" altLang="pt-BR" sz="2000" b="1" dirty="0">
                <a:solidFill>
                  <a:srgbClr val="0000FF"/>
                </a:solidFill>
              </a:rPr>
              <a:t>“</a:t>
            </a:r>
            <a:r>
              <a:rPr lang="pt-BR" altLang="pt-BR" sz="2000" dirty="0">
                <a:solidFill>
                  <a:srgbClr val="0000FF"/>
                </a:solidFill>
              </a:rPr>
              <a:t>ABC</a:t>
            </a:r>
            <a:r>
              <a:rPr lang="pt-BR" altLang="pt-BR" sz="2000" b="1" dirty="0">
                <a:solidFill>
                  <a:srgbClr val="0000FF"/>
                </a:solidFill>
              </a:rPr>
              <a:t>”</a:t>
            </a:r>
            <a:r>
              <a:rPr lang="pt-BR" altLang="pt-BR" sz="2000" dirty="0"/>
              <a:t>, </a:t>
            </a:r>
            <a:r>
              <a:rPr lang="pt-BR" altLang="pt-BR" sz="2000" b="1" dirty="0">
                <a:solidFill>
                  <a:srgbClr val="0000FF"/>
                </a:solidFill>
              </a:rPr>
              <a:t>“</a:t>
            </a:r>
            <a:r>
              <a:rPr lang="pt-BR" altLang="pt-BR" sz="2000" dirty="0">
                <a:solidFill>
                  <a:srgbClr val="0000FF"/>
                </a:solidFill>
              </a:rPr>
              <a:t>Ricardo</a:t>
            </a:r>
            <a:r>
              <a:rPr lang="pt-BR" altLang="pt-BR" sz="2000" b="1" dirty="0">
                <a:solidFill>
                  <a:srgbClr val="0000FF"/>
                </a:solidFill>
              </a:rPr>
              <a:t>”</a:t>
            </a:r>
            <a:r>
              <a:rPr lang="pt-BR" altLang="pt-BR" sz="2000" dirty="0"/>
              <a:t>, </a:t>
            </a:r>
            <a:r>
              <a:rPr lang="pt-BR" altLang="pt-BR" sz="2000" b="1" dirty="0">
                <a:solidFill>
                  <a:srgbClr val="0000FF"/>
                </a:solidFill>
              </a:rPr>
              <a:t>“</a:t>
            </a:r>
            <a:r>
              <a:rPr lang="pt-BR" altLang="pt-BR" sz="2000" dirty="0">
                <a:solidFill>
                  <a:srgbClr val="0000FF"/>
                </a:solidFill>
              </a:rPr>
              <a:t>Agosto/2006</a:t>
            </a:r>
            <a:r>
              <a:rPr lang="pt-BR" altLang="pt-BR" sz="2000" b="1" dirty="0">
                <a:solidFill>
                  <a:srgbClr val="0000FF"/>
                </a:solidFill>
              </a:rPr>
              <a:t>”</a:t>
            </a:r>
            <a:r>
              <a:rPr lang="pt-BR" altLang="pt-BR" sz="2000" dirty="0"/>
              <a:t>);</a:t>
            </a:r>
            <a:endParaRPr lang="pt-BR" sz="2000" dirty="0"/>
          </a:p>
          <a:p>
            <a:pPr lvl="1"/>
            <a:r>
              <a:rPr lang="pt-BR" sz="2400" b="1" dirty="0" err="1">
                <a:solidFill>
                  <a:schemeClr val="accent5">
                    <a:lumMod val="50000"/>
                  </a:schemeClr>
                </a:solidFill>
              </a:rPr>
              <a:t>boolean</a:t>
            </a:r>
            <a:r>
              <a:rPr lang="pt-BR" sz="2400" dirty="0"/>
              <a:t>: </a:t>
            </a:r>
            <a:r>
              <a:rPr lang="pt-BR" altLang="pt-BR" sz="2000" dirty="0"/>
              <a:t>define variáveis do tipo lógico, ou seja, elas só tem dois valores: </a:t>
            </a:r>
            <a:r>
              <a:rPr lang="pt-BR" altLang="pt-BR" sz="2000" i="1" dirty="0" err="1"/>
              <a:t>true</a:t>
            </a:r>
            <a:r>
              <a:rPr lang="pt-BR" altLang="pt-BR" sz="2000" dirty="0"/>
              <a:t> ou </a:t>
            </a:r>
            <a:r>
              <a:rPr lang="pt-BR" altLang="pt-BR" sz="2000" i="1" dirty="0"/>
              <a:t>false</a:t>
            </a:r>
            <a:r>
              <a:rPr lang="pt-BR" altLang="pt-BR" sz="2000" dirty="0"/>
              <a:t>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72</a:t>
            </a:fld>
            <a:endParaRPr lang="pt-BR" altLang="en-US"/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E8D10AE6-32AB-479F-8D2C-E8BA7EF7577C}"/>
              </a:ext>
            </a:extLst>
          </p:cNvPr>
          <p:cNvGrpSpPr>
            <a:grpSpLocks/>
          </p:cNvGrpSpPr>
          <p:nvPr/>
        </p:nvGrpSpPr>
        <p:grpSpPr bwMode="auto">
          <a:xfrm>
            <a:off x="8244259" y="-2017862"/>
            <a:ext cx="4105274" cy="5882156"/>
            <a:chOff x="6463" y="34"/>
            <a:chExt cx="2586" cy="2195"/>
          </a:xfrm>
        </p:grpSpPr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id="{99E714D3-3240-455B-A3AE-58727E81F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3" y="34"/>
              <a:ext cx="1769" cy="1027"/>
            </a:xfrm>
            <a:prstGeom prst="wedgeRoundRectCallout">
              <a:avLst>
                <a:gd name="adj1" fmla="val -168512"/>
                <a:gd name="adj2" fmla="val 69406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pt-BR" altLang="pt-BR" sz="1800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C4FD573A-10B9-4153-B89B-B7ABC963E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0" y="1230"/>
              <a:ext cx="1769" cy="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 altLang="pt-BR" sz="2400" dirty="0"/>
                <a:t>Como </a:t>
              </a:r>
              <a:r>
                <a:rPr lang="pt-BR" altLang="pt-BR" sz="2400" b="1" dirty="0" err="1"/>
                <a:t>String</a:t>
              </a:r>
              <a:r>
                <a:rPr lang="pt-BR" altLang="pt-BR" sz="2400" dirty="0"/>
                <a:t> é uma classe é OBRIGATÓRIO começar com </a:t>
              </a:r>
              <a:r>
                <a:rPr lang="pt-BR" altLang="pt-BR" sz="2400" u="sng" dirty="0"/>
                <a:t>letra maiúscula</a:t>
              </a:r>
              <a:r>
                <a:rPr lang="pt-BR" altLang="pt-BR" sz="2400" dirty="0"/>
                <a:t>, os demais em minúsculo!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81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10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30725"/>
          </a:xfrm>
        </p:spPr>
        <p:txBody>
          <a:bodyPr/>
          <a:lstStyle/>
          <a:p>
            <a:pPr marL="0" lvl="1" indent="0" eaLnBrk="1" hangingPunct="1">
              <a:buClr>
                <a:schemeClr val="accent1"/>
              </a:buClr>
              <a:buSzPct val="65000"/>
              <a:buNone/>
            </a:pP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20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long</a:t>
            </a:r>
            <a:r>
              <a:rPr lang="pt-BR" altLang="pt-BR" sz="2000" dirty="0">
                <a:latin typeface="Courier New" panose="02070309020205020404" pitchFamily="49" charset="0"/>
              </a:rPr>
              <a:t> idade, numero;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double</a:t>
            </a:r>
            <a:r>
              <a:rPr lang="pt-BR" altLang="pt-BR" sz="2000" dirty="0">
                <a:latin typeface="Courier New" panose="02070309020205020404" pitchFamily="49" charset="0"/>
              </a:rPr>
              <a:t> altura, peso, salario;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String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</a:rPr>
              <a:t>nomePai</a:t>
            </a:r>
            <a:r>
              <a:rPr lang="pt-BR" altLang="pt-BR" sz="2000" dirty="0">
                <a:latin typeface="Courier New" panose="02070309020205020404" pitchFamily="49" charset="0"/>
              </a:rPr>
              <a:t>, rua, bairro, </a:t>
            </a:r>
            <a:r>
              <a:rPr lang="pt-BR" altLang="pt-BR" sz="2000" dirty="0" err="1">
                <a:latin typeface="Courier New" panose="02070309020205020404" pitchFamily="49" charset="0"/>
              </a:rPr>
              <a:t>dataNasc</a:t>
            </a:r>
            <a:r>
              <a:rPr lang="pt-BR" altLang="pt-BR" sz="2000" dirty="0">
                <a:latin typeface="Courier New" panose="02070309020205020404" pitchFamily="49" charset="0"/>
              </a:rPr>
              <a:t>;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boolean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</a:rPr>
              <a:t>temPai</a:t>
            </a:r>
            <a:r>
              <a:rPr lang="pt-BR" altLang="pt-BR" sz="2000" dirty="0">
                <a:latin typeface="Courier New" panose="02070309020205020404" pitchFamily="49" charset="0"/>
              </a:rPr>
              <a:t>, </a:t>
            </a:r>
            <a:r>
              <a:rPr lang="pt-BR" altLang="pt-BR" sz="2000" dirty="0" err="1">
                <a:latin typeface="Courier New" panose="02070309020205020404" pitchFamily="49" charset="0"/>
              </a:rPr>
              <a:t>ehCasado</a:t>
            </a:r>
            <a:r>
              <a:rPr lang="pt-BR" altLang="pt-BR" sz="2000" dirty="0">
                <a:latin typeface="Courier New" panose="02070309020205020404" pitchFamily="49" charset="0"/>
              </a:rPr>
              <a:t>, </a:t>
            </a:r>
            <a:r>
              <a:rPr lang="pt-BR" altLang="pt-BR" sz="2000" dirty="0" err="1">
                <a:latin typeface="Courier New" panose="02070309020205020404" pitchFamily="49" charset="0"/>
              </a:rPr>
              <a:t>moraBH</a:t>
            </a:r>
            <a:r>
              <a:rPr lang="pt-BR" altLang="pt-BR" sz="2000" dirty="0">
                <a:latin typeface="Courier New" panose="02070309020205020404" pitchFamily="49" charset="0"/>
              </a:rPr>
              <a:t>;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73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973017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11</a:t>
            </a:r>
            <a:br>
              <a:rPr lang="pt-BR" dirty="0"/>
            </a:br>
            <a:r>
              <a:rPr lang="pt-BR" sz="2800" dirty="0"/>
              <a:t>(inicialização de variáveis)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90563"/>
            <a:ext cx="8229600" cy="4530725"/>
          </a:xfrm>
        </p:spPr>
        <p:txBody>
          <a:bodyPr/>
          <a:lstStyle/>
          <a:p>
            <a:pPr marL="0" lvl="1" indent="0" eaLnBrk="1" hangingPunct="1">
              <a:buNone/>
            </a:pPr>
            <a:endParaRPr lang="pt-BR" sz="1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hangingPunct="1">
              <a:buNone/>
            </a:pP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20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000" dirty="0">
                <a:latin typeface="Courier New" panose="02070309020205020404" pitchFamily="49" charset="0"/>
              </a:rPr>
              <a:t> idade = 55, numero = 200;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float</a:t>
            </a:r>
            <a:r>
              <a:rPr lang="pt-BR" altLang="pt-BR" sz="2000" dirty="0">
                <a:latin typeface="Courier New" panose="02070309020205020404" pitchFamily="49" charset="0"/>
              </a:rPr>
              <a:t> salario = 55400.35</a:t>
            </a:r>
            <a:r>
              <a:rPr lang="pt-BR" altLang="pt-BR" sz="2000" b="1" dirty="0">
                <a:latin typeface="Courier New" panose="02070309020205020404" pitchFamily="49" charset="0"/>
              </a:rPr>
              <a:t>f</a:t>
            </a:r>
            <a:r>
              <a:rPr lang="pt-BR" altLang="pt-BR" sz="2000" dirty="0">
                <a:latin typeface="Courier New" panose="02070309020205020404" pitchFamily="49" charset="0"/>
              </a:rPr>
              <a:t>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dirty="0">
                <a:solidFill>
                  <a:srgbClr val="00B050"/>
                </a:solidFill>
              </a:rPr>
              <a:t>             // Quando é </a:t>
            </a:r>
            <a:r>
              <a:rPr lang="pt-BR" sz="2000" b="1" i="1" dirty="0" err="1">
                <a:solidFill>
                  <a:srgbClr val="00B050"/>
                </a:solidFill>
              </a:rPr>
              <a:t>float</a:t>
            </a:r>
            <a:r>
              <a:rPr lang="pt-BR" sz="2000" dirty="0">
                <a:solidFill>
                  <a:srgbClr val="00B050"/>
                </a:solidFill>
              </a:rPr>
              <a:t> tem que colocar o </a:t>
            </a:r>
            <a:r>
              <a:rPr lang="pt-BR" sz="2000" b="1" dirty="0">
                <a:solidFill>
                  <a:srgbClr val="00B050"/>
                </a:solidFill>
              </a:rPr>
              <a:t>f</a:t>
            </a:r>
            <a:r>
              <a:rPr lang="pt-BR" sz="2000" dirty="0">
                <a:solidFill>
                  <a:srgbClr val="00B050"/>
                </a:solidFill>
              </a:rPr>
              <a:t> no final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double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</a:rPr>
              <a:t>taxaDolar</a:t>
            </a:r>
            <a:r>
              <a:rPr lang="pt-BR" altLang="pt-BR" sz="2000" dirty="0">
                <a:latin typeface="Courier New" panose="02070309020205020404" pitchFamily="49" charset="0"/>
              </a:rPr>
              <a:t> = 5.26;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String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</a:rPr>
              <a:t>dataNasc</a:t>
            </a:r>
            <a:r>
              <a:rPr lang="pt-BR" altLang="pt-BR" sz="2000" dirty="0">
                <a:latin typeface="Courier New" panose="02070309020205020404" pitchFamily="49" charset="0"/>
              </a:rPr>
              <a:t> = 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"20/10/1963"</a:t>
            </a:r>
            <a:r>
              <a:rPr lang="pt-BR" altLang="pt-BR" sz="2000" dirty="0">
                <a:latin typeface="Courier New" panose="02070309020205020404" pitchFamily="49" charset="0"/>
              </a:rPr>
              <a:t>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char</a:t>
            </a:r>
            <a:r>
              <a:rPr lang="pt-BR" altLang="pt-BR" sz="2000" dirty="0">
                <a:latin typeface="Courier New" panose="02070309020205020404" pitchFamily="49" charset="0"/>
              </a:rPr>
              <a:t> letra = 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'A'</a:t>
            </a:r>
            <a:r>
              <a:rPr lang="pt-BR" altLang="pt-BR" sz="2000" dirty="0">
                <a:latin typeface="Courier New" panose="02070309020205020404" pitchFamily="49" charset="0"/>
              </a:rPr>
              <a:t>;</a:t>
            </a:r>
            <a:endParaRPr lang="pt-BR" altLang="pt-BR" sz="2000" b="1" dirty="0">
              <a:latin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dirty="0"/>
              <a:t>             </a:t>
            </a:r>
            <a:r>
              <a:rPr lang="pt-BR" sz="2000" dirty="0">
                <a:solidFill>
                  <a:srgbClr val="00B050"/>
                </a:solidFill>
              </a:rPr>
              <a:t>// Quando é </a:t>
            </a:r>
            <a:r>
              <a:rPr lang="pt-BR" sz="2000" b="1" i="1" dirty="0">
                <a:solidFill>
                  <a:srgbClr val="00B050"/>
                </a:solidFill>
              </a:rPr>
              <a:t>char</a:t>
            </a:r>
            <a:r>
              <a:rPr lang="pt-BR" sz="2000" dirty="0">
                <a:solidFill>
                  <a:srgbClr val="00B050"/>
                </a:solidFill>
              </a:rPr>
              <a:t> tem que colocar </a:t>
            </a:r>
            <a:r>
              <a:rPr lang="pt-BR" sz="2000" u="sng" dirty="0">
                <a:solidFill>
                  <a:srgbClr val="00B050"/>
                </a:solidFill>
              </a:rPr>
              <a:t>aspa simples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boolean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</a:rPr>
              <a:t>moraBH</a:t>
            </a:r>
            <a:r>
              <a:rPr lang="pt-BR" altLang="pt-BR" sz="2000" dirty="0">
                <a:latin typeface="Courier New" panose="02070309020205020404" pitchFamily="49" charset="0"/>
              </a:rPr>
              <a:t> = </a:t>
            </a:r>
            <a:r>
              <a:rPr lang="pt-BR" altLang="pt-BR" sz="2000" dirty="0" err="1">
                <a:latin typeface="Courier New" panose="02070309020205020404" pitchFamily="49" charset="0"/>
              </a:rPr>
              <a:t>true</a:t>
            </a:r>
            <a:r>
              <a:rPr lang="pt-BR" altLang="pt-BR" sz="2000" dirty="0">
                <a:latin typeface="Courier New" panose="02070309020205020404" pitchFamily="49" charset="0"/>
              </a:rPr>
              <a:t>;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74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912531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12</a:t>
            </a:r>
            <a:br>
              <a:rPr lang="pt-BR" dirty="0"/>
            </a:br>
            <a:r>
              <a:rPr lang="pt-BR" sz="2800" dirty="0"/>
              <a:t>(inicialização de variáveis)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90563"/>
            <a:ext cx="8229600" cy="4530725"/>
          </a:xfrm>
        </p:spPr>
        <p:txBody>
          <a:bodyPr/>
          <a:lstStyle/>
          <a:p>
            <a:pPr marL="0" lvl="1" indent="0" eaLnBrk="1" hangingPunct="1">
              <a:buNone/>
            </a:pPr>
            <a:endParaRPr lang="pt-BR" sz="1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hangingPunct="1">
              <a:buNone/>
            </a:pP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20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b="1" dirty="0">
                <a:latin typeface="Courier New" panose="02070309020205020404" pitchFamily="49" charset="0"/>
              </a:rPr>
              <a:t>      </a:t>
            </a:r>
            <a:r>
              <a:rPr lang="pt-BR" altLang="pt-BR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final</a:t>
            </a:r>
            <a:r>
              <a:rPr lang="pt-BR" altLang="pt-BR" sz="2000" b="1" dirty="0">
                <a:latin typeface="Courier New" panose="02070309020205020404" pitchFamily="49" charset="0"/>
              </a:rPr>
              <a:t>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double</a:t>
            </a:r>
            <a:r>
              <a:rPr lang="pt-BR" altLang="pt-BR" sz="2000" dirty="0">
                <a:latin typeface="Courier New" panose="02070309020205020404" pitchFamily="49" charset="0"/>
              </a:rPr>
              <a:t> PI = 3.1416;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dirty="0">
                <a:solidFill>
                  <a:srgbClr val="00B050"/>
                </a:solidFill>
              </a:rPr>
              <a:t>             // Coloque “</a:t>
            </a:r>
            <a:r>
              <a:rPr lang="pt-BR" sz="2000" b="1" dirty="0">
                <a:solidFill>
                  <a:srgbClr val="00B050"/>
                </a:solidFill>
              </a:rPr>
              <a:t>final</a:t>
            </a:r>
            <a:r>
              <a:rPr lang="pt-BR" sz="2000" dirty="0">
                <a:solidFill>
                  <a:srgbClr val="00B050"/>
                </a:solidFill>
              </a:rPr>
              <a:t>” antes do tipo para que a variável se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dirty="0">
                <a:solidFill>
                  <a:srgbClr val="00B050"/>
                </a:solidFill>
              </a:rPr>
              <a:t>             // transforme numa constante, ou seja, não pode ser 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dirty="0">
                <a:solidFill>
                  <a:srgbClr val="00B050"/>
                </a:solidFill>
              </a:rPr>
              <a:t>             // alterada ao longo do programa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 PI = 3.1416182;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75</a:t>
            </a:fld>
            <a:endParaRPr lang="pt-BR" altLang="en-US"/>
          </a:p>
        </p:txBody>
      </p:sp>
      <p:sp>
        <p:nvSpPr>
          <p:cNvPr id="6" name="Sinal de Multiplicação 5">
            <a:extLst>
              <a:ext uri="{FF2B5EF4-FFF2-40B4-BE49-F238E27FC236}">
                <a16:creationId xmlns:a16="http://schemas.microsoft.com/office/drawing/2014/main" id="{A1A9C7EC-67AB-41E6-A0E8-424B41DE6F1B}"/>
              </a:ext>
            </a:extLst>
          </p:cNvPr>
          <p:cNvSpPr/>
          <p:nvPr/>
        </p:nvSpPr>
        <p:spPr bwMode="auto">
          <a:xfrm>
            <a:off x="1835696" y="3761276"/>
            <a:ext cx="1368152" cy="648072"/>
          </a:xfrm>
          <a:prstGeom prst="mathMultiply">
            <a:avLst>
              <a:gd name="adj1" fmla="val 5116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5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13</a:t>
            </a:r>
            <a:br>
              <a:rPr lang="pt-BR" dirty="0"/>
            </a:br>
            <a:r>
              <a:rPr lang="pt-BR" sz="2800" dirty="0"/>
              <a:t>(inicialização de variáveis)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30725"/>
          </a:xfrm>
        </p:spPr>
        <p:txBody>
          <a:bodyPr/>
          <a:lstStyle/>
          <a:p>
            <a:pPr marL="0" lvl="1" indent="0" eaLnBrk="1" hangingPunct="1">
              <a:buNone/>
            </a:pPr>
            <a:endParaRPr lang="pt-BR" sz="1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hangingPunct="1">
              <a:buNone/>
            </a:pP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NomePrograma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altLang="pt-BR" sz="2000" b="1" i="1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pt-BR" altLang="pt-BR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long</a:t>
            </a:r>
            <a:r>
              <a:rPr lang="pt-BR" altLang="pt-BR" sz="2000" dirty="0">
                <a:latin typeface="Courier New" panose="02070309020205020404" pitchFamily="49" charset="0"/>
              </a:rPr>
              <a:t> </a:t>
            </a:r>
            <a:r>
              <a:rPr lang="pt-BR" altLang="pt-BR" sz="2000" dirty="0" err="1">
                <a:latin typeface="Courier New" panose="02070309020205020404" pitchFamily="49" charset="0"/>
              </a:rPr>
              <a:t>areaBrasil</a:t>
            </a:r>
            <a:r>
              <a:rPr lang="pt-BR" altLang="pt-BR" sz="2000" dirty="0">
                <a:latin typeface="Courier New" panose="02070309020205020404" pitchFamily="49" charset="0"/>
              </a:rPr>
              <a:t> = 8_516_000;</a:t>
            </a:r>
            <a:endParaRPr lang="pt-BR" altLang="pt-BR" sz="2000" b="1" u="sng" dirty="0">
              <a:latin typeface="Courier New" panose="02070309020205020404" pitchFamily="49" charset="0"/>
            </a:endParaRP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dirty="0">
                <a:solidFill>
                  <a:srgbClr val="00B050"/>
                </a:solidFill>
              </a:rPr>
              <a:t>             // Os sublinhados ajudam a tornar os números grandes      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dirty="0">
                <a:solidFill>
                  <a:srgbClr val="00B050"/>
                </a:solidFill>
              </a:rPr>
              <a:t>             // mais legíveis.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dirty="0">
                <a:solidFill>
                  <a:srgbClr val="00B050"/>
                </a:solidFill>
              </a:rPr>
              <a:t>             // Os sublinhados não afetam o valor de uma variável.      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altLang="pt-BR" sz="2000" dirty="0">
                <a:solidFill>
                  <a:srgbClr val="00B050"/>
                </a:solidFill>
                <a:latin typeface="Courier New" panose="02070309020205020404" pitchFamily="49" charset="0"/>
              </a:rPr>
              <a:t>      </a:t>
            </a:r>
            <a:r>
              <a:rPr lang="pt-BR" altLang="pt-BR" sz="2000" dirty="0" err="1">
                <a:latin typeface="Courier New" panose="02070309020205020404" pitchFamily="49" charset="0"/>
              </a:rPr>
              <a:t>areaBrasil</a:t>
            </a:r>
            <a:r>
              <a:rPr lang="pt-BR" altLang="pt-BR" sz="2000" dirty="0">
                <a:latin typeface="Courier New" panose="02070309020205020404" pitchFamily="49" charset="0"/>
              </a:rPr>
              <a:t> = 8.516.000;</a:t>
            </a:r>
          </a:p>
          <a:p>
            <a:pPr marL="344487" lvl="1" indent="0" eaLnBrk="1" hangingPunct="1">
              <a:lnSpc>
                <a:spcPct val="11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76</a:t>
            </a:fld>
            <a:endParaRPr lang="pt-BR" altLang="en-US"/>
          </a:p>
        </p:txBody>
      </p:sp>
      <p:sp>
        <p:nvSpPr>
          <p:cNvPr id="6" name="Sinal de Multiplicação 5">
            <a:extLst>
              <a:ext uri="{FF2B5EF4-FFF2-40B4-BE49-F238E27FC236}">
                <a16:creationId xmlns:a16="http://schemas.microsoft.com/office/drawing/2014/main" id="{A1A9C7EC-67AB-41E6-A0E8-424B41DE6F1B}"/>
              </a:ext>
            </a:extLst>
          </p:cNvPr>
          <p:cNvSpPr/>
          <p:nvPr/>
        </p:nvSpPr>
        <p:spPr bwMode="auto">
          <a:xfrm>
            <a:off x="3779912" y="3789040"/>
            <a:ext cx="1368152" cy="648072"/>
          </a:xfrm>
          <a:prstGeom prst="mathMultiply">
            <a:avLst>
              <a:gd name="adj1" fmla="val 5116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12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62DBB-09D0-4F57-8EBA-E543AB62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de tipos de variáveis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7C998C-AF9A-4E72-B097-A95EC59CD4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77</a:t>
            </a:fld>
            <a:endParaRPr lang="pt-BR" altLang="en-US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C062207-7840-4D79-83ED-93F16B57C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26570"/>
              </p:ext>
            </p:extLst>
          </p:nvPr>
        </p:nvGraphicFramePr>
        <p:xfrm>
          <a:off x="457200" y="1417638"/>
          <a:ext cx="8229600" cy="4315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141374813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796997367"/>
                    </a:ext>
                  </a:extLst>
                </a:gridCol>
                <a:gridCol w="5842992">
                  <a:extLst>
                    <a:ext uri="{9D8B030D-6E8A-4147-A177-3AD203B41FA5}">
                      <a16:colId xmlns:a16="http://schemas.microsoft.com/office/drawing/2014/main" val="2887472256"/>
                    </a:ext>
                  </a:extLst>
                </a:gridCol>
              </a:tblGrid>
              <a:tr h="474388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accent3"/>
                          </a:solidFill>
                        </a:rPr>
                        <a:t>De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accent3"/>
                          </a:solidFill>
                        </a:rPr>
                        <a:t>Para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accent3"/>
                          </a:solidFill>
                        </a:rPr>
                        <a:t>Método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80151"/>
                  </a:ext>
                </a:extLst>
              </a:tr>
              <a:tr h="480977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int</a:t>
                      </a:r>
                      <a:endParaRPr lang="pt-BR" sz="20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String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 err="1"/>
                        <a:t>str</a:t>
                      </a:r>
                      <a:r>
                        <a:rPr lang="pt-BR" sz="1800" dirty="0"/>
                        <a:t> </a:t>
                      </a:r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dirty="0"/>
                        <a:t> </a:t>
                      </a:r>
                      <a:r>
                        <a:rPr lang="pt-BR" sz="1800" b="1" dirty="0" err="1">
                          <a:effectLst/>
                        </a:rPr>
                        <a:t>Integer.toString</a:t>
                      </a:r>
                      <a:r>
                        <a:rPr lang="pt-BR" sz="1800" dirty="0">
                          <a:effectLst/>
                        </a:rPr>
                        <a:t>(numero);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64472"/>
                  </a:ext>
                </a:extLst>
              </a:tr>
              <a:tr h="480977">
                <a:tc>
                  <a:txBody>
                    <a:bodyPr/>
                    <a:lstStyle/>
                    <a:p>
                      <a:pPr algn="ctr"/>
                      <a:r>
                        <a:rPr lang="pt-BR" sz="2000" b="1" u="sng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pt-BR" sz="2000" b="1" u="sng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String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dirty="0"/>
                        <a:t> str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1" dirty="0" err="1">
                          <a:effectLst/>
                        </a:rPr>
                        <a:t>Long.toString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pt-BR" sz="1800" dirty="0"/>
                        <a:t>numero</a:t>
                      </a:r>
                      <a:r>
                        <a:rPr lang="en-US" sz="1800" dirty="0">
                          <a:effectLst/>
                        </a:rPr>
                        <a:t>);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142449"/>
                  </a:ext>
                </a:extLst>
              </a:tr>
              <a:tr h="480977"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pt-BR" sz="20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String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 err="1"/>
                        <a:t>str</a:t>
                      </a:r>
                      <a:r>
                        <a:rPr lang="pt-BR" sz="1800" dirty="0"/>
                        <a:t> </a:t>
                      </a:r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dirty="0"/>
                        <a:t> </a:t>
                      </a:r>
                      <a:r>
                        <a:rPr lang="pt-BR" sz="1800" b="1" dirty="0" err="1">
                          <a:effectLst/>
                        </a:rPr>
                        <a:t>Float.toString</a:t>
                      </a:r>
                      <a:r>
                        <a:rPr lang="pt-BR" sz="1800" dirty="0">
                          <a:effectLst/>
                        </a:rPr>
                        <a:t>(numero);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061889"/>
                  </a:ext>
                </a:extLst>
              </a:tr>
              <a:tr h="474388">
                <a:tc>
                  <a:txBody>
                    <a:bodyPr/>
                    <a:lstStyle/>
                    <a:p>
                      <a:pPr algn="ctr"/>
                      <a:r>
                        <a:rPr lang="pt-BR" sz="2000" b="1" u="sng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pt-BR" sz="2000" b="1" u="sng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String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pt-BR" sz="1800" dirty="0"/>
                        <a:t> </a:t>
                      </a:r>
                      <a:r>
                        <a:rPr lang="pt-BR" sz="1800" dirty="0" err="1"/>
                        <a:t>str</a:t>
                      </a:r>
                      <a:r>
                        <a:rPr lang="pt-BR" sz="1800" dirty="0"/>
                        <a:t> </a:t>
                      </a:r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dirty="0"/>
                        <a:t> </a:t>
                      </a:r>
                      <a:r>
                        <a:rPr lang="pt-BR" sz="1800" b="1" dirty="0" err="1">
                          <a:effectLst/>
                        </a:rPr>
                        <a:t>Double.toString</a:t>
                      </a:r>
                      <a:r>
                        <a:rPr lang="pt-BR" sz="1800" dirty="0">
                          <a:effectLst/>
                        </a:rPr>
                        <a:t>(</a:t>
                      </a:r>
                      <a:r>
                        <a:rPr lang="pt-BR" sz="1800" dirty="0"/>
                        <a:t>numero</a:t>
                      </a:r>
                      <a:r>
                        <a:rPr lang="pt-BR" sz="1800" dirty="0">
                          <a:effectLst/>
                        </a:rPr>
                        <a:t>);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047784"/>
                  </a:ext>
                </a:extLst>
              </a:tr>
              <a:tr h="4809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pt-BR" sz="20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2000" b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int</a:t>
                      </a:r>
                      <a:endParaRPr lang="pt-BR" sz="20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n-NO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nn-NO" sz="1800" dirty="0"/>
                        <a:t> </a:t>
                      </a:r>
                      <a:r>
                        <a:rPr lang="pt-BR" sz="1800" dirty="0"/>
                        <a:t>numero</a:t>
                      </a:r>
                      <a:r>
                        <a:rPr lang="nn-NO" sz="1800" dirty="0"/>
                        <a:t> </a:t>
                      </a:r>
                      <a:r>
                        <a:rPr lang="nn-N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nn-NO" sz="1800" dirty="0"/>
                        <a:t> </a:t>
                      </a:r>
                      <a:r>
                        <a:rPr lang="nn-NO" sz="1800" b="1" dirty="0">
                          <a:effectLst/>
                        </a:rPr>
                        <a:t>Integer.</a:t>
                      </a:r>
                      <a:r>
                        <a:rPr lang="nn-NO" sz="1800" b="1" i="1" dirty="0">
                          <a:effectLst/>
                        </a:rPr>
                        <a:t>valueOf</a:t>
                      </a:r>
                      <a:r>
                        <a:rPr lang="nn-NO" sz="1800" dirty="0">
                          <a:effectLst/>
                        </a:rPr>
                        <a:t>(</a:t>
                      </a:r>
                      <a:r>
                        <a:rPr lang="nn-NO" sz="1800" dirty="0"/>
                        <a:t>str</a:t>
                      </a:r>
                      <a:r>
                        <a:rPr lang="nn-NO" sz="1800" dirty="0">
                          <a:effectLst/>
                        </a:rPr>
                        <a:t>);</a:t>
                      </a:r>
                      <a:endParaRPr lang="pt-BR" sz="18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925061"/>
                  </a:ext>
                </a:extLst>
              </a:tr>
              <a:tr h="480977"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pt-BR" sz="20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pt-BR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lang="en-US" sz="1800" dirty="0"/>
                        <a:t> </a:t>
                      </a:r>
                      <a:r>
                        <a:rPr lang="pt-BR" sz="1800" dirty="0"/>
                        <a:t>numero</a:t>
                      </a:r>
                      <a:r>
                        <a:rPr lang="en-US" sz="1800" dirty="0"/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1" dirty="0" err="1">
                          <a:effectLst/>
                        </a:rPr>
                        <a:t>Long.</a:t>
                      </a:r>
                      <a:r>
                        <a:rPr lang="en-US" sz="1800" b="1" i="1" dirty="0" err="1">
                          <a:effectLst/>
                        </a:rPr>
                        <a:t>valueOf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/>
                        <a:t>str</a:t>
                      </a:r>
                      <a:r>
                        <a:rPr lang="en-US" sz="1800" dirty="0">
                          <a:effectLst/>
                        </a:rPr>
                        <a:t>);</a:t>
                      </a:r>
                      <a:endParaRPr lang="pt-BR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775540"/>
                  </a:ext>
                </a:extLst>
              </a:tr>
              <a:tr h="480977"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pt-BR" sz="20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pt-BR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pt-BR" sz="1800" dirty="0"/>
                        <a:t> numero </a:t>
                      </a:r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dirty="0"/>
                        <a:t> </a:t>
                      </a:r>
                      <a:r>
                        <a:rPr lang="pt-BR" sz="1800" b="1" dirty="0" err="1">
                          <a:effectLst/>
                        </a:rPr>
                        <a:t>Float.</a:t>
                      </a:r>
                      <a:r>
                        <a:rPr lang="pt-BR" sz="1800" b="1" i="1" dirty="0" err="1">
                          <a:effectLst/>
                        </a:rPr>
                        <a:t>valueOf</a:t>
                      </a:r>
                      <a:r>
                        <a:rPr lang="pt-BR" sz="1800" dirty="0">
                          <a:effectLst/>
                        </a:rPr>
                        <a:t>(</a:t>
                      </a:r>
                      <a:r>
                        <a:rPr lang="pt-BR" sz="1800" dirty="0" err="1"/>
                        <a:t>str</a:t>
                      </a:r>
                      <a:r>
                        <a:rPr lang="pt-BR" sz="1800" dirty="0">
                          <a:effectLst/>
                        </a:rPr>
                        <a:t>);</a:t>
                      </a:r>
                      <a:endParaRPr lang="pt-BR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361045"/>
                  </a:ext>
                </a:extLst>
              </a:tr>
              <a:tr h="480977"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pt-BR" sz="2000" b="1" kern="12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pt-BR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200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pt-BR" sz="1800" dirty="0"/>
                        <a:t> numero </a:t>
                      </a:r>
                      <a:r>
                        <a:rPr lang="pt-B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1800" dirty="0"/>
                        <a:t> </a:t>
                      </a:r>
                      <a:r>
                        <a:rPr lang="pt-BR" sz="1800" b="1" dirty="0" err="1">
                          <a:effectLst/>
                        </a:rPr>
                        <a:t>Double.</a:t>
                      </a:r>
                      <a:r>
                        <a:rPr lang="pt-BR" sz="1800" b="1" i="1" dirty="0" err="1">
                          <a:effectLst/>
                        </a:rPr>
                        <a:t>valueOf</a:t>
                      </a:r>
                      <a:r>
                        <a:rPr lang="pt-BR" sz="1800" dirty="0">
                          <a:effectLst/>
                        </a:rPr>
                        <a:t>(</a:t>
                      </a:r>
                      <a:r>
                        <a:rPr lang="pt-BR" sz="1800" dirty="0" err="1"/>
                        <a:t>str</a:t>
                      </a:r>
                      <a:r>
                        <a:rPr lang="pt-BR" sz="1800">
                          <a:effectLst/>
                        </a:rPr>
                        <a:t>);</a:t>
                      </a:r>
                      <a:endParaRPr lang="pt-BR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33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8483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Espaço Reservado para Número de Slide 3">
            <a:extLst>
              <a:ext uri="{FF2B5EF4-FFF2-40B4-BE49-F238E27FC236}">
                <a16:creationId xmlns:a16="http://schemas.microsoft.com/office/drawing/2014/main" id="{319DC306-C85E-4CF4-8B0A-B10B8A127F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A69D3D-3457-4309-AEFB-1107D60F7014}" type="slidenum">
              <a:rPr lang="pt-BR" altLang="en-US" sz="1200" smtClean="0">
                <a:latin typeface="Garamond" panose="02020404030301010803" pitchFamily="18" charset="0"/>
              </a:rPr>
              <a:pPr/>
              <a:t>78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906BEF26-408F-4922-AAB4-9DCAD5FCF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253E24C-1296-4768-9F2A-1C998F942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8"/>
            <a:ext cx="8178800" cy="473484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90000"/>
              </a:lnSpc>
              <a:defRPr/>
            </a:pPr>
            <a:r>
              <a:rPr lang="pt-BR" altLang="pt-BR" sz="2400" kern="0" dirty="0"/>
              <a:t>Baixe o arquivo que está em “Exercícios de Fixação - Conteúdo 3” (planilha Excel) da pasta </a:t>
            </a:r>
            <a:r>
              <a:rPr lang="pt-BR" altLang="pt-BR" sz="2400" u="sng" kern="0" dirty="0"/>
              <a:t>Conteúdos</a:t>
            </a:r>
            <a:r>
              <a:rPr lang="pt-BR" altLang="pt-BR" sz="2400" kern="0" dirty="0"/>
              <a:t> (Módulo I) da disciplina no </a:t>
            </a:r>
            <a:r>
              <a:rPr lang="pt-BR" altLang="pt-BR" sz="2400" u="sng" kern="0" dirty="0"/>
              <a:t>Moodle</a:t>
            </a:r>
            <a:r>
              <a:rPr lang="pt-BR" altLang="pt-BR" sz="2400" kern="0" dirty="0"/>
              <a:t>;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pt-BR" altLang="pt-BR" sz="2400" kern="0" dirty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pt-BR" altLang="pt-BR" sz="2400" kern="0" dirty="0"/>
              <a:t>Faça os exercícios listados no arquivo (Partes 1 e 2);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pt-BR" altLang="pt-BR" sz="2400" kern="0" dirty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pt-BR" altLang="pt-BR" sz="2400" kern="0" dirty="0"/>
              <a:t>Poste (envie) o arquivo acima no mesmo local.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79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D99555C8-2EF4-4739-945B-14713155F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5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FECF5F-F3ED-4298-9309-952A50FCB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4438"/>
            <a:ext cx="8178800" cy="487885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400" dirty="0"/>
              <a:t>Baixe e execute os instaladores do Java e do </a:t>
            </a:r>
            <a:r>
              <a:rPr lang="pt-BR" sz="2400" dirty="0" err="1"/>
              <a:t>Intellij</a:t>
            </a:r>
            <a:r>
              <a:rPr lang="pt-BR" sz="2400" dirty="0"/>
              <a:t> no seu computador conforme as instruções dos slides anterior (FAZER EM CASA, SE AINDA NÃO O FEZ).</a:t>
            </a:r>
          </a:p>
          <a:p>
            <a:r>
              <a:rPr lang="pt-BR" sz="2400" dirty="0"/>
              <a:t>Abra o </a:t>
            </a:r>
            <a:r>
              <a:rPr lang="pt-BR" sz="2400" dirty="0" err="1"/>
              <a:t>Intellij</a:t>
            </a:r>
            <a:r>
              <a:rPr lang="pt-BR" sz="2400" dirty="0"/>
              <a:t>:</a:t>
            </a:r>
          </a:p>
          <a:p>
            <a:pPr lvl="1"/>
            <a:r>
              <a:rPr lang="pt-BR" sz="2000" dirty="0"/>
              <a:t>Digite nele o programa Java do próximo slide:</a:t>
            </a:r>
          </a:p>
          <a:p>
            <a:pPr lvl="1"/>
            <a:r>
              <a:rPr lang="pt-BR" sz="2000" dirty="0"/>
              <a:t>Execute o programa;</a:t>
            </a:r>
          </a:p>
          <a:p>
            <a:pPr lvl="1"/>
            <a:r>
              <a:rPr lang="pt-BR" sz="2000" dirty="0"/>
              <a:t>Conserte os erros de sintaxe que por ventura apareçam devido a erros de digitação;</a:t>
            </a:r>
          </a:p>
          <a:p>
            <a:pPr lvl="1"/>
            <a:r>
              <a:rPr lang="pt-BR" sz="2000" dirty="0"/>
              <a:t>Entre com os dados para cada campo solicitado;</a:t>
            </a:r>
          </a:p>
          <a:p>
            <a:pPr lvl="1"/>
            <a:r>
              <a:rPr lang="pt-BR" sz="2000" dirty="0"/>
              <a:t>Verifique se o resultado está correto, não sendo, volte ao editor.</a:t>
            </a:r>
          </a:p>
        </p:txBody>
      </p:sp>
    </p:spTree>
    <p:extLst>
      <p:ext uri="{BB962C8B-B14F-4D97-AF65-F5344CB8AC3E}">
        <p14:creationId xmlns:p14="http://schemas.microsoft.com/office/powerpoint/2010/main" val="408326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9E4F2-1AA5-4F76-A2B6-4129EF01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989C05-CD55-43DB-988B-637964AF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PI (Programação Imperativa):</a:t>
            </a:r>
          </a:p>
          <a:p>
            <a:pPr lvl="1"/>
            <a:r>
              <a:rPr lang="pt-BR" dirty="0"/>
              <a:t>Modelo de programação onde sequências de comandos mudam o estado (variáveis) de um programa (</a:t>
            </a:r>
            <a:r>
              <a:rPr lang="pt-BR" dirty="0" err="1"/>
              <a:t>Portugol</a:t>
            </a:r>
            <a:r>
              <a:rPr lang="pt-BR" dirty="0"/>
              <a:t>);</a:t>
            </a:r>
          </a:p>
          <a:p>
            <a:r>
              <a:rPr lang="pt-BR" dirty="0"/>
              <a:t>POO (Programação Orientada a Objetos):</a:t>
            </a:r>
          </a:p>
          <a:p>
            <a:pPr lvl="1"/>
            <a:r>
              <a:rPr lang="pt-BR" dirty="0"/>
              <a:t>Modelo de análise, projeto e programação baseado na composição e interação entre diversas unidades chamadas de “objetos” (Java, C#, Python).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C6E411-4CDD-46B7-A26C-8096D82666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8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6562293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80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D99555C8-2EF4-4739-945B-14713155F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5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4680520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t-BR" sz="15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CalcIdade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kern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anoAtual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5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seu nome: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o ano em que você nasceu: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o ano em que estamos: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anoAtual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15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idade =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anoAtual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nome+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você tem/terá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+idade+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anos em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anoAtual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10724226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01008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716FB-BF81-416E-8569-231C7C25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Linguagens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CCF16C-0635-49C7-87F4-723A8F41D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algn="l"/>
            <a:r>
              <a:rPr lang="pt-BR" sz="3200" b="0" i="0" u="none" strike="noStrike" baseline="0" dirty="0">
                <a:latin typeface="Calibri" panose="020F0502020204030204" pitchFamily="34" charset="0"/>
              </a:rPr>
              <a:t>Linguagens Procedurais:</a:t>
            </a:r>
          </a:p>
          <a:p>
            <a:pPr lvl="1"/>
            <a:r>
              <a:rPr lang="pt-BR" sz="2400" b="0" i="0" u="none" strike="noStrike" baseline="0" dirty="0">
                <a:latin typeface="Calibri" panose="020F0502020204030204" pitchFamily="34" charset="0"/>
              </a:rPr>
              <a:t>Leem uma linha por vez;</a:t>
            </a:r>
          </a:p>
          <a:p>
            <a:pPr lvl="1"/>
            <a:r>
              <a:rPr lang="pt-BR" sz="2400" b="0" i="0" u="none" strike="noStrike" baseline="0" dirty="0">
                <a:latin typeface="Calibri" panose="020F0502020204030204" pitchFamily="34" charset="0"/>
              </a:rPr>
              <a:t>A linguagem </a:t>
            </a:r>
            <a:r>
              <a:rPr lang="pt-BR" sz="2400" b="1" i="0" u="none" strike="noStrike" baseline="0" dirty="0">
                <a:latin typeface="Calibri" panose="020F0502020204030204" pitchFamily="34" charset="0"/>
              </a:rPr>
              <a:t>C </a:t>
            </a:r>
            <a:r>
              <a:rPr lang="pt-BR" sz="2400" b="0" i="0" u="none" strike="noStrike" baseline="0" dirty="0">
                <a:latin typeface="Calibri" panose="020F0502020204030204" pitchFamily="34" charset="0"/>
              </a:rPr>
              <a:t>é procedural.</a:t>
            </a:r>
          </a:p>
          <a:p>
            <a:pPr marR="0" algn="l"/>
            <a:r>
              <a:rPr lang="pt-BR" sz="3200" b="0" i="0" u="none" strike="noStrike" baseline="0" dirty="0">
                <a:latin typeface="Calibri" panose="020F0502020204030204" pitchFamily="34" charset="0"/>
              </a:rPr>
              <a:t>Linguagens orientadas a objetos</a:t>
            </a:r>
          </a:p>
          <a:p>
            <a:pPr lvl="1"/>
            <a:r>
              <a:rPr lang="pt-BR" sz="2400" b="0" i="0" u="none" strike="noStrike" baseline="0" dirty="0">
                <a:latin typeface="Calibri" panose="020F0502020204030204" pitchFamily="34" charset="0"/>
              </a:rPr>
              <a:t>Leem uma linha por vez</a:t>
            </a:r>
            <a:r>
              <a:rPr lang="pt-BR" sz="2400" dirty="0">
                <a:latin typeface="Calibri" panose="020F0502020204030204" pitchFamily="34" charset="0"/>
              </a:rPr>
              <a:t>;</a:t>
            </a:r>
            <a:endParaRPr lang="pt-BR" sz="2400" b="0" i="0" u="none" strike="noStrike" baseline="0" dirty="0">
              <a:latin typeface="Calibri" panose="020F0502020204030204" pitchFamily="34" charset="0"/>
            </a:endParaRPr>
          </a:p>
          <a:p>
            <a:pPr lvl="1"/>
            <a:r>
              <a:rPr lang="pt-BR" sz="2400" b="0" i="0" u="none" strike="noStrike" baseline="0" dirty="0">
                <a:latin typeface="Calibri" panose="020F0502020204030204" pitchFamily="34" charset="0"/>
              </a:rPr>
              <a:t>Modelam objetos por meio do código;</a:t>
            </a:r>
          </a:p>
          <a:p>
            <a:pPr lvl="1"/>
            <a:r>
              <a:rPr lang="pt-BR" sz="2400" b="0" i="0" u="none" strike="noStrike" baseline="0" dirty="0">
                <a:latin typeface="Calibri" panose="020F0502020204030204" pitchFamily="34" charset="0"/>
              </a:rPr>
              <a:t>Enfatizam a interação do objeto;</a:t>
            </a:r>
          </a:p>
          <a:p>
            <a:pPr lvl="1"/>
            <a:r>
              <a:rPr lang="pt-BR" sz="2400" b="0" i="0" u="none" strike="noStrike" baseline="0" dirty="0">
                <a:latin typeface="Calibri" panose="020F0502020204030204" pitchFamily="34" charset="0"/>
              </a:rPr>
              <a:t>Permitem uma interação sem uma ordem prescrita</a:t>
            </a:r>
            <a:r>
              <a:rPr lang="pt-BR" sz="2400" dirty="0">
                <a:latin typeface="Calibri" panose="020F0502020204030204" pitchFamily="34" charset="0"/>
              </a:rPr>
              <a:t>;</a:t>
            </a:r>
            <a:endParaRPr lang="pt-BR" sz="2400" b="0" i="0" u="none" strike="noStrike" baseline="0" dirty="0">
              <a:latin typeface="Calibri" panose="020F0502020204030204" pitchFamily="34" charset="0"/>
            </a:endParaRPr>
          </a:p>
          <a:p>
            <a:pPr lvl="1"/>
            <a:r>
              <a:rPr lang="pt-BR" sz="2400" b="1" i="0" u="none" strike="noStrike" baseline="0" dirty="0">
                <a:latin typeface="Calibri" panose="020F0502020204030204" pitchFamily="34" charset="0"/>
              </a:rPr>
              <a:t>Java </a:t>
            </a:r>
            <a:r>
              <a:rPr lang="pt-BR" sz="2400" b="0" i="0" u="none" strike="noStrike" baseline="0" dirty="0">
                <a:latin typeface="Calibri" panose="020F0502020204030204" pitchFamily="34" charset="0"/>
              </a:rPr>
              <a:t>e </a:t>
            </a:r>
            <a:r>
              <a:rPr lang="pt-BR" sz="2400" b="1" i="0" u="none" strike="noStrike" baseline="0" dirty="0">
                <a:latin typeface="Calibri" panose="020F0502020204030204" pitchFamily="34" charset="0"/>
              </a:rPr>
              <a:t>C++ </a:t>
            </a:r>
            <a:r>
              <a:rPr lang="pt-BR" sz="2400" b="0" i="0" u="none" strike="noStrike" baseline="0" dirty="0">
                <a:latin typeface="Calibri" panose="020F0502020204030204" pitchFamily="34" charset="0"/>
              </a:rPr>
              <a:t>são linguagens orientadas a objetos. </a:t>
            </a:r>
          </a:p>
          <a:p>
            <a:pPr marR="0" algn="l"/>
            <a:endParaRPr lang="pt-BR" sz="2800" b="0" i="0" u="none" strike="noStrike" baseline="0" dirty="0">
              <a:latin typeface="Calibri" panose="020F0502020204030204" pitchFamily="34" charset="0"/>
            </a:endParaRPr>
          </a:p>
          <a:p>
            <a:endParaRPr lang="pt-BR" sz="2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683EAE-FB09-4EEB-9F42-7BC34BEB63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9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935832102"/>
      </p:ext>
    </p:extLst>
  </p:cSld>
  <p:clrMapOvr>
    <a:masterClrMapping/>
  </p:clrMapOvr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79865</TotalTime>
  <Words>5090</Words>
  <Application>Microsoft Office PowerPoint</Application>
  <PresentationFormat>Apresentação na tela (4:3)</PresentationFormat>
  <Paragraphs>734</Paragraphs>
  <Slides>81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81</vt:i4>
      </vt:variant>
    </vt:vector>
  </HeadingPairs>
  <TitlesOfParts>
    <vt:vector size="87" baseType="lpstr">
      <vt:lpstr>Arial</vt:lpstr>
      <vt:lpstr>Calibri</vt:lpstr>
      <vt:lpstr>Courier New</vt:lpstr>
      <vt:lpstr>Garamond</vt:lpstr>
      <vt:lpstr>Wingdings</vt:lpstr>
      <vt:lpstr>Borda</vt:lpstr>
      <vt:lpstr>Algoritmos</vt:lpstr>
      <vt:lpstr>Conteúdo 3</vt:lpstr>
      <vt:lpstr>Algoritmo x Programas</vt:lpstr>
      <vt:lpstr>Exemplo 1 - Programa fonte em Pascal</vt:lpstr>
      <vt:lpstr>Exemplo 2 - Programa fonte em Python</vt:lpstr>
      <vt:lpstr>Exemplo 3 - Programa fonte em Portugol</vt:lpstr>
      <vt:lpstr>Exemplo 4 - Programa fonte em Java</vt:lpstr>
      <vt:lpstr>Tipos de Programação</vt:lpstr>
      <vt:lpstr>Tipos de Linguagens de Programação</vt:lpstr>
      <vt:lpstr>Compiladores/IDE</vt:lpstr>
      <vt:lpstr>Compiladores/IDE</vt:lpstr>
      <vt:lpstr>Ecossistema Java</vt:lpstr>
      <vt:lpstr>Java SE Development Kit (JDK) </vt:lpstr>
      <vt:lpstr>Compilar/Executar Programas</vt:lpstr>
      <vt:lpstr>Compilador/IDE Intellij</vt:lpstr>
      <vt:lpstr>Instalação do Intellij</vt:lpstr>
      <vt:lpstr>Instalação do Intellij</vt:lpstr>
      <vt:lpstr>Instalação do Intellij</vt:lpstr>
      <vt:lpstr>Instalação do Intellij</vt:lpstr>
      <vt:lpstr>Instalação do Intellij</vt:lpstr>
      <vt:lpstr>Execução (inicial) do Intellij</vt:lpstr>
      <vt:lpstr>Execução (inicial) do Intellij</vt:lpstr>
      <vt:lpstr>Execução (inicial) do Intellij</vt:lpstr>
      <vt:lpstr>Execução (inicial) do Intellij</vt:lpstr>
      <vt:lpstr>Tela principal do Intellij</vt:lpstr>
      <vt:lpstr>Criar programa (classe)</vt:lpstr>
      <vt:lpstr>Criar programa (classe)</vt:lpstr>
      <vt:lpstr>Criar programa (classe)</vt:lpstr>
      <vt:lpstr>Criar programa (classe)</vt:lpstr>
      <vt:lpstr>Rodar (executar) programa (classe)</vt:lpstr>
      <vt:lpstr>Compilador/IDE Intellij</vt:lpstr>
      <vt:lpstr>Abrir programa (classe) já criado</vt:lpstr>
      <vt:lpstr>Compilador/IDE Intellij</vt:lpstr>
      <vt:lpstr>Intellij (dicas 1)</vt:lpstr>
      <vt:lpstr>Intellij (dicas 2)</vt:lpstr>
      <vt:lpstr>Intellij (dicas 3)</vt:lpstr>
      <vt:lpstr>Projetos (Projects)</vt:lpstr>
      <vt:lpstr>Criando Projetos (Projects) no Intellij</vt:lpstr>
      <vt:lpstr>Criando Projetos (Projects) no Intellij</vt:lpstr>
      <vt:lpstr>Pacotes (Packages)</vt:lpstr>
      <vt:lpstr>Criar Pacotes (Packages) no Intellij</vt:lpstr>
      <vt:lpstr>Criar Pacotes (Packages) no Intellij</vt:lpstr>
      <vt:lpstr>Criar Pacotes (Packages) no Intellij</vt:lpstr>
      <vt:lpstr>Criar Pacotes (Packages) no Intellij</vt:lpstr>
      <vt:lpstr>Java (dicas)</vt:lpstr>
      <vt:lpstr>Estrutura básica de um Programa no Java</vt:lpstr>
      <vt:lpstr>Exemplo 5</vt:lpstr>
      <vt:lpstr>Indentação de Código</vt:lpstr>
      <vt:lpstr>Exemplo 6 Código SEM indentação</vt:lpstr>
      <vt:lpstr>Exemplo 7 Código COM indentação</vt:lpstr>
      <vt:lpstr>Indentação de Código</vt:lpstr>
      <vt:lpstr>Nomenclatura dos exercícios </vt:lpstr>
      <vt:lpstr>Renomear classes no Intellij</vt:lpstr>
      <vt:lpstr>Renomear classes no Intellij</vt:lpstr>
      <vt:lpstr>Renomear classes no Intellij</vt:lpstr>
      <vt:lpstr>Renomear classes no Intellij</vt:lpstr>
      <vt:lpstr>Exercício 1</vt:lpstr>
      <vt:lpstr>Exercício 2</vt:lpstr>
      <vt:lpstr>Exercício 3</vt:lpstr>
      <vt:lpstr>Dados</vt:lpstr>
      <vt:lpstr>Tipos de dados</vt:lpstr>
      <vt:lpstr>Tipos de dados</vt:lpstr>
      <vt:lpstr>Tipos de dados</vt:lpstr>
      <vt:lpstr>Tipos de dados</vt:lpstr>
      <vt:lpstr>Declaração de variáveis</vt:lpstr>
      <vt:lpstr>Identificadores</vt:lpstr>
      <vt:lpstr>Identificadores</vt:lpstr>
      <vt:lpstr>Identificadores</vt:lpstr>
      <vt:lpstr>Exemplo 8 (identificadores inapropriados)</vt:lpstr>
      <vt:lpstr>Exemplo 9 (identificadores apropriados)</vt:lpstr>
      <vt:lpstr>Variáveis (abreviação de dados variáveis)</vt:lpstr>
      <vt:lpstr>Declaração de variáveis</vt:lpstr>
      <vt:lpstr>Exemplo 10</vt:lpstr>
      <vt:lpstr>Exemplo 11 (inicialização de variáveis)</vt:lpstr>
      <vt:lpstr>Exemplo 12 (inicialização de variáveis)</vt:lpstr>
      <vt:lpstr>Exemplo 13 (inicialização de variáveis)</vt:lpstr>
      <vt:lpstr>Conversão de tipos de variáveis</vt:lpstr>
      <vt:lpstr>Exercício 4</vt:lpstr>
      <vt:lpstr>Exercício 5</vt:lpstr>
      <vt:lpstr>Exercício 5</vt:lpstr>
      <vt:lpstr>Fim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ENZO ROCHA LEITE DINIZ RIBAS</cp:lastModifiedBy>
  <cp:revision>2612</cp:revision>
  <dcterms:created xsi:type="dcterms:W3CDTF">2006-08-20T19:26:34Z</dcterms:created>
  <dcterms:modified xsi:type="dcterms:W3CDTF">2024-03-18T20:50:58Z</dcterms:modified>
</cp:coreProperties>
</file>