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50"/>
  </p:notesMasterIdLst>
  <p:handoutMasterIdLst>
    <p:handoutMasterId r:id="rId51"/>
  </p:handoutMasterIdLst>
  <p:sldIdLst>
    <p:sldId id="256" r:id="rId2"/>
    <p:sldId id="972" r:id="rId3"/>
    <p:sldId id="1676" r:id="rId4"/>
    <p:sldId id="974" r:id="rId5"/>
    <p:sldId id="1836" r:id="rId6"/>
    <p:sldId id="1838" r:id="rId7"/>
    <p:sldId id="1839" r:id="rId8"/>
    <p:sldId id="1883" r:id="rId9"/>
    <p:sldId id="977" r:id="rId10"/>
    <p:sldId id="1323" r:id="rId11"/>
    <p:sldId id="1841" r:id="rId12"/>
    <p:sldId id="1884" r:id="rId13"/>
    <p:sldId id="1877" r:id="rId14"/>
    <p:sldId id="1703" r:id="rId15"/>
    <p:sldId id="1704" r:id="rId16"/>
    <p:sldId id="1842" r:id="rId17"/>
    <p:sldId id="1846" r:id="rId18"/>
    <p:sldId id="1890" r:id="rId19"/>
    <p:sldId id="1847" r:id="rId20"/>
    <p:sldId id="1891" r:id="rId21"/>
    <p:sldId id="1878" r:id="rId22"/>
    <p:sldId id="1892" r:id="rId23"/>
    <p:sldId id="988" r:id="rId24"/>
    <p:sldId id="1843" r:id="rId25"/>
    <p:sldId id="990" r:id="rId26"/>
    <p:sldId id="1881" r:id="rId27"/>
    <p:sldId id="1844" r:id="rId28"/>
    <p:sldId id="1880" r:id="rId29"/>
    <p:sldId id="1885" r:id="rId30"/>
    <p:sldId id="998" r:id="rId31"/>
    <p:sldId id="1882" r:id="rId32"/>
    <p:sldId id="1845" r:id="rId33"/>
    <p:sldId id="1886" r:id="rId34"/>
    <p:sldId id="1887" r:id="rId35"/>
    <p:sldId id="1888" r:id="rId36"/>
    <p:sldId id="1889" r:id="rId37"/>
    <p:sldId id="1006" r:id="rId38"/>
    <p:sldId id="1008" r:id="rId39"/>
    <p:sldId id="1010" r:id="rId40"/>
    <p:sldId id="1012" r:id="rId41"/>
    <p:sldId id="1013" r:id="rId42"/>
    <p:sldId id="1015" r:id="rId43"/>
    <p:sldId id="1346" r:id="rId44"/>
    <p:sldId id="1308" r:id="rId45"/>
    <p:sldId id="1390" r:id="rId46"/>
    <p:sldId id="1018" r:id="rId47"/>
    <p:sldId id="1336" r:id="rId48"/>
    <p:sldId id="1110" r:id="rId4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00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79" autoAdjust="0"/>
    <p:restoredTop sz="94709" autoAdjust="0"/>
  </p:normalViewPr>
  <p:slideViewPr>
    <p:cSldViewPr>
      <p:cViewPr varScale="1">
        <p:scale>
          <a:sx n="85" d="100"/>
          <a:sy n="85" d="100"/>
        </p:scale>
        <p:origin x="6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BAE4201A-0293-465F-892D-E90978E25D91}"/>
    <pc:docChg chg="custSel delSld modSld">
      <pc:chgData name="Ricardo Luiz Freitas" userId="122532effb8c3c75" providerId="LiveId" clId="{BAE4201A-0293-465F-892D-E90978E25D91}" dt="2020-09-08T17:06:47.217" v="6" actId="478"/>
      <pc:docMkLst>
        <pc:docMk/>
      </pc:docMkLst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0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3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7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9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79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7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0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0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1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6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6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8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6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6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6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6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7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7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87"/>
        </pc:sldMkLst>
      </pc:sldChg>
      <pc:sldChg chg="delSp mod">
        <pc:chgData name="Ricardo Luiz Freitas" userId="122532effb8c3c75" providerId="LiveId" clId="{BAE4201A-0293-465F-892D-E90978E25D91}" dt="2020-09-08T17:06:36.376" v="2" actId="478"/>
        <pc:sldMkLst>
          <pc:docMk/>
          <pc:sldMk cId="0" sldId="1006"/>
        </pc:sldMkLst>
        <pc:spChg chg="del">
          <ac:chgData name="Ricardo Luiz Freitas" userId="122532effb8c3c75" providerId="LiveId" clId="{BAE4201A-0293-465F-892D-E90978E25D91}" dt="2020-09-08T17:06:36.376" v="2" actId="478"/>
          <ac:spMkLst>
            <pc:docMk/>
            <pc:sldMk cId="0" sldId="1006"/>
            <ac:spMk id="6" creationId="{7FB30F9A-2992-4B6A-8DC4-AF9124ADF165}"/>
          </ac:spMkLst>
        </pc:spChg>
      </pc:sldChg>
      <pc:sldChg chg="delSp mod">
        <pc:chgData name="Ricardo Luiz Freitas" userId="122532effb8c3c75" providerId="LiveId" clId="{BAE4201A-0293-465F-892D-E90978E25D91}" dt="2020-09-08T17:06:39.416" v="3" actId="478"/>
        <pc:sldMkLst>
          <pc:docMk/>
          <pc:sldMk cId="0" sldId="1012"/>
        </pc:sldMkLst>
        <pc:spChg chg="del">
          <ac:chgData name="Ricardo Luiz Freitas" userId="122532effb8c3c75" providerId="LiveId" clId="{BAE4201A-0293-465F-892D-E90978E25D91}" dt="2020-09-08T17:06:39.416" v="3" actId="478"/>
          <ac:spMkLst>
            <pc:docMk/>
            <pc:sldMk cId="0" sldId="1012"/>
            <ac:spMk id="6" creationId="{33B22394-4141-4E4B-87CA-C5992A001932}"/>
          </ac:spMkLst>
        </pc:spChg>
      </pc:sldChg>
      <pc:sldChg chg="delSp mod">
        <pc:chgData name="Ricardo Luiz Freitas" userId="122532effb8c3c75" providerId="LiveId" clId="{BAE4201A-0293-465F-892D-E90978E25D91}" dt="2020-09-08T17:06:42.031" v="4" actId="478"/>
        <pc:sldMkLst>
          <pc:docMk/>
          <pc:sldMk cId="0" sldId="1015"/>
        </pc:sldMkLst>
        <pc:spChg chg="del">
          <ac:chgData name="Ricardo Luiz Freitas" userId="122532effb8c3c75" providerId="LiveId" clId="{BAE4201A-0293-465F-892D-E90978E25D91}" dt="2020-09-08T17:06:42.031" v="4" actId="478"/>
          <ac:spMkLst>
            <pc:docMk/>
            <pc:sldMk cId="0" sldId="1015"/>
            <ac:spMk id="6" creationId="{711FD8A5-C0BA-44A3-8A3F-A5322453EC59}"/>
          </ac:spMkLst>
        </pc:spChg>
      </pc:sldChg>
      <pc:sldChg chg="delSp mod">
        <pc:chgData name="Ricardo Luiz Freitas" userId="122532effb8c3c75" providerId="LiveId" clId="{BAE4201A-0293-465F-892D-E90978E25D91}" dt="2020-09-08T17:06:47.217" v="6" actId="478"/>
        <pc:sldMkLst>
          <pc:docMk/>
          <pc:sldMk cId="0" sldId="1018"/>
        </pc:sldMkLst>
        <pc:spChg chg="del">
          <ac:chgData name="Ricardo Luiz Freitas" userId="122532effb8c3c75" providerId="LiveId" clId="{BAE4201A-0293-465F-892D-E90978E25D91}" dt="2020-09-08T17:06:47.217" v="6" actId="478"/>
          <ac:spMkLst>
            <pc:docMk/>
            <pc:sldMk cId="0" sldId="1018"/>
            <ac:spMk id="6" creationId="{51361FAB-0441-41EF-BDD4-DAAF9FFD5D37}"/>
          </ac:spMkLst>
        </pc:spChg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1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5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6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6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6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9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1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3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7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7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0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0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07"/>
        </pc:sldMkLst>
      </pc:sldChg>
      <pc:sldChg chg="delSp mod">
        <pc:chgData name="Ricardo Luiz Freitas" userId="122532effb8c3c75" providerId="LiveId" clId="{BAE4201A-0293-465F-892D-E90978E25D91}" dt="2020-09-08T17:06:44.893" v="5" actId="478"/>
        <pc:sldMkLst>
          <pc:docMk/>
          <pc:sldMk cId="0" sldId="1308"/>
        </pc:sldMkLst>
        <pc:spChg chg="del">
          <ac:chgData name="Ricardo Luiz Freitas" userId="122532effb8c3c75" providerId="LiveId" clId="{BAE4201A-0293-465F-892D-E90978E25D91}" dt="2020-09-08T17:06:44.893" v="5" actId="478"/>
          <ac:spMkLst>
            <pc:docMk/>
            <pc:sldMk cId="0" sldId="1308"/>
            <ac:spMk id="7" creationId="{077E07EE-2234-4020-9795-745DE14D2517}"/>
          </ac:spMkLst>
        </pc:spChg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1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4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4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5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5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6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6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6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6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0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0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0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6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6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6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6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F877A568-0F4A-4C6C-9D4D-ED71C9474229}"/>
    <pc:docChg chg="modSld">
      <pc:chgData name="Ricardo Luiz Freitas" userId="122532effb8c3c75" providerId="LiveId" clId="{F877A568-0F4A-4C6C-9D4D-ED71C9474229}" dt="2020-10-27T21:21:32.183" v="17" actId="6549"/>
      <pc:docMkLst>
        <pc:docMk/>
      </pc:docMkLst>
      <pc:sldChg chg="modSp mod">
        <pc:chgData name="Ricardo Luiz Freitas" userId="122532effb8c3c75" providerId="LiveId" clId="{F877A568-0F4A-4C6C-9D4D-ED71C9474229}" dt="2020-10-27T21:21:32.183" v="17" actId="6549"/>
        <pc:sldMkLst>
          <pc:docMk/>
          <pc:sldMk cId="0" sldId="998"/>
        </pc:sldMkLst>
        <pc:spChg chg="mod">
          <ac:chgData name="Ricardo Luiz Freitas" userId="122532effb8c3c75" providerId="LiveId" clId="{F877A568-0F4A-4C6C-9D4D-ED71C9474229}" dt="2020-10-27T21:21:32.183" v="17" actId="6549"/>
          <ac:spMkLst>
            <pc:docMk/>
            <pc:sldMk cId="0" sldId="998"/>
            <ac:spMk id="863236" creationId="{A8584416-6D72-4F8E-8D93-31F34295A35C}"/>
          </ac:spMkLst>
        </pc:spChg>
      </pc:sldChg>
      <pc:sldChg chg="modSp mod">
        <pc:chgData name="Ricardo Luiz Freitas" userId="122532effb8c3c75" providerId="LiveId" clId="{F877A568-0F4A-4C6C-9D4D-ED71C9474229}" dt="2020-10-27T20:59:15.122" v="5" actId="20577"/>
        <pc:sldMkLst>
          <pc:docMk/>
          <pc:sldMk cId="187308070" sldId="1838"/>
        </pc:sldMkLst>
        <pc:spChg chg="mod">
          <ac:chgData name="Ricardo Luiz Freitas" userId="122532effb8c3c75" providerId="LiveId" clId="{F877A568-0F4A-4C6C-9D4D-ED71C9474229}" dt="2020-10-27T20:59:15.122" v="5" actId="20577"/>
          <ac:spMkLst>
            <pc:docMk/>
            <pc:sldMk cId="187308070" sldId="1838"/>
            <ac:spMk id="822276" creationId="{E32C941F-52AC-4BA1-85EB-262A0E4657D0}"/>
          </ac:spMkLst>
        </pc:spChg>
      </pc:sldChg>
      <pc:sldChg chg="modSp mod">
        <pc:chgData name="Ricardo Luiz Freitas" userId="122532effb8c3c75" providerId="LiveId" clId="{F877A568-0F4A-4C6C-9D4D-ED71C9474229}" dt="2020-10-27T20:59:24.312" v="9" actId="20577"/>
        <pc:sldMkLst>
          <pc:docMk/>
          <pc:sldMk cId="2006191848" sldId="1839"/>
        </pc:sldMkLst>
        <pc:spChg chg="mod">
          <ac:chgData name="Ricardo Luiz Freitas" userId="122532effb8c3c75" providerId="LiveId" clId="{F877A568-0F4A-4C6C-9D4D-ED71C9474229}" dt="2020-10-27T20:59:24.312" v="9" actId="20577"/>
          <ac:spMkLst>
            <pc:docMk/>
            <pc:sldMk cId="2006191848" sldId="1839"/>
            <ac:spMk id="824324" creationId="{3695AE34-1161-4046-AFBD-8FE62355B604}"/>
          </ac:spMkLst>
        </pc:spChg>
      </pc:sldChg>
      <pc:sldChg chg="modSp mod">
        <pc:chgData name="Ricardo Luiz Freitas" userId="122532effb8c3c75" providerId="LiveId" clId="{F877A568-0F4A-4C6C-9D4D-ED71C9474229}" dt="2020-10-27T21:17:34.059" v="10" actId="6549"/>
        <pc:sldMkLst>
          <pc:docMk/>
          <pc:sldMk cId="3654505210" sldId="1843"/>
        </pc:sldMkLst>
        <pc:spChg chg="mod">
          <ac:chgData name="Ricardo Luiz Freitas" userId="122532effb8c3c75" providerId="LiveId" clId="{F877A568-0F4A-4C6C-9D4D-ED71C9474229}" dt="2020-10-27T21:17:34.059" v="10" actId="6549"/>
          <ac:spMkLst>
            <pc:docMk/>
            <pc:sldMk cId="3654505210" sldId="1843"/>
            <ac:spMk id="852996" creationId="{B1FD4F92-4159-4739-BC74-FAA1E1A9A0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>
            <a:extLst>
              <a:ext uri="{FF2B5EF4-FFF2-40B4-BE49-F238E27FC236}">
                <a16:creationId xmlns:a16="http://schemas.microsoft.com/office/drawing/2014/main" id="{DDDED2D3-05E2-4C3E-B907-B1F1A48C2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D29BAE-622E-4B97-A91F-7ACE94B551E3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827395" name="Rectangle 2">
            <a:extLst>
              <a:ext uri="{FF2B5EF4-FFF2-40B4-BE49-F238E27FC236}">
                <a16:creationId xmlns:a16="http://schemas.microsoft.com/office/drawing/2014/main" id="{FE3E7F33-650D-4BA3-9D02-05A72C9D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>
            <a:extLst>
              <a:ext uri="{FF2B5EF4-FFF2-40B4-BE49-F238E27FC236}">
                <a16:creationId xmlns:a16="http://schemas.microsoft.com/office/drawing/2014/main" id="{D9163D91-CFCB-4196-B573-58A73C7F7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6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>
            <a:extLst>
              <a:ext uri="{FF2B5EF4-FFF2-40B4-BE49-F238E27FC236}">
                <a16:creationId xmlns:a16="http://schemas.microsoft.com/office/drawing/2014/main" id="{DDDED2D3-05E2-4C3E-B907-B1F1A48C2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D29BAE-622E-4B97-A91F-7ACE94B551E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827395" name="Rectangle 2">
            <a:extLst>
              <a:ext uri="{FF2B5EF4-FFF2-40B4-BE49-F238E27FC236}">
                <a16:creationId xmlns:a16="http://schemas.microsoft.com/office/drawing/2014/main" id="{FE3E7F33-650D-4BA3-9D02-05A72C9D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>
            <a:extLst>
              <a:ext uri="{FF2B5EF4-FFF2-40B4-BE49-F238E27FC236}">
                <a16:creationId xmlns:a16="http://schemas.microsoft.com/office/drawing/2014/main" id="{D9163D91-CFCB-4196-B573-58A73C7F7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>
            <a:extLst>
              <a:ext uri="{FF2B5EF4-FFF2-40B4-BE49-F238E27FC236}">
                <a16:creationId xmlns:a16="http://schemas.microsoft.com/office/drawing/2014/main" id="{DDDED2D3-05E2-4C3E-B907-B1F1A48C2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D29BAE-622E-4B97-A91F-7ACE94B551E3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827395" name="Rectangle 2">
            <a:extLst>
              <a:ext uri="{FF2B5EF4-FFF2-40B4-BE49-F238E27FC236}">
                <a16:creationId xmlns:a16="http://schemas.microsoft.com/office/drawing/2014/main" id="{FE3E7F33-650D-4BA3-9D02-05A72C9D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>
            <a:extLst>
              <a:ext uri="{FF2B5EF4-FFF2-40B4-BE49-F238E27FC236}">
                <a16:creationId xmlns:a16="http://schemas.microsoft.com/office/drawing/2014/main" id="{D9163D91-CFCB-4196-B573-58A73C7F7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43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F02B55C-62C9-40BE-BD18-7E803BF9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161B-06F5-4D35-92BA-5CA91AB7A92B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C6DD3543-4E3E-4F85-A2DD-395128E0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D5C07DF6-52B5-4FD8-800D-0D9E0BCF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2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F2CAC7B7-8483-49CD-B590-F1E3825C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8C20C-4072-4A2C-8193-78D616D0B130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0A6215CC-0516-44C8-8624-818679078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64BEB684-7AB9-4316-A8B2-3C61553C9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7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>
            <a:extLst>
              <a:ext uri="{FF2B5EF4-FFF2-40B4-BE49-F238E27FC236}">
                <a16:creationId xmlns:a16="http://schemas.microsoft.com/office/drawing/2014/main" id="{B3FD6547-48C1-4596-8533-47D0B3C56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C3565-4EC4-4EC8-9BED-10F931FA6DDD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835587" name="Rectangle 2">
            <a:extLst>
              <a:ext uri="{FF2B5EF4-FFF2-40B4-BE49-F238E27FC236}">
                <a16:creationId xmlns:a16="http://schemas.microsoft.com/office/drawing/2014/main" id="{12B864DE-01DB-4A99-99F6-152943F04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>
            <a:extLst>
              <a:ext uri="{FF2B5EF4-FFF2-40B4-BE49-F238E27FC236}">
                <a16:creationId xmlns:a16="http://schemas.microsoft.com/office/drawing/2014/main" id="{A9F64170-E81D-48CD-B7DA-ADF5E5D66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45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0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9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06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7">
            <a:extLst>
              <a:ext uri="{FF2B5EF4-FFF2-40B4-BE49-F238E27FC236}">
                <a16:creationId xmlns:a16="http://schemas.microsoft.com/office/drawing/2014/main" id="{E52148DF-0DB9-46E1-9EC9-E062D6A3C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A3936B-A966-474E-B0E2-B1731FD9D1FE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816131" name="Rectangle 2">
            <a:extLst>
              <a:ext uri="{FF2B5EF4-FFF2-40B4-BE49-F238E27FC236}">
                <a16:creationId xmlns:a16="http://schemas.microsoft.com/office/drawing/2014/main" id="{54801FFB-536B-42FC-8DF6-CB3C6BD97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2" name="Rectangle 3">
            <a:extLst>
              <a:ext uri="{FF2B5EF4-FFF2-40B4-BE49-F238E27FC236}">
                <a16:creationId xmlns:a16="http://schemas.microsoft.com/office/drawing/2014/main" id="{535DB885-29A9-498A-8EE3-0550CD712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50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16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7">
            <a:extLst>
              <a:ext uri="{FF2B5EF4-FFF2-40B4-BE49-F238E27FC236}">
                <a16:creationId xmlns:a16="http://schemas.microsoft.com/office/drawing/2014/main" id="{95EA5C17-2699-41D2-9EB3-F4DDD1E61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E232AB-11C3-4644-B33B-DF1FB17185BA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851971" name="Rectangle 2">
            <a:extLst>
              <a:ext uri="{FF2B5EF4-FFF2-40B4-BE49-F238E27FC236}">
                <a16:creationId xmlns:a16="http://schemas.microsoft.com/office/drawing/2014/main" id="{82F1AD1B-A2C4-42B3-9ECB-F4716402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2" name="Rectangle 3">
            <a:extLst>
              <a:ext uri="{FF2B5EF4-FFF2-40B4-BE49-F238E27FC236}">
                <a16:creationId xmlns:a16="http://schemas.microsoft.com/office/drawing/2014/main" id="{27C71E97-6668-416A-ADA4-B553FE525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08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7">
            <a:extLst>
              <a:ext uri="{FF2B5EF4-FFF2-40B4-BE49-F238E27FC236}">
                <a16:creationId xmlns:a16="http://schemas.microsoft.com/office/drawing/2014/main" id="{DA7B346B-D256-4ABA-85DA-92FFD8572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9AE541-0624-4B06-BD34-90F7073F7163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856067" name="Rectangle 2">
            <a:extLst>
              <a:ext uri="{FF2B5EF4-FFF2-40B4-BE49-F238E27FC236}">
                <a16:creationId xmlns:a16="http://schemas.microsoft.com/office/drawing/2014/main" id="{7D4464E3-E998-44D5-93BB-D1404F5DF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8" name="Rectangle 3">
            <a:extLst>
              <a:ext uri="{FF2B5EF4-FFF2-40B4-BE49-F238E27FC236}">
                <a16:creationId xmlns:a16="http://schemas.microsoft.com/office/drawing/2014/main" id="{06077727-8C9C-4AC3-A298-0B3979C26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3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75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25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52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7">
            <a:extLst>
              <a:ext uri="{FF2B5EF4-FFF2-40B4-BE49-F238E27FC236}">
                <a16:creationId xmlns:a16="http://schemas.microsoft.com/office/drawing/2014/main" id="{C35D8DD7-2900-4E4E-96B5-C38254B40F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F388A2-F8C9-4797-88A5-664C50B95B00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864259" name="Rectangle 2">
            <a:extLst>
              <a:ext uri="{FF2B5EF4-FFF2-40B4-BE49-F238E27FC236}">
                <a16:creationId xmlns:a16="http://schemas.microsoft.com/office/drawing/2014/main" id="{C6D4F482-2D28-48DC-8D24-15A32F600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60" name="Rectangle 3">
            <a:extLst>
              <a:ext uri="{FF2B5EF4-FFF2-40B4-BE49-F238E27FC236}">
                <a16:creationId xmlns:a16="http://schemas.microsoft.com/office/drawing/2014/main" id="{433105B8-0AC4-4A62-B968-124156B65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7">
            <a:extLst>
              <a:ext uri="{FF2B5EF4-FFF2-40B4-BE49-F238E27FC236}">
                <a16:creationId xmlns:a16="http://schemas.microsoft.com/office/drawing/2014/main" id="{487A6461-74F6-4931-A385-0FADB5C9C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22AB1B-EC43-4610-982B-338B18135E2D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923651" name="Rectangle 2">
            <a:extLst>
              <a:ext uri="{FF2B5EF4-FFF2-40B4-BE49-F238E27FC236}">
                <a16:creationId xmlns:a16="http://schemas.microsoft.com/office/drawing/2014/main" id="{47CCFCAE-710E-4388-979C-8B6D0E773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2" name="Rectangle 3">
            <a:extLst>
              <a:ext uri="{FF2B5EF4-FFF2-40B4-BE49-F238E27FC236}">
                <a16:creationId xmlns:a16="http://schemas.microsoft.com/office/drawing/2014/main" id="{767BAEF0-2E70-4A25-BD2F-7DF2CA6FC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71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65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34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02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98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08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214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7">
            <a:extLst>
              <a:ext uri="{FF2B5EF4-FFF2-40B4-BE49-F238E27FC236}">
                <a16:creationId xmlns:a16="http://schemas.microsoft.com/office/drawing/2014/main" id="{1465B97D-16EB-4197-A1EB-E45A8193D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1258D1-5AFA-46C6-9954-8A6ED55C5F52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880643" name="Rectangle 2">
            <a:extLst>
              <a:ext uri="{FF2B5EF4-FFF2-40B4-BE49-F238E27FC236}">
                <a16:creationId xmlns:a16="http://schemas.microsoft.com/office/drawing/2014/main" id="{E16FE243-5256-47E7-AAA6-5DFC90D05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4" name="Rectangle 3">
            <a:extLst>
              <a:ext uri="{FF2B5EF4-FFF2-40B4-BE49-F238E27FC236}">
                <a16:creationId xmlns:a16="http://schemas.microsoft.com/office/drawing/2014/main" id="{C359A44F-3803-4C04-A28D-6480CABB9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7">
            <a:extLst>
              <a:ext uri="{FF2B5EF4-FFF2-40B4-BE49-F238E27FC236}">
                <a16:creationId xmlns:a16="http://schemas.microsoft.com/office/drawing/2014/main" id="{22641386-E290-4BC6-BF70-A5A780759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A7D799-A1EA-472F-8514-24629782D5F9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886787" name="Rectangle 2">
            <a:extLst>
              <a:ext uri="{FF2B5EF4-FFF2-40B4-BE49-F238E27FC236}">
                <a16:creationId xmlns:a16="http://schemas.microsoft.com/office/drawing/2014/main" id="{3F3B5701-306D-44E2-B9AF-8D0423727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8" name="Rectangle 3">
            <a:extLst>
              <a:ext uri="{FF2B5EF4-FFF2-40B4-BE49-F238E27FC236}">
                <a16:creationId xmlns:a16="http://schemas.microsoft.com/office/drawing/2014/main" id="{DB7B8EC6-A3F1-4EAE-94E8-4F99FAA11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7">
            <a:extLst>
              <a:ext uri="{FF2B5EF4-FFF2-40B4-BE49-F238E27FC236}">
                <a16:creationId xmlns:a16="http://schemas.microsoft.com/office/drawing/2014/main" id="{6D571F0D-733A-4325-A5FE-68E08CE9B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9D75BA-288E-4DC3-878F-AF39F009EB08}" type="slidenum">
              <a:rPr lang="pt-BR" altLang="pt-BR" sz="1200" smtClean="0"/>
              <a:pPr/>
              <a:t>39</a:t>
            </a:fld>
            <a:endParaRPr lang="pt-BR" altLang="pt-BR" sz="1200"/>
          </a:p>
        </p:txBody>
      </p:sp>
      <p:sp>
        <p:nvSpPr>
          <p:cNvPr id="890883" name="Rectangle 2">
            <a:extLst>
              <a:ext uri="{FF2B5EF4-FFF2-40B4-BE49-F238E27FC236}">
                <a16:creationId xmlns:a16="http://schemas.microsoft.com/office/drawing/2014/main" id="{A83EA5A5-1B82-4528-8376-41B04FFAE7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4" name="Rectangle 3">
            <a:extLst>
              <a:ext uri="{FF2B5EF4-FFF2-40B4-BE49-F238E27FC236}">
                <a16:creationId xmlns:a16="http://schemas.microsoft.com/office/drawing/2014/main" id="{BA4261B2-339A-41B9-9C3D-46DC3C88D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7">
            <a:extLst>
              <a:ext uri="{FF2B5EF4-FFF2-40B4-BE49-F238E27FC236}">
                <a16:creationId xmlns:a16="http://schemas.microsoft.com/office/drawing/2014/main" id="{66C1147C-8AD7-4627-B29B-6F84FF9B1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427328-D409-4F3F-8621-77106501186E}" type="slidenum">
              <a:rPr lang="pt-BR" altLang="pt-BR" sz="1200" smtClean="0"/>
              <a:pPr/>
              <a:t>40</a:t>
            </a:fld>
            <a:endParaRPr lang="pt-BR" altLang="pt-BR" sz="1200"/>
          </a:p>
        </p:txBody>
      </p:sp>
      <p:sp>
        <p:nvSpPr>
          <p:cNvPr id="894979" name="Rectangle 2">
            <a:extLst>
              <a:ext uri="{FF2B5EF4-FFF2-40B4-BE49-F238E27FC236}">
                <a16:creationId xmlns:a16="http://schemas.microsoft.com/office/drawing/2014/main" id="{F9A1DA11-7AD9-41A4-A34F-8F18123FF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80" name="Rectangle 3">
            <a:extLst>
              <a:ext uri="{FF2B5EF4-FFF2-40B4-BE49-F238E27FC236}">
                <a16:creationId xmlns:a16="http://schemas.microsoft.com/office/drawing/2014/main" id="{D7302462-0178-4EA0-851A-944E7858B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7">
            <a:extLst>
              <a:ext uri="{FF2B5EF4-FFF2-40B4-BE49-F238E27FC236}">
                <a16:creationId xmlns:a16="http://schemas.microsoft.com/office/drawing/2014/main" id="{3E4BEEEF-E255-4E7C-A48D-538A4D834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872F5D-19A4-4180-A049-7EC69FD735A6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820227" name="Rectangle 2">
            <a:extLst>
              <a:ext uri="{FF2B5EF4-FFF2-40B4-BE49-F238E27FC236}">
                <a16:creationId xmlns:a16="http://schemas.microsoft.com/office/drawing/2014/main" id="{A4C5D23C-C0BB-4F7F-ADBB-3EB2EEA92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8" name="Rectangle 3">
            <a:extLst>
              <a:ext uri="{FF2B5EF4-FFF2-40B4-BE49-F238E27FC236}">
                <a16:creationId xmlns:a16="http://schemas.microsoft.com/office/drawing/2014/main" id="{CB02F503-2800-43AB-BA37-C12183960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7">
            <a:extLst>
              <a:ext uri="{FF2B5EF4-FFF2-40B4-BE49-F238E27FC236}">
                <a16:creationId xmlns:a16="http://schemas.microsoft.com/office/drawing/2014/main" id="{0AA78E21-76B4-4BAF-B680-70369E50C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4B8D2C-8216-4660-91E9-E65FA9E151F2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897027" name="Rectangle 2">
            <a:extLst>
              <a:ext uri="{FF2B5EF4-FFF2-40B4-BE49-F238E27FC236}">
                <a16:creationId xmlns:a16="http://schemas.microsoft.com/office/drawing/2014/main" id="{A0C60955-A031-499D-8E51-FE3BE5814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8" name="Rectangle 3">
            <a:extLst>
              <a:ext uri="{FF2B5EF4-FFF2-40B4-BE49-F238E27FC236}">
                <a16:creationId xmlns:a16="http://schemas.microsoft.com/office/drawing/2014/main" id="{EEE08E6E-71AF-4E38-ACFC-A601D3714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7">
            <a:extLst>
              <a:ext uri="{FF2B5EF4-FFF2-40B4-BE49-F238E27FC236}">
                <a16:creationId xmlns:a16="http://schemas.microsoft.com/office/drawing/2014/main" id="{24C0D0F1-9DE6-4E13-9A9D-6D996DE0D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5D26AA-E76F-40F6-81E6-CE9384E2B233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901123" name="Rectangle 2">
            <a:extLst>
              <a:ext uri="{FF2B5EF4-FFF2-40B4-BE49-F238E27FC236}">
                <a16:creationId xmlns:a16="http://schemas.microsoft.com/office/drawing/2014/main" id="{1C8F5A7F-B995-48C3-9943-B3E0DF091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4" name="Rectangle 3">
            <a:extLst>
              <a:ext uri="{FF2B5EF4-FFF2-40B4-BE49-F238E27FC236}">
                <a16:creationId xmlns:a16="http://schemas.microsoft.com/office/drawing/2014/main" id="{4A1D223B-4D33-4DC5-AE66-0F8EE2446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7">
            <a:extLst>
              <a:ext uri="{FF2B5EF4-FFF2-40B4-BE49-F238E27FC236}">
                <a16:creationId xmlns:a16="http://schemas.microsoft.com/office/drawing/2014/main" id="{D32BC59F-AF5B-4DF1-8C7B-360867D48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911D36-C190-4F7D-B901-9C97D6F3F3C7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903171" name="Rectangle 2">
            <a:extLst>
              <a:ext uri="{FF2B5EF4-FFF2-40B4-BE49-F238E27FC236}">
                <a16:creationId xmlns:a16="http://schemas.microsoft.com/office/drawing/2014/main" id="{DF8D37E3-2795-4355-9851-CF984B2E72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2" name="Rectangle 3">
            <a:extLst>
              <a:ext uri="{FF2B5EF4-FFF2-40B4-BE49-F238E27FC236}">
                <a16:creationId xmlns:a16="http://schemas.microsoft.com/office/drawing/2014/main" id="{47CECD8D-FD38-480E-81D0-6F045D591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7">
            <a:extLst>
              <a:ext uri="{FF2B5EF4-FFF2-40B4-BE49-F238E27FC236}">
                <a16:creationId xmlns:a16="http://schemas.microsoft.com/office/drawing/2014/main" id="{44309F64-3FEE-442A-9A8B-756EB3781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4F95C-90C4-4FB5-9257-915933575A9D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909315" name="Rectangle 2">
            <a:extLst>
              <a:ext uri="{FF2B5EF4-FFF2-40B4-BE49-F238E27FC236}">
                <a16:creationId xmlns:a16="http://schemas.microsoft.com/office/drawing/2014/main" id="{8BCD4C5A-9ADD-4F63-A420-B6B3A8E10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6" name="Rectangle 3">
            <a:extLst>
              <a:ext uri="{FF2B5EF4-FFF2-40B4-BE49-F238E27FC236}">
                <a16:creationId xmlns:a16="http://schemas.microsoft.com/office/drawing/2014/main" id="{530AADD5-C309-4963-AE41-01A4B82FF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7">
            <a:extLst>
              <a:ext uri="{FF2B5EF4-FFF2-40B4-BE49-F238E27FC236}">
                <a16:creationId xmlns:a16="http://schemas.microsoft.com/office/drawing/2014/main" id="{44309F64-3FEE-442A-9A8B-756EB3781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4F95C-90C4-4FB5-9257-915933575A9D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909315" name="Rectangle 2">
            <a:extLst>
              <a:ext uri="{FF2B5EF4-FFF2-40B4-BE49-F238E27FC236}">
                <a16:creationId xmlns:a16="http://schemas.microsoft.com/office/drawing/2014/main" id="{8BCD4C5A-9ADD-4F63-A420-B6B3A8E10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6" name="Rectangle 3">
            <a:extLst>
              <a:ext uri="{FF2B5EF4-FFF2-40B4-BE49-F238E27FC236}">
                <a16:creationId xmlns:a16="http://schemas.microsoft.com/office/drawing/2014/main" id="{530AADD5-C309-4963-AE41-01A4B82FF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10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7">
            <a:extLst>
              <a:ext uri="{FF2B5EF4-FFF2-40B4-BE49-F238E27FC236}">
                <a16:creationId xmlns:a16="http://schemas.microsoft.com/office/drawing/2014/main" id="{0855BF3A-0822-464A-A555-4C2493635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F6EFD-5E38-4B9A-A587-9E8F98F8E067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913411" name="Rectangle 2">
            <a:extLst>
              <a:ext uri="{FF2B5EF4-FFF2-40B4-BE49-F238E27FC236}">
                <a16:creationId xmlns:a16="http://schemas.microsoft.com/office/drawing/2014/main" id="{6C1FCA68-B99B-43DF-962B-6FCD58C7B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2" name="Rectangle 3">
            <a:extLst>
              <a:ext uri="{FF2B5EF4-FFF2-40B4-BE49-F238E27FC236}">
                <a16:creationId xmlns:a16="http://schemas.microsoft.com/office/drawing/2014/main" id="{C36DB3D3-CCCA-4377-B149-4D67011BA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7">
            <a:extLst>
              <a:ext uri="{FF2B5EF4-FFF2-40B4-BE49-F238E27FC236}">
                <a16:creationId xmlns:a16="http://schemas.microsoft.com/office/drawing/2014/main" id="{7E79DBB0-B70A-4842-8D1C-F97EBE218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18E72-8C4B-4BA8-95A6-1C5DE9D2D97A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915459" name="Rectangle 2">
            <a:extLst>
              <a:ext uri="{FF2B5EF4-FFF2-40B4-BE49-F238E27FC236}">
                <a16:creationId xmlns:a16="http://schemas.microsoft.com/office/drawing/2014/main" id="{B0B75BC5-2689-4676-AF2B-EB4BE5C5F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60" name="Rectangle 3">
            <a:extLst>
              <a:ext uri="{FF2B5EF4-FFF2-40B4-BE49-F238E27FC236}">
                <a16:creationId xmlns:a16="http://schemas.microsoft.com/office/drawing/2014/main" id="{4785AAAC-E809-4CF2-8B14-F9E54A7A0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48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7">
            <a:extLst>
              <a:ext uri="{FF2B5EF4-FFF2-40B4-BE49-F238E27FC236}">
                <a16:creationId xmlns:a16="http://schemas.microsoft.com/office/drawing/2014/main" id="{BE3B0D3D-3F52-4D74-9FEA-8AA0DB615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56B97E-12DB-4990-A9CA-1A95CF53B9DB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823299" name="Rectangle 2">
            <a:extLst>
              <a:ext uri="{FF2B5EF4-FFF2-40B4-BE49-F238E27FC236}">
                <a16:creationId xmlns:a16="http://schemas.microsoft.com/office/drawing/2014/main" id="{D6794945-4C4A-4542-89FC-C4BB02CEB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300" name="Rectangle 3">
            <a:extLst>
              <a:ext uri="{FF2B5EF4-FFF2-40B4-BE49-F238E27FC236}">
                <a16:creationId xmlns:a16="http://schemas.microsoft.com/office/drawing/2014/main" id="{6DAF5350-E325-40D4-B4F5-977429F8E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7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7">
            <a:extLst>
              <a:ext uri="{FF2B5EF4-FFF2-40B4-BE49-F238E27FC236}">
                <a16:creationId xmlns:a16="http://schemas.microsoft.com/office/drawing/2014/main" id="{8FE51A5E-B518-4A57-A1CA-DCC09475F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E0F23-49C0-4F35-99EF-A18B0E552822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825347" name="Rectangle 2">
            <a:extLst>
              <a:ext uri="{FF2B5EF4-FFF2-40B4-BE49-F238E27FC236}">
                <a16:creationId xmlns:a16="http://schemas.microsoft.com/office/drawing/2014/main" id="{3EC1EFF4-7680-4540-B344-366B1DCB4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8" name="Rectangle 3">
            <a:extLst>
              <a:ext uri="{FF2B5EF4-FFF2-40B4-BE49-F238E27FC236}">
                <a16:creationId xmlns:a16="http://schemas.microsoft.com/office/drawing/2014/main" id="{E34D528F-6461-413B-A0E6-37D48942D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7">
            <a:extLst>
              <a:ext uri="{FF2B5EF4-FFF2-40B4-BE49-F238E27FC236}">
                <a16:creationId xmlns:a16="http://schemas.microsoft.com/office/drawing/2014/main" id="{8FE51A5E-B518-4A57-A1CA-DCC09475F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E0F23-49C0-4F35-99EF-A18B0E552822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825347" name="Rectangle 2">
            <a:extLst>
              <a:ext uri="{FF2B5EF4-FFF2-40B4-BE49-F238E27FC236}">
                <a16:creationId xmlns:a16="http://schemas.microsoft.com/office/drawing/2014/main" id="{3EC1EFF4-7680-4540-B344-366B1DCB4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8" name="Rectangle 3">
            <a:extLst>
              <a:ext uri="{FF2B5EF4-FFF2-40B4-BE49-F238E27FC236}">
                <a16:creationId xmlns:a16="http://schemas.microsoft.com/office/drawing/2014/main" id="{E34D528F-6461-413B-A0E6-37D48942D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6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>
            <a:extLst>
              <a:ext uri="{FF2B5EF4-FFF2-40B4-BE49-F238E27FC236}">
                <a16:creationId xmlns:a16="http://schemas.microsoft.com/office/drawing/2014/main" id="{DDDED2D3-05E2-4C3E-B907-B1F1A48C2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D29BAE-622E-4B97-A91F-7ACE94B551E3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827395" name="Rectangle 2">
            <a:extLst>
              <a:ext uri="{FF2B5EF4-FFF2-40B4-BE49-F238E27FC236}">
                <a16:creationId xmlns:a16="http://schemas.microsoft.com/office/drawing/2014/main" id="{FE3E7F33-650D-4BA3-9D02-05A72C9D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>
            <a:extLst>
              <a:ext uri="{FF2B5EF4-FFF2-40B4-BE49-F238E27FC236}">
                <a16:creationId xmlns:a16="http://schemas.microsoft.com/office/drawing/2014/main" id="{D9163D91-CFCB-4196-B573-58A73C7F7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7">
            <a:extLst>
              <a:ext uri="{FF2B5EF4-FFF2-40B4-BE49-F238E27FC236}">
                <a16:creationId xmlns:a16="http://schemas.microsoft.com/office/drawing/2014/main" id="{F83EF0BB-26CF-4EBD-A02A-A30D7D3FB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92613-7EBB-402C-AF41-548B84EC46EF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829443" name="Rectangle 2">
            <a:extLst>
              <a:ext uri="{FF2B5EF4-FFF2-40B4-BE49-F238E27FC236}">
                <a16:creationId xmlns:a16="http://schemas.microsoft.com/office/drawing/2014/main" id="{D8D3DFBD-CA94-478E-B687-89FEF0621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4" name="Rectangle 3">
            <a:extLst>
              <a:ext uri="{FF2B5EF4-FFF2-40B4-BE49-F238E27FC236}">
                <a16:creationId xmlns:a16="http://schemas.microsoft.com/office/drawing/2014/main" id="{2E163AD8-12A8-4730-BDD4-AA47B1929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189E0350-5F5C-16A0-BC2A-F494632867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4685975-80F8-956D-0DC1-CC6053AF239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4431A6-404F-AE86-E612-BD17B1218A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E72578C4-2FEF-86B8-280E-F602A32C0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Espaço Reservado para Número de Slide 3">
            <a:extLst>
              <a:ext uri="{FF2B5EF4-FFF2-40B4-BE49-F238E27FC236}">
                <a16:creationId xmlns:a16="http://schemas.microsoft.com/office/drawing/2014/main" id="{B979FE48-B93B-4228-A00E-29701FEC9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60802-1805-441D-8009-B318C0F9B33D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8419" name="Rectangle 2">
            <a:extLst>
              <a:ext uri="{FF2B5EF4-FFF2-40B4-BE49-F238E27FC236}">
                <a16:creationId xmlns:a16="http://schemas.microsoft.com/office/drawing/2014/main" id="{D72059AA-EDE8-4FBB-858C-A5E5D2A6D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Flag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01796" name="Rectangle 3">
            <a:extLst>
              <a:ext uri="{FF2B5EF4-FFF2-40B4-BE49-F238E27FC236}">
                <a16:creationId xmlns:a16="http://schemas.microsoft.com/office/drawing/2014/main" id="{7E5A0119-2C5D-40B9-B7BF-18CF9D23B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sz="2400" dirty="0"/>
              <a:t>O </a:t>
            </a:r>
            <a:r>
              <a:rPr lang="pt-BR" sz="2400" b="1" i="1" dirty="0" err="1">
                <a:solidFill>
                  <a:srgbClr val="FF0000"/>
                </a:solidFill>
              </a:rPr>
              <a:t>flag</a:t>
            </a:r>
            <a:r>
              <a:rPr lang="pt-BR" sz="2400" dirty="0"/>
              <a:t> é um valor a ser informado pelo usuário para indicar que não há mais dados a serem digitados na entrada de dados, encerrando o comando de repetição;</a:t>
            </a:r>
          </a:p>
          <a:p>
            <a:pPr algn="just" eaLnBrk="1" hangingPunct="1">
              <a:defRPr/>
            </a:pPr>
            <a:r>
              <a:rPr lang="pt-BR" altLang="pt-BR" sz="2400" dirty="0"/>
              <a:t>O </a:t>
            </a:r>
            <a:r>
              <a:rPr lang="pt-BR" altLang="pt-BR" sz="2400" b="1" i="1" dirty="0" err="1">
                <a:solidFill>
                  <a:srgbClr val="FF0000"/>
                </a:solidFill>
              </a:rPr>
              <a:t>flag</a:t>
            </a:r>
            <a:r>
              <a:rPr lang="pt-BR" altLang="pt-BR" sz="2400" dirty="0"/>
              <a:t> pode ser um valor </a:t>
            </a:r>
            <a:r>
              <a:rPr lang="pt-BR" altLang="pt-BR" sz="2400" u="sng" dirty="0"/>
              <a:t>real</a:t>
            </a:r>
            <a:r>
              <a:rPr lang="pt-BR" altLang="pt-BR" sz="2400" dirty="0"/>
              <a:t> (entrará nos cálculos) ou </a:t>
            </a:r>
            <a:r>
              <a:rPr lang="pt-BR" altLang="pt-BR" sz="2400" u="sng" dirty="0"/>
              <a:t>fictício</a:t>
            </a:r>
            <a:r>
              <a:rPr lang="pt-BR" altLang="pt-BR" sz="2400" dirty="0"/>
              <a:t> (não entrará nos cálculos).</a:t>
            </a:r>
          </a:p>
          <a:p>
            <a:pPr algn="just" eaLnBrk="1" hangingPunct="1">
              <a:defRPr/>
            </a:pPr>
            <a:r>
              <a:rPr lang="pt-BR" sz="2400" dirty="0"/>
              <a:t>Nos programas anteriores:</a:t>
            </a:r>
          </a:p>
          <a:p>
            <a:pPr lvl="1" algn="just" eaLnBrk="1" hangingPunct="1">
              <a:defRPr/>
            </a:pPr>
            <a:r>
              <a:rPr lang="pt-BR" sz="2000" dirty="0"/>
              <a:t>O </a:t>
            </a:r>
            <a:r>
              <a:rPr lang="pt-BR" sz="2000" b="1" i="1" dirty="0" err="1">
                <a:solidFill>
                  <a:srgbClr val="FF0000"/>
                </a:solidFill>
              </a:rPr>
              <a:t>flag</a:t>
            </a:r>
            <a:r>
              <a:rPr lang="pt-BR" sz="2000" dirty="0"/>
              <a:t> é o </a:t>
            </a:r>
            <a:r>
              <a:rPr lang="pt-BR" sz="2000" u="sng" dirty="0"/>
              <a:t>valor 0(zero)</a:t>
            </a:r>
            <a:r>
              <a:rPr lang="pt-BR" sz="2000" dirty="0"/>
              <a:t> que foi informado pelo usuário e que foi armazenado na variável </a:t>
            </a:r>
            <a:r>
              <a:rPr lang="pt-BR" sz="2000" kern="1200" dirty="0">
                <a:latin typeface="Courier New" panose="02070309020205020404" pitchFamily="49" charset="0"/>
              </a:rPr>
              <a:t>numero;</a:t>
            </a:r>
          </a:p>
          <a:p>
            <a:pPr lvl="1" algn="just" eaLnBrk="1" hangingPunct="1">
              <a:defRPr/>
            </a:pPr>
            <a:r>
              <a:rPr lang="pt-BR" sz="2000" dirty="0"/>
              <a:t>No exemplo anterior o </a:t>
            </a:r>
            <a:r>
              <a:rPr lang="pt-BR" sz="2000" b="1" i="1" dirty="0">
                <a:solidFill>
                  <a:srgbClr val="FF0000"/>
                </a:solidFill>
              </a:rPr>
              <a:t>flag</a:t>
            </a:r>
            <a:r>
              <a:rPr lang="pt-BR" sz="2000" dirty="0"/>
              <a:t> é </a:t>
            </a:r>
            <a:r>
              <a:rPr lang="pt-BR" sz="2000" u="sng" dirty="0"/>
              <a:t>real</a:t>
            </a:r>
            <a:r>
              <a:rPr lang="pt-BR" sz="2000" dirty="0"/>
              <a:t> pois ele entrou nos cálculos, ou seja, foi calculada e impressa a raiz quadrada do </a:t>
            </a:r>
            <a:r>
              <a:rPr lang="pt-BR" sz="2000" u="sng" dirty="0"/>
              <a:t>valor 0(zero)</a:t>
            </a:r>
            <a:r>
              <a:rPr lang="pt-BR" sz="2000" dirty="0"/>
              <a:t>;</a:t>
            </a:r>
          </a:p>
          <a:p>
            <a:pPr lvl="1" algn="just" eaLnBrk="1" hangingPunct="1">
              <a:defRPr/>
            </a:pPr>
            <a:r>
              <a:rPr lang="pt-BR" sz="2000" dirty="0"/>
              <a:t>No exemplo a seguir o </a:t>
            </a:r>
            <a:r>
              <a:rPr lang="pt-BR" sz="2000" b="1" i="1" dirty="0">
                <a:solidFill>
                  <a:srgbClr val="FF0000"/>
                </a:solidFill>
              </a:rPr>
              <a:t>flag</a:t>
            </a:r>
            <a:r>
              <a:rPr lang="pt-BR" sz="2000" dirty="0"/>
              <a:t> é </a:t>
            </a:r>
            <a:r>
              <a:rPr lang="pt-BR" sz="2000" u="sng" dirty="0"/>
              <a:t>fictício</a:t>
            </a:r>
            <a:r>
              <a:rPr lang="pt-BR" sz="2000" dirty="0"/>
              <a:t> pois ele NÃO entrará nos cálculos, ou seja, não será calculada e nem impressa a raiz quadrada do </a:t>
            </a:r>
            <a:r>
              <a:rPr lang="pt-BR" sz="2000" u="sng" dirty="0"/>
              <a:t>valor 0(zero)</a:t>
            </a:r>
            <a:r>
              <a:rPr lang="pt-BR" sz="2000" dirty="0"/>
              <a:t>.</a:t>
            </a:r>
          </a:p>
          <a:p>
            <a:pPr lvl="1" algn="just" eaLnBrk="1" hangingPunct="1">
              <a:defRPr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Espaço Reservado para Número de Slide 3">
            <a:extLst>
              <a:ext uri="{FF2B5EF4-FFF2-40B4-BE49-F238E27FC236}">
                <a16:creationId xmlns:a16="http://schemas.microsoft.com/office/drawing/2014/main" id="{298BA1F0-6040-4BDF-8779-B95445D12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91093-9465-4B1E-BD4D-45730F91E249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6371" name="Rectangle 2">
            <a:extLst>
              <a:ext uri="{FF2B5EF4-FFF2-40B4-BE49-F238E27FC236}">
                <a16:creationId xmlns:a16="http://schemas.microsoft.com/office/drawing/2014/main" id="{3DB2B4CE-557A-4C45-A93D-9745E5BB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</a:t>
            </a:r>
            <a:br>
              <a:rPr lang="pt-BR" altLang="pt-BR" dirty="0"/>
            </a:br>
            <a:r>
              <a:rPr lang="pt-BR" altLang="pt-BR" sz="2100" dirty="0"/>
              <a:t>(Flag fictício)</a:t>
            </a:r>
          </a:p>
        </p:txBody>
      </p:sp>
      <p:sp>
        <p:nvSpPr>
          <p:cNvPr id="826372" name="Text Box 3">
            <a:extLst>
              <a:ext uri="{FF2B5EF4-FFF2-40B4-BE49-F238E27FC236}">
                <a16:creationId xmlns:a16="http://schemas.microsoft.com/office/drawing/2014/main" id="{925147A7-0574-48B5-87F8-A2DC060D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65263"/>
            <a:ext cx="9180513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RaizQuadrada2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raiz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raiz quadrada de "+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numero+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89" y="5517232"/>
            <a:ext cx="1655763" cy="431800"/>
          </a:xfrm>
          <a:prstGeom prst="wedgeRoundRectCallout">
            <a:avLst>
              <a:gd name="adj1" fmla="val -98456"/>
              <a:gd name="adj2" fmla="val -65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920FAAB-4060-482C-A954-63B5017E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2492896"/>
            <a:ext cx="1655763" cy="431800"/>
          </a:xfrm>
          <a:prstGeom prst="wedgeRoundRectCallout">
            <a:avLst>
              <a:gd name="adj1" fmla="val -103887"/>
              <a:gd name="adj2" fmla="val 28901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04C21C20-1805-4441-A9F0-4F8122D31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8" y="5084862"/>
            <a:ext cx="576262" cy="360362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9A55472-D752-4983-AC79-FD81E88D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94" y="3817176"/>
            <a:ext cx="576262" cy="360363"/>
          </a:xfrm>
          <a:prstGeom prst="curvedRightArrow">
            <a:avLst>
              <a:gd name="adj1" fmla="val 22477"/>
              <a:gd name="adj2" fmla="val 44958"/>
              <a:gd name="adj3" fmla="val 333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395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Espaço Reservado para Número de Slide 3">
            <a:extLst>
              <a:ext uri="{FF2B5EF4-FFF2-40B4-BE49-F238E27FC236}">
                <a16:creationId xmlns:a16="http://schemas.microsoft.com/office/drawing/2014/main" id="{298BA1F0-6040-4BDF-8779-B95445D12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91093-9465-4B1E-BD4D-45730F91E249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6371" name="Rectangle 2">
            <a:extLst>
              <a:ext uri="{FF2B5EF4-FFF2-40B4-BE49-F238E27FC236}">
                <a16:creationId xmlns:a16="http://schemas.microsoft.com/office/drawing/2014/main" id="{3DB2B4CE-557A-4C45-A93D-9745E5BB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</a:t>
            </a:r>
            <a:br>
              <a:rPr lang="pt-BR" altLang="pt-BR" dirty="0"/>
            </a:br>
            <a:r>
              <a:rPr lang="pt-BR" altLang="pt-BR" sz="2100" dirty="0"/>
              <a:t>(Flag fictício)</a:t>
            </a:r>
          </a:p>
        </p:txBody>
      </p:sp>
      <p:sp>
        <p:nvSpPr>
          <p:cNvPr id="826372" name="Text Box 3">
            <a:extLst>
              <a:ext uri="{FF2B5EF4-FFF2-40B4-BE49-F238E27FC236}">
                <a16:creationId xmlns:a16="http://schemas.microsoft.com/office/drawing/2014/main" id="{925147A7-0574-48B5-87F8-A2DC060D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65263"/>
            <a:ext cx="9180513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RaizQuadrada2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== 0) </a:t>
            </a:r>
            <a:endParaRPr lang="pt-BR" alt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raiz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raiz quadrada de "+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numero+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89" y="5517232"/>
            <a:ext cx="1655763" cy="431800"/>
          </a:xfrm>
          <a:prstGeom prst="wedgeRoundRectCallout">
            <a:avLst>
              <a:gd name="adj1" fmla="val -98456"/>
              <a:gd name="adj2" fmla="val -65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920FAAB-4060-482C-A954-63B5017E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2492896"/>
            <a:ext cx="1655763" cy="431800"/>
          </a:xfrm>
          <a:prstGeom prst="wedgeRoundRectCallout">
            <a:avLst>
              <a:gd name="adj1" fmla="val -103887"/>
              <a:gd name="adj2" fmla="val 28901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</p:spTree>
    <p:extLst>
      <p:ext uri="{BB962C8B-B14F-4D97-AF65-F5344CB8AC3E}">
        <p14:creationId xmlns:p14="http://schemas.microsoft.com/office/powerpoint/2010/main" val="116732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Espaço Reservado para Número de Slide 3">
            <a:extLst>
              <a:ext uri="{FF2B5EF4-FFF2-40B4-BE49-F238E27FC236}">
                <a16:creationId xmlns:a16="http://schemas.microsoft.com/office/drawing/2014/main" id="{298BA1F0-6040-4BDF-8779-B95445D12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91093-9465-4B1E-BD4D-45730F91E249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6371" name="Rectangle 2">
            <a:extLst>
              <a:ext uri="{FF2B5EF4-FFF2-40B4-BE49-F238E27FC236}">
                <a16:creationId xmlns:a16="http://schemas.microsoft.com/office/drawing/2014/main" id="{3DB2B4CE-557A-4C45-A93D-9745E5BB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br>
              <a:rPr lang="pt-BR" altLang="pt-BR" dirty="0"/>
            </a:br>
            <a:r>
              <a:rPr lang="pt-BR" altLang="pt-BR" sz="2100" dirty="0"/>
              <a:t>(Sem Flag)</a:t>
            </a:r>
          </a:p>
        </p:txBody>
      </p:sp>
      <p:sp>
        <p:nvSpPr>
          <p:cNvPr id="826372" name="Text Box 3">
            <a:extLst>
              <a:ext uri="{FF2B5EF4-FFF2-40B4-BE49-F238E27FC236}">
                <a16:creationId xmlns:a16="http://schemas.microsoft.com/office/drawing/2014/main" id="{925147A7-0574-48B5-87F8-A2DC060D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65263"/>
            <a:ext cx="918051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SomaNumeros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soma = 0;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(soma &lt;= 1000);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soma dos números ultrapassou 1000"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"Foram informados 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números"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85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Espaço Reservado para Número de Slide 3">
            <a:extLst>
              <a:ext uri="{FF2B5EF4-FFF2-40B4-BE49-F238E27FC236}">
                <a16:creationId xmlns:a16="http://schemas.microsoft.com/office/drawing/2014/main" id="{3FAB2F19-05AC-43E7-839C-6E8AB856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5A205-E83F-462E-9A5E-68BDCD33F6FB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359FABC-180C-4EE0-BB28-D75020B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33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/>
              <a:t>do </a:t>
            </a:r>
            <a:r>
              <a:rPr lang="pt-BR" altLang="pt-BR" sz="2000" b="1" dirty="0" err="1"/>
              <a:t>while</a:t>
            </a:r>
            <a:r>
              <a:rPr lang="pt-BR" altLang="pt-BR" sz="2000" dirty="0"/>
              <a:t> utilizamos </a:t>
            </a:r>
            <a:r>
              <a:rPr lang="pt-BR" altLang="pt-BR" sz="2000" u="sng" dirty="0"/>
              <a:t>expressões booleanas </a:t>
            </a:r>
            <a:r>
              <a:rPr lang="pt-BR" altLang="pt-BR" sz="2000" dirty="0"/>
              <a:t>(lógicas) que retornam TRUE ou FALSE.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200" dirty="0"/>
              <a:t>Podemos utilizar os seguintes operadores booleanos:</a:t>
            </a:r>
            <a:endParaRPr lang="pt-BR" altLang="pt-BR" sz="18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BB79CB-5B08-4171-AB77-95C0DFE11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78175"/>
            <a:ext cx="8153400" cy="2555875"/>
            <a:chOff x="336" y="2160"/>
            <a:chExt cx="5136" cy="1610"/>
          </a:xfrm>
        </p:grpSpPr>
        <p:sp>
          <p:nvSpPr>
            <p:cNvPr id="254982" name="Rectangle 4">
              <a:extLst>
                <a:ext uri="{FF2B5EF4-FFF2-40B4-BE49-F238E27FC236}">
                  <a16:creationId xmlns:a16="http://schemas.microsoft.com/office/drawing/2014/main" id="{CE9CAD05-93AA-44D3-B32B-80BFD0FC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54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voto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99</a:t>
              </a:r>
            </a:p>
          </p:txBody>
        </p:sp>
        <p:sp>
          <p:nvSpPr>
            <p:cNvPr id="254983" name="Rectangle 5">
              <a:extLst>
                <a:ext uri="{FF2B5EF4-FFF2-40B4-BE49-F238E27FC236}">
                  <a16:creationId xmlns:a16="http://schemas.microsoft.com/office/drawing/2014/main" id="{04A55670-318E-4FD5-AC6C-79677E2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54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Diferente</a:t>
              </a:r>
            </a:p>
          </p:txBody>
        </p:sp>
        <p:sp>
          <p:nvSpPr>
            <p:cNvPr id="254984" name="Rectangle 6">
              <a:extLst>
                <a:ext uri="{FF2B5EF4-FFF2-40B4-BE49-F238E27FC236}">
                  <a16:creationId xmlns:a16="http://schemas.microsoft.com/office/drawing/2014/main" id="{30566A27-2830-475A-BCD0-2FE936F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4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</a:p>
          </p:txBody>
        </p:sp>
        <p:sp>
          <p:nvSpPr>
            <p:cNvPr id="254985" name="Rectangle 7">
              <a:extLst>
                <a:ext uri="{FF2B5EF4-FFF2-40B4-BE49-F238E27FC236}">
                  <a16:creationId xmlns:a16="http://schemas.microsoft.com/office/drawing/2014/main" id="{F4ABA76C-76B6-4CF8-A2ED-1A47BD7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31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maioridade</a:t>
              </a:r>
            </a:p>
          </p:txBody>
        </p:sp>
        <p:sp>
          <p:nvSpPr>
            <p:cNvPr id="254986" name="Rectangle 8">
              <a:extLst>
                <a:ext uri="{FF2B5EF4-FFF2-40B4-BE49-F238E27FC236}">
                  <a16:creationId xmlns:a16="http://schemas.microsoft.com/office/drawing/2014/main" id="{DA4DE554-A95F-4E21-A6A2-8666AFA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31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 ou igual</a:t>
              </a:r>
            </a:p>
          </p:txBody>
        </p:sp>
        <p:sp>
          <p:nvSpPr>
            <p:cNvPr id="254987" name="Rectangle 9">
              <a:extLst>
                <a:ext uri="{FF2B5EF4-FFF2-40B4-BE49-F238E27FC236}">
                  <a16:creationId xmlns:a16="http://schemas.microsoft.com/office/drawing/2014/main" id="{6C7A232C-035B-43C5-A68D-109335DC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</a:p>
          </p:txBody>
        </p:sp>
        <p:sp>
          <p:nvSpPr>
            <p:cNvPr id="254988" name="Rectangle 10">
              <a:extLst>
                <a:ext uri="{FF2B5EF4-FFF2-40B4-BE49-F238E27FC236}">
                  <a16:creationId xmlns:a16="http://schemas.microsoft.com/office/drawing/2014/main" id="{99CC3EE1-D72D-40AA-B525-82FE068F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8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</p:txBody>
        </p:sp>
        <p:sp>
          <p:nvSpPr>
            <p:cNvPr id="254989" name="Rectangle 11">
              <a:extLst>
                <a:ext uri="{FF2B5EF4-FFF2-40B4-BE49-F238E27FC236}">
                  <a16:creationId xmlns:a16="http://schemas.microsoft.com/office/drawing/2014/main" id="{B413848A-DABB-405F-8887-2C43FE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8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 ou igual</a:t>
              </a:r>
            </a:p>
          </p:txBody>
        </p:sp>
        <p:sp>
          <p:nvSpPr>
            <p:cNvPr id="254990" name="Rectangle 12">
              <a:extLst>
                <a:ext uri="{FF2B5EF4-FFF2-40B4-BE49-F238E27FC236}">
                  <a16:creationId xmlns:a16="http://schemas.microsoft.com/office/drawing/2014/main" id="{94F0F859-371D-4D96-B161-99B74DD2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8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</a:p>
          </p:txBody>
        </p:sp>
        <p:sp>
          <p:nvSpPr>
            <p:cNvPr id="254991" name="Rectangle 13">
              <a:extLst>
                <a:ext uri="{FF2B5EF4-FFF2-40B4-BE49-F238E27FC236}">
                  <a16:creationId xmlns:a16="http://schemas.microsoft.com/office/drawing/2014/main" id="{5AF3A381-C51A-41E7-AC41-E0CE3DF7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85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numero1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numero2</a:t>
              </a:r>
            </a:p>
          </p:txBody>
        </p:sp>
        <p:sp>
          <p:nvSpPr>
            <p:cNvPr id="254992" name="Rectangle 14">
              <a:extLst>
                <a:ext uri="{FF2B5EF4-FFF2-40B4-BE49-F238E27FC236}">
                  <a16:creationId xmlns:a16="http://schemas.microsoft.com/office/drawing/2014/main" id="{466F2F38-1C21-4CA3-B751-B4A08D6D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5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</a:t>
              </a:r>
            </a:p>
          </p:txBody>
        </p:sp>
        <p:sp>
          <p:nvSpPr>
            <p:cNvPr id="254993" name="Rectangle 15">
              <a:extLst>
                <a:ext uri="{FF2B5EF4-FFF2-40B4-BE49-F238E27FC236}">
                  <a16:creationId xmlns:a16="http://schemas.microsoft.com/office/drawing/2014/main" id="{A947F323-980B-4504-A926-A14F69DF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5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4994" name="Rectangle 16">
              <a:extLst>
                <a:ext uri="{FF2B5EF4-FFF2-40B4-BE49-F238E27FC236}">
                  <a16:creationId xmlns:a16="http://schemas.microsoft.com/office/drawing/2014/main" id="{7295591E-3A43-4471-80F5-EAA2D16C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62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valor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</a:t>
              </a:r>
            </a:p>
          </p:txBody>
        </p:sp>
        <p:sp>
          <p:nvSpPr>
            <p:cNvPr id="254995" name="Rectangle 17">
              <a:extLst>
                <a:ext uri="{FF2B5EF4-FFF2-40B4-BE49-F238E27FC236}">
                  <a16:creationId xmlns:a16="http://schemas.microsoft.com/office/drawing/2014/main" id="{172B782B-5A0E-43D8-AD59-9CA6804E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62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</a:t>
              </a:r>
            </a:p>
          </p:txBody>
        </p:sp>
        <p:sp>
          <p:nvSpPr>
            <p:cNvPr id="254996" name="Rectangle 18">
              <a:extLst>
                <a:ext uri="{FF2B5EF4-FFF2-40B4-BE49-F238E27FC236}">
                  <a16:creationId xmlns:a16="http://schemas.microsoft.com/office/drawing/2014/main" id="{C5DD7F97-A821-4A5F-9198-8E04338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2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</a:p>
          </p:txBody>
        </p:sp>
        <p:sp>
          <p:nvSpPr>
            <p:cNvPr id="254997" name="Rectangle 19">
              <a:extLst>
                <a:ext uri="{FF2B5EF4-FFF2-40B4-BE49-F238E27FC236}">
                  <a16:creationId xmlns:a16="http://schemas.microsoft.com/office/drawing/2014/main" id="{40F99238-CBCA-4D5A-B6E2-FDCF3A1E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9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n2</a:t>
              </a:r>
            </a:p>
          </p:txBody>
        </p:sp>
        <p:sp>
          <p:nvSpPr>
            <p:cNvPr id="254998" name="Rectangle 20">
              <a:extLst>
                <a:ext uri="{FF2B5EF4-FFF2-40B4-BE49-F238E27FC236}">
                  <a16:creationId xmlns:a16="http://schemas.microsoft.com/office/drawing/2014/main" id="{4425328F-5709-4D6E-BF1E-07EFF346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9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Igual</a:t>
              </a:r>
            </a:p>
          </p:txBody>
        </p:sp>
        <p:sp>
          <p:nvSpPr>
            <p:cNvPr id="254999" name="Rectangle 21">
              <a:extLst>
                <a:ext uri="{FF2B5EF4-FFF2-40B4-BE49-F238E27FC236}">
                  <a16:creationId xmlns:a16="http://schemas.microsoft.com/office/drawing/2014/main" id="{1853B597-643C-45AD-9D29-3F643DC8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9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</a:p>
          </p:txBody>
        </p:sp>
        <p:sp>
          <p:nvSpPr>
            <p:cNvPr id="115736" name="Rectangle 22">
              <a:extLst>
                <a:ext uri="{FF2B5EF4-FFF2-40B4-BE49-F238E27FC236}">
                  <a16:creationId xmlns:a16="http://schemas.microsoft.com/office/drawing/2014/main" id="{E3069D11-62E3-4B1E-AFE2-4DDCCBA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160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5737" name="Rectangle 23">
              <a:extLst>
                <a:ext uri="{FF2B5EF4-FFF2-40B4-BE49-F238E27FC236}">
                  <a16:creationId xmlns:a16="http://schemas.microsoft.com/office/drawing/2014/main" id="{67BFDBAF-7A31-449E-9D6E-34E6885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160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5738" name="Rectangle 24">
              <a:extLst>
                <a:ext uri="{FF2B5EF4-FFF2-40B4-BE49-F238E27FC236}">
                  <a16:creationId xmlns:a16="http://schemas.microsoft.com/office/drawing/2014/main" id="{319FDA96-2771-4EA0-B77D-AC3F54DE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Operador</a:t>
              </a:r>
            </a:p>
          </p:txBody>
        </p:sp>
        <p:sp>
          <p:nvSpPr>
            <p:cNvPr id="255003" name="Line 25">
              <a:extLst>
                <a:ext uri="{FF2B5EF4-FFF2-40B4-BE49-F238E27FC236}">
                  <a16:creationId xmlns:a16="http://schemas.microsoft.com/office/drawing/2014/main" id="{328BD4BC-BA09-4DE0-965D-D5E06901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4" name="Line 26">
              <a:extLst>
                <a:ext uri="{FF2B5EF4-FFF2-40B4-BE49-F238E27FC236}">
                  <a16:creationId xmlns:a16="http://schemas.microsoft.com/office/drawing/2014/main" id="{134DC8B4-7CE8-441F-8B39-892CF8A0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9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5" name="Line 27">
              <a:extLst>
                <a:ext uri="{FF2B5EF4-FFF2-40B4-BE49-F238E27FC236}">
                  <a16:creationId xmlns:a16="http://schemas.microsoft.com/office/drawing/2014/main" id="{4F1632DD-D774-4571-9C01-FF5D400D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2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6" name="Line 28">
              <a:extLst>
                <a:ext uri="{FF2B5EF4-FFF2-40B4-BE49-F238E27FC236}">
                  <a16:creationId xmlns:a16="http://schemas.microsoft.com/office/drawing/2014/main" id="{CF326A75-51E1-415A-B53D-CA3866D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5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7" name="Line 29">
              <a:extLst>
                <a:ext uri="{FF2B5EF4-FFF2-40B4-BE49-F238E27FC236}">
                  <a16:creationId xmlns:a16="http://schemas.microsoft.com/office/drawing/2014/main" id="{5B430005-AC0D-4169-AFB6-204E0DE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8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8" name="Line 30">
              <a:extLst>
                <a:ext uri="{FF2B5EF4-FFF2-40B4-BE49-F238E27FC236}">
                  <a16:creationId xmlns:a16="http://schemas.microsoft.com/office/drawing/2014/main" id="{FBFB062F-9057-472B-8F50-1B8D17F8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9" name="Line 31">
              <a:extLst>
                <a:ext uri="{FF2B5EF4-FFF2-40B4-BE49-F238E27FC236}">
                  <a16:creationId xmlns:a16="http://schemas.microsoft.com/office/drawing/2014/main" id="{499FEE2A-C52D-4585-B0A9-8E0A66CC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4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0" name="Line 32">
              <a:extLst>
                <a:ext uri="{FF2B5EF4-FFF2-40B4-BE49-F238E27FC236}">
                  <a16:creationId xmlns:a16="http://schemas.microsoft.com/office/drawing/2014/main" id="{8798F898-779F-4F07-900D-5060A6AC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7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1" name="Line 33">
              <a:extLst>
                <a:ext uri="{FF2B5EF4-FFF2-40B4-BE49-F238E27FC236}">
                  <a16:creationId xmlns:a16="http://schemas.microsoft.com/office/drawing/2014/main" id="{95FF95E0-0CBE-4A71-A93A-026F827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2" name="Line 34">
              <a:extLst>
                <a:ext uri="{FF2B5EF4-FFF2-40B4-BE49-F238E27FC236}">
                  <a16:creationId xmlns:a16="http://schemas.microsoft.com/office/drawing/2014/main" id="{5DB1E154-ECAF-4E25-851A-2DD60FB4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3" name="Line 35">
              <a:extLst>
                <a:ext uri="{FF2B5EF4-FFF2-40B4-BE49-F238E27FC236}">
                  <a16:creationId xmlns:a16="http://schemas.microsoft.com/office/drawing/2014/main" id="{C2727EE3-72BC-461F-BE33-6FB6707B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4" name="Line 36">
              <a:extLst>
                <a:ext uri="{FF2B5EF4-FFF2-40B4-BE49-F238E27FC236}">
                  <a16:creationId xmlns:a16="http://schemas.microsoft.com/office/drawing/2014/main" id="{87555526-5393-431D-B1E9-D913CB9C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9D3ADC56-7C67-42F8-BBA0-4A6E9C745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37821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Espaço Reservado para Número de Slide 3">
            <a:extLst>
              <a:ext uri="{FF2B5EF4-FFF2-40B4-BE49-F238E27FC236}">
                <a16:creationId xmlns:a16="http://schemas.microsoft.com/office/drawing/2014/main" id="{892FC0EF-D473-4AF2-9A04-7108D9C28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DA641-2C6F-42DA-83F7-C3A13CADE9C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B2EE27A6-3DB2-4C56-9520-B0C171A3B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/>
              <a:t>do </a:t>
            </a:r>
            <a:r>
              <a:rPr lang="pt-BR" altLang="pt-BR" sz="2000" b="1" dirty="0" err="1"/>
              <a:t>while</a:t>
            </a:r>
            <a:r>
              <a:rPr lang="pt-BR" altLang="pt-BR" sz="1600" dirty="0"/>
              <a:t> </a:t>
            </a:r>
            <a:r>
              <a:rPr lang="pt-BR" altLang="pt-BR" sz="2000" dirty="0"/>
              <a:t>podemos utilizar uma condição composta, ou seja, mais de uma proposição, unidas por conectores booleanos (lógicos):</a:t>
            </a:r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Se utilizarmos </a:t>
            </a:r>
            <a:r>
              <a:rPr lang="pt-BR" altLang="pt-BR" sz="1800" b="1" dirty="0"/>
              <a:t>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</a:t>
            </a:r>
            <a:r>
              <a:rPr lang="pt-BR" altLang="pt-BR" sz="1800" dirty="0"/>
              <a:t> todas as proposições da condição serão analisadas, no caso de utilizarmos </a:t>
            </a:r>
            <a:r>
              <a:rPr lang="pt-BR" altLang="pt-BR" sz="1800" b="1" dirty="0"/>
              <a:t>&amp;&amp;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||</a:t>
            </a:r>
            <a:r>
              <a:rPr lang="pt-BR" altLang="pt-BR" sz="1800" dirty="0"/>
              <a:t> as demais proposições da condição serão analisadas somente se necessário (mais rápido).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CEA402F-858D-4887-85BD-8F6BAD0D8E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81300"/>
            <a:ext cx="8153400" cy="1460500"/>
            <a:chOff x="336" y="2326"/>
            <a:chExt cx="5136" cy="920"/>
          </a:xfrm>
        </p:grpSpPr>
        <p:sp>
          <p:nvSpPr>
            <p:cNvPr id="249865" name="Rectangle 4">
              <a:extLst>
                <a:ext uri="{FF2B5EF4-FFF2-40B4-BE49-F238E27FC236}">
                  <a16:creationId xmlns:a16="http://schemas.microsoft.com/office/drawing/2014/main" id="{F3B47775-50A3-4C0F-A9D6-9F1DF582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!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cidade.equalsIgnoreCase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BH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</p:txBody>
        </p:sp>
        <p:sp>
          <p:nvSpPr>
            <p:cNvPr id="257034" name="Rectangle 5">
              <a:extLst>
                <a:ext uri="{FF2B5EF4-FFF2-40B4-BE49-F238E27FC236}">
                  <a16:creationId xmlns:a16="http://schemas.microsoft.com/office/drawing/2014/main" id="{412DAE81-D28F-4EE1-85E3-7E9B7F66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1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Nega a condição</a:t>
              </a:r>
            </a:p>
          </p:txBody>
        </p:sp>
        <p:sp>
          <p:nvSpPr>
            <p:cNvPr id="257035" name="Rectangle 6">
              <a:extLst>
                <a:ext uri="{FF2B5EF4-FFF2-40B4-BE49-F238E27FC236}">
                  <a16:creationId xmlns:a16="http://schemas.microsoft.com/office/drawing/2014/main" id="{8889B4F5-B81C-4787-817B-23791126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!</a:t>
              </a:r>
              <a:endParaRPr lang="pt-BR" altLang="pt-BR" sz="1700" dirty="0"/>
            </a:p>
          </p:txBody>
        </p:sp>
        <p:sp>
          <p:nvSpPr>
            <p:cNvPr id="249868" name="Rectangle 7">
              <a:extLst>
                <a:ext uri="{FF2B5EF4-FFF2-40B4-BE49-F238E27FC236}">
                  <a16:creationId xmlns:a16="http://schemas.microsoft.com/office/drawing/2014/main" id="{4B9BE61D-9EAF-4BEA-9C5E-F531B152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8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||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salario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724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37" name="Rectangle 8">
              <a:extLst>
                <a:ext uri="{FF2B5EF4-FFF2-40B4-BE49-F238E27FC236}">
                  <a16:creationId xmlns:a16="http://schemas.microsoft.com/office/drawing/2014/main" id="{14E1C9A5-7628-4A38-8133-B5BE01C7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8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Um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38" name="Rectangle 9">
              <a:extLst>
                <a:ext uri="{FF2B5EF4-FFF2-40B4-BE49-F238E27FC236}">
                  <a16:creationId xmlns:a16="http://schemas.microsoft.com/office/drawing/2014/main" id="{FE251468-0B0D-4091-ACFC-689CEBAE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||</a:t>
              </a:r>
              <a:endParaRPr lang="pt-BR" altLang="pt-BR" sz="1700" dirty="0"/>
            </a:p>
          </p:txBody>
        </p:sp>
        <p:sp>
          <p:nvSpPr>
            <p:cNvPr id="249871" name="Rectangle 10">
              <a:extLst>
                <a:ext uri="{FF2B5EF4-FFF2-40B4-BE49-F238E27FC236}">
                  <a16:creationId xmlns:a16="http://schemas.microsoft.com/office/drawing/2014/main" id="{58969BF8-3256-4FE0-833F-BEFF2D9B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5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(nota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&amp;&amp;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faltas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40" name="Rectangle 11">
              <a:extLst>
                <a:ext uri="{FF2B5EF4-FFF2-40B4-BE49-F238E27FC236}">
                  <a16:creationId xmlns:a16="http://schemas.microsoft.com/office/drawing/2014/main" id="{13B1EB90-7B4B-42D4-8C9F-7925500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55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Todos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41" name="Rectangle 12">
              <a:extLst>
                <a:ext uri="{FF2B5EF4-FFF2-40B4-BE49-F238E27FC236}">
                  <a16:creationId xmlns:a16="http://schemas.microsoft.com/office/drawing/2014/main" id="{F8640FEE-EA00-41F5-9296-42BB1FDE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&amp;&amp;</a:t>
              </a:r>
              <a:endParaRPr lang="pt-BR" altLang="pt-BR" sz="1700" dirty="0"/>
            </a:p>
          </p:txBody>
        </p:sp>
        <p:sp>
          <p:nvSpPr>
            <p:cNvPr id="116751" name="Rectangle 13">
              <a:extLst>
                <a:ext uri="{FF2B5EF4-FFF2-40B4-BE49-F238E27FC236}">
                  <a16:creationId xmlns:a16="http://schemas.microsoft.com/office/drawing/2014/main" id="{89EFF5B9-0D98-47DC-9E36-08C26B5C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26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6752" name="Rectangle 14">
              <a:extLst>
                <a:ext uri="{FF2B5EF4-FFF2-40B4-BE49-F238E27FC236}">
                  <a16:creationId xmlns:a16="http://schemas.microsoft.com/office/drawing/2014/main" id="{A43FA8E2-D78D-4FA5-B882-0380B4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26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6753" name="Rectangle 15">
              <a:extLst>
                <a:ext uri="{FF2B5EF4-FFF2-40B4-BE49-F238E27FC236}">
                  <a16:creationId xmlns:a16="http://schemas.microsoft.com/office/drawing/2014/main" id="{31256536-14A2-4D1C-BAA0-67FBAD9F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26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Conector</a:t>
              </a:r>
            </a:p>
          </p:txBody>
        </p:sp>
        <p:sp>
          <p:nvSpPr>
            <p:cNvPr id="257045" name="Line 16">
              <a:extLst>
                <a:ext uri="{FF2B5EF4-FFF2-40B4-BE49-F238E27FC236}">
                  <a16:creationId xmlns:a16="http://schemas.microsoft.com/office/drawing/2014/main" id="{BF794901-18CA-4BDB-9F6A-A2B8C0C5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6" name="Line 17">
              <a:extLst>
                <a:ext uri="{FF2B5EF4-FFF2-40B4-BE49-F238E27FC236}">
                  <a16:creationId xmlns:a16="http://schemas.microsoft.com/office/drawing/2014/main" id="{DE7C50EA-3B55-4C50-AD10-337743CF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5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7" name="Line 18">
              <a:extLst>
                <a:ext uri="{FF2B5EF4-FFF2-40B4-BE49-F238E27FC236}">
                  <a16:creationId xmlns:a16="http://schemas.microsoft.com/office/drawing/2014/main" id="{C46F2C8A-FADB-4C3A-AF9E-012B45E8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8" name="Line 19">
              <a:extLst>
                <a:ext uri="{FF2B5EF4-FFF2-40B4-BE49-F238E27FC236}">
                  <a16:creationId xmlns:a16="http://schemas.microsoft.com/office/drawing/2014/main" id="{87357A44-E96D-4321-8024-77B5B0B56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49" name="Line 20">
              <a:extLst>
                <a:ext uri="{FF2B5EF4-FFF2-40B4-BE49-F238E27FC236}">
                  <a16:creationId xmlns:a16="http://schemas.microsoft.com/office/drawing/2014/main" id="{95B194F1-2AE3-4B7F-A611-137951B2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4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0" name="Line 21">
              <a:extLst>
                <a:ext uri="{FF2B5EF4-FFF2-40B4-BE49-F238E27FC236}">
                  <a16:creationId xmlns:a16="http://schemas.microsoft.com/office/drawing/2014/main" id="{29C39B22-D5C2-4776-BDC1-125AAA32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1" name="Line 22">
              <a:extLst>
                <a:ext uri="{FF2B5EF4-FFF2-40B4-BE49-F238E27FC236}">
                  <a16:creationId xmlns:a16="http://schemas.microsoft.com/office/drawing/2014/main" id="{E3E91669-8AF9-4A7B-A71D-58709F49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2" name="Line 23">
              <a:extLst>
                <a:ext uri="{FF2B5EF4-FFF2-40B4-BE49-F238E27FC236}">
                  <a16:creationId xmlns:a16="http://schemas.microsoft.com/office/drawing/2014/main" id="{24BB3E59-2B86-4CC3-88CF-CED08156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3" name="Line 24">
              <a:extLst>
                <a:ext uri="{FF2B5EF4-FFF2-40B4-BE49-F238E27FC236}">
                  <a16:creationId xmlns:a16="http://schemas.microsoft.com/office/drawing/2014/main" id="{11217CA1-2B45-41EF-8682-1942F53E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069A4CF6-F723-45BC-BB11-C6F69C848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238002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Espaço Reservado para Número de Slide 3">
            <a:extLst>
              <a:ext uri="{FF2B5EF4-FFF2-40B4-BE49-F238E27FC236}">
                <a16:creationId xmlns:a16="http://schemas.microsoft.com/office/drawing/2014/main" id="{C3A7B1FC-BC58-4EFD-A276-DB4849A97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7B0FB-29E0-4CE6-A2F4-B255D40ED362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4563" name="Rectangle 2">
            <a:extLst>
              <a:ext uri="{FF2B5EF4-FFF2-40B4-BE49-F238E27FC236}">
                <a16:creationId xmlns:a16="http://schemas.microsoft.com/office/drawing/2014/main" id="{BC4C76C6-FF9F-4FDF-A04D-37A275350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34564" name="Rectangle 3">
            <a:extLst>
              <a:ext uri="{FF2B5EF4-FFF2-40B4-BE49-F238E27FC236}">
                <a16:creationId xmlns:a16="http://schemas.microsoft.com/office/drawing/2014/main" id="{04B28DEE-BF6E-424F-B4B0-519508285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/>
            <a:r>
              <a:rPr lang="pt-BR" altLang="pt-BR" sz="2100" dirty="0"/>
              <a:t>Mapeamento de </a:t>
            </a:r>
            <a:r>
              <a:rPr lang="pt-BR" altLang="pt-BR" sz="2100" b="1" dirty="0"/>
              <a:t>for </a:t>
            </a:r>
            <a:r>
              <a:rPr lang="pt-BR" altLang="pt-BR" sz="2100" dirty="0"/>
              <a:t>x </a:t>
            </a:r>
            <a:r>
              <a:rPr lang="pt-BR" altLang="pt-BR" sz="2100" b="1" dirty="0"/>
              <a:t>do </a:t>
            </a:r>
            <a:r>
              <a:rPr lang="pt-BR" altLang="pt-BR" sz="2100" b="1" dirty="0" err="1"/>
              <a:t>while</a:t>
            </a:r>
            <a:r>
              <a:rPr lang="pt-BR" altLang="pt-BR" sz="2100" dirty="0"/>
              <a:t>: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1BD41E0-A3B3-471B-9F04-D79B1406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205038"/>
            <a:ext cx="5760640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for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CONT=1; CONT&lt;=50; CONT++)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805893" name="Text Box 5">
            <a:extLst>
              <a:ext uri="{FF2B5EF4-FFF2-40B4-BE49-F238E27FC236}">
                <a16:creationId xmlns:a16="http://schemas.microsoft.com/office/drawing/2014/main" id="{AC55EBD2-FAC7-49A0-9DDA-4F24D9F3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928" y="2204864"/>
            <a:ext cx="3007568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186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80589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600" b="1" dirty="0">
                <a:solidFill>
                  <a:srgbClr val="FF0000"/>
                </a:solidFill>
              </a:rPr>
              <a:t>Flag REAL</a:t>
            </a:r>
            <a:endParaRPr lang="pt-BR" altLang="pt-BR" sz="21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228432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NUMERO;</a:t>
            </a:r>
            <a:endParaRPr lang="pt-BR" altLang="pt-BR" sz="17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NUMERO</a:t>
            </a:r>
            <a:r>
              <a:rPr lang="pt-BR" altLang="pt-BR" sz="1700" dirty="0">
                <a:latin typeface="Courier New" panose="02070309020205020404" pitchFamily="49" charset="0"/>
              </a:rPr>
              <a:t>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Ok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NUMERO != 0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Fim do programa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469" y="4051300"/>
            <a:ext cx="1655763" cy="431800"/>
          </a:xfrm>
          <a:prstGeom prst="wedgeRoundRectCallout">
            <a:avLst>
              <a:gd name="adj1" fmla="val -139882"/>
              <a:gd name="adj2" fmla="val 8293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DC365F62-E6FF-4371-9DA8-229BAC4AD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33429"/>
              </p:ext>
            </p:extLst>
          </p:nvPr>
        </p:nvGraphicFramePr>
        <p:xfrm>
          <a:off x="4932039" y="404664"/>
          <a:ext cx="3889702" cy="2686051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6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600" b="1" dirty="0">
                <a:solidFill>
                  <a:srgbClr val="FF0000"/>
                </a:solidFill>
              </a:rPr>
              <a:t>Flag FICTÍCIO</a:t>
            </a:r>
            <a:endParaRPr lang="pt-BR" altLang="pt-BR" sz="21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228432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NUMERO;</a:t>
            </a:r>
            <a:endParaRPr lang="pt-BR" altLang="pt-BR" sz="17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NUMERO</a:t>
            </a:r>
            <a:r>
              <a:rPr lang="pt-BR" altLang="pt-BR" sz="1700" dirty="0">
                <a:latin typeface="Courier New" panose="02070309020205020404" pitchFamily="49" charset="0"/>
              </a:rPr>
              <a:t>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if</a:t>
            </a:r>
            <a:r>
              <a:rPr lang="pt-BR" altLang="pt-BR" sz="1700" dirty="0">
                <a:latin typeface="Courier New" panose="02070309020205020404" pitchFamily="49" charset="0"/>
              </a:rPr>
              <a:t> (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NUMERO != 0</a:t>
            </a:r>
            <a:r>
              <a:rPr lang="pt-BR" altLang="pt-BR" sz="17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Ok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NUMERO != 0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Fim do programa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469" y="4437112"/>
            <a:ext cx="1655763" cy="431800"/>
          </a:xfrm>
          <a:prstGeom prst="wedgeRoundRectCallout">
            <a:avLst>
              <a:gd name="adj1" fmla="val -139882"/>
              <a:gd name="adj2" fmla="val 8293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DC365F62-E6FF-4371-9DA8-229BAC4AD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37123"/>
              </p:ext>
            </p:extLst>
          </p:nvPr>
        </p:nvGraphicFramePr>
        <p:xfrm>
          <a:off x="4932039" y="404664"/>
          <a:ext cx="3889702" cy="2686051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utoShape 7">
            <a:extLst>
              <a:ext uri="{FF2B5EF4-FFF2-40B4-BE49-F238E27FC236}">
                <a16:creationId xmlns:a16="http://schemas.microsoft.com/office/drawing/2014/main" id="{4DA33595-0424-5745-F0E6-10C02318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3717032"/>
            <a:ext cx="1655763" cy="431800"/>
          </a:xfrm>
          <a:prstGeom prst="wedgeRoundRectCallout">
            <a:avLst>
              <a:gd name="adj1" fmla="val -163041"/>
              <a:gd name="adj2" fmla="val 7268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28643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600" b="1" dirty="0">
                <a:solidFill>
                  <a:srgbClr val="FF0000"/>
                </a:solidFill>
              </a:rPr>
              <a:t>Flag REAL</a:t>
            </a:r>
            <a:endParaRPr lang="pt-BR" altLang="pt-BR" sz="36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876504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String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NOME;</a:t>
            </a:r>
            <a:endParaRPr lang="pt-BR" altLang="pt-BR" sz="17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>
                <a:latin typeface="Courier New" panose="02070309020205020404" pitchFamily="49" charset="0"/>
              </a:rPr>
              <a:t>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teclado.nextLine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Ok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(!</a:t>
            </a:r>
            <a:r>
              <a:rPr lang="pt-BR" altLang="pt-BR" sz="17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 err="1">
                <a:latin typeface="Courier New" panose="02070309020205020404" pitchFamily="49" charset="0"/>
              </a:rPr>
              <a:t>.equalsIgnoreCase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"FIM"</a:t>
            </a:r>
            <a:r>
              <a:rPr lang="pt-BR" altLang="pt-BR" sz="17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Fim do programa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53" y="3861048"/>
            <a:ext cx="1655763" cy="431800"/>
          </a:xfrm>
          <a:prstGeom prst="wedgeRoundRectCallout">
            <a:avLst>
              <a:gd name="adj1" fmla="val -106385"/>
              <a:gd name="adj2" fmla="val 9334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956812D5-B2A3-4C51-B5CF-B392A192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19972"/>
              </p:ext>
            </p:extLst>
          </p:nvPr>
        </p:nvGraphicFramePr>
        <p:xfrm>
          <a:off x="4930774" y="454917"/>
          <a:ext cx="3889698" cy="2686051"/>
        </p:xfrm>
        <a:graphic>
          <a:graphicData uri="http://schemas.openxmlformats.org/drawingml/2006/table">
            <a:tbl>
              <a:tblPr/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utoShape 45">
            <a:extLst>
              <a:ext uri="{FF2B5EF4-FFF2-40B4-BE49-F238E27FC236}">
                <a16:creationId xmlns:a16="http://schemas.microsoft.com/office/drawing/2014/main" id="{869DEDAF-1E67-4C7D-9301-8C04BAE5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938" y="4482976"/>
            <a:ext cx="2159000" cy="1584325"/>
          </a:xfrm>
          <a:prstGeom prst="wedgeRoundRectCallout">
            <a:avLst>
              <a:gd name="adj1" fmla="val -117567"/>
              <a:gd name="adj2" fmla="val -3177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Variável </a:t>
            </a:r>
            <a:r>
              <a:rPr lang="pt-BR" altLang="pt-BR" b="1" dirty="0"/>
              <a:t>NOME</a:t>
            </a:r>
            <a:r>
              <a:rPr lang="pt-BR" altLang="pt-BR" dirty="0"/>
              <a:t> é </a:t>
            </a:r>
            <a:r>
              <a:rPr lang="pt-BR" altLang="pt-BR" b="1" dirty="0" err="1"/>
              <a:t>String</a:t>
            </a:r>
            <a:r>
              <a:rPr lang="pt-BR" altLang="pt-BR" dirty="0"/>
              <a:t>, uso obrigatório de “ (</a:t>
            </a:r>
            <a:r>
              <a:rPr lang="pt-BR" altLang="pt-BR" u="sng" dirty="0"/>
              <a:t>aspas</a:t>
            </a:r>
            <a:r>
              <a:rPr lang="pt-BR" altLang="pt-BR" dirty="0"/>
              <a:t>) na comparação.</a:t>
            </a:r>
          </a:p>
        </p:txBody>
      </p:sp>
      <p:sp>
        <p:nvSpPr>
          <p:cNvPr id="9" name="AutoShape 45">
            <a:extLst>
              <a:ext uri="{FF2B5EF4-FFF2-40B4-BE49-F238E27FC236}">
                <a16:creationId xmlns:a16="http://schemas.microsoft.com/office/drawing/2014/main" id="{628FDCA8-D10D-45E7-8CF5-A853E4CB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401469"/>
            <a:ext cx="4608933" cy="665832"/>
          </a:xfrm>
          <a:prstGeom prst="wedgeRoundRectCallout">
            <a:avLst>
              <a:gd name="adj1" fmla="val -54363"/>
              <a:gd name="adj2" fmla="val -14375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Uso da </a:t>
            </a:r>
            <a:r>
              <a:rPr lang="pt-BR" altLang="pt-BR" b="1" dirty="0"/>
              <a:t>exclamação</a:t>
            </a:r>
            <a:r>
              <a:rPr lang="pt-BR" altLang="pt-BR" dirty="0"/>
              <a:t> na comparação para negar a igualdade de </a:t>
            </a:r>
            <a:r>
              <a:rPr lang="pt-BR" altLang="pt-BR" b="1" dirty="0" err="1"/>
              <a:t>String</a:t>
            </a:r>
            <a:r>
              <a:rPr lang="pt-BR" altLang="pt-BR" dirty="0" err="1"/>
              <a:t>s</a:t>
            </a:r>
            <a:r>
              <a:rPr lang="pt-BR" alt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9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Espaço Reservado para Número de Slide 3">
            <a:extLst>
              <a:ext uri="{FF2B5EF4-FFF2-40B4-BE49-F238E27FC236}">
                <a16:creationId xmlns:a16="http://schemas.microsoft.com/office/drawing/2014/main" id="{FD6D4082-73C1-4DDA-96C2-AEC64D64C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5A3EF1-E468-4D2C-96C7-7FA4BAD58369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15107" name="Rectangle 2">
            <a:extLst>
              <a:ext uri="{FF2B5EF4-FFF2-40B4-BE49-F238E27FC236}">
                <a16:creationId xmlns:a16="http://schemas.microsoft.com/office/drawing/2014/main" id="{7F0485F5-9A57-4C48-B981-803EB2B7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10</a:t>
            </a:r>
          </a:p>
        </p:txBody>
      </p:sp>
      <p:sp>
        <p:nvSpPr>
          <p:cNvPr id="815108" name="Rectangle 3">
            <a:extLst>
              <a:ext uri="{FF2B5EF4-FFF2-40B4-BE49-F238E27FC236}">
                <a16:creationId xmlns:a16="http://schemas.microsoft.com/office/drawing/2014/main" id="{82FF3812-5483-4B3D-A6EB-4E17DE6B4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REPETIÇÃO:</a:t>
            </a:r>
          </a:p>
          <a:p>
            <a:pPr lvl="1" eaLnBrk="1" hangingPunct="1"/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endParaRPr lang="pt-BR" altLang="pt-BR" b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600" b="1" dirty="0">
                <a:solidFill>
                  <a:srgbClr val="FF0000"/>
                </a:solidFill>
              </a:rPr>
              <a:t>Flag FICTÍCIO</a:t>
            </a:r>
            <a:endParaRPr lang="pt-BR" altLang="pt-BR" sz="36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876504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String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NOME;</a:t>
            </a:r>
            <a:endParaRPr lang="pt-BR" altLang="pt-BR" sz="17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>
                <a:latin typeface="Courier New" panose="02070309020205020404" pitchFamily="49" charset="0"/>
              </a:rPr>
              <a:t>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teclado.nextLine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if</a:t>
            </a:r>
            <a:r>
              <a:rPr lang="pt-BR" altLang="pt-BR" sz="1700" dirty="0">
                <a:latin typeface="Courier New" panose="02070309020205020404" pitchFamily="49" charset="0"/>
              </a:rPr>
              <a:t> (!</a:t>
            </a:r>
            <a:r>
              <a:rPr lang="pt-BR" altLang="pt-BR" sz="17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 err="1">
                <a:latin typeface="Courier New" panose="02070309020205020404" pitchFamily="49" charset="0"/>
              </a:rPr>
              <a:t>.equalsIgnoreCase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"FIM"</a:t>
            </a:r>
            <a:r>
              <a:rPr lang="pt-BR" altLang="pt-BR" sz="1700" dirty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Ok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(!</a:t>
            </a:r>
            <a:r>
              <a:rPr lang="pt-BR" altLang="pt-BR" sz="17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 err="1">
                <a:latin typeface="Courier New" panose="02070309020205020404" pitchFamily="49" charset="0"/>
              </a:rPr>
              <a:t>.equalsIgnoreCase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"FIM"</a:t>
            </a:r>
            <a:r>
              <a:rPr lang="pt-BR" altLang="pt-BR" sz="17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Fim do programa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53" y="4221336"/>
            <a:ext cx="1655763" cy="431800"/>
          </a:xfrm>
          <a:prstGeom prst="wedgeRoundRectCallout">
            <a:avLst>
              <a:gd name="adj1" fmla="val -106385"/>
              <a:gd name="adj2" fmla="val 9334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956812D5-B2A3-4C51-B5CF-B392A192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72672"/>
              </p:ext>
            </p:extLst>
          </p:nvPr>
        </p:nvGraphicFramePr>
        <p:xfrm>
          <a:off x="4930774" y="454917"/>
          <a:ext cx="3889698" cy="2686051"/>
        </p:xfrm>
        <a:graphic>
          <a:graphicData uri="http://schemas.openxmlformats.org/drawingml/2006/table">
            <a:tbl>
              <a:tblPr/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utoShape 45">
            <a:extLst>
              <a:ext uri="{FF2B5EF4-FFF2-40B4-BE49-F238E27FC236}">
                <a16:creationId xmlns:a16="http://schemas.microsoft.com/office/drawing/2014/main" id="{869DEDAF-1E67-4C7D-9301-8C04BAE5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938" y="4941019"/>
            <a:ext cx="2159000" cy="1584325"/>
          </a:xfrm>
          <a:prstGeom prst="wedgeRoundRectCallout">
            <a:avLst>
              <a:gd name="adj1" fmla="val -117567"/>
              <a:gd name="adj2" fmla="val -3177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Variável </a:t>
            </a:r>
            <a:r>
              <a:rPr lang="pt-BR" altLang="pt-BR" b="1" dirty="0"/>
              <a:t>NOME</a:t>
            </a:r>
            <a:r>
              <a:rPr lang="pt-BR" altLang="pt-BR" dirty="0"/>
              <a:t> é </a:t>
            </a:r>
            <a:r>
              <a:rPr lang="pt-BR" altLang="pt-BR" b="1" dirty="0" err="1"/>
              <a:t>String</a:t>
            </a:r>
            <a:r>
              <a:rPr lang="pt-BR" altLang="pt-BR" dirty="0"/>
              <a:t>, uso obrigatório de “ (</a:t>
            </a:r>
            <a:r>
              <a:rPr lang="pt-BR" altLang="pt-BR" u="sng" dirty="0"/>
              <a:t>aspas</a:t>
            </a:r>
            <a:r>
              <a:rPr lang="pt-BR" altLang="pt-BR" dirty="0"/>
              <a:t>) na comparação.</a:t>
            </a:r>
          </a:p>
        </p:txBody>
      </p:sp>
      <p:sp>
        <p:nvSpPr>
          <p:cNvPr id="9" name="AutoShape 45">
            <a:extLst>
              <a:ext uri="{FF2B5EF4-FFF2-40B4-BE49-F238E27FC236}">
                <a16:creationId xmlns:a16="http://schemas.microsoft.com/office/drawing/2014/main" id="{628FDCA8-D10D-45E7-8CF5-A853E4CB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859512"/>
            <a:ext cx="4608933" cy="665832"/>
          </a:xfrm>
          <a:prstGeom prst="wedgeRoundRectCallout">
            <a:avLst>
              <a:gd name="adj1" fmla="val -54363"/>
              <a:gd name="adj2" fmla="val -14375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Uso da </a:t>
            </a:r>
            <a:r>
              <a:rPr lang="pt-BR" altLang="pt-BR" b="1" dirty="0"/>
              <a:t>exclamação</a:t>
            </a:r>
            <a:r>
              <a:rPr lang="pt-BR" altLang="pt-BR" dirty="0"/>
              <a:t> na comparação para negar a igualdade de </a:t>
            </a:r>
            <a:r>
              <a:rPr lang="pt-BR" altLang="pt-BR" b="1" dirty="0" err="1"/>
              <a:t>String</a:t>
            </a:r>
            <a:r>
              <a:rPr lang="pt-BR" altLang="pt-BR" dirty="0" err="1"/>
              <a:t>s</a:t>
            </a:r>
            <a:r>
              <a:rPr lang="pt-BR" altLang="pt-BR" dirty="0"/>
              <a:t>.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62D79C45-BF11-7991-CD44-5AC38C8B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645024"/>
            <a:ext cx="1655763" cy="431800"/>
          </a:xfrm>
          <a:prstGeom prst="wedgeRoundRectCallout">
            <a:avLst>
              <a:gd name="adj1" fmla="val -125981"/>
              <a:gd name="adj2" fmla="val 8651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</p:spTree>
    <p:extLst>
      <p:ext uri="{BB962C8B-B14F-4D97-AF65-F5344CB8AC3E}">
        <p14:creationId xmlns:p14="http://schemas.microsoft.com/office/powerpoint/2010/main" val="34803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600" b="1" dirty="0">
                <a:solidFill>
                  <a:srgbClr val="FF0000"/>
                </a:solidFill>
              </a:rPr>
              <a:t>Flag REAL</a:t>
            </a:r>
            <a:endParaRPr lang="pt-BR" altLang="pt-BR" sz="36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876504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String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NOME;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</a:rPr>
              <a:t> NUM = 0;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>
                <a:latin typeface="Courier New" panose="02070309020205020404" pitchFamily="49" charset="0"/>
              </a:rPr>
              <a:t>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teclado.nextLine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NUM++;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(!</a:t>
            </a:r>
            <a:r>
              <a:rPr lang="pt-BR" altLang="pt-BR" sz="17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 err="1">
                <a:latin typeface="Courier New" panose="02070309020205020404" pitchFamily="49" charset="0"/>
              </a:rPr>
              <a:t>.equalsToIgnoreCase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"FIM"</a:t>
            </a:r>
            <a:r>
              <a:rPr lang="pt-BR" altLang="pt-BR" sz="17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Contador = </a:t>
            </a:r>
            <a:r>
              <a:rPr lang="pt-BR" altLang="pt-BR" sz="1700" dirty="0">
                <a:solidFill>
                  <a:srgbClr val="0000FF"/>
                </a:solidFill>
              </a:rPr>
              <a:t>" 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700" dirty="0">
                <a:latin typeface="Courier New" panose="02070309020205020404" pitchFamily="49" charset="0"/>
              </a:rPr>
              <a:t>NUM);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53" y="3861048"/>
            <a:ext cx="1655763" cy="431800"/>
          </a:xfrm>
          <a:prstGeom prst="wedgeRoundRectCallout">
            <a:avLst>
              <a:gd name="adj1" fmla="val -122681"/>
              <a:gd name="adj2" fmla="val 18707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graphicFrame>
        <p:nvGraphicFramePr>
          <p:cNvPr id="7" name="Group 56">
            <a:extLst>
              <a:ext uri="{FF2B5EF4-FFF2-40B4-BE49-F238E27FC236}">
                <a16:creationId xmlns:a16="http://schemas.microsoft.com/office/drawing/2014/main" id="{5C854A58-D940-4B62-9C74-F853E2647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969426"/>
              </p:ext>
            </p:extLst>
          </p:nvPr>
        </p:nvGraphicFramePr>
        <p:xfrm>
          <a:off x="4859338" y="476672"/>
          <a:ext cx="4056062" cy="3060701"/>
        </p:xfrm>
        <a:graphic>
          <a:graphicData uri="http://schemas.openxmlformats.org/drawingml/2006/table">
            <a:tbl>
              <a:tblPr/>
              <a:tblGrid>
                <a:gridCol w="86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7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600" b="1" dirty="0">
                <a:solidFill>
                  <a:srgbClr val="FF0000"/>
                </a:solidFill>
              </a:rPr>
              <a:t>Flag FICTÍCIO</a:t>
            </a:r>
            <a:endParaRPr lang="pt-BR" altLang="pt-BR" sz="36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876504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String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NOME;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</a:rPr>
              <a:t> NUM = 0;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>
                <a:latin typeface="Courier New" panose="02070309020205020404" pitchFamily="49" charset="0"/>
              </a:rPr>
              <a:t>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teclado.nextLine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if</a:t>
            </a:r>
            <a:r>
              <a:rPr lang="pt-BR" altLang="pt-BR" sz="1700" dirty="0">
                <a:latin typeface="Courier New" panose="02070309020205020404" pitchFamily="49" charset="0"/>
              </a:rPr>
              <a:t> (!</a:t>
            </a:r>
            <a:r>
              <a:rPr lang="pt-BR" altLang="pt-BR" sz="17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 err="1">
                <a:latin typeface="Courier New" panose="02070309020205020404" pitchFamily="49" charset="0"/>
              </a:rPr>
              <a:t>.equalsToIgnoreCase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"FIM"</a:t>
            </a:r>
            <a:r>
              <a:rPr lang="pt-BR" altLang="pt-BR" sz="1700" dirty="0"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   NUM++;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(!</a:t>
            </a:r>
            <a:r>
              <a:rPr lang="pt-BR" altLang="pt-BR" sz="17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 err="1">
                <a:latin typeface="Courier New" panose="02070309020205020404" pitchFamily="49" charset="0"/>
              </a:rPr>
              <a:t>.equalsToIgnoreCase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"FIM"</a:t>
            </a:r>
            <a:r>
              <a:rPr lang="pt-BR" altLang="pt-BR" sz="17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Contador = </a:t>
            </a:r>
            <a:r>
              <a:rPr lang="pt-BR" altLang="pt-BR" sz="1700" dirty="0">
                <a:solidFill>
                  <a:srgbClr val="0000FF"/>
                </a:solidFill>
              </a:rPr>
              <a:t>" 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700" dirty="0">
                <a:latin typeface="Courier New" panose="02070309020205020404" pitchFamily="49" charset="0"/>
              </a:rPr>
              <a:t>NUM);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53" y="4293344"/>
            <a:ext cx="1655763" cy="431800"/>
          </a:xfrm>
          <a:prstGeom prst="wedgeRoundRectCallout">
            <a:avLst>
              <a:gd name="adj1" fmla="val -122681"/>
              <a:gd name="adj2" fmla="val 18707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graphicFrame>
        <p:nvGraphicFramePr>
          <p:cNvPr id="7" name="Group 56">
            <a:extLst>
              <a:ext uri="{FF2B5EF4-FFF2-40B4-BE49-F238E27FC236}">
                <a16:creationId xmlns:a16="http://schemas.microsoft.com/office/drawing/2014/main" id="{5C854A58-D940-4B62-9C74-F853E2647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728947"/>
              </p:ext>
            </p:extLst>
          </p:nvPr>
        </p:nvGraphicFramePr>
        <p:xfrm>
          <a:off x="4859338" y="476672"/>
          <a:ext cx="4056062" cy="3060701"/>
        </p:xfrm>
        <a:graphic>
          <a:graphicData uri="http://schemas.openxmlformats.org/drawingml/2006/table">
            <a:tbl>
              <a:tblPr/>
              <a:tblGrid>
                <a:gridCol w="86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AutoShape 7">
            <a:extLst>
              <a:ext uri="{FF2B5EF4-FFF2-40B4-BE49-F238E27FC236}">
                <a16:creationId xmlns:a16="http://schemas.microsoft.com/office/drawing/2014/main" id="{0A03957E-45F1-9793-F295-BA563C9C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717032"/>
            <a:ext cx="1655763" cy="431800"/>
          </a:xfrm>
          <a:prstGeom prst="wedgeRoundRectCallout">
            <a:avLst>
              <a:gd name="adj1" fmla="val -111101"/>
              <a:gd name="adj2" fmla="val 14267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</p:spTree>
    <p:extLst>
      <p:ext uri="{BB962C8B-B14F-4D97-AF65-F5344CB8AC3E}">
        <p14:creationId xmlns:p14="http://schemas.microsoft.com/office/powerpoint/2010/main" val="19214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Espaço Reservado para Número de Slide 3">
            <a:extLst>
              <a:ext uri="{FF2B5EF4-FFF2-40B4-BE49-F238E27FC236}">
                <a16:creationId xmlns:a16="http://schemas.microsoft.com/office/drawing/2014/main" id="{B2965AAC-AE0F-49FE-845C-3DFB32237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94B38D-9F9C-45CD-A0BF-5A730D81EE27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0947" name="Rectangle 2">
            <a:extLst>
              <a:ext uri="{FF2B5EF4-FFF2-40B4-BE49-F238E27FC236}">
                <a16:creationId xmlns:a16="http://schemas.microsoft.com/office/drawing/2014/main" id="{F010815D-222F-4589-A861-4834BC784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endParaRPr lang="pt-BR" altLang="pt-BR" sz="1700" dirty="0"/>
          </a:p>
        </p:txBody>
      </p:sp>
      <p:sp>
        <p:nvSpPr>
          <p:cNvPr id="850948" name="Rectangle 3">
            <a:extLst>
              <a:ext uri="{FF2B5EF4-FFF2-40B4-BE49-F238E27FC236}">
                <a16:creationId xmlns:a16="http://schemas.microsoft.com/office/drawing/2014/main" id="{334BA630-1713-4EFD-8C41-C6ADD39AE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24765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uma série de números inteiros informados pelo usuário e calcular e imprimir a </a:t>
            </a:r>
            <a:r>
              <a:rPr lang="pt-BR" altLang="pt-BR" sz="2600" b="1" dirty="0">
                <a:solidFill>
                  <a:srgbClr val="FF0000"/>
                </a:solidFill>
              </a:rPr>
              <a:t>soma</a:t>
            </a:r>
            <a:r>
              <a:rPr lang="pt-BR" altLang="pt-BR" sz="2600" dirty="0"/>
              <a:t> dos mesmos. O último número a ser informado será igual a </a:t>
            </a:r>
            <a:r>
              <a:rPr lang="pt-BR" altLang="pt-BR" sz="2600" dirty="0">
                <a:solidFill>
                  <a:srgbClr val="0000FF"/>
                </a:solidFill>
              </a:rPr>
              <a:t>0 (zero)</a:t>
            </a:r>
            <a:r>
              <a:rPr lang="pt-BR" altLang="pt-BR" sz="2600" dirty="0"/>
              <a:t> (</a:t>
            </a:r>
            <a:r>
              <a:rPr lang="pt-BR" altLang="pt-BR" sz="2600" i="1" dirty="0"/>
              <a:t>flag</a:t>
            </a:r>
            <a:r>
              <a:rPr lang="pt-BR" altLang="pt-BR" sz="2600" dirty="0"/>
              <a:t>)</a:t>
            </a:r>
            <a:r>
              <a:rPr lang="pt-BR" altLang="pt-BR" sz="260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628775"/>
            <a:ext cx="7489329" cy="399097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0;</a:t>
            </a:r>
          </a:p>
          <a:p>
            <a:pPr marL="0" indent="0"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0"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  <a:endParaRPr lang="pt-BR" alt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0); 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= "+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soma);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4365104"/>
            <a:ext cx="1655762" cy="431800"/>
          </a:xfrm>
          <a:prstGeom prst="wedgeRoundRectCallout">
            <a:avLst>
              <a:gd name="adj1" fmla="val -167009"/>
              <a:gd name="adj2" fmla="val 7059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36545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Espaço Reservado para Número de Slide 3">
            <a:extLst>
              <a:ext uri="{FF2B5EF4-FFF2-40B4-BE49-F238E27FC236}">
                <a16:creationId xmlns:a16="http://schemas.microsoft.com/office/drawing/2014/main" id="{707CBF4C-7885-416D-BDC0-0858484F6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0796B3-3FDF-4F4F-B26B-42EC4661A6CF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5043" name="Rectangle 2">
            <a:extLst>
              <a:ext uri="{FF2B5EF4-FFF2-40B4-BE49-F238E27FC236}">
                <a16:creationId xmlns:a16="http://schemas.microsoft.com/office/drawing/2014/main" id="{36F35490-943D-4A37-B914-82A1051F7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</a:t>
            </a:r>
            <a:endParaRPr lang="pt-BR" altLang="pt-BR" sz="1700" dirty="0"/>
          </a:p>
        </p:txBody>
      </p:sp>
      <p:sp>
        <p:nvSpPr>
          <p:cNvPr id="855044" name="Rectangle 3">
            <a:extLst>
              <a:ext uri="{FF2B5EF4-FFF2-40B4-BE49-F238E27FC236}">
                <a16:creationId xmlns:a16="http://schemas.microsoft.com/office/drawing/2014/main" id="{6AC41505-D63B-4356-8768-7AD6E0FD7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2765425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uma série de números inteiros informados pelo usuário e calcular e imprimir a </a:t>
            </a:r>
            <a:r>
              <a:rPr lang="pt-BR" altLang="pt-BR" sz="2600" b="1" dirty="0">
                <a:solidFill>
                  <a:srgbClr val="FF0000"/>
                </a:solidFill>
              </a:rPr>
              <a:t>média</a:t>
            </a:r>
            <a:r>
              <a:rPr lang="pt-BR" altLang="pt-BR" sz="2600" dirty="0"/>
              <a:t> dos mesmos. O último número a ser informado, </a:t>
            </a:r>
            <a:r>
              <a:rPr lang="pt-BR" altLang="pt-BR" sz="2600" u="sng" dirty="0"/>
              <a:t>e que não deverá entrar nos cálculos</a:t>
            </a:r>
            <a:r>
              <a:rPr lang="pt-BR" altLang="pt-BR" sz="2600" dirty="0"/>
              <a:t>, será igual a </a:t>
            </a:r>
            <a:r>
              <a:rPr lang="pt-BR" altLang="pt-BR" sz="2600" dirty="0">
                <a:solidFill>
                  <a:srgbClr val="0000FF"/>
                </a:solidFill>
              </a:rPr>
              <a:t>-1</a:t>
            </a:r>
            <a:r>
              <a:rPr lang="pt-BR" altLang="pt-BR" sz="2600" dirty="0"/>
              <a:t> (</a:t>
            </a:r>
            <a:r>
              <a:rPr lang="pt-BR" altLang="pt-BR" sz="2600" i="1" dirty="0"/>
              <a:t>flag</a:t>
            </a:r>
            <a:r>
              <a:rPr lang="pt-BR" altLang="pt-BR" sz="2600" dirty="0"/>
              <a:t>)</a:t>
            </a:r>
            <a:r>
              <a:rPr lang="pt-BR" altLang="pt-BR" sz="260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6a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"+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230" y="4221336"/>
            <a:ext cx="1655762" cy="431800"/>
          </a:xfrm>
          <a:prstGeom prst="wedgeRoundRectCallout">
            <a:avLst>
              <a:gd name="adj1" fmla="val -179155"/>
              <a:gd name="adj2" fmla="val 5670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7AA2E401-027D-48A8-A883-5CF33BE27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715" y="297826"/>
            <a:ext cx="253047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  <a:p>
            <a:pPr>
              <a:spcBef>
                <a:spcPct val="50000"/>
              </a:spcBef>
            </a:pPr>
            <a:r>
              <a:rPr lang="pt-BR" alt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O valor -1 será somado e contado e interferirá erradamente no cálculo da média.</a:t>
            </a:r>
          </a:p>
        </p:txBody>
      </p:sp>
    </p:spTree>
    <p:extLst>
      <p:ext uri="{BB962C8B-B14F-4D97-AF65-F5344CB8AC3E}">
        <p14:creationId xmlns:p14="http://schemas.microsoft.com/office/powerpoint/2010/main" val="5490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6b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"+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230" y="4792528"/>
            <a:ext cx="1655762" cy="431800"/>
          </a:xfrm>
          <a:prstGeom prst="wedgeRoundRectCallout">
            <a:avLst>
              <a:gd name="adj1" fmla="val -179155"/>
              <a:gd name="adj2" fmla="val 5670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2028DB2-E176-4991-91BB-C01A199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3779545"/>
            <a:ext cx="1655762" cy="431800"/>
          </a:xfrm>
          <a:prstGeom prst="wedgeRoundRectCallout">
            <a:avLst>
              <a:gd name="adj1" fmla="val -196466"/>
              <a:gd name="adj2" fmla="val 4239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5C515195-8B6C-481D-83D1-2A949E0D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940846"/>
            <a:ext cx="576262" cy="360362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CCE4C87-DD42-4659-B0E7-7FC71E27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10" y="3877667"/>
            <a:ext cx="576262" cy="360363"/>
          </a:xfrm>
          <a:prstGeom prst="curvedRightArrow">
            <a:avLst>
              <a:gd name="adj1" fmla="val 22477"/>
              <a:gd name="adj2" fmla="val 44958"/>
              <a:gd name="adj3" fmla="val 333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811B1CF-5CD0-45B5-AB1D-FDFB8891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288251"/>
            <a:ext cx="253047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CERTO!</a:t>
            </a:r>
          </a:p>
          <a:p>
            <a:pPr>
              <a:spcBef>
                <a:spcPct val="50000"/>
              </a:spcBef>
            </a:pPr>
            <a:r>
              <a:rPr lang="pt-BR" altLang="pt-BR" dirty="0">
                <a:solidFill>
                  <a:srgbClr val="00B050"/>
                </a:solidFill>
                <a:latin typeface="Times New Roman" panose="02020603050405020304" pitchFamily="18" charset="0"/>
              </a:rPr>
              <a:t>O valor -1 será expurgado da soma e da contagem e </a:t>
            </a:r>
            <a:r>
              <a:rPr lang="pt-BR" altLang="pt-BR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dirty="0">
                <a:solidFill>
                  <a:srgbClr val="00B050"/>
                </a:solidFill>
                <a:latin typeface="Times New Roman" panose="02020603050405020304" pitchFamily="18" charset="0"/>
              </a:rPr>
              <a:t> interferirá no cálculo da média.</a:t>
            </a:r>
          </a:p>
        </p:txBody>
      </p:sp>
    </p:spTree>
    <p:extLst>
      <p:ext uri="{BB962C8B-B14F-4D97-AF65-F5344CB8AC3E}">
        <p14:creationId xmlns:p14="http://schemas.microsoft.com/office/powerpoint/2010/main" val="13347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>
            <a:extLst>
              <a:ext uri="{FF2B5EF4-FFF2-40B4-BE49-F238E27FC236}">
                <a16:creationId xmlns:a16="http://schemas.microsoft.com/office/drawing/2014/main" id="{D56CE78F-6DD7-4DC3-A7D4-9634E9D7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365105"/>
            <a:ext cx="3096344" cy="561674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lang="pt-BR" altLang="pt-BR"/>
          </a:p>
        </p:txBody>
      </p:sp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6c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CalculaSomaRepita3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pares = 0;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3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% 2 == 0)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pares++;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"+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"Quant. de números pares = "+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pares);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230" y="4792528"/>
            <a:ext cx="1655762" cy="431800"/>
          </a:xfrm>
          <a:prstGeom prst="wedgeRoundRectCallout">
            <a:avLst>
              <a:gd name="adj1" fmla="val -208892"/>
              <a:gd name="adj2" fmla="val 5019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2028DB2-E176-4991-91BB-C01A199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3779545"/>
            <a:ext cx="1655762" cy="431800"/>
          </a:xfrm>
          <a:prstGeom prst="wedgeRoundRectCallout">
            <a:avLst>
              <a:gd name="adj1" fmla="val -219406"/>
              <a:gd name="adj2" fmla="val -4882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5C515195-8B6C-481D-83D1-2A949E0D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40" y="4926778"/>
            <a:ext cx="576262" cy="360362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CCE4C87-DD42-4659-B0E7-7FC71E27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94" y="3499340"/>
            <a:ext cx="576262" cy="360363"/>
          </a:xfrm>
          <a:prstGeom prst="curvedRightArrow">
            <a:avLst>
              <a:gd name="adj1" fmla="val 22477"/>
              <a:gd name="adj2" fmla="val 44958"/>
              <a:gd name="adj3" fmla="val 333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50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>
            <a:extLst>
              <a:ext uri="{FF2B5EF4-FFF2-40B4-BE49-F238E27FC236}">
                <a16:creationId xmlns:a16="http://schemas.microsoft.com/office/drawing/2014/main" id="{D56CE78F-6DD7-4DC3-A7D4-9634E9D7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63" y="4567060"/>
            <a:ext cx="3096344" cy="561674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lang="pt-BR" altLang="pt-BR"/>
          </a:p>
        </p:txBody>
      </p:sp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6d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CalculaSomaRepita3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pares = 0;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3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= -1)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% 2 == 0)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pares++;</a:t>
            </a:r>
            <a:endParaRPr lang="pt-BR" alt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"+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"Quant. de números pares = "+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pares);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230" y="4792528"/>
            <a:ext cx="1655762" cy="431800"/>
          </a:xfrm>
          <a:prstGeom prst="wedgeRoundRectCallout">
            <a:avLst>
              <a:gd name="adj1" fmla="val -208892"/>
              <a:gd name="adj2" fmla="val 5019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2028DB2-E176-4991-91BB-C01A199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3779545"/>
            <a:ext cx="1655762" cy="431800"/>
          </a:xfrm>
          <a:prstGeom prst="wedgeRoundRectCallout">
            <a:avLst>
              <a:gd name="adj1" fmla="val -219406"/>
              <a:gd name="adj2" fmla="val -4882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CCE4C87-DD42-4659-B0E7-7FC71E27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94" y="3499340"/>
            <a:ext cx="576262" cy="360363"/>
          </a:xfrm>
          <a:prstGeom prst="curvedRightArrow">
            <a:avLst>
              <a:gd name="adj1" fmla="val 22477"/>
              <a:gd name="adj2" fmla="val 44958"/>
              <a:gd name="adj3" fmla="val 333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77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Espaço Reservado para Número de Slide 3">
            <a:extLst>
              <a:ext uri="{FF2B5EF4-FFF2-40B4-BE49-F238E27FC236}">
                <a16:creationId xmlns:a16="http://schemas.microsoft.com/office/drawing/2014/main" id="{EE113985-D5CA-4174-B118-8D0AC0DA5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AFDB7D-24AE-4D6E-8B2C-27662766A504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27CF464B-154E-4C26-A3CC-D9ADFE3A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77072"/>
            <a:ext cx="1584325" cy="153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1800">
              <a:solidFill>
                <a:srgbClr val="6699FF"/>
              </a:solidFill>
            </a:endParaRPr>
          </a:p>
        </p:txBody>
      </p:sp>
      <p:sp>
        <p:nvSpPr>
          <p:cNvPr id="922628" name="Rectangle 3">
            <a:extLst>
              <a:ext uri="{FF2B5EF4-FFF2-40B4-BE49-F238E27FC236}">
                <a16:creationId xmlns:a16="http://schemas.microsoft.com/office/drawing/2014/main" id="{CB7B454E-60B1-45CE-A755-9D04EC67D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922629" name="Rectangle 4">
            <a:extLst>
              <a:ext uri="{FF2B5EF4-FFF2-40B4-BE49-F238E27FC236}">
                <a16:creationId xmlns:a16="http://schemas.microsoft.com/office/drawing/2014/main" id="{5F834DE5-F0BC-4B25-9A03-B5F3BB8A4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89150"/>
          </a:xfrm>
        </p:spPr>
        <p:txBody>
          <a:bodyPr/>
          <a:lstStyle/>
          <a:p>
            <a:pPr algn="just" eaLnBrk="1" hangingPunct="1"/>
            <a:r>
              <a:rPr lang="pt-BR" altLang="pt-BR" sz="2600" dirty="0"/>
              <a:t>Comando com os mesmos objetivos de utilização do </a:t>
            </a:r>
            <a:r>
              <a:rPr lang="pt-BR" altLang="pt-BR" sz="2600" b="1" dirty="0"/>
              <a:t>for</a:t>
            </a:r>
            <a:r>
              <a:rPr lang="pt-BR" altLang="pt-BR" sz="2600" dirty="0"/>
              <a:t>, porém utilizado quando </a:t>
            </a:r>
            <a:r>
              <a:rPr lang="pt-BR" altLang="pt-BR" sz="2600" b="1" dirty="0"/>
              <a:t>NÃO</a:t>
            </a:r>
            <a:r>
              <a:rPr lang="pt-BR" altLang="pt-BR" sz="2600" dirty="0"/>
              <a:t> se sabe quantas repetições deverão ser feitas (</a:t>
            </a:r>
            <a:r>
              <a:rPr lang="pt-BR" altLang="pt-BR" sz="2600" u="sng" dirty="0"/>
              <a:t>no mínimo uma repetição é feita</a:t>
            </a:r>
            <a:r>
              <a:rPr lang="pt-BR" altLang="pt-BR" sz="2600" dirty="0"/>
              <a:t>).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sz="2600" dirty="0"/>
              <a:t>Sintaxe:	</a:t>
            </a:r>
          </a:p>
        </p:txBody>
      </p:sp>
      <p:sp>
        <p:nvSpPr>
          <p:cNvPr id="1083397" name="Text Box 5">
            <a:extLst>
              <a:ext uri="{FF2B5EF4-FFF2-40B4-BE49-F238E27FC236}">
                <a16:creationId xmlns:a16="http://schemas.microsoft.com/office/drawing/2014/main" id="{23313AB2-40F3-4E74-804B-62899DE3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16338"/>
            <a:ext cx="8077200" cy="23883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1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2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dirty="0" err="1">
                <a:latin typeface="Times New Roman" panose="02020603050405020304" pitchFamily="18" charset="0"/>
              </a:rPr>
              <a:t>comando</a:t>
            </a:r>
            <a:r>
              <a:rPr lang="pt-BR" altLang="pt-BR" sz="2400" baseline="-25000" dirty="0" err="1">
                <a:latin typeface="Times New Roman" panose="02020603050405020304" pitchFamily="18" charset="0"/>
              </a:rPr>
              <a:t>n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1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  <a:r>
              <a:rPr lang="pt-BR" altLang="pt-BR" sz="2400" dirty="0"/>
              <a:t> ;</a:t>
            </a:r>
            <a:endParaRPr lang="pt-BR" altLang="pt-BR" sz="24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3398" name="AutoShape 6">
            <a:extLst>
              <a:ext uri="{FF2B5EF4-FFF2-40B4-BE49-F238E27FC236}">
                <a16:creationId xmlns:a16="http://schemas.microsoft.com/office/drawing/2014/main" id="{E8AF11E9-DFFF-4785-93FF-9A5DDC66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7563"/>
            <a:ext cx="2551113" cy="1943100"/>
          </a:xfrm>
          <a:prstGeom prst="wedgeRoundRectCallout">
            <a:avLst>
              <a:gd name="adj1" fmla="val -136203"/>
              <a:gd name="adj2" fmla="val 28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dirty="0"/>
              <a:t>Comandos a serem executados repetidas vezes enquanto a </a:t>
            </a:r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dirty="0"/>
              <a:t> é </a:t>
            </a:r>
            <a:r>
              <a:rPr lang="pt-BR" altLang="pt-BR" sz="1800" dirty="0">
                <a:solidFill>
                  <a:srgbClr val="FF0000"/>
                </a:solidFill>
              </a:rPr>
              <a:t>VERDADEIRA</a:t>
            </a:r>
          </a:p>
        </p:txBody>
      </p:sp>
    </p:spTree>
    <p:extLst>
      <p:ext uri="{BB962C8B-B14F-4D97-AF65-F5344CB8AC3E}">
        <p14:creationId xmlns:p14="http://schemas.microsoft.com/office/powerpoint/2010/main" val="25919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4" grpId="0" animBg="1"/>
      <p:bldP spid="1083397" grpId="0" animBg="1" autoUpdateAnimBg="0"/>
      <p:bldP spid="10833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Espaço Reservado para Número de Slide 3">
            <a:extLst>
              <a:ext uri="{FF2B5EF4-FFF2-40B4-BE49-F238E27FC236}">
                <a16:creationId xmlns:a16="http://schemas.microsoft.com/office/drawing/2014/main" id="{92310753-EEFD-45C1-843E-1A5AAE5B64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BF721E-71F1-4510-A5BA-ABF02DCB4AD4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3235" name="Rectangle 2">
            <a:extLst>
              <a:ext uri="{FF2B5EF4-FFF2-40B4-BE49-F238E27FC236}">
                <a16:creationId xmlns:a16="http://schemas.microsoft.com/office/drawing/2014/main" id="{E195EB85-C9FA-439E-B63E-914AA76F2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</a:t>
            </a:r>
            <a:endParaRPr lang="pt-BR" altLang="pt-BR" sz="1700" dirty="0"/>
          </a:p>
        </p:txBody>
      </p:sp>
      <p:sp>
        <p:nvSpPr>
          <p:cNvPr id="863236" name="Rectangle 3">
            <a:extLst>
              <a:ext uri="{FF2B5EF4-FFF2-40B4-BE49-F238E27FC236}">
                <a16:creationId xmlns:a16="http://schemas.microsoft.com/office/drawing/2014/main" id="{A8584416-6D72-4F8E-8D93-31F34295A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a soma dos rendimentos familiares de todos os alunos de uma sala de aula. Para isto serão digitados os nomes e os rendimentos de todos os alunos. O último </a:t>
            </a:r>
            <a:r>
              <a:rPr lang="pt-BR" altLang="pt-BR" sz="2600"/>
              <a:t>nome informado, </a:t>
            </a:r>
            <a:r>
              <a:rPr lang="pt-BR" altLang="pt-BR" sz="2600" u="sng" dirty="0"/>
              <a:t>que não deverá ser processado</a:t>
            </a:r>
            <a:r>
              <a:rPr lang="pt-BR" altLang="pt-BR" sz="2600" dirty="0"/>
              <a:t>, será igual a “</a:t>
            </a:r>
            <a:r>
              <a:rPr lang="pt-BR" altLang="pt-BR" sz="2600" dirty="0">
                <a:solidFill>
                  <a:srgbClr val="FF0000"/>
                </a:solidFill>
              </a:rPr>
              <a:t>ZZZ</a:t>
            </a:r>
            <a:r>
              <a:rPr lang="pt-BR" altLang="pt-BR" sz="2600" dirty="0"/>
              <a:t>” (</a:t>
            </a:r>
            <a:r>
              <a:rPr lang="pt-BR" altLang="pt-BR" sz="2600" i="1" dirty="0"/>
              <a:t>flag</a:t>
            </a:r>
            <a:r>
              <a:rPr lang="pt-BR" altLang="pt-BR" sz="2600" dirty="0"/>
              <a:t>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7a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RendimentoFamiliar2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total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ZZZ no nome"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nome do aluno: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rendimento familiar: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+=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"ZZZ"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dos rendimentos = "+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710" y="4293096"/>
            <a:ext cx="1655762" cy="431800"/>
          </a:xfrm>
          <a:prstGeom prst="wedgeRoundRectCallout">
            <a:avLst>
              <a:gd name="adj1" fmla="val -133512"/>
              <a:gd name="adj2" fmla="val 14002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D970B03-872B-46C4-996A-EC814B121850}"/>
              </a:ext>
            </a:extLst>
          </p:cNvPr>
          <p:cNvGrpSpPr/>
          <p:nvPr/>
        </p:nvGrpSpPr>
        <p:grpSpPr>
          <a:xfrm>
            <a:off x="6480175" y="548680"/>
            <a:ext cx="2195513" cy="1777802"/>
            <a:chOff x="6480175" y="548680"/>
            <a:chExt cx="2195513" cy="1777802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2B1ABF82-5455-4899-94DA-B7506C404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175" y="1124744"/>
              <a:ext cx="2195513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(O aluno ZZZ será processado)</a:t>
              </a:r>
            </a:p>
          </p:txBody>
        </p:sp>
        <p:sp>
          <p:nvSpPr>
            <p:cNvPr id="2" name="Text Box 6">
              <a:extLst>
                <a:ext uri="{FF2B5EF4-FFF2-40B4-BE49-F238E27FC236}">
                  <a16:creationId xmlns:a16="http://schemas.microsoft.com/office/drawing/2014/main" id="{061BC5F6-91E9-43BF-94C2-A797EF6C2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231" y="548680"/>
              <a:ext cx="18328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ERRADO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9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7b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RendimentoFamiliar2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total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ZZZ no nome"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nome do aluno: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"ZZZ"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rendimento familiar: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+=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"ZZZ"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dos rendimentos = "+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710" y="4792528"/>
            <a:ext cx="1655762" cy="431800"/>
          </a:xfrm>
          <a:prstGeom prst="wedgeRoundRectCallout">
            <a:avLst>
              <a:gd name="adj1" fmla="val -133512"/>
              <a:gd name="adj2" fmla="val 14002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2028DB2-E176-4991-91BB-C01A199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585" y="3449485"/>
            <a:ext cx="1655762" cy="431800"/>
          </a:xfrm>
          <a:prstGeom prst="wedgeRoundRectCallout">
            <a:avLst>
              <a:gd name="adj1" fmla="val -136227"/>
              <a:gd name="adj2" fmla="val 7753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B450E125-7E11-4EE0-8AA5-527DFA65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467697"/>
            <a:ext cx="576263" cy="409575"/>
          </a:xfrm>
          <a:prstGeom prst="curvedRightArrow">
            <a:avLst>
              <a:gd name="adj1" fmla="val 22477"/>
              <a:gd name="adj2" fmla="val 44958"/>
              <a:gd name="adj3" fmla="val 333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7CADE99C-F874-49E1-A442-478A89E9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09" y="3843561"/>
            <a:ext cx="576263" cy="411162"/>
          </a:xfrm>
          <a:prstGeom prst="curvedRightArrow">
            <a:avLst>
              <a:gd name="adj1" fmla="val 22477"/>
              <a:gd name="adj2" fmla="val 44958"/>
              <a:gd name="adj3" fmla="val 332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B1ABF82-5455-4899-94DA-B7506C404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1124744"/>
            <a:ext cx="2195513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(O aluno ZZZ </a:t>
            </a:r>
            <a:r>
              <a:rPr lang="pt-BR" altLang="pt-BR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será processado)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061BC5F6-91E9-43BF-94C2-A797EF6C2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48680"/>
            <a:ext cx="165481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</p:spTree>
    <p:extLst>
      <p:ext uri="{BB962C8B-B14F-4D97-AF65-F5344CB8AC3E}">
        <p14:creationId xmlns:p14="http://schemas.microsoft.com/office/powerpoint/2010/main" val="2315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Validação na Entrada de Dados</a:t>
            </a:r>
            <a:br>
              <a:rPr lang="pt-BR" altLang="pt-BR" dirty="0"/>
            </a:br>
            <a:r>
              <a:rPr lang="pt-BR" altLang="pt-BR" sz="2100" dirty="0"/>
              <a:t>(exemplo 1)</a:t>
            </a: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686800" cy="3816424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civil;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sua situação civil 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"(1-solteiro, 2-casado, 3-divorciado): "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civil =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17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Validação na Entrada de Dados</a:t>
            </a:r>
            <a:br>
              <a:rPr lang="pt-BR" altLang="pt-BR" dirty="0"/>
            </a:br>
            <a:r>
              <a:rPr lang="pt-BR" altLang="pt-BR" sz="2100" dirty="0"/>
              <a:t>(exemplo 1)</a:t>
            </a: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686800" cy="4248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civil;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sua situação civil “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"(1-solteiro, 2-casado, 3-divorciado): "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civil =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(civil!=1 &amp;&amp; civil!=2 &amp;&amp; civil!=3)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inválido! Informe novamente."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(civil!=1 &amp;&amp; civil!=2 &amp;&amp; civil!=3);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7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Validação na Entrada de Dados</a:t>
            </a:r>
            <a:br>
              <a:rPr lang="pt-BR" altLang="pt-BR" dirty="0"/>
            </a:br>
            <a:r>
              <a:rPr lang="pt-BR" altLang="pt-BR" sz="2100" dirty="0"/>
              <a:t>(exemplo 2)</a:t>
            </a: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964488" cy="3816424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sexo;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sexo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"(</a:t>
            </a:r>
            <a:r>
              <a:rPr lang="pt-BR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F-feminino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M-masculino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91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Validação na Entrada de Dados</a:t>
            </a:r>
            <a:br>
              <a:rPr lang="pt-BR" altLang="pt-BR" dirty="0"/>
            </a:br>
            <a:r>
              <a:rPr lang="pt-BR" altLang="pt-BR" sz="2100" dirty="0"/>
              <a:t>(exemplo 2)</a:t>
            </a: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964488" cy="4248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sexo;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sexo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"(</a:t>
            </a:r>
            <a:r>
              <a:rPr lang="pt-BR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F-feminino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M-masculino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sexo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sexo.equalsIgnoreCase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sexo.equalsIgnoreCase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inválido! Informe novamente."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sexo.equalsIgnoreCase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sexo.equalsIgnoreCase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00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Espaço Reservado para Número de Slide 3">
            <a:extLst>
              <a:ext uri="{FF2B5EF4-FFF2-40B4-BE49-F238E27FC236}">
                <a16:creationId xmlns:a16="http://schemas.microsoft.com/office/drawing/2014/main" id="{2ABAD05A-9465-4034-ACE8-38667BF6A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C09BAE-43B5-48C6-A248-2A6F9093E18E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79619" name="Rectangle 2">
            <a:extLst>
              <a:ext uri="{FF2B5EF4-FFF2-40B4-BE49-F238E27FC236}">
                <a16:creationId xmlns:a16="http://schemas.microsoft.com/office/drawing/2014/main" id="{83675AAC-72DF-442D-A6C7-A34DAB3D2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1700" dirty="0"/>
          </a:p>
        </p:txBody>
      </p:sp>
      <p:sp>
        <p:nvSpPr>
          <p:cNvPr id="879620" name="Rectangle 3">
            <a:extLst>
              <a:ext uri="{FF2B5EF4-FFF2-40B4-BE49-F238E27FC236}">
                <a16:creationId xmlns:a16="http://schemas.microsoft.com/office/drawing/2014/main" id="{E207CEF6-EB6D-4FAB-AE62-A7E544A9E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28000" cy="3589338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pt-BR" altLang="pt-BR" sz="2500" dirty="0"/>
              <a:t>Faça um programa para calcular e imprimir o valor da multa a ser aplicada a uma série de valores financeiros informados pelo usuário. A cada valor lido o programa deverá imprimir a multa. O último valor é igual a </a:t>
            </a:r>
            <a:r>
              <a:rPr lang="pt-BR" altLang="pt-BR" sz="2500" dirty="0">
                <a:solidFill>
                  <a:srgbClr val="0000CC"/>
                </a:solidFill>
              </a:rPr>
              <a:t>-1</a:t>
            </a:r>
            <a:r>
              <a:rPr lang="pt-BR" altLang="pt-BR" sz="2400" dirty="0"/>
              <a:t> (</a:t>
            </a:r>
            <a:r>
              <a:rPr lang="pt-BR" altLang="pt-BR" sz="2400" i="1" dirty="0"/>
              <a:t>flag</a:t>
            </a:r>
            <a:r>
              <a:rPr lang="pt-BR" altLang="pt-BR" sz="2400" dirty="0"/>
              <a:t>)</a:t>
            </a:r>
            <a:r>
              <a:rPr lang="pt-BR" altLang="pt-BR" sz="2500" dirty="0"/>
              <a:t> e </a:t>
            </a:r>
            <a:r>
              <a:rPr lang="pt-BR" altLang="pt-BR" sz="2500" u="sng" dirty="0"/>
              <a:t>não deverá entrar nos cálculos</a:t>
            </a:r>
            <a:r>
              <a:rPr lang="pt-BR" altLang="pt-BR" sz="2500" dirty="0"/>
              <a:t>. No final o programa deverá imprimir a média das </a:t>
            </a:r>
            <a:r>
              <a:rPr lang="pt-BR" altLang="pt-BR" sz="2500" u="sng" dirty="0"/>
              <a:t>multas calculadas</a:t>
            </a:r>
            <a:r>
              <a:rPr lang="pt-BR" altLang="pt-BR" sz="2500" dirty="0"/>
              <a:t>. 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pt-BR" altLang="pt-BR" sz="1000" dirty="0"/>
          </a:p>
          <a:p>
            <a:pPr marL="0" indent="0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pt-BR" altLang="pt-BR" sz="3200" b="1" i="1" dirty="0">
                <a:solidFill>
                  <a:srgbClr val="000000"/>
                </a:solidFill>
                <a:latin typeface="Cambria Math" panose="02040503050406030204" pitchFamily="18" charset="0"/>
              </a:rPr>
              <a:t>Multa = 10% do Valor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B7801BA-6F1C-40A5-9E86-C7C85D79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5072063"/>
            <a:ext cx="53800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000" indent="-342900"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400" dirty="0">
                <a:solidFill>
                  <a:srgbClr val="0000FF"/>
                </a:solidFill>
                <a:latin typeface="Arial" charset="0"/>
              </a:rPr>
              <a:t>: 	Valor = 550.00 	</a:t>
            </a:r>
            <a:r>
              <a:rPr lang="pt-BR" sz="1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</a:t>
            </a:r>
            <a:r>
              <a:rPr lang="pt-BR" sz="1400" dirty="0">
                <a:solidFill>
                  <a:srgbClr val="0000FF"/>
                </a:solidFill>
                <a:latin typeface="Arial" charset="0"/>
              </a:rPr>
              <a:t> Multa = 55.00</a:t>
            </a:r>
          </a:p>
          <a:p>
            <a:pPr marL="288000" indent="-342900"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FF"/>
                </a:solidFill>
                <a:latin typeface="Arial" charset="0"/>
              </a:rPr>
              <a:t>			Valor = 1200.00 	</a:t>
            </a:r>
            <a:r>
              <a:rPr lang="pt-BR" sz="1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</a:t>
            </a:r>
            <a:r>
              <a:rPr lang="pt-BR" sz="1400" dirty="0">
                <a:solidFill>
                  <a:srgbClr val="0000FF"/>
                </a:solidFill>
                <a:latin typeface="Arial" charset="0"/>
              </a:rPr>
              <a:t> Multa = 120.00</a:t>
            </a:r>
          </a:p>
          <a:p>
            <a:pPr marL="288000" indent="-342900"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FF"/>
                </a:solidFill>
                <a:latin typeface="Arial" charset="0"/>
              </a:rPr>
              <a:t>			Valor = 810.00 	</a:t>
            </a:r>
            <a:r>
              <a:rPr lang="pt-BR" sz="1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</a:t>
            </a:r>
            <a:r>
              <a:rPr lang="pt-BR" sz="1400" dirty="0">
                <a:solidFill>
                  <a:srgbClr val="0000FF"/>
                </a:solidFill>
                <a:latin typeface="Arial" charset="0"/>
              </a:rPr>
              <a:t> Multa = 81.00</a:t>
            </a:r>
          </a:p>
          <a:p>
            <a:pPr marL="288000" indent="-342900"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FF"/>
                </a:solidFill>
                <a:latin typeface="Arial" charset="0"/>
              </a:rPr>
              <a:t>			Média = 85.33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FF"/>
                </a:solidFill>
                <a:latin typeface="Arial" charset="0"/>
              </a:rPr>
              <a:t>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Espaço Reservado para Número de Slide 3">
            <a:extLst>
              <a:ext uri="{FF2B5EF4-FFF2-40B4-BE49-F238E27FC236}">
                <a16:creationId xmlns:a16="http://schemas.microsoft.com/office/drawing/2014/main" id="{022738C5-D620-460E-A919-6B4F338FD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0F5137-0D0C-4067-B154-689BE221C91D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5763" name="Rectangle 2">
            <a:extLst>
              <a:ext uri="{FF2B5EF4-FFF2-40B4-BE49-F238E27FC236}">
                <a16:creationId xmlns:a16="http://schemas.microsoft.com/office/drawing/2014/main" id="{DA0BE414-A39C-4130-90BE-33BC4E47B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  <a:endParaRPr lang="pt-BR" altLang="pt-BR" sz="1700" dirty="0"/>
          </a:p>
        </p:txBody>
      </p:sp>
      <p:sp>
        <p:nvSpPr>
          <p:cNvPr id="429060" name="Rectangle 3">
            <a:extLst>
              <a:ext uri="{FF2B5EF4-FFF2-40B4-BE49-F238E27FC236}">
                <a16:creationId xmlns:a16="http://schemas.microsoft.com/office/drawing/2014/main" id="{F48FA263-09C1-4DAB-8E08-BF89F024B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305593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200" dirty="0"/>
              <a:t>Faça um </a:t>
            </a:r>
            <a:r>
              <a:rPr lang="pt-BR" altLang="pt-BR" sz="2400" dirty="0"/>
              <a:t>programa</a:t>
            </a:r>
            <a:r>
              <a:rPr lang="pt-BR" altLang="pt-BR" sz="2200" dirty="0"/>
              <a:t> para ler os valores recebidos pelos serviços prestados por uma empresa de projetos durante o mês. O programa deverá calcular e imprimir: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altLang="pt-BR" sz="2200" dirty="0"/>
          </a:p>
          <a:p>
            <a:pPr marL="177800" indent="-177800" algn="just">
              <a:lnSpc>
                <a:spcPct val="8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A média dos valores recebidos;</a:t>
            </a:r>
          </a:p>
          <a:p>
            <a:pPr marL="177800" indent="-177800" algn="just">
              <a:lnSpc>
                <a:spcPct val="8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O valor total recebido;</a:t>
            </a:r>
          </a:p>
          <a:p>
            <a:pPr marL="177800" indent="-177800" algn="just">
              <a:lnSpc>
                <a:spcPct val="8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A quantidade de valores recebidos acima de R$1000,00.</a:t>
            </a:r>
          </a:p>
          <a:p>
            <a:pPr marL="0" indent="0" eaLnBrk="1" hangingPunct="1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AutoNum type="alphaLcParenR"/>
              <a:defRPr/>
            </a:pPr>
            <a:endParaRPr lang="pt-BR" altLang="pt-BR" sz="22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200" dirty="0"/>
              <a:t>O último valor, </a:t>
            </a:r>
            <a:r>
              <a:rPr lang="pt-BR" altLang="pt-BR" sz="2200" u="sng" dirty="0"/>
              <a:t>que não entrará nos cálculos</a:t>
            </a:r>
            <a:r>
              <a:rPr lang="pt-BR" altLang="pt-BR" sz="2200" dirty="0"/>
              <a:t>, é igual a </a:t>
            </a:r>
            <a:r>
              <a:rPr lang="pt-BR" altLang="pt-BR" sz="2200" dirty="0">
                <a:solidFill>
                  <a:srgbClr val="0000FF"/>
                </a:solidFill>
              </a:rPr>
              <a:t>0(zero)</a:t>
            </a:r>
            <a:r>
              <a:rPr lang="pt-BR" altLang="pt-BR" sz="2400" dirty="0"/>
              <a:t> (</a:t>
            </a:r>
            <a:r>
              <a:rPr lang="pt-BR" altLang="pt-BR" sz="2400" i="1" dirty="0" err="1"/>
              <a:t>flag</a:t>
            </a:r>
            <a:r>
              <a:rPr lang="pt-BR" altLang="pt-BR" sz="2400" dirty="0"/>
              <a:t>)</a:t>
            </a:r>
            <a:r>
              <a:rPr lang="pt-BR" altLang="pt-BR" sz="22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35588" name="Rectangle 4">
            <a:extLst>
              <a:ext uri="{FF2B5EF4-FFF2-40B4-BE49-F238E27FC236}">
                <a16:creationId xmlns:a16="http://schemas.microsoft.com/office/drawing/2014/main" id="{924FF18B-5DCB-4F3D-9B96-67877783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725988"/>
            <a:ext cx="67691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Valores recebidos: 5500.25  1500.10  100.00  56.40  560.30  1980.25  0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 total recebido = 9697.30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Média dos valores recebidos = 1616.21...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Quantidade de valores acima de R$1000.00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Espaço Reservado para Número de Slide 4">
            <a:extLst>
              <a:ext uri="{FF2B5EF4-FFF2-40B4-BE49-F238E27FC236}">
                <a16:creationId xmlns:a16="http://schemas.microsoft.com/office/drawing/2014/main" id="{FCCA73C3-F20A-4FDF-A336-9DD53E072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549CA0-8508-4312-9251-1F3B6BA7014C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9859" name="Rectangle 2">
            <a:extLst>
              <a:ext uri="{FF2B5EF4-FFF2-40B4-BE49-F238E27FC236}">
                <a16:creationId xmlns:a16="http://schemas.microsoft.com/office/drawing/2014/main" id="{A5CDEFE8-FF9F-4561-AF27-06AC2AC74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1700" dirty="0"/>
          </a:p>
        </p:txBody>
      </p:sp>
      <p:sp>
        <p:nvSpPr>
          <p:cNvPr id="889860" name="Rectangle 3">
            <a:extLst>
              <a:ext uri="{FF2B5EF4-FFF2-40B4-BE49-F238E27FC236}">
                <a16:creationId xmlns:a16="http://schemas.microsoft.com/office/drawing/2014/main" id="{CA1818A6-AD0F-4E3E-99EE-2FFD805F11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147050" cy="1800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A área de um setor circular é dada pela equação abaixo. Faça um programa que leia uma única vez o valor de </a:t>
            </a:r>
            <a:r>
              <a:rPr lang="el-GR" altLang="pt-BR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sz="2200" dirty="0">
                <a:solidFill>
                  <a:schemeClr val="accent1"/>
                </a:solidFill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(ângulo), e calcule e imprima o valor da área do setor circular para uma série de valores de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pt-BR" sz="2200" dirty="0">
                <a:solidFill>
                  <a:schemeClr val="accent1"/>
                </a:solidFill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(raio)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que o usuário irá informar. O último valor de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será igual a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2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-1</a:t>
            </a:r>
            <a:r>
              <a:rPr lang="pt-BR" altLang="pt-BR" sz="2400" dirty="0"/>
              <a:t> (</a:t>
            </a:r>
            <a:r>
              <a:rPr lang="pt-BR" altLang="pt-BR" sz="2400" i="1" dirty="0" err="1"/>
              <a:t>flag</a:t>
            </a:r>
            <a:r>
              <a:rPr lang="pt-BR" altLang="pt-BR" sz="2400" dirty="0"/>
              <a:t>)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e </a:t>
            </a:r>
            <a:r>
              <a:rPr lang="pt-BR" altLang="pt-BR" sz="2200" u="sng" dirty="0"/>
              <a:t>não entrará nos cálculos</a:t>
            </a:r>
            <a:r>
              <a:rPr lang="pt-BR" altLang="pt-BR" sz="2200" dirty="0"/>
              <a:t>.</a:t>
            </a:r>
            <a:endParaRPr lang="el-GR" alt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9861" name="Object 4">
                <a:extLst>
                  <a:ext uri="{FF2B5EF4-FFF2-40B4-BE49-F238E27FC236}">
                    <a16:creationId xmlns:a16="http://schemas.microsoft.com/office/drawing/2014/main" id="{02A16A48-86D8-4780-B793-C5316169F7B4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915816" y="3217863"/>
                <a:ext cx="3149699" cy="18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𝜶𝝅</m:t>
                          </m:r>
                          <m:sSup>
                            <m:sSupPr>
                              <m:ctrlPr>
                                <a:rPr lang="pt-BR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pt-BR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𝟑𝟔𝟎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pt-BR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=3.1416)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89861" name="Object 4">
                <a:extLst>
                  <a:ext uri="{FF2B5EF4-FFF2-40B4-BE49-F238E27FC236}">
                    <a16:creationId xmlns:a16="http://schemas.microsoft.com/office/drawing/2014/main" id="{02A16A48-86D8-4780-B793-C5316169F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15816" y="3217863"/>
                <a:ext cx="3149699" cy="1866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5">
            <a:extLst>
              <a:ext uri="{FF2B5EF4-FFF2-40B4-BE49-F238E27FC236}">
                <a16:creationId xmlns:a16="http://schemas.microsoft.com/office/drawing/2014/main" id="{C411EFA0-222C-4C29-BADB-7D43C272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373688"/>
            <a:ext cx="4968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</a:t>
            </a:r>
            <a:r>
              <a:rPr lang="el-GR" altLang="pt-BR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sz="1700">
                <a:solidFill>
                  <a:srgbClr val="0000FF"/>
                </a:solidFill>
              </a:rPr>
              <a:t> = 5 </a:t>
            </a:r>
          </a:p>
          <a:p>
            <a:pPr eaLnBrk="1" hangingPunct="1">
              <a:lnSpc>
                <a:spcPct val="55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	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pt-BR" altLang="pt-BR" sz="1700">
                <a:solidFill>
                  <a:srgbClr val="0000FF"/>
                </a:solidFill>
              </a:rPr>
              <a:t> = 10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</a:t>
            </a:r>
            <a:r>
              <a:rPr lang="pt-BR" altLang="pt-BR" sz="1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altLang="pt-BR" sz="1700">
                <a:solidFill>
                  <a:srgbClr val="0000FF"/>
                </a:solidFill>
              </a:rPr>
              <a:t> = 4.3633...</a:t>
            </a:r>
          </a:p>
          <a:p>
            <a:pPr eaLnBrk="1" hangingPunct="1">
              <a:lnSpc>
                <a:spcPct val="55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	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pt-BR" altLang="pt-BR" sz="2100">
                <a:solidFill>
                  <a:srgbClr val="0000FF"/>
                </a:solidFill>
                <a:latin typeface="MS Reference Sans Serif" panose="020B0604030504040204" pitchFamily="34" charset="0"/>
              </a:rPr>
              <a:t> </a:t>
            </a:r>
            <a:r>
              <a:rPr lang="pt-BR" altLang="pt-BR" sz="1700">
                <a:solidFill>
                  <a:srgbClr val="0000FF"/>
                </a:solidFill>
              </a:rPr>
              <a:t>= 15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</a:t>
            </a:r>
            <a:r>
              <a:rPr lang="pt-BR" altLang="pt-BR" sz="1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altLang="pt-BR" sz="1700">
                <a:solidFill>
                  <a:srgbClr val="0000FF"/>
                </a:solidFill>
              </a:rPr>
              <a:t> = 9.8175...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Espaço Reservado para Número de Slide 3">
            <a:extLst>
              <a:ext uri="{FF2B5EF4-FFF2-40B4-BE49-F238E27FC236}">
                <a16:creationId xmlns:a16="http://schemas.microsoft.com/office/drawing/2014/main" id="{EC268412-BD5D-4183-BEB7-83B4768BB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CE9CE-C34D-41A9-81F9-7536BD1DD7B5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19203" name="Rectangle 2">
            <a:extLst>
              <a:ext uri="{FF2B5EF4-FFF2-40B4-BE49-F238E27FC236}">
                <a16:creationId xmlns:a16="http://schemas.microsoft.com/office/drawing/2014/main" id="{6FCE84AB-54A8-453C-9ECC-7622A730D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2105025"/>
            <a:ext cx="7858125" cy="2836863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for</a:t>
            </a:r>
          </a:p>
          <a:p>
            <a:pPr lvl="2" eaLnBrk="1" hangingPunct="1"/>
            <a:r>
              <a:rPr lang="pt-BR" altLang="pt-BR" sz="2400" dirty="0"/>
              <a:t>A quantidade de repetições é pré-determinada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endParaRPr lang="pt-BR" altLang="pt-BR" b="1" dirty="0"/>
          </a:p>
          <a:p>
            <a:pPr lvl="2" eaLnBrk="1" hangingPunct="1"/>
            <a:r>
              <a:rPr lang="pt-BR" altLang="pt-BR" sz="2400" dirty="0"/>
              <a:t>Não se sabe a quantidade de repetições</a:t>
            </a:r>
          </a:p>
        </p:txBody>
      </p:sp>
      <p:sp>
        <p:nvSpPr>
          <p:cNvPr id="819204" name="Rectangle 3">
            <a:extLst>
              <a:ext uri="{FF2B5EF4-FFF2-40B4-BE49-F238E27FC236}">
                <a16:creationId xmlns:a16="http://schemas.microsoft.com/office/drawing/2014/main" id="{5B9392AD-9B4B-4D60-9B3C-EB96021C0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39825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Espaço Reservado para Número de Slide 3">
            <a:extLst>
              <a:ext uri="{FF2B5EF4-FFF2-40B4-BE49-F238E27FC236}">
                <a16:creationId xmlns:a16="http://schemas.microsoft.com/office/drawing/2014/main" id="{450B2974-4CC4-485D-884D-CA3C3E195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25F6B5-87F6-492B-80B5-3DF98BE15573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93955" name="Rectangle 2">
            <a:extLst>
              <a:ext uri="{FF2B5EF4-FFF2-40B4-BE49-F238E27FC236}">
                <a16:creationId xmlns:a16="http://schemas.microsoft.com/office/drawing/2014/main" id="{58D59A7A-A3C6-4944-A2F7-568AE5ECA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  <a:endParaRPr lang="pt-BR" altLang="pt-BR" sz="1700" dirty="0"/>
          </a:p>
        </p:txBody>
      </p:sp>
      <p:sp>
        <p:nvSpPr>
          <p:cNvPr id="893956" name="Rectangle 3">
            <a:extLst>
              <a:ext uri="{FF2B5EF4-FFF2-40B4-BE49-F238E27FC236}">
                <a16:creationId xmlns:a16="http://schemas.microsoft.com/office/drawing/2014/main" id="{98E052F8-4CEA-4EA1-B59E-E20AE0491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25538"/>
            <a:ext cx="8077200" cy="45672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preço final de um produto manufaturado é calculado somando-se os custos parciais dos materiais consumidos na sua fabricação somado ao BDI (Bonificação e Despesas Indiretas = lucro). Faça um </a:t>
            </a:r>
            <a:r>
              <a:rPr lang="pt-BR" altLang="pt-BR" sz="2000" dirty="0"/>
              <a:t>programa</a:t>
            </a:r>
            <a:r>
              <a:rPr lang="pt-BR" altLang="pt-BR" sz="1900" dirty="0"/>
              <a:t> para calcular e imprimir este </a:t>
            </a:r>
            <a:r>
              <a:rPr lang="pt-BR" altLang="pt-BR" sz="1900" b="1" dirty="0"/>
              <a:t>preço final</a:t>
            </a:r>
            <a:r>
              <a:rPr lang="pt-BR" altLang="pt-BR" sz="1900" dirty="0"/>
              <a:t>, para isto ele deverá ler a taxa de BDI (em %) da empresa, uma única vez no início do programa, e o nome, a quantidade e o preço unitário de uma série de materiais utilizados na manufatura do produto. A cada material lido o </a:t>
            </a:r>
            <a:r>
              <a:rPr lang="pt-BR" altLang="pt-BR" sz="2000" dirty="0"/>
              <a:t>programa</a:t>
            </a:r>
            <a:r>
              <a:rPr lang="pt-BR" altLang="pt-BR" sz="1900" dirty="0"/>
              <a:t> deverá calcular e imprimir o seu </a:t>
            </a:r>
            <a:r>
              <a:rPr lang="pt-BR" altLang="pt-BR" sz="1900" b="1" dirty="0"/>
              <a:t>custo parcial</a:t>
            </a:r>
            <a:r>
              <a:rPr lang="pt-BR" altLang="pt-BR" sz="1900" dirty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Parcial = Quantidade do Material  X  Preço Unitário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Total = Somatório dos </a:t>
            </a:r>
            <a:r>
              <a:rPr lang="pt-BR" altLang="pt-BR" sz="1700" b="1" u="sng" dirty="0"/>
              <a:t>Custos Parciais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BDI = Taxa sobre o </a:t>
            </a:r>
            <a:r>
              <a:rPr lang="pt-BR" altLang="pt-BR" sz="1700" b="1" u="sng" dirty="0"/>
              <a:t>Custo Total</a:t>
            </a:r>
            <a:r>
              <a:rPr lang="pt-BR" altLang="pt-BR" sz="1700" b="1" dirty="0"/>
              <a:t> (Valor BDI = Custo Total X Taxa BDI / 100)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Preço Final = Custo Total + BDI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último material a ser lido terá seu nome igual a </a:t>
            </a:r>
            <a:r>
              <a:rPr lang="pt-BR" altLang="pt-BR" sz="1900" b="1" dirty="0">
                <a:solidFill>
                  <a:srgbClr val="0000FF"/>
                </a:solidFill>
              </a:rPr>
              <a:t>FIM</a:t>
            </a:r>
            <a:r>
              <a:rPr lang="pt-BR" altLang="pt-BR" sz="2000" dirty="0"/>
              <a:t> (</a:t>
            </a:r>
            <a:r>
              <a:rPr lang="pt-BR" altLang="pt-BR" sz="2000" i="1" dirty="0"/>
              <a:t>flag</a:t>
            </a:r>
            <a:r>
              <a:rPr lang="pt-BR" altLang="pt-BR" sz="2000" dirty="0"/>
              <a:t>)</a:t>
            </a:r>
            <a:r>
              <a:rPr lang="pt-BR" altLang="pt-BR" sz="1900" dirty="0"/>
              <a:t> e </a:t>
            </a:r>
            <a:r>
              <a:rPr lang="pt-BR" altLang="pt-BR" sz="1900" u="sng" dirty="0"/>
              <a:t>não deverá entrar nos cálculos</a:t>
            </a:r>
            <a:r>
              <a:rPr lang="pt-BR" altLang="pt-BR" sz="1900" dirty="0"/>
              <a:t>.</a:t>
            </a:r>
          </a:p>
        </p:txBody>
      </p:sp>
      <p:sp>
        <p:nvSpPr>
          <p:cNvPr id="893957" name="Rectangle 4">
            <a:extLst>
              <a:ext uri="{FF2B5EF4-FFF2-40B4-BE49-F238E27FC236}">
                <a16:creationId xmlns:a16="http://schemas.microsoft.com/office/drawing/2014/main" id="{2304DCB3-C707-45F6-B9E4-17388E93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Espaço Reservado para Número de Slide 3">
            <a:extLst>
              <a:ext uri="{FF2B5EF4-FFF2-40B4-BE49-F238E27FC236}">
                <a16:creationId xmlns:a16="http://schemas.microsoft.com/office/drawing/2014/main" id="{2E602428-B8E8-49FF-8209-A6A0C77B7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7283C2-3D58-4153-BD2E-972BB10C6934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96003" name="Rectangle 2">
            <a:extLst>
              <a:ext uri="{FF2B5EF4-FFF2-40B4-BE49-F238E27FC236}">
                <a16:creationId xmlns:a16="http://schemas.microsoft.com/office/drawing/2014/main" id="{ADC7A15B-9006-4C34-8E0F-354178266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  <a:endParaRPr lang="pt-BR" altLang="pt-BR" sz="1700" dirty="0"/>
          </a:p>
        </p:txBody>
      </p:sp>
      <p:sp>
        <p:nvSpPr>
          <p:cNvPr id="896004" name="Rectangle 3">
            <a:extLst>
              <a:ext uri="{FF2B5EF4-FFF2-40B4-BE49-F238E27FC236}">
                <a16:creationId xmlns:a16="http://schemas.microsoft.com/office/drawing/2014/main" id="{1BD5C656-9F29-478A-B7D3-DE7E49AB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27188"/>
            <a:ext cx="813752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</a:t>
            </a:r>
            <a:r>
              <a:rPr lang="pt-BR" altLang="pt-BR" sz="1900">
                <a:solidFill>
                  <a:schemeClr val="accent1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Taxa de BDI: 25%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Materiais consumidos para produzir um Carrinho de Rolimã: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Madeira – 2 tábuas – R$2.50 cada tábua 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Prego – 2 caixas – R$0.50 cada caixa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Cola – 2 bastões – R$7.00 cada bastão</a:t>
            </a:r>
            <a:r>
              <a:rPr lang="pt-BR" altLang="pt-BR" sz="1900">
                <a:solidFill>
                  <a:schemeClr val="accent1"/>
                </a:solidFill>
              </a:rPr>
              <a:t> 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Lixa – 3 folhas – R$0.35 cada folha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R$ 1.05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Rolamento – 4 unidades – R$85.00 cada unidade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R$ 340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Custo Total = 361.05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BDI (25% de 361.05) = 90.26...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>
                <a:solidFill>
                  <a:srgbClr val="0000FF"/>
                </a:solidFill>
              </a:rPr>
              <a:t>Preço Final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/>
              <a:t>(361.05 + 90.26)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= 451.31...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Espaço Reservado para Número de Slide 3">
            <a:extLst>
              <a:ext uri="{FF2B5EF4-FFF2-40B4-BE49-F238E27FC236}">
                <a16:creationId xmlns:a16="http://schemas.microsoft.com/office/drawing/2014/main" id="{FF687A56-1DCC-44F4-8C85-6911637C7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C47B28-01E0-4617-BEDA-E02EFBA02F6C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0099" name="Rectangle 2">
            <a:extLst>
              <a:ext uri="{FF2B5EF4-FFF2-40B4-BE49-F238E27FC236}">
                <a16:creationId xmlns:a16="http://schemas.microsoft.com/office/drawing/2014/main" id="{3F40D1E4-2B6E-4709-8CF8-F91E5FE1B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  <a:endParaRPr lang="pt-BR" altLang="pt-BR" sz="1700" dirty="0"/>
          </a:p>
        </p:txBody>
      </p:sp>
      <p:sp>
        <p:nvSpPr>
          <p:cNvPr id="436228" name="Rectangle 3">
            <a:extLst>
              <a:ext uri="{FF2B5EF4-FFF2-40B4-BE49-F238E27FC236}">
                <a16:creationId xmlns:a16="http://schemas.microsoft.com/office/drawing/2014/main" id="{BFA84A0C-E593-4AC3-8B69-83D3FCE98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42481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200" dirty="0"/>
              <a:t>Uma empresa está fazendo um estudo estatístico acerca de seus funcionários. Faça um programa para ler a altura, peso e sexo (“</a:t>
            </a:r>
            <a:r>
              <a:rPr lang="pt-BR" altLang="pt-BR" sz="2200" dirty="0">
                <a:solidFill>
                  <a:srgbClr val="FF0000"/>
                </a:solidFill>
              </a:rPr>
              <a:t>M”</a:t>
            </a:r>
            <a:r>
              <a:rPr lang="pt-BR" altLang="pt-BR" sz="2200" dirty="0"/>
              <a:t> ou “</a:t>
            </a:r>
            <a:r>
              <a:rPr lang="pt-BR" altLang="pt-BR" sz="2200" dirty="0">
                <a:solidFill>
                  <a:srgbClr val="FF0000"/>
                </a:solidFill>
              </a:rPr>
              <a:t>F”</a:t>
            </a:r>
            <a:r>
              <a:rPr lang="pt-BR" altLang="pt-BR" sz="2200" dirty="0"/>
              <a:t>) de várias pessoas pertencentes a esta empresa. O programa deverá calcular e imprimir: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sz="2200" dirty="0"/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Quantidade de pessoas pesquisadas; 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Quantidade de mulheres;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Altura média dos homens;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Quantidade de mulheres com peso menor que 60.</a:t>
            </a:r>
          </a:p>
          <a:p>
            <a:pPr marL="0" indent="0" eaLnBrk="1" hangingPunct="1">
              <a:buClr>
                <a:srgbClr val="0000FF"/>
              </a:buClr>
              <a:buFont typeface="Wingdings" panose="05000000000000000000" pitchFamily="2" charset="2"/>
              <a:buAutoNum type="alphaLcParenR"/>
              <a:defRPr/>
            </a:pPr>
            <a:endParaRPr lang="pt-BR" altLang="pt-BR" sz="22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200" dirty="0"/>
              <a:t>Como não se sabe quantas pessoas serão pesquisadas, crie uma condição de parada</a:t>
            </a:r>
            <a:r>
              <a:rPr lang="pt-BR" altLang="pt-BR" sz="2400" dirty="0"/>
              <a:t> (</a:t>
            </a:r>
            <a:r>
              <a:rPr lang="pt-BR" altLang="pt-BR" sz="2400" i="1" dirty="0"/>
              <a:t>flag</a:t>
            </a:r>
            <a:r>
              <a:rPr lang="pt-BR" altLang="pt-BR" sz="2400" dirty="0"/>
              <a:t>)</a:t>
            </a:r>
            <a:r>
              <a:rPr lang="pt-BR" altLang="pt-BR" sz="2200" dirty="0"/>
              <a:t> para este programa.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Espaço Reservado para Número de Slide 3">
            <a:extLst>
              <a:ext uri="{FF2B5EF4-FFF2-40B4-BE49-F238E27FC236}">
                <a16:creationId xmlns:a16="http://schemas.microsoft.com/office/drawing/2014/main" id="{A4964F07-06D8-48D6-AFEE-9246766F0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D7916B-E4E3-4D59-9DA3-0B9A8CA55107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2147" name="Rectangle 2">
            <a:extLst>
              <a:ext uri="{FF2B5EF4-FFF2-40B4-BE49-F238E27FC236}">
                <a16:creationId xmlns:a16="http://schemas.microsoft.com/office/drawing/2014/main" id="{84CDE123-20D2-4D4A-87FB-1E6417FFC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  <a:endParaRPr lang="pt-BR" altLang="pt-BR" sz="1700" dirty="0"/>
          </a:p>
        </p:txBody>
      </p:sp>
      <p:sp>
        <p:nvSpPr>
          <p:cNvPr id="902148" name="Rectangle 3">
            <a:extLst>
              <a:ext uri="{FF2B5EF4-FFF2-40B4-BE49-F238E27FC236}">
                <a16:creationId xmlns:a16="http://schemas.microsoft.com/office/drawing/2014/main" id="{3E0F5774-9FDA-4534-AAF8-ACF98E6F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81375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Total de pessoas pesquisadas =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Quantidade de mulheres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Altura média dos homens = 1.806...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Quantidade de mulheres com peso inferior a 60 =  1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DA26D63-6774-488E-B673-C86ABCE06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87837"/>
              </p:ext>
            </p:extLst>
          </p:nvPr>
        </p:nvGraphicFramePr>
        <p:xfrm>
          <a:off x="755650" y="1628775"/>
          <a:ext cx="5688014" cy="25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55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2016031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  <a:gridCol w="1800028">
                  <a:extLst>
                    <a:ext uri="{9D8B030D-6E8A-4147-A177-3AD203B41FA5}">
                      <a16:colId xmlns:a16="http://schemas.microsoft.com/office/drawing/2014/main" val="287855079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Altura (em M)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Peso (em Kg)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Sexo (M ou F)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1,75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92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1,52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53,5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1,98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121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1,69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62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1,99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109,4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 (</a:t>
                      </a:r>
                      <a:r>
                        <a:rPr lang="pt-BR" sz="1800" dirty="0" err="1"/>
                        <a:t>flag</a:t>
                      </a:r>
                      <a:r>
                        <a:rPr lang="pt-BR" sz="1800" dirty="0"/>
                        <a:t>)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2526196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Espaço Reservado para Número de Slide 4">
            <a:extLst>
              <a:ext uri="{FF2B5EF4-FFF2-40B4-BE49-F238E27FC236}">
                <a16:creationId xmlns:a16="http://schemas.microsoft.com/office/drawing/2014/main" id="{9CFF3EB1-6841-4D60-9792-1B5FB1ADB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DE5ABE-CB3E-43E0-8753-C41E9726FD29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8291" name="Rectangle 2">
            <a:extLst>
              <a:ext uri="{FF2B5EF4-FFF2-40B4-BE49-F238E27FC236}">
                <a16:creationId xmlns:a16="http://schemas.microsoft.com/office/drawing/2014/main" id="{89D0365C-C247-4562-82C3-A21E1F476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6</a:t>
            </a:r>
          </a:p>
        </p:txBody>
      </p:sp>
      <p:sp>
        <p:nvSpPr>
          <p:cNvPr id="908292" name="Rectangle 3">
            <a:extLst>
              <a:ext uri="{FF2B5EF4-FFF2-40B4-BE49-F238E27FC236}">
                <a16:creationId xmlns:a16="http://schemas.microsoft.com/office/drawing/2014/main" id="{48F6E95D-F5B0-4770-9BC3-0EE28D7DB3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223202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A distância entre um ponto P e uma reta R é dado pela função abaixo. Faça um programa que solicite ao usuário os valores de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pt-BR" altLang="pt-BR" sz="2400" dirty="0"/>
              <a:t>,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pt-BR" altLang="pt-BR" sz="2400" dirty="0"/>
              <a:t> 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pt-BR" altLang="pt-BR" sz="2400" dirty="0"/>
              <a:t> de uma reta R e as coordenadas </a:t>
            </a:r>
            <a:r>
              <a:rPr lang="pt-BR" altLang="pt-BR" sz="26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2400" dirty="0"/>
              <a:t> e </a:t>
            </a:r>
            <a:r>
              <a:rPr lang="pt-BR" altLang="pt-BR" sz="26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pt-BR" altLang="pt-BR" sz="2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2400" dirty="0"/>
              <a:t> de vários pontos P. A leitura das coordenadas será interrompida quando se achar um ponto P que coincida com reta R. Ao fim do programa imprima as coordenadas deste ponto coincidente.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FB21C2A5-0EB7-4777-BA35-89222650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013325"/>
            <a:ext cx="5343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A=1, B=2, C=3</a:t>
            </a:r>
          </a:p>
          <a:p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X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=4 e Y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 5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sz="18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D = 7.60263...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X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=4 e Y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 10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 </a:t>
            </a:r>
            <a:r>
              <a:rPr lang="pt-BR" altLang="pt-BR" sz="6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8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D = 12.07476...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X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=4 e Y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=-3.5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6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8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D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8294" name="Object 5">
                <a:extLst>
                  <a:ext uri="{FF2B5EF4-FFF2-40B4-BE49-F238E27FC236}">
                    <a16:creationId xmlns:a16="http://schemas.microsoft.com/office/drawing/2014/main" id="{19B917F2-4F8A-43AA-8E4F-8AFBBC767C9B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987675" y="3429000"/>
                <a:ext cx="4191000" cy="161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𝑩𝒚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  <m:oMath xmlns:m="http://schemas.openxmlformats.org/officeDocument/2006/math"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𝒏𝒄𝒊𝒂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908294" name="Object 5">
                <a:extLst>
                  <a:ext uri="{FF2B5EF4-FFF2-40B4-BE49-F238E27FC236}">
                    <a16:creationId xmlns:a16="http://schemas.microsoft.com/office/drawing/2014/main" id="{19B917F2-4F8A-43AA-8E4F-8AFBBC76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87675" y="3429000"/>
                <a:ext cx="4191000" cy="1616075"/>
              </a:xfrm>
              <a:prstGeom prst="rect">
                <a:avLst/>
              </a:prstGeom>
              <a:blipFill>
                <a:blip r:embed="rId3"/>
                <a:stretch>
                  <a:fillRect l="-1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Espaço Reservado para Número de Slide 4">
            <a:extLst>
              <a:ext uri="{FF2B5EF4-FFF2-40B4-BE49-F238E27FC236}">
                <a16:creationId xmlns:a16="http://schemas.microsoft.com/office/drawing/2014/main" id="{9CFF3EB1-6841-4D60-9792-1B5FB1ADB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DE5ABE-CB3E-43E0-8753-C41E9726FD29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8291" name="Rectangle 2">
            <a:extLst>
              <a:ext uri="{FF2B5EF4-FFF2-40B4-BE49-F238E27FC236}">
                <a16:creationId xmlns:a16="http://schemas.microsoft.com/office/drawing/2014/main" id="{89D0365C-C247-4562-82C3-A21E1F476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7</a:t>
            </a:r>
          </a:p>
        </p:txBody>
      </p:sp>
      <p:sp>
        <p:nvSpPr>
          <p:cNvPr id="908292" name="Rectangle 3">
            <a:extLst>
              <a:ext uri="{FF2B5EF4-FFF2-40B4-BE49-F238E27FC236}">
                <a16:creationId xmlns:a16="http://schemas.microsoft.com/office/drawing/2014/main" id="{48F6E95D-F5B0-4770-9BC3-0EE28D7DB3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3456731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Uma pessoa contaminada com um determinado vírus, quando entra numa área densamente povoada, contamina o restante da população a uma taxa de 0,3% por dia, </a:t>
            </a:r>
            <a:r>
              <a:rPr lang="pt-BR" altLang="pt-BR" sz="2400" u="sng" dirty="0"/>
              <a:t>calculado sobre o total de pessoas já contaminadas</a:t>
            </a:r>
            <a:r>
              <a:rPr lang="pt-BR" altLang="pt-BR" sz="2400" dirty="0"/>
              <a:t>. Faça um programa que leia a quantidade de pessoas que vivem em uma determinada região, e calcule e imprima quantos anos, meses e dias toda a população estará infectada com o vírus. Considere que o ano tem 365 dias e o mês 30 dias.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FB21C2A5-0EB7-4777-BA35-89222650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" y="5013325"/>
            <a:ext cx="79312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População = 1000         </a:t>
            </a:r>
            <a:r>
              <a:rPr lang="pt-BR" altLang="pt-BR" sz="1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  Anos = 6     Meses = 3   Dias = 27</a:t>
            </a:r>
          </a:p>
          <a:p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População = 7500000   </a:t>
            </a:r>
            <a:r>
              <a:rPr lang="pt-BR" altLang="pt-BR" sz="1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  Anos = 14   Meses = 5   Dias = 25</a:t>
            </a:r>
          </a:p>
        </p:txBody>
      </p:sp>
    </p:spTree>
    <p:extLst>
      <p:ext uri="{BB962C8B-B14F-4D97-AF65-F5344CB8AC3E}">
        <p14:creationId xmlns:p14="http://schemas.microsoft.com/office/powerpoint/2010/main" val="395567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Espaço Reservado para Número de Slide 3">
            <a:extLst>
              <a:ext uri="{FF2B5EF4-FFF2-40B4-BE49-F238E27FC236}">
                <a16:creationId xmlns:a16="http://schemas.microsoft.com/office/drawing/2014/main" id="{7E8AEDDE-D77A-400D-A446-714083E7D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4DDCF9-A818-4A8A-BB13-4E19096FC0FD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12387" name="Rectangle 2">
            <a:extLst>
              <a:ext uri="{FF2B5EF4-FFF2-40B4-BE49-F238E27FC236}">
                <a16:creationId xmlns:a16="http://schemas.microsoft.com/office/drawing/2014/main" id="{155F5B91-EA00-4B9A-A9B1-A34B05B8B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  <a:endParaRPr lang="pt-BR" altLang="pt-BR" sz="1700" dirty="0"/>
          </a:p>
        </p:txBody>
      </p:sp>
      <p:sp>
        <p:nvSpPr>
          <p:cNvPr id="439300" name="Rectangle 3">
            <a:extLst>
              <a:ext uri="{FF2B5EF4-FFF2-40B4-BE49-F238E27FC236}">
                <a16:creationId xmlns:a16="http://schemas.microsoft.com/office/drawing/2014/main" id="{C43CBB15-455A-4A30-BA96-C10A7F949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4824412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O IBGE está fazendo um estudo em cima de todas as cidades de Minas Gerais. Para isto ele colocou em uma planilha os seguintes dados: nome da cidade, população, número de eleitores, quantidade de mulheres e quantidade de homens. Faça um programa que leia todos os dados desta planilha (via console ou arquivo </a:t>
            </a:r>
            <a:r>
              <a:rPr lang="pt-BR" altLang="pt-BR" sz="1800" dirty="0" err="1"/>
              <a:t>txt</a:t>
            </a:r>
            <a:r>
              <a:rPr lang="pt-BR" altLang="pt-BR" sz="1800" dirty="0"/>
              <a:t>) e calcule e imprima: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sz="1800" dirty="0"/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600" dirty="0"/>
              <a:t> </a:t>
            </a:r>
            <a:r>
              <a:rPr lang="pt-BR" altLang="pt-BR" sz="1800" dirty="0"/>
              <a:t>Para cada cidade, escrever uma mensagem na tela se a soma dos homens mais as mulheres for diferente da população da cidade;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Quantidade total de cidades do estado; 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População total do estado;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Percentual de eleitores (em relação a população total do estado);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Quantidade de cidades cuja população tem mais mulheres;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Média de homens (em relação a todas as cidades pesquisadas);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O nome da cidade de menor população do estado.</a:t>
            </a:r>
          </a:p>
          <a:p>
            <a:pPr marL="0" indent="0" eaLnBrk="1" hangingPunct="1">
              <a:buClr>
                <a:srgbClr val="0000FF"/>
              </a:buClr>
              <a:buFont typeface="Wingdings" panose="05000000000000000000" pitchFamily="2" charset="2"/>
              <a:buAutoNum type="alphaLcParenR"/>
              <a:defRPr/>
            </a:pPr>
            <a:endParaRPr lang="pt-BR" altLang="pt-BR" sz="1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A última cidade </a:t>
            </a:r>
            <a:r>
              <a:rPr lang="pt-BR" altLang="pt-BR" sz="1800" dirty="0" err="1"/>
              <a:t>planilhada</a:t>
            </a:r>
            <a:r>
              <a:rPr lang="pt-BR" altLang="pt-BR" sz="1800" dirty="0"/>
              <a:t> se chama “</a:t>
            </a:r>
            <a:r>
              <a:rPr lang="pt-BR" altLang="pt-BR" sz="1800" b="1" dirty="0" err="1">
                <a:solidFill>
                  <a:srgbClr val="0000CC"/>
                </a:solidFill>
              </a:rPr>
              <a:t>Zimbabue</a:t>
            </a:r>
            <a:r>
              <a:rPr lang="pt-BR" altLang="pt-BR" sz="1800" b="1" dirty="0">
                <a:solidFill>
                  <a:srgbClr val="0000CC"/>
                </a:solidFill>
              </a:rPr>
              <a:t> de Minas</a:t>
            </a:r>
            <a:r>
              <a:rPr lang="pt-BR" altLang="pt-BR" sz="1800" dirty="0"/>
              <a:t>” (</a:t>
            </a:r>
            <a:r>
              <a:rPr lang="pt-BR" altLang="pt-BR" sz="1800" i="1" dirty="0" err="1"/>
              <a:t>flag</a:t>
            </a:r>
            <a:r>
              <a:rPr lang="pt-BR" altLang="pt-BR" sz="1800" dirty="0"/>
              <a:t>).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877272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Espaço Reservado para Número de Slide 3">
            <a:extLst>
              <a:ext uri="{FF2B5EF4-FFF2-40B4-BE49-F238E27FC236}">
                <a16:creationId xmlns:a16="http://schemas.microsoft.com/office/drawing/2014/main" id="{11A52661-012F-4D4E-9CE2-DBC1E6BA4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02F051-5E8B-41CE-ABE5-0F3E542E3C59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14435" name="Rectangle 2">
            <a:extLst>
              <a:ext uri="{FF2B5EF4-FFF2-40B4-BE49-F238E27FC236}">
                <a16:creationId xmlns:a16="http://schemas.microsoft.com/office/drawing/2014/main" id="{F5C14354-2E3A-4A0F-8A22-2F1741B99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  <a:endParaRPr lang="pt-BR" altLang="pt-BR" sz="1700" dirty="0"/>
          </a:p>
        </p:txBody>
      </p:sp>
      <p:sp>
        <p:nvSpPr>
          <p:cNvPr id="914436" name="Rectangle 3">
            <a:extLst>
              <a:ext uri="{FF2B5EF4-FFF2-40B4-BE49-F238E27FC236}">
                <a16:creationId xmlns:a16="http://schemas.microsoft.com/office/drawing/2014/main" id="{860F4CBA-AFD2-499D-A5C8-496B2B9D8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81375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cidades =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População total = 2.700.000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Percentual de eleitores = 62,037...%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Cidades com mais mulheres que homens =  </a:t>
            </a:r>
            <a:r>
              <a:rPr lang="pt-BR" altLang="pt-BR" sz="1900" dirty="0" smtClean="0"/>
              <a:t>3</a:t>
            </a: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Média de homens = 236.000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Cidade com menor população = </a:t>
            </a:r>
            <a:r>
              <a:rPr lang="pt-BR" altLang="pt-BR" sz="1900" dirty="0" err="1"/>
              <a:t>Zimbabue</a:t>
            </a:r>
            <a:r>
              <a:rPr lang="pt-BR" altLang="pt-BR" sz="1900" dirty="0"/>
              <a:t> de Minas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82C54D9-10C5-445B-B4CB-90A9DFD633FE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628775"/>
          <a:ext cx="7488238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0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1368043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  <a:gridCol w="1224039">
                  <a:extLst>
                    <a:ext uri="{9D8B030D-6E8A-4147-A177-3AD203B41FA5}">
                      <a16:colId xmlns:a16="http://schemas.microsoft.com/office/drawing/2014/main" val="2878550790"/>
                    </a:ext>
                  </a:extLst>
                </a:gridCol>
                <a:gridCol w="1152037">
                  <a:extLst>
                    <a:ext uri="{9D8B030D-6E8A-4147-A177-3AD203B41FA5}">
                      <a16:colId xmlns:a16="http://schemas.microsoft.com/office/drawing/2014/main" val="1188442932"/>
                    </a:ext>
                  </a:extLst>
                </a:gridCol>
                <a:gridCol w="1224039">
                  <a:extLst>
                    <a:ext uri="{9D8B030D-6E8A-4147-A177-3AD203B41FA5}">
                      <a16:colId xmlns:a16="http://schemas.microsoft.com/office/drawing/2014/main" val="28517213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Cidade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População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Eleitores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Homens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Mulheres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BH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600.000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500.000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Contagem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300.000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150.000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Ipatinga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700.000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300.000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400.000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Betim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600.000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450.000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400.000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/>
                        <a:t>Zimbabue</a:t>
                      </a:r>
                      <a:r>
                        <a:rPr lang="pt-BR" sz="1800" baseline="0" dirty="0"/>
                        <a:t> de Minas</a:t>
                      </a:r>
                      <a:endParaRPr lang="pt-BR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75.000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30.000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45.000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Título 1">
            <a:extLst>
              <a:ext uri="{FF2B5EF4-FFF2-40B4-BE49-F238E27FC236}">
                <a16:creationId xmlns:a16="http://schemas.microsoft.com/office/drawing/2014/main" id="{CB9161F8-D9D8-4C16-8641-45189DB9A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Fluxograma</a:t>
            </a:r>
          </a:p>
        </p:txBody>
      </p:sp>
      <p:sp>
        <p:nvSpPr>
          <p:cNvPr id="821251" name="Espaço Reservado para Conteúdo 2">
            <a:extLst>
              <a:ext uri="{FF2B5EF4-FFF2-40B4-BE49-F238E27FC236}">
                <a16:creationId xmlns:a16="http://schemas.microsoft.com/office/drawing/2014/main" id="{C55E8C0F-4BC9-4D07-AF13-A0B8AE6C0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8229600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:</a:t>
            </a:r>
          </a:p>
        </p:txBody>
      </p:sp>
      <p:sp>
        <p:nvSpPr>
          <p:cNvPr id="821252" name="Espaço Reservado para Número de Slide 3">
            <a:extLst>
              <a:ext uri="{FF2B5EF4-FFF2-40B4-BE49-F238E27FC236}">
                <a16:creationId xmlns:a16="http://schemas.microsoft.com/office/drawing/2014/main" id="{8C26EF19-CADD-4E1A-9385-5F0C5D5D1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CD213-40A1-4365-B3AC-E5890AB7E654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1253" name="Fluxograma: Decisão 1">
            <a:extLst>
              <a:ext uri="{FF2B5EF4-FFF2-40B4-BE49-F238E27FC236}">
                <a16:creationId xmlns:a16="http://schemas.microsoft.com/office/drawing/2014/main" id="{F130E36B-1331-4D24-81D8-C52956E2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4592638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1254" name="Retângulo 15">
            <a:extLst>
              <a:ext uri="{FF2B5EF4-FFF2-40B4-BE49-F238E27FC236}">
                <a16:creationId xmlns:a16="http://schemas.microsoft.com/office/drawing/2014/main" id="{8009D6C7-40FE-49D5-8731-3FABAAC3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2633663"/>
            <a:ext cx="1357312" cy="306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1</a:t>
            </a:r>
          </a:p>
        </p:txBody>
      </p:sp>
      <p:sp>
        <p:nvSpPr>
          <p:cNvPr id="821255" name="CaixaDeTexto 21">
            <a:extLst>
              <a:ext uri="{FF2B5EF4-FFF2-40B4-BE49-F238E27FC236}">
                <a16:creationId xmlns:a16="http://schemas.microsoft.com/office/drawing/2014/main" id="{BE280EE1-ECD2-4B44-87C2-7CB0DAE48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4645025"/>
            <a:ext cx="308098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21256" name="CaixaDeTexto 25">
            <a:extLst>
              <a:ext uri="{FF2B5EF4-FFF2-40B4-BE49-F238E27FC236}">
                <a16:creationId xmlns:a16="http://schemas.microsoft.com/office/drawing/2014/main" id="{ED2382BF-C1FB-4B30-8855-A47E35F2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5375275"/>
            <a:ext cx="308098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21257" name="CaixaDeTexto 22">
            <a:extLst>
              <a:ext uri="{FF2B5EF4-FFF2-40B4-BE49-F238E27FC236}">
                <a16:creationId xmlns:a16="http://schemas.microsoft.com/office/drawing/2014/main" id="{7E32E279-BE1A-4167-805F-985A39A81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4875213"/>
            <a:ext cx="1220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821258" name="Retângulo 27">
            <a:extLst>
              <a:ext uri="{FF2B5EF4-FFF2-40B4-BE49-F238E27FC236}">
                <a16:creationId xmlns:a16="http://schemas.microsoft.com/office/drawing/2014/main" id="{25A9275E-3D4B-4E74-BB63-4FED2D5E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3244850"/>
            <a:ext cx="1354137" cy="2714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2</a:t>
            </a:r>
          </a:p>
        </p:txBody>
      </p:sp>
      <p:sp>
        <p:nvSpPr>
          <p:cNvPr id="821259" name="Retângulo 28">
            <a:extLst>
              <a:ext uri="{FF2B5EF4-FFF2-40B4-BE49-F238E27FC236}">
                <a16:creationId xmlns:a16="http://schemas.microsoft.com/office/drawing/2014/main" id="{0AE0686F-D1E6-49AA-846A-74EBFDC9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3910013"/>
            <a:ext cx="1357313" cy="3032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comando 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21260" name="Conector de seta reta 31">
            <a:extLst>
              <a:ext uri="{FF2B5EF4-FFF2-40B4-BE49-F238E27FC236}">
                <a16:creationId xmlns:a16="http://schemas.microsoft.com/office/drawing/2014/main" id="{A1DA2581-7914-406E-B75E-A286B7C160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70363" y="2957513"/>
            <a:ext cx="4762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1" name="Conector de seta reta 37">
            <a:extLst>
              <a:ext uri="{FF2B5EF4-FFF2-40B4-BE49-F238E27FC236}">
                <a16:creationId xmlns:a16="http://schemas.microsoft.com/office/drawing/2014/main" id="{124AC59D-2AF0-4A22-BA81-BB68DD7C81C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71950" y="3532188"/>
            <a:ext cx="3175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2" name="Conector de seta reta 45">
            <a:extLst>
              <a:ext uri="{FF2B5EF4-FFF2-40B4-BE49-F238E27FC236}">
                <a16:creationId xmlns:a16="http://schemas.microsoft.com/office/drawing/2014/main" id="{90F67A45-5D24-44CE-8D57-94E3B277FB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2788" y="5013325"/>
            <a:ext cx="0" cy="923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3" name="Conector reto 75798">
            <a:extLst>
              <a:ext uri="{FF2B5EF4-FFF2-40B4-BE49-F238E27FC236}">
                <a16:creationId xmlns:a16="http://schemas.microsoft.com/office/drawing/2014/main" id="{5610D55D-7D0B-4369-A242-C0F9BC87F5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2063" y="5013325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4" name="Conector de seta reta 75803">
            <a:extLst>
              <a:ext uri="{FF2B5EF4-FFF2-40B4-BE49-F238E27FC236}">
                <a16:creationId xmlns:a16="http://schemas.microsoft.com/office/drawing/2014/main" id="{BA525D1F-C474-4CBE-B89B-7AE40508AF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2425" y="2370138"/>
            <a:ext cx="1292225" cy="12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09BF5359-034A-48C6-A13F-68E01EE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3203576"/>
            <a:ext cx="2143125" cy="820738"/>
          </a:xfrm>
          <a:prstGeom prst="wedgeRoundRectCallout">
            <a:avLst>
              <a:gd name="adj1" fmla="val -121721"/>
              <a:gd name="adj2" fmla="val 12936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Verifica a </a:t>
            </a:r>
            <a:r>
              <a:rPr lang="pt-BR" altLang="pt-BR" sz="1800" b="1" dirty="0"/>
              <a:t>CONDIÇÃO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cxnSp>
        <p:nvCxnSpPr>
          <p:cNvPr id="821266" name="Conector reto 75801">
            <a:extLst>
              <a:ext uri="{FF2B5EF4-FFF2-40B4-BE49-F238E27FC236}">
                <a16:creationId xmlns:a16="http://schemas.microsoft.com/office/drawing/2014/main" id="{6D4D00DC-561A-4096-ABB8-B72B094959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65600" y="5446713"/>
            <a:ext cx="4763" cy="357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7" name="Conector reto 75801">
            <a:extLst>
              <a:ext uri="{FF2B5EF4-FFF2-40B4-BE49-F238E27FC236}">
                <a16:creationId xmlns:a16="http://schemas.microsoft.com/office/drawing/2014/main" id="{F7DC254A-4211-446B-8A5F-D90C5A9D68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84488" y="2382838"/>
            <a:ext cx="7937" cy="3421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8" name="Conector reto 75801">
            <a:extLst>
              <a:ext uri="{FF2B5EF4-FFF2-40B4-BE49-F238E27FC236}">
                <a16:creationId xmlns:a16="http://schemas.microsoft.com/office/drawing/2014/main" id="{5FA3C93D-2F6E-4A9C-9B6F-1BFBF9CBD7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84488" y="5803900"/>
            <a:ext cx="12890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9" name="Conector de seta reta 37">
            <a:extLst>
              <a:ext uri="{FF2B5EF4-FFF2-40B4-BE49-F238E27FC236}">
                <a16:creationId xmlns:a16="http://schemas.microsoft.com/office/drawing/2014/main" id="{3162AB3E-5EFF-43E0-B895-C9A43FABD3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62425" y="4230688"/>
            <a:ext cx="3175" cy="36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70" name="Conector de seta reta 31">
            <a:extLst>
              <a:ext uri="{FF2B5EF4-FFF2-40B4-BE49-F238E27FC236}">
                <a16:creationId xmlns:a16="http://schemas.microsoft.com/office/drawing/2014/main" id="{5F0A377B-3482-4E3B-B247-05836DC62367}"/>
              </a:ext>
            </a:extLst>
          </p:cNvPr>
          <p:cNvCxnSpPr>
            <a:cxnSpLocks noChangeShapeType="1"/>
            <a:endCxn id="821254" idx="0"/>
          </p:cNvCxnSpPr>
          <p:nvPr/>
        </p:nvCxnSpPr>
        <p:spPr bwMode="auto">
          <a:xfrm flipH="1">
            <a:off x="4167188" y="2112963"/>
            <a:ext cx="9525" cy="520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87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Espaço Reservado para Número de Slide 3">
            <a:extLst>
              <a:ext uri="{FF2B5EF4-FFF2-40B4-BE49-F238E27FC236}">
                <a16:creationId xmlns:a16="http://schemas.microsoft.com/office/drawing/2014/main" id="{BC1E482D-926D-4A74-AFF0-1692337CA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19F63F-C208-4A2A-80F0-E5C5C4B50ED8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2275" name="Rectangle 2">
            <a:extLst>
              <a:ext uri="{FF2B5EF4-FFF2-40B4-BE49-F238E27FC236}">
                <a16:creationId xmlns:a16="http://schemas.microsoft.com/office/drawing/2014/main" id="{863F6283-E46B-492C-A9BB-D8CEFFB1F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sz="4600" dirty="0"/>
              <a:t/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822276" name="Text Box 3">
            <a:extLst>
              <a:ext uri="{FF2B5EF4-FFF2-40B4-BE49-F238E27FC236}">
                <a16:creationId xmlns:a16="http://schemas.microsoft.com/office/drawing/2014/main" id="{E32C941F-52AC-4BA1-85EB-262A0E46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do {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904197" name="AutoShape 5">
            <a:extLst>
              <a:ext uri="{FF2B5EF4-FFF2-40B4-BE49-F238E27FC236}">
                <a16:creationId xmlns:a16="http://schemas.microsoft.com/office/drawing/2014/main" id="{0E5D7D0B-5E02-42B1-BDFB-291CDD1F295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852738"/>
            <a:ext cx="863600" cy="1800225"/>
          </a:xfrm>
          <a:prstGeom prst="curvedLeftArrow">
            <a:avLst>
              <a:gd name="adj1" fmla="val 13453"/>
              <a:gd name="adj2" fmla="val 55144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4199" name="AutoShape 7">
            <a:extLst>
              <a:ext uri="{FF2B5EF4-FFF2-40B4-BE49-F238E27FC236}">
                <a16:creationId xmlns:a16="http://schemas.microsoft.com/office/drawing/2014/main" id="{A7DC052A-1853-4057-B140-92A0913E6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4200" name="AutoShape 8">
            <a:extLst>
              <a:ext uri="{FF2B5EF4-FFF2-40B4-BE49-F238E27FC236}">
                <a16:creationId xmlns:a16="http://schemas.microsoft.com/office/drawing/2014/main" id="{BDE71BD4-BA49-43ED-8B73-5A3A02AF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628774"/>
            <a:ext cx="3168477" cy="1439864"/>
          </a:xfrm>
          <a:prstGeom prst="wedgeRoundRectCallout">
            <a:avLst>
              <a:gd name="adj1" fmla="val -92710"/>
              <a:gd name="adj2" fmla="val 13986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VERDADEIRA: </a:t>
            </a:r>
            <a:r>
              <a:rPr lang="pt-BR" altLang="pt-BR" sz="1800" dirty="0"/>
              <a:t>os comandos de dentro do </a:t>
            </a:r>
            <a:r>
              <a:rPr lang="pt-BR" altLang="pt-BR" sz="1800" b="1" u="sng" dirty="0" err="1"/>
              <a:t>do</a:t>
            </a:r>
            <a:r>
              <a:rPr lang="pt-BR" altLang="pt-BR" sz="1800" b="1" u="sng" dirty="0"/>
              <a:t> </a:t>
            </a:r>
            <a:r>
              <a:rPr lang="pt-BR" altLang="pt-BR" sz="1800" b="1" u="sng" dirty="0" err="1"/>
              <a:t>while</a:t>
            </a:r>
            <a:r>
              <a:rPr lang="pt-BR" altLang="pt-BR" sz="1800" b="1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CONTINUAM</a:t>
            </a:r>
            <a:r>
              <a:rPr lang="pt-BR" altLang="pt-BR" sz="1800" dirty="0">
                <a:solidFill>
                  <a:srgbClr val="FF0000"/>
                </a:solidFill>
              </a:rPr>
              <a:t> </a:t>
            </a:r>
            <a:r>
              <a:rPr lang="pt-BR" altLang="pt-BR" sz="1800" dirty="0"/>
              <a:t>a ser executados</a:t>
            </a:r>
          </a:p>
        </p:txBody>
      </p:sp>
      <p:sp>
        <p:nvSpPr>
          <p:cNvPr id="904201" name="AutoShape 9">
            <a:extLst>
              <a:ext uri="{FF2B5EF4-FFF2-40B4-BE49-F238E27FC236}">
                <a16:creationId xmlns:a16="http://schemas.microsoft.com/office/drawing/2014/main" id="{AA15B570-0EAD-4E13-A7D3-5016F321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3068638"/>
            <a:ext cx="287338" cy="1223962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3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0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7" grpId="0" animBg="1"/>
      <p:bldP spid="904199" grpId="0" animBg="1"/>
      <p:bldP spid="904200" grpId="0" animBg="1"/>
      <p:bldP spid="904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Espaço Reservado para Número de Slide 3">
            <a:extLst>
              <a:ext uri="{FF2B5EF4-FFF2-40B4-BE49-F238E27FC236}">
                <a16:creationId xmlns:a16="http://schemas.microsoft.com/office/drawing/2014/main" id="{E439850A-8A17-4F5D-A719-E8561C40A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89461-F590-4661-8DE1-09CD4184741F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4323" name="Rectangle 2">
            <a:extLst>
              <a:ext uri="{FF2B5EF4-FFF2-40B4-BE49-F238E27FC236}">
                <a16:creationId xmlns:a16="http://schemas.microsoft.com/office/drawing/2014/main" id="{FEE526EF-8671-4790-96F3-93B374BCC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sz="4600" dirty="0"/>
              <a:t/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824324" name="Text Box 3">
            <a:extLst>
              <a:ext uri="{FF2B5EF4-FFF2-40B4-BE49-F238E27FC236}">
                <a16:creationId xmlns:a16="http://schemas.microsoft.com/office/drawing/2014/main" id="{3695AE34-1161-4046-AFBD-8FE62355B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do {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908293" name="AutoShape 5">
            <a:extLst>
              <a:ext uri="{FF2B5EF4-FFF2-40B4-BE49-F238E27FC236}">
                <a16:creationId xmlns:a16="http://schemas.microsoft.com/office/drawing/2014/main" id="{4FFEDE25-FC95-4DB8-B419-59AF75D2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4868863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24327" name="AutoShape 8">
            <a:extLst>
              <a:ext uri="{FF2B5EF4-FFF2-40B4-BE49-F238E27FC236}">
                <a16:creationId xmlns:a16="http://schemas.microsoft.com/office/drawing/2014/main" id="{C4C1EFE4-BC9A-4AA5-83EC-8752F369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3068638"/>
            <a:ext cx="287338" cy="1223962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8297" name="AutoShape 9">
            <a:extLst>
              <a:ext uri="{FF2B5EF4-FFF2-40B4-BE49-F238E27FC236}">
                <a16:creationId xmlns:a16="http://schemas.microsoft.com/office/drawing/2014/main" id="{50BAAF71-C9B5-4042-B8B4-87BDF89F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81525"/>
            <a:ext cx="792162" cy="503238"/>
          </a:xfrm>
          <a:prstGeom prst="curvedRightArrow">
            <a:avLst>
              <a:gd name="adj1" fmla="val 15495"/>
              <a:gd name="adj2" fmla="val 38171"/>
              <a:gd name="adj3" fmla="val 47005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24329" name="AutoShape 10">
            <a:extLst>
              <a:ext uri="{FF2B5EF4-FFF2-40B4-BE49-F238E27FC236}">
                <a16:creationId xmlns:a16="http://schemas.microsoft.com/office/drawing/2014/main" id="{55D9631D-C787-4ADA-B8BA-DDE23B9D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63127D6-F6A1-4688-B2DB-1496541F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628774"/>
            <a:ext cx="3168477" cy="1439864"/>
          </a:xfrm>
          <a:prstGeom prst="wedgeRoundRectCallout">
            <a:avLst>
              <a:gd name="adj1" fmla="val -92710"/>
              <a:gd name="adj2" fmla="val 13986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FALSA: </a:t>
            </a:r>
          </a:p>
          <a:p>
            <a:r>
              <a:rPr lang="pt-BR" altLang="pt-BR" sz="1800" dirty="0"/>
              <a:t>os comandos de dentro do </a:t>
            </a:r>
            <a:r>
              <a:rPr lang="pt-BR" altLang="pt-BR" sz="1800" b="1" u="sng" dirty="0" err="1"/>
              <a:t>do</a:t>
            </a:r>
            <a:r>
              <a:rPr lang="pt-BR" altLang="pt-BR" sz="1800" b="1" u="sng" dirty="0"/>
              <a:t> </a:t>
            </a:r>
            <a:r>
              <a:rPr lang="pt-BR" altLang="pt-BR" sz="1800" b="1" u="sng" dirty="0" err="1"/>
              <a:t>while</a:t>
            </a:r>
            <a:r>
              <a:rPr lang="pt-BR" altLang="pt-BR" sz="1800" b="1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DEIXAM</a:t>
            </a:r>
            <a:r>
              <a:rPr lang="pt-BR" altLang="pt-BR" sz="1800" dirty="0"/>
              <a:t> de ser executados</a:t>
            </a:r>
          </a:p>
        </p:txBody>
      </p:sp>
    </p:spTree>
    <p:extLst>
      <p:ext uri="{BB962C8B-B14F-4D97-AF65-F5344CB8AC3E}">
        <p14:creationId xmlns:p14="http://schemas.microsoft.com/office/powerpoint/2010/main" val="20061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908297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Espaço Reservado para Número de Slide 3">
            <a:extLst>
              <a:ext uri="{FF2B5EF4-FFF2-40B4-BE49-F238E27FC236}">
                <a16:creationId xmlns:a16="http://schemas.microsoft.com/office/drawing/2014/main" id="{E439850A-8A17-4F5D-A719-E8561C40A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89461-F590-4661-8DE1-09CD4184741F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4323" name="Rectangle 2">
            <a:extLst>
              <a:ext uri="{FF2B5EF4-FFF2-40B4-BE49-F238E27FC236}">
                <a16:creationId xmlns:a16="http://schemas.microsoft.com/office/drawing/2014/main" id="{FEE526EF-8671-4790-96F3-93B374BCC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 – Uso do </a:t>
            </a:r>
            <a:r>
              <a:rPr lang="pt-BR" altLang="pt-BR" b="1" dirty="0"/>
              <a:t>break</a:t>
            </a:r>
            <a:r>
              <a:rPr lang="pt-BR" altLang="pt-BR" sz="4600" dirty="0"/>
              <a:t/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824324" name="Text Box 3">
            <a:extLst>
              <a:ext uri="{FF2B5EF4-FFF2-40B4-BE49-F238E27FC236}">
                <a16:creationId xmlns:a16="http://schemas.microsoft.com/office/drawing/2014/main" id="{3695AE34-1161-4046-AFBD-8FE62355B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556669"/>
            <a:ext cx="6696075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do {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aseline="-25000" dirty="0">
                <a:latin typeface="Tahoma" panose="020B0604030504040204" pitchFamily="34" charset="0"/>
              </a:rPr>
              <a:t> 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908293" name="AutoShape 5">
            <a:extLst>
              <a:ext uri="{FF2B5EF4-FFF2-40B4-BE49-F238E27FC236}">
                <a16:creationId xmlns:a16="http://schemas.microsoft.com/office/drawing/2014/main" id="{4FFEDE25-FC95-4DB8-B419-59AF75D2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5214956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24327" name="AutoShape 8">
            <a:extLst>
              <a:ext uri="{FF2B5EF4-FFF2-40B4-BE49-F238E27FC236}">
                <a16:creationId xmlns:a16="http://schemas.microsoft.com/office/drawing/2014/main" id="{C4C1EFE4-BC9A-4AA5-83EC-8752F369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2780632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63127D6-F6A1-4688-B2DB-1496541F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861" y="4496917"/>
            <a:ext cx="3168477" cy="1296144"/>
          </a:xfrm>
          <a:prstGeom prst="wedgeRoundRectCallout">
            <a:avLst>
              <a:gd name="adj1" fmla="val -100702"/>
              <a:gd name="adj2" fmla="val -8795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O comando </a:t>
            </a:r>
            <a:r>
              <a:rPr lang="pt-BR" altLang="pt-BR" sz="1800" b="1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  <a:r>
              <a:rPr lang="pt-BR" altLang="pt-BR" sz="1800" dirty="0"/>
              <a:t> interrompe as repetições encerrando o comando </a:t>
            </a:r>
            <a:r>
              <a:rPr lang="pt-BR" altLang="pt-BR" sz="1800" b="1" dirty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pt-BR" altLang="pt-BR" sz="18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pt-BR" altLang="pt-BR" sz="1800" dirty="0"/>
              <a:t>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2300E2E-17F0-4962-AF93-4009C5164BB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5696" y="3933156"/>
            <a:ext cx="1080120" cy="1080046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4">
            <a:extLst>
              <a:ext uri="{FF2B5EF4-FFF2-40B4-BE49-F238E27FC236}">
                <a16:creationId xmlns:a16="http://schemas.microsoft.com/office/drawing/2014/main" id="{29E56730-22E6-418A-AF87-DB1CEC1F8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47" y="2925018"/>
            <a:ext cx="2117725" cy="1080046"/>
          </a:xfrm>
          <a:prstGeom prst="wedgeRoundRectCallout">
            <a:avLst>
              <a:gd name="adj1" fmla="val -153647"/>
              <a:gd name="adj2" fmla="val 817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FALSA</a:t>
            </a:r>
            <a:r>
              <a:rPr lang="pt-BR" altLang="pt-BR" sz="1800" dirty="0"/>
              <a:t> continua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E9D9BF79-BA8B-4C00-8912-2F8F1585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47" y="3005559"/>
            <a:ext cx="2117725" cy="1287537"/>
          </a:xfrm>
          <a:prstGeom prst="wedgeRoundRectCallout">
            <a:avLst>
              <a:gd name="adj1" fmla="val -159626"/>
              <a:gd name="adj2" fmla="val -615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VERDADEIRA</a:t>
            </a:r>
            <a:r>
              <a:rPr lang="pt-BR" altLang="pt-BR" sz="1800" dirty="0"/>
              <a:t> </a:t>
            </a:r>
            <a:r>
              <a:rPr lang="pt-BR" altLang="pt-BR" sz="1800" u="sng" dirty="0"/>
              <a:t>interrompe</a:t>
            </a:r>
            <a:r>
              <a:rPr lang="pt-BR" altLang="pt-BR" sz="1800" dirty="0"/>
              <a:t>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67F7E28E-3215-452C-AE95-EC700334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4148758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E515B421-8525-483B-9DD6-4AB79089EA2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636912"/>
            <a:ext cx="863600" cy="2448272"/>
          </a:xfrm>
          <a:prstGeom prst="curvedLeftArrow">
            <a:avLst>
              <a:gd name="adj1" fmla="val 13453"/>
              <a:gd name="adj2" fmla="val 55144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79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Espaço Reservado para Número de Slide 3">
            <a:extLst>
              <a:ext uri="{FF2B5EF4-FFF2-40B4-BE49-F238E27FC236}">
                <a16:creationId xmlns:a16="http://schemas.microsoft.com/office/drawing/2014/main" id="{298BA1F0-6040-4BDF-8779-B95445D12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91093-9465-4B1E-BD4D-45730F91E249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6371" name="Rectangle 2">
            <a:extLst>
              <a:ext uri="{FF2B5EF4-FFF2-40B4-BE49-F238E27FC236}">
                <a16:creationId xmlns:a16="http://schemas.microsoft.com/office/drawing/2014/main" id="{3DB2B4CE-557A-4C45-A93D-9745E5BB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</a:t>
            </a:r>
            <a:br>
              <a:rPr lang="pt-BR" altLang="pt-BR" dirty="0"/>
            </a:br>
            <a:r>
              <a:rPr lang="pt-BR" altLang="pt-BR" sz="2100" dirty="0"/>
              <a:t>(Flag real)</a:t>
            </a:r>
          </a:p>
        </p:txBody>
      </p:sp>
      <p:sp>
        <p:nvSpPr>
          <p:cNvPr id="826372" name="Text Box 3">
            <a:extLst>
              <a:ext uri="{FF2B5EF4-FFF2-40B4-BE49-F238E27FC236}">
                <a16:creationId xmlns:a16="http://schemas.microsoft.com/office/drawing/2014/main" id="{925147A7-0574-48B5-87F8-A2DC060D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65263"/>
            <a:ext cx="9144000" cy="443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RaizQuadrada1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raiz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raiz quadrada de "+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numero+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397500"/>
            <a:ext cx="1655763" cy="431800"/>
          </a:xfrm>
          <a:prstGeom prst="wedgeRoundRectCallout">
            <a:avLst>
              <a:gd name="adj1" fmla="val -96645"/>
              <a:gd name="adj2" fmla="val -15534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74205</TotalTime>
  <Words>3961</Words>
  <Application>Microsoft Office PowerPoint</Application>
  <PresentationFormat>Apresentação na tela (4:3)</PresentationFormat>
  <Paragraphs>914</Paragraphs>
  <Slides>48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8" baseType="lpstr">
      <vt:lpstr>Arial</vt:lpstr>
      <vt:lpstr>Cambria Math</vt:lpstr>
      <vt:lpstr>Courier New</vt:lpstr>
      <vt:lpstr>Garamond</vt:lpstr>
      <vt:lpstr>MS Reference Sans Serif</vt:lpstr>
      <vt:lpstr>Symbol</vt:lpstr>
      <vt:lpstr>Tahoma</vt:lpstr>
      <vt:lpstr>Times New Roman</vt:lpstr>
      <vt:lpstr>Wingdings</vt:lpstr>
      <vt:lpstr>Borda</vt:lpstr>
      <vt:lpstr>Algoritmos</vt:lpstr>
      <vt:lpstr>Conteúdo 10</vt:lpstr>
      <vt:lpstr>Comando do while (Estrutura de repetição)</vt:lpstr>
      <vt:lpstr>Comando do while (Estrutura de repetição)</vt:lpstr>
      <vt:lpstr>Fluxograma</vt:lpstr>
      <vt:lpstr>Comando do while (Estrutura de repetição baseada em condição)</vt:lpstr>
      <vt:lpstr>Comando do while (Estrutura de repetição baseada em condição)</vt:lpstr>
      <vt:lpstr>Comando do while – Uso do break (Estrutura de repetição baseada em condição)</vt:lpstr>
      <vt:lpstr>Exemplo 1 (Flag real)</vt:lpstr>
      <vt:lpstr>Flag (Estrutura de repetição)</vt:lpstr>
      <vt:lpstr>Exemplo 2 (Flag fictício)</vt:lpstr>
      <vt:lpstr>Exemplo 3 (Flag fictício)</vt:lpstr>
      <vt:lpstr>Exemplo 4 (Sem Flag)</vt:lpstr>
      <vt:lpstr>Comando do while (Estrutura de repetição)</vt:lpstr>
      <vt:lpstr>Comando do while (Estrutura de repetição)</vt:lpstr>
      <vt:lpstr>Comando do while (Estrutura de repetição)</vt:lpstr>
      <vt:lpstr>Comando do while  Flag REAL</vt:lpstr>
      <vt:lpstr>Comando do while  Flag FICTÍCIO</vt:lpstr>
      <vt:lpstr>Comando do while  Flag REAL</vt:lpstr>
      <vt:lpstr>Comando do while  Flag FICTÍCIO</vt:lpstr>
      <vt:lpstr>Comando do while  Flag REAL</vt:lpstr>
      <vt:lpstr>Comando do while  Flag FICTÍCIO</vt:lpstr>
      <vt:lpstr>Exemplo 5</vt:lpstr>
      <vt:lpstr>Exemplo 5 (Programa resolvido)</vt:lpstr>
      <vt:lpstr>Exemplo 6</vt:lpstr>
      <vt:lpstr>Exemplo 6a  (Programa resolvido)</vt:lpstr>
      <vt:lpstr>Exemplo 6b  (Programa resolvido)</vt:lpstr>
      <vt:lpstr>Exemplo 6c  (Programa resolvido)</vt:lpstr>
      <vt:lpstr>Exemplo 6d  (Programa resolvido)</vt:lpstr>
      <vt:lpstr>Exemplo 7</vt:lpstr>
      <vt:lpstr>Exemplo 7a  (Programa resolvido)</vt:lpstr>
      <vt:lpstr>Exemplo 7b  (Programa resolvido)</vt:lpstr>
      <vt:lpstr>Validação na Entrada de Dados (exemplo 1)</vt:lpstr>
      <vt:lpstr>Validação na Entrada de Dados (exemplo 1)</vt:lpstr>
      <vt:lpstr>Validação na Entrada de Dados (exemplo 2)</vt:lpstr>
      <vt:lpstr>Validação na Entrada de Dados (exemplo 2)</vt:lpstr>
      <vt:lpstr>Exercício 1</vt:lpstr>
      <vt:lpstr>Exercício 2</vt:lpstr>
      <vt:lpstr>Exercício 3</vt:lpstr>
      <vt:lpstr>Exercício 4</vt:lpstr>
      <vt:lpstr>Exercício 4</vt:lpstr>
      <vt:lpstr>Exercício 5</vt:lpstr>
      <vt:lpstr>Exercício 5</vt:lpstr>
      <vt:lpstr>Exercício 6</vt:lpstr>
      <vt:lpstr>Exercício 7</vt:lpstr>
      <vt:lpstr>Exercício 8</vt:lpstr>
      <vt:lpstr>Exercício 8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2584</cp:revision>
  <dcterms:created xsi:type="dcterms:W3CDTF">2006-08-20T19:26:34Z</dcterms:created>
  <dcterms:modified xsi:type="dcterms:W3CDTF">2023-04-20T14:30:20Z</dcterms:modified>
</cp:coreProperties>
</file>