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67"/>
  </p:notesMasterIdLst>
  <p:handoutMasterIdLst>
    <p:handoutMasterId r:id="rId68"/>
  </p:handoutMasterIdLst>
  <p:sldIdLst>
    <p:sldId id="256" r:id="rId2"/>
    <p:sldId id="1019" r:id="rId3"/>
    <p:sldId id="1670" r:id="rId4"/>
    <p:sldId id="1873" r:id="rId5"/>
    <p:sldId id="1874" r:id="rId6"/>
    <p:sldId id="1875" r:id="rId7"/>
    <p:sldId id="1928" r:id="rId8"/>
    <p:sldId id="1848" r:id="rId9"/>
    <p:sldId id="1849" r:id="rId10"/>
    <p:sldId id="1850" r:id="rId11"/>
    <p:sldId id="1851" r:id="rId12"/>
    <p:sldId id="1919" r:id="rId13"/>
    <p:sldId id="1920" r:id="rId14"/>
    <p:sldId id="1876" r:id="rId15"/>
    <p:sldId id="1921" r:id="rId16"/>
    <p:sldId id="1033" r:id="rId17"/>
    <p:sldId id="1852" r:id="rId18"/>
    <p:sldId id="1918" r:id="rId19"/>
    <p:sldId id="1853" r:id="rId20"/>
    <p:sldId id="1929" r:id="rId21"/>
    <p:sldId id="1036" r:id="rId22"/>
    <p:sldId id="1037" r:id="rId23"/>
    <p:sldId id="1906" r:id="rId24"/>
    <p:sldId id="1907" r:id="rId25"/>
    <p:sldId id="1908" r:id="rId26"/>
    <p:sldId id="1909" r:id="rId27"/>
    <p:sldId id="1881" r:id="rId28"/>
    <p:sldId id="1854" r:id="rId29"/>
    <p:sldId id="1855" r:id="rId30"/>
    <p:sldId id="1856" r:id="rId31"/>
    <p:sldId id="1914" r:id="rId32"/>
    <p:sldId id="1916" r:id="rId33"/>
    <p:sldId id="1857" r:id="rId34"/>
    <p:sldId id="1858" r:id="rId35"/>
    <p:sldId id="1922" r:id="rId36"/>
    <p:sldId id="1926" r:id="rId37"/>
    <p:sldId id="1927" r:id="rId38"/>
    <p:sldId id="1923" r:id="rId39"/>
    <p:sldId id="1924" r:id="rId40"/>
    <p:sldId id="1925" r:id="rId41"/>
    <p:sldId id="1768" r:id="rId42"/>
    <p:sldId id="1930" r:id="rId43"/>
    <p:sldId id="1305" r:id="rId44"/>
    <p:sldId id="1576" r:id="rId45"/>
    <p:sldId id="1577" r:id="rId46"/>
    <p:sldId id="1582" r:id="rId47"/>
    <p:sldId id="1583" r:id="rId48"/>
    <p:sldId id="1932" r:id="rId49"/>
    <p:sldId id="1933" r:id="rId50"/>
    <p:sldId id="1065" r:id="rId51"/>
    <p:sldId id="1931" r:id="rId52"/>
    <p:sldId id="1586" r:id="rId53"/>
    <p:sldId id="1934" r:id="rId54"/>
    <p:sldId id="1068" r:id="rId55"/>
    <p:sldId id="1589" r:id="rId56"/>
    <p:sldId id="1592" r:id="rId57"/>
    <p:sldId id="1283" r:id="rId58"/>
    <p:sldId id="1307" r:id="rId59"/>
    <p:sldId id="1342" r:id="rId60"/>
    <p:sldId id="1594" r:id="rId61"/>
    <p:sldId id="1595" r:id="rId62"/>
    <p:sldId id="1597" r:id="rId63"/>
    <p:sldId id="1284" r:id="rId64"/>
    <p:sldId id="1285" r:id="rId65"/>
    <p:sldId id="1110" r:id="rId66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  <a:srgbClr val="FF0000"/>
    <a:srgbClr val="C0C0C0"/>
    <a:srgbClr val="CC0000"/>
    <a:srgbClr val="777777"/>
    <a:srgbClr val="66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184B54-EA3A-426A-B75F-5DA90806BE11}" v="2" dt="2024-04-29T22:46:57.0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4" autoAdjust="0"/>
    <p:restoredTop sz="94709" autoAdjust="0"/>
  </p:normalViewPr>
  <p:slideViewPr>
    <p:cSldViewPr>
      <p:cViewPr varScale="1">
        <p:scale>
          <a:sx n="114" d="100"/>
          <a:sy n="114" d="100"/>
        </p:scale>
        <p:origin x="1830" y="16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67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ZO ROCHA LEITE DINIZ RIBAS" userId="35eca339-42ba-47dc-aa9f-ef71efd30726" providerId="ADAL" clId="{2B184B54-EA3A-426A-B75F-5DA90806BE11}"/>
    <pc:docChg chg="modSld sldOrd">
      <pc:chgData name="ENZO ROCHA LEITE DINIZ RIBAS" userId="35eca339-42ba-47dc-aa9f-ef71efd30726" providerId="ADAL" clId="{2B184B54-EA3A-426A-B75F-5DA90806BE11}" dt="2024-04-29T22:46:57.088" v="3"/>
      <pc:docMkLst>
        <pc:docMk/>
      </pc:docMkLst>
      <pc:sldChg chg="ord">
        <pc:chgData name="ENZO ROCHA LEITE DINIZ RIBAS" userId="35eca339-42ba-47dc-aa9f-ef71efd30726" providerId="ADAL" clId="{2B184B54-EA3A-426A-B75F-5DA90806BE11}" dt="2024-04-28T16:05:20.736" v="1"/>
        <pc:sldMkLst>
          <pc:docMk/>
          <pc:sldMk cId="1923208565" sldId="1918"/>
        </pc:sldMkLst>
      </pc:sldChg>
      <pc:sldChg chg="modSp">
        <pc:chgData name="ENZO ROCHA LEITE DINIZ RIBAS" userId="35eca339-42ba-47dc-aa9f-ef71efd30726" providerId="ADAL" clId="{2B184B54-EA3A-426A-B75F-5DA90806BE11}" dt="2024-04-29T22:46:57.088" v="3"/>
        <pc:sldMkLst>
          <pc:docMk/>
          <pc:sldMk cId="1243679912" sldId="1931"/>
        </pc:sldMkLst>
        <pc:graphicFrameChg chg="mod">
          <ac:chgData name="ENZO ROCHA LEITE DINIZ RIBAS" userId="35eca339-42ba-47dc-aa9f-ef71efd30726" providerId="ADAL" clId="{2B184B54-EA3A-426A-B75F-5DA90806BE11}" dt="2024-04-29T22:46:57.088" v="3"/>
          <ac:graphicFrameMkLst>
            <pc:docMk/>
            <pc:sldMk cId="1243679912" sldId="1931"/>
            <ac:graphicFrameMk id="3" creationId="{E5BD734A-2B1F-4C2A-BAF7-9947149AA519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>
            <a:extLst>
              <a:ext uri="{FF2B5EF4-FFF2-40B4-BE49-F238E27FC236}">
                <a16:creationId xmlns:a16="http://schemas.microsoft.com/office/drawing/2014/main" id="{20C587C9-6532-4DEA-81D9-48C1F9784F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19" name="Rectangle 3">
            <a:extLst>
              <a:ext uri="{FF2B5EF4-FFF2-40B4-BE49-F238E27FC236}">
                <a16:creationId xmlns:a16="http://schemas.microsoft.com/office/drawing/2014/main" id="{841F3DF7-232B-4FD5-999E-2D89F5EF71B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0" name="Rectangle 4">
            <a:extLst>
              <a:ext uri="{FF2B5EF4-FFF2-40B4-BE49-F238E27FC236}">
                <a16:creationId xmlns:a16="http://schemas.microsoft.com/office/drawing/2014/main" id="{E348E0B1-6A38-4498-9927-1E9B368D50B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1" name="Rectangle 5">
            <a:extLst>
              <a:ext uri="{FF2B5EF4-FFF2-40B4-BE49-F238E27FC236}">
                <a16:creationId xmlns:a16="http://schemas.microsoft.com/office/drawing/2014/main" id="{0763E0EB-11FA-4DAA-809E-DBBB7407067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3B03752-50BD-4653-82FD-AC4CCB36398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0BC9E3C-3E2D-42AB-BDB1-7CBAC12CD8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65752615-37CB-44B6-A011-EDD2923707A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AFBC07F-D908-469E-8062-9719050D98B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6927B6E4-6EA8-4635-BBA6-90E58561910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C12ECE32-94B0-45CB-8837-BA97C7D396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9" name="Rectangle 7">
            <a:extLst>
              <a:ext uri="{FF2B5EF4-FFF2-40B4-BE49-F238E27FC236}">
                <a16:creationId xmlns:a16="http://schemas.microsoft.com/office/drawing/2014/main" id="{E660293B-1FDD-471F-8030-2352F2CDDA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976A0B-C652-4E3E-B307-5CAEBBDEAF3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AD340A43-E893-42CB-B551-19462B19E9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FBC9D0-FA23-4E17-A196-7FFF4F922407}" type="slidenum">
              <a:rPr lang="pt-BR" altLang="pt-BR" sz="1200" smtClean="0"/>
              <a:pPr/>
              <a:t>1</a:t>
            </a:fld>
            <a:endParaRPr lang="pt-BR" altLang="pt-BR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4E63D61-1EE2-4DF3-99DB-FCB8310B4F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8F19C59-E9AF-44CD-83BB-A513939CE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7">
            <a:extLst>
              <a:ext uri="{FF2B5EF4-FFF2-40B4-BE49-F238E27FC236}">
                <a16:creationId xmlns:a16="http://schemas.microsoft.com/office/drawing/2014/main" id="{B3FD6547-48C1-4596-8533-47D0B3C56D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4C3565-4EC4-4EC8-9BED-10F931FA6DDD}" type="slidenum">
              <a:rPr lang="pt-BR" altLang="pt-BR" sz="1200" smtClean="0"/>
              <a:pPr/>
              <a:t>11</a:t>
            </a:fld>
            <a:endParaRPr lang="pt-BR" altLang="pt-BR" sz="1200"/>
          </a:p>
        </p:txBody>
      </p:sp>
      <p:sp>
        <p:nvSpPr>
          <p:cNvPr id="835587" name="Rectangle 2">
            <a:extLst>
              <a:ext uri="{FF2B5EF4-FFF2-40B4-BE49-F238E27FC236}">
                <a16:creationId xmlns:a16="http://schemas.microsoft.com/office/drawing/2014/main" id="{12B864DE-01DB-4A99-99F6-152943F041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8" name="Rectangle 3">
            <a:extLst>
              <a:ext uri="{FF2B5EF4-FFF2-40B4-BE49-F238E27FC236}">
                <a16:creationId xmlns:a16="http://schemas.microsoft.com/office/drawing/2014/main" id="{A9F64170-E81D-48CD-B7DA-ADF5E5D669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06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7">
            <a:extLst>
              <a:ext uri="{FF2B5EF4-FFF2-40B4-BE49-F238E27FC236}">
                <a16:creationId xmlns:a16="http://schemas.microsoft.com/office/drawing/2014/main" id="{478AA7AA-F589-4B80-A702-0F9130A0AB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A38D5E-DF4C-48A6-BB97-09B42A28290E}" type="slidenum">
              <a:rPr lang="pt-BR" altLang="pt-BR" sz="1200" smtClean="0"/>
              <a:pPr/>
              <a:t>12</a:t>
            </a:fld>
            <a:endParaRPr lang="pt-BR" altLang="pt-BR" sz="1200"/>
          </a:p>
        </p:txBody>
      </p:sp>
      <p:sp>
        <p:nvSpPr>
          <p:cNvPr id="945155" name="Rectangle 2">
            <a:extLst>
              <a:ext uri="{FF2B5EF4-FFF2-40B4-BE49-F238E27FC236}">
                <a16:creationId xmlns:a16="http://schemas.microsoft.com/office/drawing/2014/main" id="{A91297CA-FE00-4648-8650-0DAEE05520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5156" name="Rectangle 3">
            <a:extLst>
              <a:ext uri="{FF2B5EF4-FFF2-40B4-BE49-F238E27FC236}">
                <a16:creationId xmlns:a16="http://schemas.microsoft.com/office/drawing/2014/main" id="{A7A622A2-B8EC-4860-AEAC-F9B8174378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754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7">
            <a:extLst>
              <a:ext uri="{FF2B5EF4-FFF2-40B4-BE49-F238E27FC236}">
                <a16:creationId xmlns:a16="http://schemas.microsoft.com/office/drawing/2014/main" id="{478AA7AA-F589-4B80-A702-0F9130A0AB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A38D5E-DF4C-48A6-BB97-09B42A28290E}" type="slidenum">
              <a:rPr lang="pt-BR" altLang="pt-BR" sz="1200" smtClean="0"/>
              <a:pPr/>
              <a:t>13</a:t>
            </a:fld>
            <a:endParaRPr lang="pt-BR" altLang="pt-BR" sz="1200"/>
          </a:p>
        </p:txBody>
      </p:sp>
      <p:sp>
        <p:nvSpPr>
          <p:cNvPr id="945155" name="Rectangle 2">
            <a:extLst>
              <a:ext uri="{FF2B5EF4-FFF2-40B4-BE49-F238E27FC236}">
                <a16:creationId xmlns:a16="http://schemas.microsoft.com/office/drawing/2014/main" id="{A91297CA-FE00-4648-8650-0DAEE05520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5156" name="Rectangle 3">
            <a:extLst>
              <a:ext uri="{FF2B5EF4-FFF2-40B4-BE49-F238E27FC236}">
                <a16:creationId xmlns:a16="http://schemas.microsoft.com/office/drawing/2014/main" id="{A7A622A2-B8EC-4860-AEAC-F9B8174378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652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7">
            <a:extLst>
              <a:ext uri="{FF2B5EF4-FFF2-40B4-BE49-F238E27FC236}">
                <a16:creationId xmlns:a16="http://schemas.microsoft.com/office/drawing/2014/main" id="{478AA7AA-F589-4B80-A702-0F9130A0AB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A38D5E-DF4C-48A6-BB97-09B42A28290E}" type="slidenum">
              <a:rPr lang="pt-BR" altLang="pt-BR" sz="1200" smtClean="0"/>
              <a:pPr/>
              <a:t>14</a:t>
            </a:fld>
            <a:endParaRPr lang="pt-BR" altLang="pt-BR" sz="1200"/>
          </a:p>
        </p:txBody>
      </p:sp>
      <p:sp>
        <p:nvSpPr>
          <p:cNvPr id="945155" name="Rectangle 2">
            <a:extLst>
              <a:ext uri="{FF2B5EF4-FFF2-40B4-BE49-F238E27FC236}">
                <a16:creationId xmlns:a16="http://schemas.microsoft.com/office/drawing/2014/main" id="{A91297CA-FE00-4648-8650-0DAEE05520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5156" name="Rectangle 3">
            <a:extLst>
              <a:ext uri="{FF2B5EF4-FFF2-40B4-BE49-F238E27FC236}">
                <a16:creationId xmlns:a16="http://schemas.microsoft.com/office/drawing/2014/main" id="{A7A622A2-B8EC-4860-AEAC-F9B8174378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49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7">
            <a:extLst>
              <a:ext uri="{FF2B5EF4-FFF2-40B4-BE49-F238E27FC236}">
                <a16:creationId xmlns:a16="http://schemas.microsoft.com/office/drawing/2014/main" id="{478AA7AA-F589-4B80-A702-0F9130A0AB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A38D5E-DF4C-48A6-BB97-09B42A28290E}" type="slidenum">
              <a:rPr lang="pt-BR" altLang="pt-BR" sz="1200" smtClean="0"/>
              <a:pPr/>
              <a:t>15</a:t>
            </a:fld>
            <a:endParaRPr lang="pt-BR" altLang="pt-BR" sz="1200"/>
          </a:p>
        </p:txBody>
      </p:sp>
      <p:sp>
        <p:nvSpPr>
          <p:cNvPr id="945155" name="Rectangle 2">
            <a:extLst>
              <a:ext uri="{FF2B5EF4-FFF2-40B4-BE49-F238E27FC236}">
                <a16:creationId xmlns:a16="http://schemas.microsoft.com/office/drawing/2014/main" id="{A91297CA-FE00-4648-8650-0DAEE05520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5156" name="Rectangle 3">
            <a:extLst>
              <a:ext uri="{FF2B5EF4-FFF2-40B4-BE49-F238E27FC236}">
                <a16:creationId xmlns:a16="http://schemas.microsoft.com/office/drawing/2014/main" id="{A7A622A2-B8EC-4860-AEAC-F9B8174378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358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7">
            <a:extLst>
              <a:ext uri="{FF2B5EF4-FFF2-40B4-BE49-F238E27FC236}">
                <a16:creationId xmlns:a16="http://schemas.microsoft.com/office/drawing/2014/main" id="{59237063-701E-434B-BA9A-E9F74B90CF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E36018-77EF-4575-8F47-8BB234A5F2AA}" type="slidenum">
              <a:rPr lang="pt-BR" altLang="pt-BR" sz="1200" smtClean="0"/>
              <a:pPr/>
              <a:t>16</a:t>
            </a:fld>
            <a:endParaRPr lang="pt-BR" altLang="pt-BR" sz="1200"/>
          </a:p>
        </p:txBody>
      </p:sp>
      <p:sp>
        <p:nvSpPr>
          <p:cNvPr id="951299" name="Rectangle 2">
            <a:extLst>
              <a:ext uri="{FF2B5EF4-FFF2-40B4-BE49-F238E27FC236}">
                <a16:creationId xmlns:a16="http://schemas.microsoft.com/office/drawing/2014/main" id="{86D6A5FA-0C87-4408-951B-ADA9276B94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1300" name="Rectangle 3">
            <a:extLst>
              <a:ext uri="{FF2B5EF4-FFF2-40B4-BE49-F238E27FC236}">
                <a16:creationId xmlns:a16="http://schemas.microsoft.com/office/drawing/2014/main" id="{52D27453-FE9B-4192-9D76-5701EAF66D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7">
            <a:extLst>
              <a:ext uri="{FF2B5EF4-FFF2-40B4-BE49-F238E27FC236}">
                <a16:creationId xmlns:a16="http://schemas.microsoft.com/office/drawing/2014/main" id="{E23B31E7-9E0F-4AD6-81FA-52FD02D20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C5A941-3408-4B7F-B6AE-239BBA82AEAA}" type="slidenum">
              <a:rPr lang="pt-BR" altLang="pt-BR" sz="1200" smtClean="0"/>
              <a:pPr/>
              <a:t>17</a:t>
            </a:fld>
            <a:endParaRPr lang="pt-BR" altLang="pt-BR" sz="1200"/>
          </a:p>
        </p:txBody>
      </p:sp>
      <p:sp>
        <p:nvSpPr>
          <p:cNvPr id="854019" name="Rectangle 2">
            <a:extLst>
              <a:ext uri="{FF2B5EF4-FFF2-40B4-BE49-F238E27FC236}">
                <a16:creationId xmlns:a16="http://schemas.microsoft.com/office/drawing/2014/main" id="{805B04A7-A890-473D-B295-70D390D988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4020" name="Rectangle 3">
            <a:extLst>
              <a:ext uri="{FF2B5EF4-FFF2-40B4-BE49-F238E27FC236}">
                <a16:creationId xmlns:a16="http://schemas.microsoft.com/office/drawing/2014/main" id="{AD90FC02-F1D8-4E89-9794-CF275B3AA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819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7">
            <a:extLst>
              <a:ext uri="{FF2B5EF4-FFF2-40B4-BE49-F238E27FC236}">
                <a16:creationId xmlns:a16="http://schemas.microsoft.com/office/drawing/2014/main" id="{E23B31E7-9E0F-4AD6-81FA-52FD02D20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C5A941-3408-4B7F-B6AE-239BBA82AEAA}" type="slidenum">
              <a:rPr lang="pt-BR" altLang="pt-BR" sz="1200" smtClean="0"/>
              <a:pPr/>
              <a:t>18</a:t>
            </a:fld>
            <a:endParaRPr lang="pt-BR" altLang="pt-BR" sz="1200"/>
          </a:p>
        </p:txBody>
      </p:sp>
      <p:sp>
        <p:nvSpPr>
          <p:cNvPr id="854019" name="Rectangle 2">
            <a:extLst>
              <a:ext uri="{FF2B5EF4-FFF2-40B4-BE49-F238E27FC236}">
                <a16:creationId xmlns:a16="http://schemas.microsoft.com/office/drawing/2014/main" id="{805B04A7-A890-473D-B295-70D390D988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4020" name="Rectangle 3">
            <a:extLst>
              <a:ext uri="{FF2B5EF4-FFF2-40B4-BE49-F238E27FC236}">
                <a16:creationId xmlns:a16="http://schemas.microsoft.com/office/drawing/2014/main" id="{AD90FC02-F1D8-4E89-9794-CF275B3AA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304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7">
            <a:extLst>
              <a:ext uri="{FF2B5EF4-FFF2-40B4-BE49-F238E27FC236}">
                <a16:creationId xmlns:a16="http://schemas.microsoft.com/office/drawing/2014/main" id="{E23B31E7-9E0F-4AD6-81FA-52FD02D20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C5A941-3408-4B7F-B6AE-239BBA82AEAA}" type="slidenum">
              <a:rPr lang="pt-BR" altLang="pt-BR" sz="1200" smtClean="0"/>
              <a:pPr/>
              <a:t>19</a:t>
            </a:fld>
            <a:endParaRPr lang="pt-BR" altLang="pt-BR" sz="1200"/>
          </a:p>
        </p:txBody>
      </p:sp>
      <p:sp>
        <p:nvSpPr>
          <p:cNvPr id="854019" name="Rectangle 2">
            <a:extLst>
              <a:ext uri="{FF2B5EF4-FFF2-40B4-BE49-F238E27FC236}">
                <a16:creationId xmlns:a16="http://schemas.microsoft.com/office/drawing/2014/main" id="{805B04A7-A890-473D-B295-70D390D988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4020" name="Rectangle 3">
            <a:extLst>
              <a:ext uri="{FF2B5EF4-FFF2-40B4-BE49-F238E27FC236}">
                <a16:creationId xmlns:a16="http://schemas.microsoft.com/office/drawing/2014/main" id="{AD90FC02-F1D8-4E89-9794-CF275B3AA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7560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7">
            <a:extLst>
              <a:ext uri="{FF2B5EF4-FFF2-40B4-BE49-F238E27FC236}">
                <a16:creationId xmlns:a16="http://schemas.microsoft.com/office/drawing/2014/main" id="{E23B31E7-9E0F-4AD6-81FA-52FD02D20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C5A941-3408-4B7F-B6AE-239BBA82AEAA}" type="slidenum">
              <a:rPr lang="pt-BR" altLang="pt-BR" sz="1200" smtClean="0"/>
              <a:pPr/>
              <a:t>20</a:t>
            </a:fld>
            <a:endParaRPr lang="pt-BR" altLang="pt-BR" sz="1200"/>
          </a:p>
        </p:txBody>
      </p:sp>
      <p:sp>
        <p:nvSpPr>
          <p:cNvPr id="854019" name="Rectangle 2">
            <a:extLst>
              <a:ext uri="{FF2B5EF4-FFF2-40B4-BE49-F238E27FC236}">
                <a16:creationId xmlns:a16="http://schemas.microsoft.com/office/drawing/2014/main" id="{805B04A7-A890-473D-B295-70D390D988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4020" name="Rectangle 3">
            <a:extLst>
              <a:ext uri="{FF2B5EF4-FFF2-40B4-BE49-F238E27FC236}">
                <a16:creationId xmlns:a16="http://schemas.microsoft.com/office/drawing/2014/main" id="{AD90FC02-F1D8-4E89-9794-CF275B3AA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301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7">
            <a:extLst>
              <a:ext uri="{FF2B5EF4-FFF2-40B4-BE49-F238E27FC236}">
                <a16:creationId xmlns:a16="http://schemas.microsoft.com/office/drawing/2014/main" id="{9707908F-9288-4C0E-8313-E9A740E791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5650FA-01BF-41BC-8E7E-8BFA9DDC42E9}" type="slidenum">
              <a:rPr lang="pt-BR" altLang="pt-BR" sz="1200" smtClean="0"/>
              <a:pPr/>
              <a:t>2</a:t>
            </a:fld>
            <a:endParaRPr lang="pt-BR" altLang="pt-BR" sz="1200"/>
          </a:p>
        </p:txBody>
      </p:sp>
      <p:sp>
        <p:nvSpPr>
          <p:cNvPr id="921603" name="Rectangle 2">
            <a:extLst>
              <a:ext uri="{FF2B5EF4-FFF2-40B4-BE49-F238E27FC236}">
                <a16:creationId xmlns:a16="http://schemas.microsoft.com/office/drawing/2014/main" id="{7BC83056-F18B-4808-9B50-088DB4E434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04" name="Rectangle 3">
            <a:extLst>
              <a:ext uri="{FF2B5EF4-FFF2-40B4-BE49-F238E27FC236}">
                <a16:creationId xmlns:a16="http://schemas.microsoft.com/office/drawing/2014/main" id="{1B4E3B55-5AF1-4A5B-8B49-FD41C73490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7">
            <a:extLst>
              <a:ext uri="{FF2B5EF4-FFF2-40B4-BE49-F238E27FC236}">
                <a16:creationId xmlns:a16="http://schemas.microsoft.com/office/drawing/2014/main" id="{95BBBA9C-3BDD-43BC-B5B4-2133663A00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0F7300-5DB0-43B7-B412-E6696CEA3412}" type="slidenum">
              <a:rPr lang="pt-BR" altLang="pt-BR" sz="1200" smtClean="0"/>
              <a:pPr/>
              <a:t>21</a:t>
            </a:fld>
            <a:endParaRPr lang="pt-BR" altLang="pt-BR" sz="1200"/>
          </a:p>
        </p:txBody>
      </p:sp>
      <p:sp>
        <p:nvSpPr>
          <p:cNvPr id="957443" name="Rectangle 2">
            <a:extLst>
              <a:ext uri="{FF2B5EF4-FFF2-40B4-BE49-F238E27FC236}">
                <a16:creationId xmlns:a16="http://schemas.microsoft.com/office/drawing/2014/main" id="{7A6DFA93-1C52-41D9-B145-A93BD7CB69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7444" name="Rectangle 3">
            <a:extLst>
              <a:ext uri="{FF2B5EF4-FFF2-40B4-BE49-F238E27FC236}">
                <a16:creationId xmlns:a16="http://schemas.microsoft.com/office/drawing/2014/main" id="{113DFEE3-8ADC-4E5E-ABD5-1D0E7FC189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7">
            <a:extLst>
              <a:ext uri="{FF2B5EF4-FFF2-40B4-BE49-F238E27FC236}">
                <a16:creationId xmlns:a16="http://schemas.microsoft.com/office/drawing/2014/main" id="{62879B5C-2ADF-4A33-8771-AE547F2E64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CF420C-5383-453C-AA89-466D920C86E2}" type="slidenum">
              <a:rPr lang="pt-BR" altLang="pt-BR" sz="1200" smtClean="0"/>
              <a:pPr/>
              <a:t>22</a:t>
            </a:fld>
            <a:endParaRPr lang="pt-BR" altLang="pt-BR" sz="1200"/>
          </a:p>
        </p:txBody>
      </p:sp>
      <p:sp>
        <p:nvSpPr>
          <p:cNvPr id="959491" name="Rectangle 2">
            <a:extLst>
              <a:ext uri="{FF2B5EF4-FFF2-40B4-BE49-F238E27FC236}">
                <a16:creationId xmlns:a16="http://schemas.microsoft.com/office/drawing/2014/main" id="{3A205A90-2650-4AC6-9D2A-450F0307EA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2" name="Rectangle 3">
            <a:extLst>
              <a:ext uri="{FF2B5EF4-FFF2-40B4-BE49-F238E27FC236}">
                <a16:creationId xmlns:a16="http://schemas.microsoft.com/office/drawing/2014/main" id="{E484676F-BF89-46EA-9AF6-68C1684F0D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7">
            <a:extLst>
              <a:ext uri="{FF2B5EF4-FFF2-40B4-BE49-F238E27FC236}">
                <a16:creationId xmlns:a16="http://schemas.microsoft.com/office/drawing/2014/main" id="{E23B31E7-9E0F-4AD6-81FA-52FD02D20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C5A941-3408-4B7F-B6AE-239BBA82AEAA}" type="slidenum">
              <a:rPr lang="pt-BR" altLang="pt-BR" sz="1200" smtClean="0"/>
              <a:pPr/>
              <a:t>23</a:t>
            </a:fld>
            <a:endParaRPr lang="pt-BR" altLang="pt-BR" sz="1200"/>
          </a:p>
        </p:txBody>
      </p:sp>
      <p:sp>
        <p:nvSpPr>
          <p:cNvPr id="854019" name="Rectangle 2">
            <a:extLst>
              <a:ext uri="{FF2B5EF4-FFF2-40B4-BE49-F238E27FC236}">
                <a16:creationId xmlns:a16="http://schemas.microsoft.com/office/drawing/2014/main" id="{805B04A7-A890-473D-B295-70D390D988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4020" name="Rectangle 3">
            <a:extLst>
              <a:ext uri="{FF2B5EF4-FFF2-40B4-BE49-F238E27FC236}">
                <a16:creationId xmlns:a16="http://schemas.microsoft.com/office/drawing/2014/main" id="{AD90FC02-F1D8-4E89-9794-CF275B3AA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2626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7">
            <a:extLst>
              <a:ext uri="{FF2B5EF4-FFF2-40B4-BE49-F238E27FC236}">
                <a16:creationId xmlns:a16="http://schemas.microsoft.com/office/drawing/2014/main" id="{E23B31E7-9E0F-4AD6-81FA-52FD02D20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C5A941-3408-4B7F-B6AE-239BBA82AEAA}" type="slidenum">
              <a:rPr lang="pt-BR" altLang="pt-BR" sz="1200" smtClean="0"/>
              <a:pPr/>
              <a:t>24</a:t>
            </a:fld>
            <a:endParaRPr lang="pt-BR" altLang="pt-BR" sz="1200"/>
          </a:p>
        </p:txBody>
      </p:sp>
      <p:sp>
        <p:nvSpPr>
          <p:cNvPr id="854019" name="Rectangle 2">
            <a:extLst>
              <a:ext uri="{FF2B5EF4-FFF2-40B4-BE49-F238E27FC236}">
                <a16:creationId xmlns:a16="http://schemas.microsoft.com/office/drawing/2014/main" id="{805B04A7-A890-473D-B295-70D390D988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4020" name="Rectangle 3">
            <a:extLst>
              <a:ext uri="{FF2B5EF4-FFF2-40B4-BE49-F238E27FC236}">
                <a16:creationId xmlns:a16="http://schemas.microsoft.com/office/drawing/2014/main" id="{AD90FC02-F1D8-4E89-9794-CF275B3AA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7924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7">
            <a:extLst>
              <a:ext uri="{FF2B5EF4-FFF2-40B4-BE49-F238E27FC236}">
                <a16:creationId xmlns:a16="http://schemas.microsoft.com/office/drawing/2014/main" id="{E23B31E7-9E0F-4AD6-81FA-52FD02D20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C5A941-3408-4B7F-B6AE-239BBA82AEAA}" type="slidenum">
              <a:rPr lang="pt-BR" altLang="pt-BR" sz="1200" smtClean="0"/>
              <a:pPr/>
              <a:t>25</a:t>
            </a:fld>
            <a:endParaRPr lang="pt-BR" altLang="pt-BR" sz="1200"/>
          </a:p>
        </p:txBody>
      </p:sp>
      <p:sp>
        <p:nvSpPr>
          <p:cNvPr id="854019" name="Rectangle 2">
            <a:extLst>
              <a:ext uri="{FF2B5EF4-FFF2-40B4-BE49-F238E27FC236}">
                <a16:creationId xmlns:a16="http://schemas.microsoft.com/office/drawing/2014/main" id="{805B04A7-A890-473D-B295-70D390D988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4020" name="Rectangle 3">
            <a:extLst>
              <a:ext uri="{FF2B5EF4-FFF2-40B4-BE49-F238E27FC236}">
                <a16:creationId xmlns:a16="http://schemas.microsoft.com/office/drawing/2014/main" id="{AD90FC02-F1D8-4E89-9794-CF275B3AA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6421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7">
            <a:extLst>
              <a:ext uri="{FF2B5EF4-FFF2-40B4-BE49-F238E27FC236}">
                <a16:creationId xmlns:a16="http://schemas.microsoft.com/office/drawing/2014/main" id="{E23B31E7-9E0F-4AD6-81FA-52FD02D20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C5A941-3408-4B7F-B6AE-239BBA82AEAA}" type="slidenum">
              <a:rPr lang="pt-BR" altLang="pt-BR" sz="1200" smtClean="0"/>
              <a:pPr/>
              <a:t>26</a:t>
            </a:fld>
            <a:endParaRPr lang="pt-BR" altLang="pt-BR" sz="1200"/>
          </a:p>
        </p:txBody>
      </p:sp>
      <p:sp>
        <p:nvSpPr>
          <p:cNvPr id="854019" name="Rectangle 2">
            <a:extLst>
              <a:ext uri="{FF2B5EF4-FFF2-40B4-BE49-F238E27FC236}">
                <a16:creationId xmlns:a16="http://schemas.microsoft.com/office/drawing/2014/main" id="{805B04A7-A890-473D-B295-70D390D988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4020" name="Rectangle 3">
            <a:extLst>
              <a:ext uri="{FF2B5EF4-FFF2-40B4-BE49-F238E27FC236}">
                <a16:creationId xmlns:a16="http://schemas.microsoft.com/office/drawing/2014/main" id="{AD90FC02-F1D8-4E89-9794-CF275B3AA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1831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7">
            <a:extLst>
              <a:ext uri="{FF2B5EF4-FFF2-40B4-BE49-F238E27FC236}">
                <a16:creationId xmlns:a16="http://schemas.microsoft.com/office/drawing/2014/main" id="{E23B31E7-9E0F-4AD6-81FA-52FD02D20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C5A941-3408-4B7F-B6AE-239BBA82AEAA}" type="slidenum">
              <a:rPr lang="pt-BR" altLang="pt-BR" sz="1200" smtClean="0"/>
              <a:pPr/>
              <a:t>27</a:t>
            </a:fld>
            <a:endParaRPr lang="pt-BR" altLang="pt-BR" sz="1200"/>
          </a:p>
        </p:txBody>
      </p:sp>
      <p:sp>
        <p:nvSpPr>
          <p:cNvPr id="854019" name="Rectangle 2">
            <a:extLst>
              <a:ext uri="{FF2B5EF4-FFF2-40B4-BE49-F238E27FC236}">
                <a16:creationId xmlns:a16="http://schemas.microsoft.com/office/drawing/2014/main" id="{805B04A7-A890-473D-B295-70D390D988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4020" name="Rectangle 3">
            <a:extLst>
              <a:ext uri="{FF2B5EF4-FFF2-40B4-BE49-F238E27FC236}">
                <a16:creationId xmlns:a16="http://schemas.microsoft.com/office/drawing/2014/main" id="{AD90FC02-F1D8-4E89-9794-CF275B3AA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7275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7">
            <a:extLst>
              <a:ext uri="{FF2B5EF4-FFF2-40B4-BE49-F238E27FC236}">
                <a16:creationId xmlns:a16="http://schemas.microsoft.com/office/drawing/2014/main" id="{AAF53C50-8CA6-491D-B34A-C7DC23B5C4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6D74F4-E6DA-42D3-9438-C62BF930C463}" type="slidenum">
              <a:rPr lang="pt-BR" altLang="pt-BR" sz="1200" smtClean="0"/>
              <a:pPr/>
              <a:t>28</a:t>
            </a:fld>
            <a:endParaRPr lang="pt-BR" altLang="pt-BR" sz="1200"/>
          </a:p>
        </p:txBody>
      </p:sp>
      <p:sp>
        <p:nvSpPr>
          <p:cNvPr id="777219" name="Rectangle 2">
            <a:extLst>
              <a:ext uri="{FF2B5EF4-FFF2-40B4-BE49-F238E27FC236}">
                <a16:creationId xmlns:a16="http://schemas.microsoft.com/office/drawing/2014/main" id="{B09875F0-37C8-47CC-95CA-C2DEE56A76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7220" name="Rectangle 3">
            <a:extLst>
              <a:ext uri="{FF2B5EF4-FFF2-40B4-BE49-F238E27FC236}">
                <a16:creationId xmlns:a16="http://schemas.microsoft.com/office/drawing/2014/main" id="{9668D526-F5C8-4C20-977E-CF2C2324B7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0886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7">
            <a:extLst>
              <a:ext uri="{FF2B5EF4-FFF2-40B4-BE49-F238E27FC236}">
                <a16:creationId xmlns:a16="http://schemas.microsoft.com/office/drawing/2014/main" id="{B8E414ED-A75E-40DC-B574-0BAAAAE49F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3D8F5E-AFF8-4AE5-937D-040553A6AEE6}" type="slidenum">
              <a:rPr lang="pt-BR" altLang="pt-BR" sz="1200" smtClean="0"/>
              <a:pPr/>
              <a:t>29</a:t>
            </a:fld>
            <a:endParaRPr lang="pt-BR" altLang="pt-BR" sz="1200"/>
          </a:p>
        </p:txBody>
      </p:sp>
      <p:sp>
        <p:nvSpPr>
          <p:cNvPr id="870403" name="Rectangle 2">
            <a:extLst>
              <a:ext uri="{FF2B5EF4-FFF2-40B4-BE49-F238E27FC236}">
                <a16:creationId xmlns:a16="http://schemas.microsoft.com/office/drawing/2014/main" id="{0C8CF9A4-D9BF-4C48-8682-964FDBF7C2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4" name="Rectangle 3">
            <a:extLst>
              <a:ext uri="{FF2B5EF4-FFF2-40B4-BE49-F238E27FC236}">
                <a16:creationId xmlns:a16="http://schemas.microsoft.com/office/drawing/2014/main" id="{59CD6AA4-907C-4834-9E7C-9D944D27D5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3534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7">
            <a:extLst>
              <a:ext uri="{FF2B5EF4-FFF2-40B4-BE49-F238E27FC236}">
                <a16:creationId xmlns:a16="http://schemas.microsoft.com/office/drawing/2014/main" id="{B8E414ED-A75E-40DC-B574-0BAAAAE49F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3D8F5E-AFF8-4AE5-937D-040553A6AEE6}" type="slidenum">
              <a:rPr lang="pt-BR" altLang="pt-BR" sz="1200" smtClean="0"/>
              <a:pPr/>
              <a:t>30</a:t>
            </a:fld>
            <a:endParaRPr lang="pt-BR" altLang="pt-BR" sz="1200"/>
          </a:p>
        </p:txBody>
      </p:sp>
      <p:sp>
        <p:nvSpPr>
          <p:cNvPr id="870403" name="Rectangle 2">
            <a:extLst>
              <a:ext uri="{FF2B5EF4-FFF2-40B4-BE49-F238E27FC236}">
                <a16:creationId xmlns:a16="http://schemas.microsoft.com/office/drawing/2014/main" id="{0C8CF9A4-D9BF-4C48-8682-964FDBF7C2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4" name="Rectangle 3">
            <a:extLst>
              <a:ext uri="{FF2B5EF4-FFF2-40B4-BE49-F238E27FC236}">
                <a16:creationId xmlns:a16="http://schemas.microsoft.com/office/drawing/2014/main" id="{59CD6AA4-907C-4834-9E7C-9D944D27D5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795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7">
            <a:extLst>
              <a:ext uri="{FF2B5EF4-FFF2-40B4-BE49-F238E27FC236}">
                <a16:creationId xmlns:a16="http://schemas.microsoft.com/office/drawing/2014/main" id="{487A6461-74F6-4931-A385-0FADB5C9C7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22AB1B-EC43-4610-982B-338B18135E2D}" type="slidenum">
              <a:rPr lang="pt-BR" altLang="pt-BR" sz="1200" smtClean="0"/>
              <a:pPr/>
              <a:t>3</a:t>
            </a:fld>
            <a:endParaRPr lang="pt-BR" altLang="pt-BR" sz="1200"/>
          </a:p>
        </p:txBody>
      </p:sp>
      <p:sp>
        <p:nvSpPr>
          <p:cNvPr id="923651" name="Rectangle 2">
            <a:extLst>
              <a:ext uri="{FF2B5EF4-FFF2-40B4-BE49-F238E27FC236}">
                <a16:creationId xmlns:a16="http://schemas.microsoft.com/office/drawing/2014/main" id="{47CCFCAE-710E-4388-979C-8B6D0E773E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3652" name="Rectangle 3">
            <a:extLst>
              <a:ext uri="{FF2B5EF4-FFF2-40B4-BE49-F238E27FC236}">
                <a16:creationId xmlns:a16="http://schemas.microsoft.com/office/drawing/2014/main" id="{767BAEF0-2E70-4A25-BD2F-7DF2CA6FC9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0625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7">
            <a:extLst>
              <a:ext uri="{FF2B5EF4-FFF2-40B4-BE49-F238E27FC236}">
                <a16:creationId xmlns:a16="http://schemas.microsoft.com/office/drawing/2014/main" id="{B8E414ED-A75E-40DC-B574-0BAAAAE49F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3D8F5E-AFF8-4AE5-937D-040553A6AEE6}" type="slidenum">
              <a:rPr lang="pt-BR" altLang="pt-BR" sz="1200" smtClean="0"/>
              <a:pPr/>
              <a:t>31</a:t>
            </a:fld>
            <a:endParaRPr lang="pt-BR" altLang="pt-BR" sz="1200"/>
          </a:p>
        </p:txBody>
      </p:sp>
      <p:sp>
        <p:nvSpPr>
          <p:cNvPr id="870403" name="Rectangle 2">
            <a:extLst>
              <a:ext uri="{FF2B5EF4-FFF2-40B4-BE49-F238E27FC236}">
                <a16:creationId xmlns:a16="http://schemas.microsoft.com/office/drawing/2014/main" id="{0C8CF9A4-D9BF-4C48-8682-964FDBF7C2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4" name="Rectangle 3">
            <a:extLst>
              <a:ext uri="{FF2B5EF4-FFF2-40B4-BE49-F238E27FC236}">
                <a16:creationId xmlns:a16="http://schemas.microsoft.com/office/drawing/2014/main" id="{59CD6AA4-907C-4834-9E7C-9D944D27D5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6481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7">
            <a:extLst>
              <a:ext uri="{FF2B5EF4-FFF2-40B4-BE49-F238E27FC236}">
                <a16:creationId xmlns:a16="http://schemas.microsoft.com/office/drawing/2014/main" id="{B8E414ED-A75E-40DC-B574-0BAAAAE49F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3D8F5E-AFF8-4AE5-937D-040553A6AEE6}" type="slidenum">
              <a:rPr lang="pt-BR" altLang="pt-BR" sz="1200" smtClean="0"/>
              <a:pPr/>
              <a:t>32</a:t>
            </a:fld>
            <a:endParaRPr lang="pt-BR" altLang="pt-BR" sz="1200"/>
          </a:p>
        </p:txBody>
      </p:sp>
      <p:sp>
        <p:nvSpPr>
          <p:cNvPr id="870403" name="Rectangle 2">
            <a:extLst>
              <a:ext uri="{FF2B5EF4-FFF2-40B4-BE49-F238E27FC236}">
                <a16:creationId xmlns:a16="http://schemas.microsoft.com/office/drawing/2014/main" id="{0C8CF9A4-D9BF-4C48-8682-964FDBF7C2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4" name="Rectangle 3">
            <a:extLst>
              <a:ext uri="{FF2B5EF4-FFF2-40B4-BE49-F238E27FC236}">
                <a16:creationId xmlns:a16="http://schemas.microsoft.com/office/drawing/2014/main" id="{59CD6AA4-907C-4834-9E7C-9D944D27D5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1963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4" name="Rectangle 7">
            <a:extLst>
              <a:ext uri="{FF2B5EF4-FFF2-40B4-BE49-F238E27FC236}">
                <a16:creationId xmlns:a16="http://schemas.microsoft.com/office/drawing/2014/main" id="{D9C63883-29AC-42EE-BC09-9B7A695011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D9F6A1B-CA77-446D-90B2-374595165E97}" type="slidenum">
              <a:rPr lang="pt-BR" altLang="pt-BR" sz="1200" smtClean="0"/>
              <a:pPr/>
              <a:t>33</a:t>
            </a:fld>
            <a:endParaRPr lang="pt-BR" altLang="pt-BR" sz="1200"/>
          </a:p>
        </p:txBody>
      </p:sp>
      <p:sp>
        <p:nvSpPr>
          <p:cNvPr id="965635" name="Rectangle 2">
            <a:extLst>
              <a:ext uri="{FF2B5EF4-FFF2-40B4-BE49-F238E27FC236}">
                <a16:creationId xmlns:a16="http://schemas.microsoft.com/office/drawing/2014/main" id="{5F426604-1603-419B-86EC-C576B14897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5636" name="Rectangle 3">
            <a:extLst>
              <a:ext uri="{FF2B5EF4-FFF2-40B4-BE49-F238E27FC236}">
                <a16:creationId xmlns:a16="http://schemas.microsoft.com/office/drawing/2014/main" id="{CA03A92F-B486-4217-B101-A0FACD2402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5430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2" name="Rectangle 7">
            <a:extLst>
              <a:ext uri="{FF2B5EF4-FFF2-40B4-BE49-F238E27FC236}">
                <a16:creationId xmlns:a16="http://schemas.microsoft.com/office/drawing/2014/main" id="{53EFF149-E8DA-46EF-8F64-ECDA98C9F7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A72B34-9DEA-434D-B597-64C80AB76F3C}" type="slidenum">
              <a:rPr lang="pt-BR" altLang="pt-BR" sz="1200" smtClean="0"/>
              <a:pPr/>
              <a:t>34</a:t>
            </a:fld>
            <a:endParaRPr lang="pt-BR" altLang="pt-BR" sz="1200"/>
          </a:p>
        </p:txBody>
      </p:sp>
      <p:sp>
        <p:nvSpPr>
          <p:cNvPr id="967683" name="Rectangle 2">
            <a:extLst>
              <a:ext uri="{FF2B5EF4-FFF2-40B4-BE49-F238E27FC236}">
                <a16:creationId xmlns:a16="http://schemas.microsoft.com/office/drawing/2014/main" id="{9FD57306-1E1C-4147-8971-9F14C235C8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7684" name="Rectangle 3">
            <a:extLst>
              <a:ext uri="{FF2B5EF4-FFF2-40B4-BE49-F238E27FC236}">
                <a16:creationId xmlns:a16="http://schemas.microsoft.com/office/drawing/2014/main" id="{BCA4867C-A91E-4496-B77F-3CC1B39893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3860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7">
            <a:extLst>
              <a:ext uri="{FF2B5EF4-FFF2-40B4-BE49-F238E27FC236}">
                <a16:creationId xmlns:a16="http://schemas.microsoft.com/office/drawing/2014/main" id="{D01164EC-1EF6-40C0-81DC-354D43B5B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65EED7-CDCD-4C61-AE6D-DDBA18AC39E4}" type="slidenum">
              <a:rPr lang="pt-BR" altLang="pt-BR" sz="1200" smtClean="0"/>
              <a:pPr/>
              <a:t>43</a:t>
            </a:fld>
            <a:endParaRPr lang="pt-BR" altLang="pt-BR" sz="1200"/>
          </a:p>
        </p:txBody>
      </p:sp>
      <p:sp>
        <p:nvSpPr>
          <p:cNvPr id="969731" name="Rectangle 2">
            <a:extLst>
              <a:ext uri="{FF2B5EF4-FFF2-40B4-BE49-F238E27FC236}">
                <a16:creationId xmlns:a16="http://schemas.microsoft.com/office/drawing/2014/main" id="{A99BD056-53D1-4841-B975-E82356A2D4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2" name="Rectangle 3">
            <a:extLst>
              <a:ext uri="{FF2B5EF4-FFF2-40B4-BE49-F238E27FC236}">
                <a16:creationId xmlns:a16="http://schemas.microsoft.com/office/drawing/2014/main" id="{FB3677BF-F5BD-4226-BC96-CEE182EBDF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7">
            <a:extLst>
              <a:ext uri="{FF2B5EF4-FFF2-40B4-BE49-F238E27FC236}">
                <a16:creationId xmlns:a16="http://schemas.microsoft.com/office/drawing/2014/main" id="{0ABE34D3-FC01-41FB-9F7A-F7A43918CC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B4FF39-BA56-4726-98BB-D6CA13993396}" type="slidenum">
              <a:rPr lang="pt-BR" altLang="pt-BR" sz="1200" smtClean="0"/>
              <a:pPr/>
              <a:t>44</a:t>
            </a:fld>
            <a:endParaRPr lang="pt-BR" altLang="pt-BR" sz="1200"/>
          </a:p>
        </p:txBody>
      </p:sp>
      <p:sp>
        <p:nvSpPr>
          <p:cNvPr id="779267" name="Rectangle 2">
            <a:extLst>
              <a:ext uri="{FF2B5EF4-FFF2-40B4-BE49-F238E27FC236}">
                <a16:creationId xmlns:a16="http://schemas.microsoft.com/office/drawing/2014/main" id="{5AFB9D1E-B159-47E3-BFE7-4D6DF18169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8" name="Rectangle 3">
            <a:extLst>
              <a:ext uri="{FF2B5EF4-FFF2-40B4-BE49-F238E27FC236}">
                <a16:creationId xmlns:a16="http://schemas.microsoft.com/office/drawing/2014/main" id="{91EDFE4B-BF0F-40D3-8FE7-D8358D30B8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7740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7">
            <a:extLst>
              <a:ext uri="{FF2B5EF4-FFF2-40B4-BE49-F238E27FC236}">
                <a16:creationId xmlns:a16="http://schemas.microsoft.com/office/drawing/2014/main" id="{557AD669-24B7-46EC-85EF-CE3E2331A2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6A672E-E8BE-459D-BA91-44C0790F66E5}" type="slidenum">
              <a:rPr lang="pt-BR" altLang="pt-BR" sz="1200" smtClean="0"/>
              <a:pPr/>
              <a:t>45</a:t>
            </a:fld>
            <a:endParaRPr lang="pt-BR" altLang="pt-BR" sz="1200"/>
          </a:p>
        </p:txBody>
      </p:sp>
      <p:sp>
        <p:nvSpPr>
          <p:cNvPr id="781315" name="Rectangle 2">
            <a:extLst>
              <a:ext uri="{FF2B5EF4-FFF2-40B4-BE49-F238E27FC236}">
                <a16:creationId xmlns:a16="http://schemas.microsoft.com/office/drawing/2014/main" id="{F6F2007A-1274-4555-B497-BFB81CF5FB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1316" name="Rectangle 3">
            <a:extLst>
              <a:ext uri="{FF2B5EF4-FFF2-40B4-BE49-F238E27FC236}">
                <a16:creationId xmlns:a16="http://schemas.microsoft.com/office/drawing/2014/main" id="{47B354C1-2D18-4DEA-B64D-7D0AF47F44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6002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7">
            <a:extLst>
              <a:ext uri="{FF2B5EF4-FFF2-40B4-BE49-F238E27FC236}">
                <a16:creationId xmlns:a16="http://schemas.microsoft.com/office/drawing/2014/main" id="{85EC078E-D4AC-4031-94AE-4C1BAB1E9C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A70BC8-85B0-49EF-B9CB-165CC745282E}" type="slidenum">
              <a:rPr lang="pt-BR" altLang="pt-BR" sz="1200" smtClean="0"/>
              <a:pPr/>
              <a:t>46</a:t>
            </a:fld>
            <a:endParaRPr lang="pt-BR" altLang="pt-BR" sz="1200"/>
          </a:p>
        </p:txBody>
      </p:sp>
      <p:sp>
        <p:nvSpPr>
          <p:cNvPr id="785411" name="Rectangle 2">
            <a:extLst>
              <a:ext uri="{FF2B5EF4-FFF2-40B4-BE49-F238E27FC236}">
                <a16:creationId xmlns:a16="http://schemas.microsoft.com/office/drawing/2014/main" id="{A63A4EB7-6B0D-4433-8192-96500B10E4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2" name="Rectangle 3">
            <a:extLst>
              <a:ext uri="{FF2B5EF4-FFF2-40B4-BE49-F238E27FC236}">
                <a16:creationId xmlns:a16="http://schemas.microsoft.com/office/drawing/2014/main" id="{8BF31001-11CC-4ECA-B6AC-43AFA4F251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3126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7">
            <a:extLst>
              <a:ext uri="{FF2B5EF4-FFF2-40B4-BE49-F238E27FC236}">
                <a16:creationId xmlns:a16="http://schemas.microsoft.com/office/drawing/2014/main" id="{D2AC5751-3F89-413B-9EA9-5916BD737E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410480-9575-4F39-90F1-365F4D5CDCF2}" type="slidenum">
              <a:rPr lang="pt-BR" altLang="pt-BR" sz="1200" smtClean="0"/>
              <a:pPr/>
              <a:t>47</a:t>
            </a:fld>
            <a:endParaRPr lang="pt-BR" altLang="pt-BR" sz="1200"/>
          </a:p>
        </p:txBody>
      </p:sp>
      <p:sp>
        <p:nvSpPr>
          <p:cNvPr id="787459" name="Rectangle 2">
            <a:extLst>
              <a:ext uri="{FF2B5EF4-FFF2-40B4-BE49-F238E27FC236}">
                <a16:creationId xmlns:a16="http://schemas.microsoft.com/office/drawing/2014/main" id="{F7A23187-BC83-4850-8869-CF8C4E93B7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7460" name="Rectangle 3">
            <a:extLst>
              <a:ext uri="{FF2B5EF4-FFF2-40B4-BE49-F238E27FC236}">
                <a16:creationId xmlns:a16="http://schemas.microsoft.com/office/drawing/2014/main" id="{505CB49A-F325-44F5-8CA1-05EADAF088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2607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7">
            <a:extLst>
              <a:ext uri="{FF2B5EF4-FFF2-40B4-BE49-F238E27FC236}">
                <a16:creationId xmlns:a16="http://schemas.microsoft.com/office/drawing/2014/main" id="{85EC078E-D4AC-4031-94AE-4C1BAB1E9C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A70BC8-85B0-49EF-B9CB-165CC745282E}" type="slidenum">
              <a:rPr lang="pt-BR" altLang="pt-BR" sz="1200" smtClean="0"/>
              <a:pPr/>
              <a:t>48</a:t>
            </a:fld>
            <a:endParaRPr lang="pt-BR" altLang="pt-BR" sz="1200"/>
          </a:p>
        </p:txBody>
      </p:sp>
      <p:sp>
        <p:nvSpPr>
          <p:cNvPr id="785411" name="Rectangle 2">
            <a:extLst>
              <a:ext uri="{FF2B5EF4-FFF2-40B4-BE49-F238E27FC236}">
                <a16:creationId xmlns:a16="http://schemas.microsoft.com/office/drawing/2014/main" id="{A63A4EB7-6B0D-4433-8192-96500B10E4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2" name="Rectangle 3">
            <a:extLst>
              <a:ext uri="{FF2B5EF4-FFF2-40B4-BE49-F238E27FC236}">
                <a16:creationId xmlns:a16="http://schemas.microsoft.com/office/drawing/2014/main" id="{8BF31001-11CC-4ECA-B6AC-43AFA4F251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747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7">
            <a:extLst>
              <a:ext uri="{FF2B5EF4-FFF2-40B4-BE49-F238E27FC236}">
                <a16:creationId xmlns:a16="http://schemas.microsoft.com/office/drawing/2014/main" id="{5D357D40-F279-4320-A8CD-D0C64DE889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350F79-C776-4D05-9202-48F0EFEDC5F1}" type="slidenum">
              <a:rPr lang="pt-BR" altLang="pt-BR" sz="1200" smtClean="0"/>
              <a:pPr/>
              <a:t>5</a:t>
            </a:fld>
            <a:endParaRPr lang="pt-BR" altLang="pt-BR" sz="1200"/>
          </a:p>
        </p:txBody>
      </p:sp>
      <p:sp>
        <p:nvSpPr>
          <p:cNvPr id="926723" name="Rectangle 2">
            <a:extLst>
              <a:ext uri="{FF2B5EF4-FFF2-40B4-BE49-F238E27FC236}">
                <a16:creationId xmlns:a16="http://schemas.microsoft.com/office/drawing/2014/main" id="{DFA4DEA9-710B-4620-94D7-68A7C849A6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6724" name="Rectangle 3">
            <a:extLst>
              <a:ext uri="{FF2B5EF4-FFF2-40B4-BE49-F238E27FC236}">
                <a16:creationId xmlns:a16="http://schemas.microsoft.com/office/drawing/2014/main" id="{0FBDBB2F-5F13-447F-9ADE-0094CC2D6D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5042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7">
            <a:extLst>
              <a:ext uri="{FF2B5EF4-FFF2-40B4-BE49-F238E27FC236}">
                <a16:creationId xmlns:a16="http://schemas.microsoft.com/office/drawing/2014/main" id="{85EC078E-D4AC-4031-94AE-4C1BAB1E9C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A70BC8-85B0-49EF-B9CB-165CC745282E}" type="slidenum">
              <a:rPr lang="pt-BR" altLang="pt-BR" sz="1200" smtClean="0"/>
              <a:pPr/>
              <a:t>49</a:t>
            </a:fld>
            <a:endParaRPr lang="pt-BR" altLang="pt-BR" sz="1200"/>
          </a:p>
        </p:txBody>
      </p:sp>
      <p:sp>
        <p:nvSpPr>
          <p:cNvPr id="785411" name="Rectangle 2">
            <a:extLst>
              <a:ext uri="{FF2B5EF4-FFF2-40B4-BE49-F238E27FC236}">
                <a16:creationId xmlns:a16="http://schemas.microsoft.com/office/drawing/2014/main" id="{A63A4EB7-6B0D-4433-8192-96500B10E4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2" name="Rectangle 3">
            <a:extLst>
              <a:ext uri="{FF2B5EF4-FFF2-40B4-BE49-F238E27FC236}">
                <a16:creationId xmlns:a16="http://schemas.microsoft.com/office/drawing/2014/main" id="{8BF31001-11CC-4ECA-B6AC-43AFA4F251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854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7">
            <a:extLst>
              <a:ext uri="{FF2B5EF4-FFF2-40B4-BE49-F238E27FC236}">
                <a16:creationId xmlns:a16="http://schemas.microsoft.com/office/drawing/2014/main" id="{622BDB1E-6064-4380-930E-D1619D3336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72287E1-392A-4FC2-8603-D6006456AB7C}" type="slidenum">
              <a:rPr lang="pt-BR" altLang="pt-BR" sz="1200" smtClean="0"/>
              <a:pPr/>
              <a:t>50</a:t>
            </a:fld>
            <a:endParaRPr lang="pt-BR" altLang="pt-BR" sz="1200"/>
          </a:p>
        </p:txBody>
      </p:sp>
      <p:sp>
        <p:nvSpPr>
          <p:cNvPr id="977923" name="Rectangle 2">
            <a:extLst>
              <a:ext uri="{FF2B5EF4-FFF2-40B4-BE49-F238E27FC236}">
                <a16:creationId xmlns:a16="http://schemas.microsoft.com/office/drawing/2014/main" id="{A6BB26BB-51F4-4CB8-A8E3-555D835E79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7924" name="Rectangle 3">
            <a:extLst>
              <a:ext uri="{FF2B5EF4-FFF2-40B4-BE49-F238E27FC236}">
                <a16:creationId xmlns:a16="http://schemas.microsoft.com/office/drawing/2014/main" id="{023AF7C3-E6C4-4B98-BAA6-398ABF3BA6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7">
            <a:extLst>
              <a:ext uri="{FF2B5EF4-FFF2-40B4-BE49-F238E27FC236}">
                <a16:creationId xmlns:a16="http://schemas.microsoft.com/office/drawing/2014/main" id="{D2AC5751-3F89-413B-9EA9-5916BD737E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410480-9575-4F39-90F1-365F4D5CDCF2}" type="slidenum">
              <a:rPr lang="pt-BR" altLang="pt-BR" sz="1200" smtClean="0"/>
              <a:pPr/>
              <a:t>51</a:t>
            </a:fld>
            <a:endParaRPr lang="pt-BR" altLang="pt-BR" sz="1200"/>
          </a:p>
        </p:txBody>
      </p:sp>
      <p:sp>
        <p:nvSpPr>
          <p:cNvPr id="787459" name="Rectangle 2">
            <a:extLst>
              <a:ext uri="{FF2B5EF4-FFF2-40B4-BE49-F238E27FC236}">
                <a16:creationId xmlns:a16="http://schemas.microsoft.com/office/drawing/2014/main" id="{F7A23187-BC83-4850-8869-CF8C4E93B7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7460" name="Rectangle 3">
            <a:extLst>
              <a:ext uri="{FF2B5EF4-FFF2-40B4-BE49-F238E27FC236}">
                <a16:creationId xmlns:a16="http://schemas.microsoft.com/office/drawing/2014/main" id="{505CB49A-F325-44F5-8CA1-05EADAF088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9322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7">
            <a:extLst>
              <a:ext uri="{FF2B5EF4-FFF2-40B4-BE49-F238E27FC236}">
                <a16:creationId xmlns:a16="http://schemas.microsoft.com/office/drawing/2014/main" id="{D06F41DB-2474-42C8-9A97-81A9A38F28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DBCDA3-43AA-4A62-9F10-0212B0E115BB}" type="slidenum">
              <a:rPr lang="pt-BR" altLang="pt-BR" sz="1200" smtClean="0"/>
              <a:pPr/>
              <a:t>54</a:t>
            </a:fld>
            <a:endParaRPr lang="pt-BR" altLang="pt-BR" sz="1200"/>
          </a:p>
        </p:txBody>
      </p:sp>
      <p:sp>
        <p:nvSpPr>
          <p:cNvPr id="984067" name="Rectangle 2">
            <a:extLst>
              <a:ext uri="{FF2B5EF4-FFF2-40B4-BE49-F238E27FC236}">
                <a16:creationId xmlns:a16="http://schemas.microsoft.com/office/drawing/2014/main" id="{EA968197-BA16-4C43-9468-F7539DFC54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4068" name="Rectangle 3">
            <a:extLst>
              <a:ext uri="{FF2B5EF4-FFF2-40B4-BE49-F238E27FC236}">
                <a16:creationId xmlns:a16="http://schemas.microsoft.com/office/drawing/2014/main" id="{E1178A65-E570-4268-80ED-0660768D6F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7">
            <a:extLst>
              <a:ext uri="{FF2B5EF4-FFF2-40B4-BE49-F238E27FC236}">
                <a16:creationId xmlns:a16="http://schemas.microsoft.com/office/drawing/2014/main" id="{0C7AE3D0-1AE5-492F-95B0-9CE205972E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7818FE-4F4D-4428-A9A4-D90717964CD3}" type="slidenum">
              <a:rPr lang="pt-BR" altLang="pt-BR" sz="1200" smtClean="0"/>
              <a:pPr/>
              <a:t>57</a:t>
            </a:fld>
            <a:endParaRPr lang="pt-BR" altLang="pt-BR" sz="1200"/>
          </a:p>
        </p:txBody>
      </p:sp>
      <p:sp>
        <p:nvSpPr>
          <p:cNvPr id="990211" name="Rectangle 2">
            <a:extLst>
              <a:ext uri="{FF2B5EF4-FFF2-40B4-BE49-F238E27FC236}">
                <a16:creationId xmlns:a16="http://schemas.microsoft.com/office/drawing/2014/main" id="{C19EE8A5-22BC-4EA7-A0A1-A5B36ED6A1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0212" name="Rectangle 3">
            <a:extLst>
              <a:ext uri="{FF2B5EF4-FFF2-40B4-BE49-F238E27FC236}">
                <a16:creationId xmlns:a16="http://schemas.microsoft.com/office/drawing/2014/main" id="{C389C487-DA8F-408F-9A93-0B10967410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7">
            <a:extLst>
              <a:ext uri="{FF2B5EF4-FFF2-40B4-BE49-F238E27FC236}">
                <a16:creationId xmlns:a16="http://schemas.microsoft.com/office/drawing/2014/main" id="{C9AC9E39-32F9-48EA-8093-6EB2943EAB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5EA209-B94A-4397-95C7-0FF02649FD94}" type="slidenum">
              <a:rPr lang="pt-BR" altLang="pt-BR" sz="1200" smtClean="0"/>
              <a:pPr/>
              <a:t>58</a:t>
            </a:fld>
            <a:endParaRPr lang="pt-BR" altLang="pt-BR" sz="1200"/>
          </a:p>
        </p:txBody>
      </p:sp>
      <p:sp>
        <p:nvSpPr>
          <p:cNvPr id="996355" name="Rectangle 2">
            <a:extLst>
              <a:ext uri="{FF2B5EF4-FFF2-40B4-BE49-F238E27FC236}">
                <a16:creationId xmlns:a16="http://schemas.microsoft.com/office/drawing/2014/main" id="{93CF9D5E-5859-42BE-AAE0-C49BB79471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6356" name="Rectangle 3">
            <a:extLst>
              <a:ext uri="{FF2B5EF4-FFF2-40B4-BE49-F238E27FC236}">
                <a16:creationId xmlns:a16="http://schemas.microsoft.com/office/drawing/2014/main" id="{5214942A-A98E-4B24-8CC5-971DF86687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Rectangle 7">
            <a:extLst>
              <a:ext uri="{FF2B5EF4-FFF2-40B4-BE49-F238E27FC236}">
                <a16:creationId xmlns:a16="http://schemas.microsoft.com/office/drawing/2014/main" id="{13533BDB-FF0C-4DFF-93C9-80BD072582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6A1E68-0979-49F7-A203-89C0FEC3CDBC}" type="slidenum">
              <a:rPr lang="pt-BR" altLang="pt-BR" sz="1200" smtClean="0"/>
              <a:pPr/>
              <a:t>59</a:t>
            </a:fld>
            <a:endParaRPr lang="pt-BR" altLang="pt-BR" sz="1200"/>
          </a:p>
        </p:txBody>
      </p:sp>
      <p:sp>
        <p:nvSpPr>
          <p:cNvPr id="998403" name="Rectangle 2">
            <a:extLst>
              <a:ext uri="{FF2B5EF4-FFF2-40B4-BE49-F238E27FC236}">
                <a16:creationId xmlns:a16="http://schemas.microsoft.com/office/drawing/2014/main" id="{C3B77A1A-AD84-4DB9-86CD-92E2BB80C9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8404" name="Rectangle 3">
            <a:extLst>
              <a:ext uri="{FF2B5EF4-FFF2-40B4-BE49-F238E27FC236}">
                <a16:creationId xmlns:a16="http://schemas.microsoft.com/office/drawing/2014/main" id="{50F53D99-1DAB-42AE-B29A-7E8AE39F27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546" name="Rectangle 7">
            <a:extLst>
              <a:ext uri="{FF2B5EF4-FFF2-40B4-BE49-F238E27FC236}">
                <a16:creationId xmlns:a16="http://schemas.microsoft.com/office/drawing/2014/main" id="{F08243EF-29F3-41C5-9709-7CC997C1F4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D09E61-6019-409F-8F0E-792A6A9522BC}" type="slidenum">
              <a:rPr lang="pt-BR" altLang="pt-BR" sz="1200" smtClean="0"/>
              <a:pPr/>
              <a:t>63</a:t>
            </a:fld>
            <a:endParaRPr lang="pt-BR" altLang="pt-BR" sz="1200"/>
          </a:p>
        </p:txBody>
      </p:sp>
      <p:sp>
        <p:nvSpPr>
          <p:cNvPr id="1004547" name="Rectangle 2">
            <a:extLst>
              <a:ext uri="{FF2B5EF4-FFF2-40B4-BE49-F238E27FC236}">
                <a16:creationId xmlns:a16="http://schemas.microsoft.com/office/drawing/2014/main" id="{0811EBB9-4345-4F44-BC7E-2DCC8740BC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4548" name="Rectangle 3">
            <a:extLst>
              <a:ext uri="{FF2B5EF4-FFF2-40B4-BE49-F238E27FC236}">
                <a16:creationId xmlns:a16="http://schemas.microsoft.com/office/drawing/2014/main" id="{450A370C-C002-4D1E-BA3E-C47FE69B44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0" name="Rectangle 7">
            <a:extLst>
              <a:ext uri="{FF2B5EF4-FFF2-40B4-BE49-F238E27FC236}">
                <a16:creationId xmlns:a16="http://schemas.microsoft.com/office/drawing/2014/main" id="{66272156-FFBA-457E-9A7E-97A33D5402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7F908C2-7F9E-49FB-B02B-0718BFC94DE6}" type="slidenum">
              <a:rPr lang="pt-BR" altLang="pt-BR" sz="1200" smtClean="0"/>
              <a:pPr/>
              <a:t>64</a:t>
            </a:fld>
            <a:endParaRPr lang="pt-BR" altLang="pt-BR" sz="1200"/>
          </a:p>
        </p:txBody>
      </p:sp>
      <p:sp>
        <p:nvSpPr>
          <p:cNvPr id="1010691" name="Rectangle 2">
            <a:extLst>
              <a:ext uri="{FF2B5EF4-FFF2-40B4-BE49-F238E27FC236}">
                <a16:creationId xmlns:a16="http://schemas.microsoft.com/office/drawing/2014/main" id="{BD254462-8B08-4120-B7EE-B0FA83970C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0692" name="Rectangle 3">
            <a:extLst>
              <a:ext uri="{FF2B5EF4-FFF2-40B4-BE49-F238E27FC236}">
                <a16:creationId xmlns:a16="http://schemas.microsoft.com/office/drawing/2014/main" id="{28A34FCB-3645-4F5F-BB88-FBEEE300FB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DE62D4-B7C2-4526-B741-F9CD2ECCD214}" type="slidenum">
              <a:rPr lang="pt-BR" altLang="pt-BR" smtClean="0"/>
              <a:pPr>
                <a:spcBef>
                  <a:spcPct val="0"/>
                </a:spcBef>
              </a:pPr>
              <a:t>65</a:t>
            </a:fld>
            <a:endParaRPr lang="pt-BR" altLang="pt-BR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7">
            <a:extLst>
              <a:ext uri="{FF2B5EF4-FFF2-40B4-BE49-F238E27FC236}">
                <a16:creationId xmlns:a16="http://schemas.microsoft.com/office/drawing/2014/main" id="{1F3BE30E-E093-4C47-A02C-29B8E0364C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0ECD24-F9B5-4E62-AF5F-08DE7718B15E}" type="slidenum">
              <a:rPr lang="pt-BR" altLang="pt-BR" sz="1200" smtClean="0"/>
              <a:pPr/>
              <a:t>6</a:t>
            </a:fld>
            <a:endParaRPr lang="pt-BR" altLang="pt-BR" sz="1200"/>
          </a:p>
        </p:txBody>
      </p:sp>
      <p:sp>
        <p:nvSpPr>
          <p:cNvPr id="928771" name="Rectangle 2">
            <a:extLst>
              <a:ext uri="{FF2B5EF4-FFF2-40B4-BE49-F238E27FC236}">
                <a16:creationId xmlns:a16="http://schemas.microsoft.com/office/drawing/2014/main" id="{4F537E1D-0160-4A78-9BFD-8D9B5D90FE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8772" name="Rectangle 3">
            <a:extLst>
              <a:ext uri="{FF2B5EF4-FFF2-40B4-BE49-F238E27FC236}">
                <a16:creationId xmlns:a16="http://schemas.microsoft.com/office/drawing/2014/main" id="{454B90E3-A1C9-4E36-8EC6-85B849A7AB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665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7">
            <a:extLst>
              <a:ext uri="{FF2B5EF4-FFF2-40B4-BE49-F238E27FC236}">
                <a16:creationId xmlns:a16="http://schemas.microsoft.com/office/drawing/2014/main" id="{1F3BE30E-E093-4C47-A02C-29B8E0364C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0ECD24-F9B5-4E62-AF5F-08DE7718B15E}" type="slidenum">
              <a:rPr lang="pt-BR" altLang="pt-BR" sz="1200" smtClean="0"/>
              <a:pPr/>
              <a:t>7</a:t>
            </a:fld>
            <a:endParaRPr lang="pt-BR" altLang="pt-BR" sz="1200"/>
          </a:p>
        </p:txBody>
      </p:sp>
      <p:sp>
        <p:nvSpPr>
          <p:cNvPr id="928771" name="Rectangle 2">
            <a:extLst>
              <a:ext uri="{FF2B5EF4-FFF2-40B4-BE49-F238E27FC236}">
                <a16:creationId xmlns:a16="http://schemas.microsoft.com/office/drawing/2014/main" id="{4F537E1D-0160-4A78-9BFD-8D9B5D90FE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8772" name="Rectangle 3">
            <a:extLst>
              <a:ext uri="{FF2B5EF4-FFF2-40B4-BE49-F238E27FC236}">
                <a16:creationId xmlns:a16="http://schemas.microsoft.com/office/drawing/2014/main" id="{454B90E3-A1C9-4E36-8EC6-85B849A7AB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900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7">
            <a:extLst>
              <a:ext uri="{FF2B5EF4-FFF2-40B4-BE49-F238E27FC236}">
                <a16:creationId xmlns:a16="http://schemas.microsoft.com/office/drawing/2014/main" id="{DF02B55C-62C9-40BE-BD18-7E803BF919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D1161B-06F5-4D35-92BA-5CA91AB7A92B}" type="slidenum">
              <a:rPr lang="pt-BR" altLang="pt-BR" sz="1200" smtClean="0"/>
              <a:pPr/>
              <a:t>8</a:t>
            </a:fld>
            <a:endParaRPr lang="pt-BR" altLang="pt-BR" sz="1200"/>
          </a:p>
        </p:txBody>
      </p:sp>
      <p:sp>
        <p:nvSpPr>
          <p:cNvPr id="256003" name="Rectangle 2">
            <a:extLst>
              <a:ext uri="{FF2B5EF4-FFF2-40B4-BE49-F238E27FC236}">
                <a16:creationId xmlns:a16="http://schemas.microsoft.com/office/drawing/2014/main" id="{C6DD3543-4E3E-4F85-A2DD-395128E0DE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4" name="Rectangle 3">
            <a:extLst>
              <a:ext uri="{FF2B5EF4-FFF2-40B4-BE49-F238E27FC236}">
                <a16:creationId xmlns:a16="http://schemas.microsoft.com/office/drawing/2014/main" id="{D5C07DF6-52B5-4FD8-800D-0D9E0BCFEB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394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7">
            <a:extLst>
              <a:ext uri="{FF2B5EF4-FFF2-40B4-BE49-F238E27FC236}">
                <a16:creationId xmlns:a16="http://schemas.microsoft.com/office/drawing/2014/main" id="{F2CAC7B7-8483-49CD-B590-F1E3825C80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F8C20C-4072-4A2C-8193-78D616D0B130}" type="slidenum">
              <a:rPr lang="pt-BR" altLang="pt-BR" sz="1200" smtClean="0"/>
              <a:pPr/>
              <a:t>9</a:t>
            </a:fld>
            <a:endParaRPr lang="pt-BR" altLang="pt-BR" sz="1200"/>
          </a:p>
        </p:txBody>
      </p:sp>
      <p:sp>
        <p:nvSpPr>
          <p:cNvPr id="258051" name="Rectangle 2">
            <a:extLst>
              <a:ext uri="{FF2B5EF4-FFF2-40B4-BE49-F238E27FC236}">
                <a16:creationId xmlns:a16="http://schemas.microsoft.com/office/drawing/2014/main" id="{0A6215CC-0516-44C8-8624-818679078C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2" name="Rectangle 3">
            <a:extLst>
              <a:ext uri="{FF2B5EF4-FFF2-40B4-BE49-F238E27FC236}">
                <a16:creationId xmlns:a16="http://schemas.microsoft.com/office/drawing/2014/main" id="{64BEB684-7AB9-4316-A8B2-3C61553C9A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231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7">
            <a:extLst>
              <a:ext uri="{FF2B5EF4-FFF2-40B4-BE49-F238E27FC236}">
                <a16:creationId xmlns:a16="http://schemas.microsoft.com/office/drawing/2014/main" id="{B3FD6547-48C1-4596-8533-47D0B3C56D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4C3565-4EC4-4EC8-9BED-10F931FA6DDD}" type="slidenum">
              <a:rPr lang="pt-BR" altLang="pt-BR" sz="1200" smtClean="0"/>
              <a:pPr/>
              <a:t>10</a:t>
            </a:fld>
            <a:endParaRPr lang="pt-BR" altLang="pt-BR" sz="1200"/>
          </a:p>
        </p:txBody>
      </p:sp>
      <p:sp>
        <p:nvSpPr>
          <p:cNvPr id="835587" name="Rectangle 2">
            <a:extLst>
              <a:ext uri="{FF2B5EF4-FFF2-40B4-BE49-F238E27FC236}">
                <a16:creationId xmlns:a16="http://schemas.microsoft.com/office/drawing/2014/main" id="{12B864DE-01DB-4A99-99F6-152943F041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8" name="Rectangle 3">
            <a:extLst>
              <a:ext uri="{FF2B5EF4-FFF2-40B4-BE49-F238E27FC236}">
                <a16:creationId xmlns:a16="http://schemas.microsoft.com/office/drawing/2014/main" id="{A9F64170-E81D-48CD-B7DA-ADF5E5D669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553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4EC9DA30-7E26-4A53-84EF-8B1246B77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4CF348D8-6A51-4C5C-B30E-8FEE3F1CF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pt-BR" altLang="en-US"/>
              <a:t>Clique para editar o estilo do título mestre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 altLang="en-US"/>
              <a:t>Clique para editar o estilo do subtítulo mestre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69571B3-3B1C-478A-B552-3C5A4E32F2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DBAAF48-6EF2-4295-B5D8-B0B2C7E26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92385D0-9BC6-4A50-AB9C-58A0C1DD1B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50C3C-B721-4C13-AD5B-4714F81079BF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3715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AF2CDDF-2A3A-4178-9D46-E2410B63BB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5198F-ABF7-4C5F-9AF6-7E89A1980EC4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85055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82A6A0A-BD8A-4675-BB53-32B7D60CA3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2AFA6-0E78-4808-B4FC-628A126207C7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21633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5C44E7-56BC-46B0-B422-F17D12EE1D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ECB5D-4A83-46A1-9475-6629A45F012D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115828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E83738-434E-411F-97BF-439C8709B11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4C92E-243B-4E04-8B75-82062DCD091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923030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B8A3E-CDD9-402C-940D-546BB3C589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651E8-0737-4CBE-A135-5222856F1EB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32507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1D9B1CA-10AA-4499-890A-821503600D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F4A43-90C3-4640-887F-50F473E67099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20395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5304077-88B1-4F25-8614-D8B9010A5D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6FEDB-2268-4837-A3C0-2BEC93989406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948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911176-3A74-473F-A714-F908F43130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B3667-4527-46B4-BCB4-887C7C40C61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1065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E4AC0-DA77-4EC0-92BC-D3955F4688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21D8A-80DC-4697-8463-279AAFC88C3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695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85CE9AD-4BC6-4EE1-9482-2EB39C3A809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47B4C-80AD-4B86-BA53-5E45E6C624C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66552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40315C6-D504-4C81-9EB6-F3F2CE031E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7911-E635-4C09-8CA7-6B72FFCD139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3887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80DB72D-D51C-45B1-A0EF-8B93E0A67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488E2-946E-4821-96DD-1A3E64C3EEE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47096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E5E8CF4-8BCB-4980-B197-E172CCAF58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9E2E9-ED8E-4EF2-B956-C59B29A94BC3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05907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AC26084-EA66-486F-BAF0-B832CD14E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8B20EA1-0955-4629-A260-4B2A67A2F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3EC257FB-0B7D-4E84-B3E9-D3DE7C3BCC5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25" y="-123825"/>
            <a:ext cx="687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AF3455FB-44DF-47F8-B910-028E317CCC4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  <p:sp>
        <p:nvSpPr>
          <p:cNvPr id="1029" name="Freeform 7">
            <a:extLst>
              <a:ext uri="{FF2B5EF4-FFF2-40B4-BE49-F238E27FC236}">
                <a16:creationId xmlns:a16="http://schemas.microsoft.com/office/drawing/2014/main" id="{75C0DD76-C5D6-4B34-A1D9-3EE291E02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0" name="Line 8">
            <a:extLst>
              <a:ext uri="{FF2B5EF4-FFF2-40B4-BE49-F238E27FC236}">
                <a16:creationId xmlns:a16="http://schemas.microsoft.com/office/drawing/2014/main" id="{B53047F3-7B06-4B82-A874-09A56F124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" name="Text Box 10">
            <a:extLst>
              <a:ext uri="{FF2B5EF4-FFF2-40B4-BE49-F238E27FC236}">
                <a16:creationId xmlns:a16="http://schemas.microsoft.com/office/drawing/2014/main" id="{4E7E309B-5B30-C0E4-AF3F-23EEBF1A3D4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6721" y="6361583"/>
            <a:ext cx="6274218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1400" dirty="0"/>
              <a:t>Prof. Ricardo Luiz de Freitas – ricardo.freitas@academico.domhelder.edu.br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34E2A7C5-E719-C5C2-82D1-D7E2388534FD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6192587"/>
            <a:ext cx="802432" cy="5691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1298" r:id="rId1"/>
    <p:sldLayoutId id="2147491285" r:id="rId2"/>
    <p:sldLayoutId id="2147491286" r:id="rId3"/>
    <p:sldLayoutId id="2147491287" r:id="rId4"/>
    <p:sldLayoutId id="2147491288" r:id="rId5"/>
    <p:sldLayoutId id="2147491289" r:id="rId6"/>
    <p:sldLayoutId id="2147491290" r:id="rId7"/>
    <p:sldLayoutId id="2147491291" r:id="rId8"/>
    <p:sldLayoutId id="2147491292" r:id="rId9"/>
    <p:sldLayoutId id="2147491293" r:id="rId10"/>
    <p:sldLayoutId id="2147491294" r:id="rId11"/>
    <p:sldLayoutId id="2147491295" r:id="rId12"/>
    <p:sldLayoutId id="2147491296" r:id="rId13"/>
    <p:sldLayoutId id="2147491297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academico.domhelder.edu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7" Type="http://schemas.openxmlformats.org/officeDocument/2006/relationships/oleObject" Target="../embeddings/oleObject2.bin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academico.domhelder.edu.br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6C406F5-F846-4626-AE78-4D35EAA15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Algoritmos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8C15D69-942F-5758-ACDA-BD34BFEC2C2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87624" y="3573463"/>
            <a:ext cx="7346776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ricardo.freitas@academico.domhelder.edu.br</a:t>
            </a:r>
            <a:r>
              <a:rPr lang="pt-BR" altLang="pt-BR" dirty="0"/>
              <a:t> 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A3CF8840-3801-5B64-542A-908D6B9CF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19" y="4552950"/>
            <a:ext cx="2220761" cy="157503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Espaço Reservado para Número de Slide 3">
            <a:extLst>
              <a:ext uri="{FF2B5EF4-FFF2-40B4-BE49-F238E27FC236}">
                <a16:creationId xmlns:a16="http://schemas.microsoft.com/office/drawing/2014/main" id="{C3A7B1FC-BC58-4EFD-A276-DB4849A976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87B0FB-29E0-4CE6-A2F4-B255D40ED362}" type="slidenum">
              <a:rPr lang="pt-BR" altLang="en-US" sz="1200" smtClean="0">
                <a:latin typeface="Garamond" panose="02020404030301010803" pitchFamily="18" charset="0"/>
              </a:rPr>
              <a:pPr/>
              <a:t>10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34563" name="Rectangle 2">
            <a:extLst>
              <a:ext uri="{FF2B5EF4-FFF2-40B4-BE49-F238E27FC236}">
                <a16:creationId xmlns:a16="http://schemas.microsoft.com/office/drawing/2014/main" id="{BC4C76C6-FF9F-4FDF-A04D-37A2753506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while</a:t>
            </a:r>
            <a:br>
              <a:rPr lang="pt-BR" altLang="pt-BR" dirty="0"/>
            </a:br>
            <a:r>
              <a:rPr lang="pt-BR" altLang="pt-BR" sz="2100" dirty="0"/>
              <a:t>(Estrutura de repetição)</a:t>
            </a:r>
          </a:p>
        </p:txBody>
      </p:sp>
      <p:sp>
        <p:nvSpPr>
          <p:cNvPr id="834564" name="Rectangle 3">
            <a:extLst>
              <a:ext uri="{FF2B5EF4-FFF2-40B4-BE49-F238E27FC236}">
                <a16:creationId xmlns:a16="http://schemas.microsoft.com/office/drawing/2014/main" id="{04B28DEE-BF6E-424F-B4B0-519508285C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82625"/>
          </a:xfrm>
        </p:spPr>
        <p:txBody>
          <a:bodyPr/>
          <a:lstStyle/>
          <a:p>
            <a:pPr eaLnBrk="1" hangingPunct="1"/>
            <a:r>
              <a:rPr lang="pt-BR" altLang="pt-BR" sz="2100" dirty="0"/>
              <a:t>Mapeamento de </a:t>
            </a:r>
            <a:r>
              <a:rPr lang="pt-BR" altLang="pt-BR" sz="2100" b="1" dirty="0"/>
              <a:t>for </a:t>
            </a:r>
            <a:r>
              <a:rPr lang="pt-BR" altLang="pt-BR" sz="2100" dirty="0"/>
              <a:t>x </a:t>
            </a:r>
            <a:r>
              <a:rPr lang="pt-BR" altLang="pt-BR" sz="2100" b="1" dirty="0" err="1"/>
              <a:t>while</a:t>
            </a:r>
            <a:r>
              <a:rPr lang="pt-BR" altLang="pt-BR" sz="2100" dirty="0"/>
              <a:t>: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81BD41E0-A3B3-471B-9F04-D79B14064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36" y="2205038"/>
            <a:ext cx="5633392" cy="33424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endParaRPr lang="pt-BR" altLang="pt-BR" sz="24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pt-BR" altLang="pt-BR" sz="24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for </a:t>
            </a:r>
            <a:r>
              <a:rPr lang="pt-BR" altLang="pt-BR" sz="2400" dirty="0">
                <a:latin typeface="Times New Roman" panose="02020603050405020304" pitchFamily="18" charset="0"/>
              </a:rPr>
              <a:t>(</a:t>
            </a:r>
            <a:r>
              <a:rPr lang="pt-BR" altLang="pt-BR" sz="2400" b="1" dirty="0" err="1">
                <a:latin typeface="Times New Roman" panose="02020603050405020304" pitchFamily="18" charset="0"/>
              </a:rPr>
              <a:t>int</a:t>
            </a:r>
            <a:r>
              <a:rPr lang="pt-BR" altLang="pt-BR" sz="2400" dirty="0">
                <a:latin typeface="Times New Roman" panose="02020603050405020304" pitchFamily="18" charset="0"/>
              </a:rPr>
              <a:t> CONT=1; CONT&lt;=50; CONT++) </a:t>
            </a:r>
            <a:r>
              <a:rPr lang="pt-BR" altLang="pt-BR" sz="2400" b="1" dirty="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comando1;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comando2;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...</a:t>
            </a:r>
          </a:p>
        </p:txBody>
      </p:sp>
      <p:sp>
        <p:nvSpPr>
          <p:cNvPr id="805893" name="Text Box 5">
            <a:extLst>
              <a:ext uri="{FF2B5EF4-FFF2-40B4-BE49-F238E27FC236}">
                <a16:creationId xmlns:a16="http://schemas.microsoft.com/office/drawing/2014/main" id="{AC55EBD2-FAC7-49A0-9DDA-4F24D9F3D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2904" y="2205038"/>
            <a:ext cx="3223592" cy="33424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 err="1">
                <a:latin typeface="Times New Roman" panose="02020603050405020304" pitchFamily="18" charset="0"/>
              </a:rPr>
              <a:t>int</a:t>
            </a:r>
            <a:r>
              <a:rPr lang="pt-BR" altLang="pt-BR" sz="2400" dirty="0">
                <a:latin typeface="Times New Roman" panose="02020603050405020304" pitchFamily="18" charset="0"/>
              </a:rPr>
              <a:t> </a:t>
            </a:r>
            <a:r>
              <a:rPr lang="pt-BR" altLang="pt-BR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CONT = 0;</a:t>
            </a:r>
            <a:endParaRPr lang="pt-BR" altLang="pt-BR" sz="2400" b="1" u="sng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 err="1">
                <a:latin typeface="Times New Roman" panose="02020603050405020304" pitchFamily="18" charset="0"/>
              </a:rPr>
              <a:t>while</a:t>
            </a:r>
            <a:r>
              <a:rPr lang="pt-BR" altLang="pt-BR" sz="2400" b="1" dirty="0">
                <a:latin typeface="Times New Roman" panose="02020603050405020304" pitchFamily="18" charset="0"/>
              </a:rPr>
              <a:t> </a:t>
            </a:r>
            <a:r>
              <a:rPr lang="pt-BR" altLang="pt-BR" sz="2400" dirty="0">
                <a:latin typeface="Times New Roman" panose="02020603050405020304" pitchFamily="18" charset="0"/>
              </a:rPr>
              <a:t>(</a:t>
            </a:r>
            <a:r>
              <a:rPr lang="pt-BR" altLang="pt-BR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CONT &lt; 50</a:t>
            </a:r>
            <a:r>
              <a:rPr lang="pt-BR" altLang="pt-BR" sz="2400" dirty="0">
                <a:latin typeface="Times New Roman" panose="02020603050405020304" pitchFamily="18" charset="0"/>
              </a:rPr>
              <a:t>) </a:t>
            </a:r>
            <a:r>
              <a:rPr lang="pt-BR" altLang="pt-BR" sz="2400" b="1" dirty="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</a:t>
            </a:r>
            <a:r>
              <a:rPr lang="pt-BR" altLang="pt-BR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CONT++;</a:t>
            </a:r>
            <a:r>
              <a:rPr lang="pt-BR" altLang="pt-BR" sz="2400" b="1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comando1;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comando2;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}</a:t>
            </a:r>
            <a:endParaRPr lang="pt-BR" altLang="pt-BR" sz="24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75207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0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805893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Espaço Reservado para Número de Slide 3">
            <a:extLst>
              <a:ext uri="{FF2B5EF4-FFF2-40B4-BE49-F238E27FC236}">
                <a16:creationId xmlns:a16="http://schemas.microsoft.com/office/drawing/2014/main" id="{C3A7B1FC-BC58-4EFD-A276-DB4849A976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87B0FB-29E0-4CE6-A2F4-B255D40ED362}" type="slidenum">
              <a:rPr lang="pt-BR" altLang="en-US" sz="1200" smtClean="0">
                <a:latin typeface="Garamond" panose="02020404030301010803" pitchFamily="18" charset="0"/>
              </a:rPr>
              <a:pPr/>
              <a:t>11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34563" name="Rectangle 2">
            <a:extLst>
              <a:ext uri="{FF2B5EF4-FFF2-40B4-BE49-F238E27FC236}">
                <a16:creationId xmlns:a16="http://schemas.microsoft.com/office/drawing/2014/main" id="{BC4C76C6-FF9F-4FDF-A04D-37A2753506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while</a:t>
            </a:r>
            <a:br>
              <a:rPr lang="pt-BR" altLang="pt-BR" dirty="0"/>
            </a:br>
            <a:r>
              <a:rPr lang="pt-BR" altLang="pt-BR" sz="2100" dirty="0"/>
              <a:t>(Estrutura de repetição)</a:t>
            </a:r>
          </a:p>
        </p:txBody>
      </p:sp>
      <p:sp>
        <p:nvSpPr>
          <p:cNvPr id="834564" name="Rectangle 3">
            <a:extLst>
              <a:ext uri="{FF2B5EF4-FFF2-40B4-BE49-F238E27FC236}">
                <a16:creationId xmlns:a16="http://schemas.microsoft.com/office/drawing/2014/main" id="{04B28DEE-BF6E-424F-B4B0-519508285C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82625"/>
          </a:xfrm>
        </p:spPr>
        <p:txBody>
          <a:bodyPr/>
          <a:lstStyle/>
          <a:p>
            <a:pPr eaLnBrk="1" hangingPunct="1"/>
            <a:r>
              <a:rPr lang="pt-BR" altLang="pt-BR" sz="2100" dirty="0"/>
              <a:t>Mapeamento de </a:t>
            </a:r>
            <a:r>
              <a:rPr lang="pt-BR" altLang="pt-BR" sz="2100" b="1" dirty="0"/>
              <a:t>do </a:t>
            </a:r>
            <a:r>
              <a:rPr lang="pt-BR" altLang="pt-BR" sz="2100" b="1" dirty="0" err="1"/>
              <a:t>while</a:t>
            </a:r>
            <a:r>
              <a:rPr lang="pt-BR" altLang="pt-BR" sz="2100" b="1" dirty="0"/>
              <a:t> </a:t>
            </a:r>
            <a:r>
              <a:rPr lang="pt-BR" altLang="pt-BR" sz="2100" dirty="0"/>
              <a:t>x </a:t>
            </a:r>
            <a:r>
              <a:rPr lang="pt-BR" altLang="pt-BR" sz="2100" b="1" dirty="0" err="1"/>
              <a:t>while</a:t>
            </a:r>
            <a:r>
              <a:rPr lang="pt-BR" altLang="pt-BR" sz="2100" dirty="0"/>
              <a:t>:</a:t>
            </a:r>
          </a:p>
        </p:txBody>
      </p:sp>
      <p:sp>
        <p:nvSpPr>
          <p:cNvPr id="805893" name="Text Box 5">
            <a:extLst>
              <a:ext uri="{FF2B5EF4-FFF2-40B4-BE49-F238E27FC236}">
                <a16:creationId xmlns:a16="http://schemas.microsoft.com/office/drawing/2014/main" id="{AC55EBD2-FAC7-49A0-9DDA-4F24D9F3D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205038"/>
            <a:ext cx="3888432" cy="33424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 err="1">
                <a:latin typeface="Times New Roman" panose="02020603050405020304" pitchFamily="18" charset="0"/>
              </a:rPr>
              <a:t>int</a:t>
            </a:r>
            <a:r>
              <a:rPr lang="pt-BR" altLang="pt-BR" sz="2400" dirty="0">
                <a:latin typeface="Times New Roman" panose="02020603050405020304" pitchFamily="18" charset="0"/>
              </a:rPr>
              <a:t> </a:t>
            </a:r>
            <a:r>
              <a:rPr lang="pt-BR" altLang="pt-BR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CONT = 0;</a:t>
            </a:r>
            <a:endParaRPr lang="pt-BR" altLang="pt-BR" sz="2400" b="1" u="sng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 err="1">
                <a:latin typeface="Times New Roman" panose="02020603050405020304" pitchFamily="18" charset="0"/>
              </a:rPr>
              <a:t>while</a:t>
            </a:r>
            <a:r>
              <a:rPr lang="pt-BR" altLang="pt-BR" sz="2400" b="1" dirty="0">
                <a:latin typeface="Times New Roman" panose="02020603050405020304" pitchFamily="18" charset="0"/>
              </a:rPr>
              <a:t> </a:t>
            </a:r>
            <a:r>
              <a:rPr lang="pt-BR" altLang="pt-BR" sz="2400" dirty="0">
                <a:latin typeface="Times New Roman" panose="02020603050405020304" pitchFamily="18" charset="0"/>
              </a:rPr>
              <a:t>(</a:t>
            </a:r>
            <a:r>
              <a:rPr lang="pt-BR" altLang="pt-BR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CONT &lt; 50</a:t>
            </a:r>
            <a:r>
              <a:rPr lang="pt-BR" altLang="pt-BR" sz="2400" dirty="0">
                <a:latin typeface="Times New Roman" panose="02020603050405020304" pitchFamily="18" charset="0"/>
              </a:rPr>
              <a:t>) </a:t>
            </a:r>
            <a:r>
              <a:rPr lang="pt-BR" altLang="pt-BR" sz="2400" b="1" dirty="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</a:t>
            </a:r>
            <a:r>
              <a:rPr lang="pt-BR" altLang="pt-BR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CONT++;</a:t>
            </a:r>
            <a:r>
              <a:rPr lang="pt-BR" altLang="pt-BR" sz="2400" b="1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comando1;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comando2;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}</a:t>
            </a:r>
            <a:endParaRPr lang="pt-BR" altLang="pt-BR" sz="24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...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AD75D632-D41D-410A-B104-1C2F9E00A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2205038"/>
            <a:ext cx="3744416" cy="33424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 err="1">
                <a:latin typeface="Times New Roman" panose="02020603050405020304" pitchFamily="18" charset="0"/>
              </a:rPr>
              <a:t>int</a:t>
            </a:r>
            <a:r>
              <a:rPr lang="pt-BR" altLang="pt-BR" sz="2400" dirty="0">
                <a:latin typeface="Times New Roman" panose="02020603050405020304" pitchFamily="18" charset="0"/>
              </a:rPr>
              <a:t> </a:t>
            </a:r>
            <a:r>
              <a:rPr lang="pt-BR" altLang="pt-BR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CONT = 0;</a:t>
            </a:r>
            <a:endParaRPr lang="pt-BR" altLang="pt-BR" sz="2400" b="1" u="sng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do 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</a:t>
            </a:r>
            <a:r>
              <a:rPr lang="pt-BR" altLang="pt-BR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CONT++;</a:t>
            </a:r>
            <a:r>
              <a:rPr lang="pt-BR" altLang="pt-BR" sz="2400" b="1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comando1;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comando2;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} </a:t>
            </a:r>
            <a:r>
              <a:rPr lang="pt-BR" altLang="pt-BR" sz="2400" b="1" dirty="0" err="1">
                <a:latin typeface="Times New Roman" panose="02020603050405020304" pitchFamily="18" charset="0"/>
              </a:rPr>
              <a:t>while</a:t>
            </a:r>
            <a:r>
              <a:rPr lang="pt-BR" altLang="pt-BR" sz="2400" b="1" dirty="0">
                <a:latin typeface="Times New Roman" panose="02020603050405020304" pitchFamily="18" charset="0"/>
              </a:rPr>
              <a:t> </a:t>
            </a:r>
            <a:r>
              <a:rPr lang="pt-BR" altLang="pt-BR" sz="2400" dirty="0">
                <a:latin typeface="Times New Roman" panose="02020603050405020304" pitchFamily="18" charset="0"/>
              </a:rPr>
              <a:t>(</a:t>
            </a:r>
            <a:r>
              <a:rPr lang="pt-BR" altLang="pt-BR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CONT &lt; 50</a:t>
            </a:r>
            <a:r>
              <a:rPr lang="pt-BR" altLang="pt-BR" sz="2400" dirty="0">
                <a:latin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4428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0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5893" grpId="0" animBg="1" autoUpdateAnimBg="0"/>
      <p:bldP spid="7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Espaço Reservado para Número de Slide 4">
            <a:extLst>
              <a:ext uri="{FF2B5EF4-FFF2-40B4-BE49-F238E27FC236}">
                <a16:creationId xmlns:a16="http://schemas.microsoft.com/office/drawing/2014/main" id="{A8274A8D-4E90-4969-BA2C-7A0675B062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A36770-0ED8-4BC1-96B1-526600E3B80A}" type="slidenum">
              <a:rPr lang="pt-BR" altLang="en-US" sz="1200" smtClean="0">
                <a:latin typeface="Garamond" panose="02020404030301010803" pitchFamily="18" charset="0"/>
              </a:rPr>
              <a:pPr/>
              <a:t>12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44131" name="Rectangle 2">
            <a:extLst>
              <a:ext uri="{FF2B5EF4-FFF2-40B4-BE49-F238E27FC236}">
                <a16:creationId xmlns:a16="http://schemas.microsoft.com/office/drawing/2014/main" id="{C5B5D5FE-5B99-457D-90EC-D39003418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while</a:t>
            </a:r>
            <a:r>
              <a:rPr lang="pt-BR" altLang="pt-BR" dirty="0"/>
              <a:t> </a:t>
            </a:r>
            <a:br>
              <a:rPr lang="pt-BR" altLang="pt-BR" dirty="0"/>
            </a:br>
            <a:r>
              <a:rPr lang="pt-BR" altLang="pt-BR" sz="2100" b="1" dirty="0">
                <a:solidFill>
                  <a:srgbClr val="FF0000"/>
                </a:solidFill>
              </a:rPr>
              <a:t> Flag real</a:t>
            </a:r>
            <a:endParaRPr lang="pt-BR" altLang="pt-BR" sz="2100" dirty="0"/>
          </a:p>
        </p:txBody>
      </p:sp>
      <p:sp>
        <p:nvSpPr>
          <p:cNvPr id="944132" name="Rectangle 3">
            <a:extLst>
              <a:ext uri="{FF2B5EF4-FFF2-40B4-BE49-F238E27FC236}">
                <a16:creationId xmlns:a16="http://schemas.microsoft.com/office/drawing/2014/main" id="{6ED95243-AFE6-42DC-9504-9D2F5BB7661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060848"/>
            <a:ext cx="5770984" cy="3888333"/>
          </a:xfrm>
        </p:spPr>
        <p:txBody>
          <a:bodyPr/>
          <a:lstStyle/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NUMERO = 1;</a:t>
            </a:r>
            <a:endParaRPr lang="pt-BR" altLang="pt-BR" sz="15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360000" eaLnBrk="1" hangingPunct="1">
              <a:buNone/>
            </a:pP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!= 0) </a:t>
            </a:r>
            <a:r>
              <a:rPr lang="pt-BR" alt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número: 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60000" eaLnBrk="1" hangingPunct="1">
              <a:buNone/>
            </a:pPr>
            <a:r>
              <a:rPr lang="pt-BR" altLang="pt-BR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NUMERO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"Ok"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"Fim do programa"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1069119" name="AutoShape 63">
            <a:extLst>
              <a:ext uri="{FF2B5EF4-FFF2-40B4-BE49-F238E27FC236}">
                <a16:creationId xmlns:a16="http://schemas.microsoft.com/office/drawing/2014/main" id="{E2773464-31EF-4C98-AF25-5DB62E4BB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3140968"/>
            <a:ext cx="4896544" cy="631825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grpSp>
        <p:nvGrpSpPr>
          <p:cNvPr id="10" name="Grupo 11">
            <a:extLst>
              <a:ext uri="{FF2B5EF4-FFF2-40B4-BE49-F238E27FC236}">
                <a16:creationId xmlns:a16="http://schemas.microsoft.com/office/drawing/2014/main" id="{167308F9-751D-4F3D-B9D9-5BB40CACA380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1479036"/>
            <a:ext cx="5786438" cy="1201738"/>
            <a:chOff x="2285984" y="1857364"/>
            <a:chExt cx="5786478" cy="1201743"/>
          </a:xfrm>
        </p:grpSpPr>
        <p:sp>
          <p:nvSpPr>
            <p:cNvPr id="11" name="AutoShape 6">
              <a:extLst>
                <a:ext uri="{FF2B5EF4-FFF2-40B4-BE49-F238E27FC236}">
                  <a16:creationId xmlns:a16="http://schemas.microsoft.com/office/drawing/2014/main" id="{F9C4D9C9-8614-411A-BC25-81C7F9EA9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984" y="2714620"/>
              <a:ext cx="5786478" cy="344487"/>
            </a:xfrm>
            <a:prstGeom prst="leftArrow">
              <a:avLst>
                <a:gd name="adj1" fmla="val 41435"/>
                <a:gd name="adj2" fmla="val 2259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12" name="Text Box 7">
              <a:extLst>
                <a:ext uri="{FF2B5EF4-FFF2-40B4-BE49-F238E27FC236}">
                  <a16:creationId xmlns:a16="http://schemas.microsoft.com/office/drawing/2014/main" id="{CC2C9BD2-4DBE-447D-B8B3-86ED00E538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248" y="1857364"/>
              <a:ext cx="335758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pt-BR" altLang="pt-BR" sz="2400" b="1" dirty="0">
                  <a:solidFill>
                    <a:srgbClr val="FF0000"/>
                  </a:solidFill>
                </a:rPr>
                <a:t>Necessário inicializar a variável NUMERO!</a:t>
              </a:r>
              <a:endParaRPr lang="pt-BR" altLang="pt-BR" sz="2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3" name="Group 64">
            <a:extLst>
              <a:ext uri="{FF2B5EF4-FFF2-40B4-BE49-F238E27FC236}">
                <a16:creationId xmlns:a16="http://schemas.microsoft.com/office/drawing/2014/main" id="{8C550CA8-D6A0-42CB-A040-AEF937557402}"/>
              </a:ext>
            </a:extLst>
          </p:cNvPr>
          <p:cNvGraphicFramePr>
            <a:graphicFrameLocks noGrp="1"/>
          </p:cNvGraphicFramePr>
          <p:nvPr/>
        </p:nvGraphicFramePr>
        <p:xfrm>
          <a:off x="5003800" y="3887814"/>
          <a:ext cx="3816350" cy="2349498"/>
        </p:xfrm>
        <a:graphic>
          <a:graphicData uri="http://schemas.openxmlformats.org/drawingml/2006/table">
            <a:tbl>
              <a:tblPr/>
              <a:tblGrid>
                <a:gridCol w="104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repetição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NUMERO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impressão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Fim do programa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56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9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9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91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Espaço Reservado para Número de Slide 4">
            <a:extLst>
              <a:ext uri="{FF2B5EF4-FFF2-40B4-BE49-F238E27FC236}">
                <a16:creationId xmlns:a16="http://schemas.microsoft.com/office/drawing/2014/main" id="{A8274A8D-4E90-4969-BA2C-7A0675B062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A36770-0ED8-4BC1-96B1-526600E3B80A}" type="slidenum">
              <a:rPr lang="pt-BR" altLang="en-US" sz="1200" smtClean="0">
                <a:latin typeface="Garamond" panose="02020404030301010803" pitchFamily="18" charset="0"/>
              </a:rPr>
              <a:pPr/>
              <a:t>13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44131" name="Rectangle 2">
            <a:extLst>
              <a:ext uri="{FF2B5EF4-FFF2-40B4-BE49-F238E27FC236}">
                <a16:creationId xmlns:a16="http://schemas.microsoft.com/office/drawing/2014/main" id="{C5B5D5FE-5B99-457D-90EC-D39003418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while</a:t>
            </a:r>
            <a:r>
              <a:rPr lang="pt-BR" altLang="pt-BR" dirty="0"/>
              <a:t> </a:t>
            </a:r>
            <a:br>
              <a:rPr lang="pt-BR" altLang="pt-BR" dirty="0"/>
            </a:br>
            <a:r>
              <a:rPr lang="pt-BR" altLang="pt-BR" sz="2100" b="1" dirty="0">
                <a:solidFill>
                  <a:srgbClr val="FF0000"/>
                </a:solidFill>
              </a:rPr>
              <a:t> Flag fictício</a:t>
            </a:r>
            <a:endParaRPr lang="pt-BR" altLang="pt-BR" sz="2100" dirty="0"/>
          </a:p>
        </p:txBody>
      </p:sp>
      <p:sp>
        <p:nvSpPr>
          <p:cNvPr id="944132" name="Rectangle 3">
            <a:extLst>
              <a:ext uri="{FF2B5EF4-FFF2-40B4-BE49-F238E27FC236}">
                <a16:creationId xmlns:a16="http://schemas.microsoft.com/office/drawing/2014/main" id="{6ED95243-AFE6-42DC-9504-9D2F5BB7661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060848"/>
            <a:ext cx="5770984" cy="3888333"/>
          </a:xfrm>
        </p:spPr>
        <p:txBody>
          <a:bodyPr/>
          <a:lstStyle/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NUMERO;</a:t>
            </a:r>
            <a:endParaRPr lang="pt-BR" altLang="pt-BR" sz="15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número: 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60000" eaLnBrk="1" hangingPunct="1">
              <a:buNone/>
            </a:pPr>
            <a:r>
              <a:rPr lang="pt-BR" altLang="pt-BR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60000" eaLnBrk="1" hangingPunct="1">
              <a:buNone/>
            </a:pP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!= 0) </a:t>
            </a:r>
            <a:r>
              <a:rPr lang="pt-BR" alt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"Ok"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60000" eaLnBrk="1" hangingPunct="1">
              <a:buNone/>
            </a:pPr>
            <a:endParaRPr lang="pt-BR" altLang="pt-BR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000" eaLnBrk="1" hangingPunct="1">
              <a:buNone/>
            </a:pPr>
            <a:endParaRPr lang="pt-BR" altLang="pt-BR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000" eaLnBrk="1" hangingPunct="1">
              <a:buNone/>
            </a:pPr>
            <a:r>
              <a:rPr lang="pt-BR" alt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"Fim do programa"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1069119" name="AutoShape 63">
            <a:extLst>
              <a:ext uri="{FF2B5EF4-FFF2-40B4-BE49-F238E27FC236}">
                <a16:creationId xmlns:a16="http://schemas.microsoft.com/office/drawing/2014/main" id="{E2773464-31EF-4C98-AF25-5DB62E4BB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4021311"/>
            <a:ext cx="4968552" cy="631825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graphicFrame>
        <p:nvGraphicFramePr>
          <p:cNvPr id="14" name="Group 64">
            <a:extLst>
              <a:ext uri="{FF2B5EF4-FFF2-40B4-BE49-F238E27FC236}">
                <a16:creationId xmlns:a16="http://schemas.microsoft.com/office/drawing/2014/main" id="{21F2120F-22F3-43A9-8541-B90989B94CBA}"/>
              </a:ext>
            </a:extLst>
          </p:cNvPr>
          <p:cNvGraphicFramePr>
            <a:graphicFrameLocks noGrp="1"/>
          </p:cNvGraphicFramePr>
          <p:nvPr/>
        </p:nvGraphicFramePr>
        <p:xfrm>
          <a:off x="5003800" y="548680"/>
          <a:ext cx="3960687" cy="2028826"/>
        </p:xfrm>
        <a:graphic>
          <a:graphicData uri="http://schemas.openxmlformats.org/drawingml/2006/table">
            <a:tbl>
              <a:tblPr/>
              <a:tblGrid>
                <a:gridCol w="1087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9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repetição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impressão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NUMERO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7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4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Fim do programa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AutoShape 63">
            <a:extLst>
              <a:ext uri="{FF2B5EF4-FFF2-40B4-BE49-F238E27FC236}">
                <a16:creationId xmlns:a16="http://schemas.microsoft.com/office/drawing/2014/main" id="{2D9588EF-A459-4FEB-9BAC-78F6023A3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2852936"/>
            <a:ext cx="4968552" cy="631825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6" name="AutoShape 5">
            <a:extLst>
              <a:ext uri="{FF2B5EF4-FFF2-40B4-BE49-F238E27FC236}">
                <a16:creationId xmlns:a16="http://schemas.microsoft.com/office/drawing/2014/main" id="{190F7D22-36C3-4693-BF45-E3AB83E26DF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1438" y="3082082"/>
            <a:ext cx="357187" cy="785812"/>
          </a:xfrm>
          <a:prstGeom prst="curvedLeftArrow">
            <a:avLst>
              <a:gd name="adj1" fmla="val 18252"/>
              <a:gd name="adj2" fmla="val 68282"/>
              <a:gd name="adj3" fmla="val 33333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557A093F-AAB0-43CF-AFBD-1DDBC1B6F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" y="3871069"/>
            <a:ext cx="407988" cy="566043"/>
          </a:xfrm>
          <a:prstGeom prst="curvedRightArrow">
            <a:avLst>
              <a:gd name="adj1" fmla="val 20178"/>
              <a:gd name="adj2" fmla="val 64720"/>
              <a:gd name="adj3" fmla="val 29861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8" name="AutoShape 10">
            <a:extLst>
              <a:ext uri="{FF2B5EF4-FFF2-40B4-BE49-F238E27FC236}">
                <a16:creationId xmlns:a16="http://schemas.microsoft.com/office/drawing/2014/main" id="{BDB14EAA-06D7-4446-BF5C-C0B95494499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580112" y="3119339"/>
            <a:ext cx="432048" cy="597693"/>
          </a:xfrm>
          <a:prstGeom prst="curvedRightArrow">
            <a:avLst>
              <a:gd name="adj1" fmla="val 22477"/>
              <a:gd name="adj2" fmla="val 44958"/>
              <a:gd name="adj3" fmla="val 333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9" name="AutoShape 10">
            <a:extLst>
              <a:ext uri="{FF2B5EF4-FFF2-40B4-BE49-F238E27FC236}">
                <a16:creationId xmlns:a16="http://schemas.microsoft.com/office/drawing/2014/main" id="{B8E19D4E-7D29-4FEE-BADD-F9F66203488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868144" y="4221088"/>
            <a:ext cx="432048" cy="597693"/>
          </a:xfrm>
          <a:prstGeom prst="curvedRightArrow">
            <a:avLst>
              <a:gd name="adj1" fmla="val 22477"/>
              <a:gd name="adj2" fmla="val 44958"/>
              <a:gd name="adj3" fmla="val 333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2" name="CaixaDeTexto 1"/>
          <p:cNvSpPr txBox="1"/>
          <p:nvPr/>
        </p:nvSpPr>
        <p:spPr>
          <a:xfrm>
            <a:off x="525904" y="3991416"/>
            <a:ext cx="5544616" cy="616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eaLnBrk="1" hangingPunct="1">
              <a:lnSpc>
                <a:spcPts val="2100"/>
              </a:lnSpc>
              <a:spcAft>
                <a:spcPts val="0"/>
              </a:spcAft>
              <a:buNone/>
              <a:tabLst>
                <a:tab pos="450850" algn="l"/>
              </a:tabLst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4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número : 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77800" eaLnBrk="1" hangingPunct="1">
              <a:lnSpc>
                <a:spcPts val="2100"/>
              </a:lnSpc>
              <a:spcAft>
                <a:spcPts val="0"/>
              </a:spcAft>
              <a:buNone/>
              <a:tabLst>
                <a:tab pos="450850" algn="l"/>
              </a:tabLst>
            </a:pPr>
            <a:r>
              <a:rPr lang="pt-BR" altLang="pt-B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NUMERO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50774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69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69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9119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Espaço Reservado para Número de Slide 4">
            <a:extLst>
              <a:ext uri="{FF2B5EF4-FFF2-40B4-BE49-F238E27FC236}">
                <a16:creationId xmlns:a16="http://schemas.microsoft.com/office/drawing/2014/main" id="{A8274A8D-4E90-4969-BA2C-7A0675B062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A36770-0ED8-4BC1-96B1-526600E3B80A}" type="slidenum">
              <a:rPr lang="pt-BR" altLang="en-US" sz="1200" smtClean="0">
                <a:latin typeface="Garamond" panose="02020404030301010803" pitchFamily="18" charset="0"/>
              </a:rPr>
              <a:pPr/>
              <a:t>14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44131" name="Rectangle 2">
            <a:extLst>
              <a:ext uri="{FF2B5EF4-FFF2-40B4-BE49-F238E27FC236}">
                <a16:creationId xmlns:a16="http://schemas.microsoft.com/office/drawing/2014/main" id="{C5B5D5FE-5B99-457D-90EC-D39003418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while</a:t>
            </a:r>
            <a:r>
              <a:rPr lang="pt-BR" altLang="pt-BR" dirty="0"/>
              <a:t> </a:t>
            </a:r>
            <a:br>
              <a:rPr lang="pt-BR" altLang="pt-BR" dirty="0"/>
            </a:br>
            <a:r>
              <a:rPr lang="pt-BR" altLang="pt-BR" sz="2100" b="1" dirty="0">
                <a:solidFill>
                  <a:srgbClr val="FF0000"/>
                </a:solidFill>
              </a:rPr>
              <a:t> Último nome (FIM = flag) </a:t>
            </a:r>
            <a:r>
              <a:rPr lang="pt-BR" altLang="pt-BR" sz="2100" b="1" u="sng" dirty="0">
                <a:solidFill>
                  <a:srgbClr val="FF0000"/>
                </a:solidFill>
              </a:rPr>
              <a:t>não</a:t>
            </a:r>
            <a:r>
              <a:rPr lang="pt-BR" altLang="pt-BR" sz="2100" b="1" dirty="0">
                <a:solidFill>
                  <a:srgbClr val="FF0000"/>
                </a:solidFill>
              </a:rPr>
              <a:t> é contado!</a:t>
            </a:r>
            <a:endParaRPr lang="pt-BR" altLang="pt-BR" sz="2100" dirty="0"/>
          </a:p>
        </p:txBody>
      </p:sp>
      <p:sp>
        <p:nvSpPr>
          <p:cNvPr id="944132" name="Rectangle 3">
            <a:extLst>
              <a:ext uri="{FF2B5EF4-FFF2-40B4-BE49-F238E27FC236}">
                <a16:creationId xmlns:a16="http://schemas.microsoft.com/office/drawing/2014/main" id="{6ED95243-AFE6-42DC-9504-9D2F5BB7661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060848"/>
            <a:ext cx="5770984" cy="3888333"/>
          </a:xfrm>
        </p:spPr>
        <p:txBody>
          <a:bodyPr/>
          <a:lstStyle/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CONT = 0;</a:t>
            </a:r>
            <a:endParaRPr lang="pt-BR" altLang="pt-BR" sz="15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nome: 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60000" eaLnBrk="1" hangingPunct="1">
              <a:buNone/>
            </a:pP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pt-BR" altLang="pt-BR"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.equalsIgnoreCase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"FIM"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pt-BR" alt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CONT++;</a:t>
            </a:r>
            <a:endParaRPr lang="pt-BR" altLang="pt-BR" sz="15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000" eaLnBrk="1" hangingPunct="1"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nome: 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60000" eaLnBrk="1" hangingPunct="1">
              <a:buNone/>
            </a:pPr>
            <a:r>
              <a:rPr lang="pt-BR" altLang="pt-BR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NOME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60000" eaLnBrk="1" hangingPunct="1">
              <a:buNone/>
            </a:pP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"Contador = " 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 CONT);</a:t>
            </a: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aphicFrame>
        <p:nvGraphicFramePr>
          <p:cNvPr id="1069151" name="Group 95">
            <a:extLst>
              <a:ext uri="{FF2B5EF4-FFF2-40B4-BE49-F238E27FC236}">
                <a16:creationId xmlns:a16="http://schemas.microsoft.com/office/drawing/2014/main" id="{5B71630A-F227-4FCA-9B60-AA39EBAFD57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468788" y="571831"/>
          <a:ext cx="3423691" cy="2727326"/>
        </p:xfrm>
        <a:graphic>
          <a:graphicData uri="http://schemas.openxmlformats.org/drawingml/2006/table">
            <a:tbl>
              <a:tblPr/>
              <a:tblGrid>
                <a:gridCol w="831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6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repetição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CONT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impressão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PEDRO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IVO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Contador =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69117" name="AutoShape 61">
            <a:extLst>
              <a:ext uri="{FF2B5EF4-FFF2-40B4-BE49-F238E27FC236}">
                <a16:creationId xmlns:a16="http://schemas.microsoft.com/office/drawing/2014/main" id="{F11F3060-7BBF-45BB-ACFE-89EF60445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2" y="3129328"/>
            <a:ext cx="4607743" cy="631825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069119" name="AutoShape 63">
            <a:extLst>
              <a:ext uri="{FF2B5EF4-FFF2-40B4-BE49-F238E27FC236}">
                <a16:creationId xmlns:a16="http://schemas.microsoft.com/office/drawing/2014/main" id="{E2773464-31EF-4C98-AF25-5DB62E4BB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4264373"/>
            <a:ext cx="4536877" cy="631825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5859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9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9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9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9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69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9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9117" grpId="0" animBg="1"/>
      <p:bldP spid="10691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Espaço Reservado para Número de Slide 4">
            <a:extLst>
              <a:ext uri="{FF2B5EF4-FFF2-40B4-BE49-F238E27FC236}">
                <a16:creationId xmlns:a16="http://schemas.microsoft.com/office/drawing/2014/main" id="{A8274A8D-4E90-4969-BA2C-7A0675B062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A36770-0ED8-4BC1-96B1-526600E3B80A}" type="slidenum">
              <a:rPr lang="pt-BR" altLang="en-US" sz="1200" smtClean="0">
                <a:latin typeface="Garamond" panose="02020404030301010803" pitchFamily="18" charset="0"/>
              </a:rPr>
              <a:pPr/>
              <a:t>15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44131" name="Rectangle 2">
            <a:extLst>
              <a:ext uri="{FF2B5EF4-FFF2-40B4-BE49-F238E27FC236}">
                <a16:creationId xmlns:a16="http://schemas.microsoft.com/office/drawing/2014/main" id="{C5B5D5FE-5B99-457D-90EC-D39003418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while</a:t>
            </a:r>
            <a:r>
              <a:rPr lang="pt-BR" altLang="pt-BR" dirty="0"/>
              <a:t> </a:t>
            </a:r>
            <a:br>
              <a:rPr lang="pt-BR" altLang="pt-BR" dirty="0"/>
            </a:br>
            <a:r>
              <a:rPr lang="pt-BR" altLang="pt-BR" sz="2100" b="1" dirty="0">
                <a:solidFill>
                  <a:srgbClr val="FF0000"/>
                </a:solidFill>
              </a:rPr>
              <a:t> Serão lidos sempre 6 nomes!</a:t>
            </a:r>
            <a:endParaRPr lang="pt-BR" altLang="pt-BR" sz="2100" dirty="0"/>
          </a:p>
        </p:txBody>
      </p:sp>
      <p:sp>
        <p:nvSpPr>
          <p:cNvPr id="944132" name="Rectangle 3">
            <a:extLst>
              <a:ext uri="{FF2B5EF4-FFF2-40B4-BE49-F238E27FC236}">
                <a16:creationId xmlns:a16="http://schemas.microsoft.com/office/drawing/2014/main" id="{6ED95243-AFE6-42DC-9504-9D2F5BB7661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060848"/>
            <a:ext cx="5770984" cy="3888333"/>
          </a:xfrm>
        </p:spPr>
        <p:txBody>
          <a:bodyPr/>
          <a:lstStyle/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NOME;</a:t>
            </a: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endParaRPr lang="pt-BR" altLang="pt-BR" sz="15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360000" eaLnBrk="1" hangingPunct="1">
              <a:buNone/>
            </a:pP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 6) </a:t>
            </a:r>
            <a:r>
              <a:rPr lang="pt-BR" alt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nome: 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60000" eaLnBrk="1" hangingPunct="1">
              <a:buNone/>
            </a:pPr>
            <a:r>
              <a:rPr lang="pt-BR" altLang="pt-BR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NOME =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60000" eaLnBrk="1" hangingPunct="1"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360000" eaLnBrk="1" hangingPunct="1">
              <a:buNone/>
            </a:pPr>
            <a:r>
              <a:rPr lang="pt-BR" alt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60000" eaLnBrk="1" hangingPunct="1">
              <a:buNone/>
            </a:pP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"Contador = " 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 CONT);</a:t>
            </a: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aphicFrame>
        <p:nvGraphicFramePr>
          <p:cNvPr id="10" name="Group 61">
            <a:extLst>
              <a:ext uri="{FF2B5EF4-FFF2-40B4-BE49-F238E27FC236}">
                <a16:creationId xmlns:a16="http://schemas.microsoft.com/office/drawing/2014/main" id="{4D620F74-30A6-4A8A-9E8B-A5A70E28F00D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787900" y="332656"/>
          <a:ext cx="4057650" cy="3060701"/>
        </p:xfrm>
        <a:graphic>
          <a:graphicData uri="http://schemas.openxmlformats.org/drawingml/2006/table">
            <a:tbl>
              <a:tblPr/>
              <a:tblGrid>
                <a:gridCol w="1033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5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6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repetição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CONT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impressão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PEDRO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IVO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Contador =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24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274" name="Espaço Reservado para Número de Slide 3">
            <a:extLst>
              <a:ext uri="{FF2B5EF4-FFF2-40B4-BE49-F238E27FC236}">
                <a16:creationId xmlns:a16="http://schemas.microsoft.com/office/drawing/2014/main" id="{D311F803-6A96-4185-A931-91557D4849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93D12-9AF1-4280-A26C-594B4942EB91}" type="slidenum">
              <a:rPr lang="pt-BR" altLang="en-US" sz="1200" smtClean="0">
                <a:latin typeface="Garamond" panose="02020404030301010803" pitchFamily="18" charset="0"/>
              </a:rPr>
              <a:pPr/>
              <a:t>16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50275" name="Rectangle 2">
            <a:extLst>
              <a:ext uri="{FF2B5EF4-FFF2-40B4-BE49-F238E27FC236}">
                <a16:creationId xmlns:a16="http://schemas.microsoft.com/office/drawing/2014/main" id="{EC72DF04-D9C4-4C9A-A1BC-F917455265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 1</a:t>
            </a:r>
            <a:endParaRPr lang="pt-BR" altLang="pt-BR" sz="1700"/>
          </a:p>
        </p:txBody>
      </p:sp>
      <p:sp>
        <p:nvSpPr>
          <p:cNvPr id="950276" name="Rectangle 3">
            <a:extLst>
              <a:ext uri="{FF2B5EF4-FFF2-40B4-BE49-F238E27FC236}">
                <a16:creationId xmlns:a16="http://schemas.microsoft.com/office/drawing/2014/main" id="{59B84688-1B69-40F2-93D6-585A858785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28000" cy="2476500"/>
          </a:xfrm>
        </p:spPr>
        <p:txBody>
          <a:bodyPr/>
          <a:lstStyle/>
          <a:p>
            <a:pPr marL="0" indent="0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para ler uma série de números inteiros informados pelo usuário e calcular e imprimir a MÉDIA dos mesmos. O último número a ser informado será igual a </a:t>
            </a:r>
            <a:r>
              <a:rPr lang="pt-BR" altLang="pt-BR" sz="2600" dirty="0">
                <a:solidFill>
                  <a:srgbClr val="0000FF"/>
                </a:solidFill>
              </a:rPr>
              <a:t>-1</a:t>
            </a:r>
            <a:r>
              <a:rPr lang="pt-BR" altLang="pt-BR" sz="2600" dirty="0"/>
              <a:t> (</a:t>
            </a:r>
            <a:r>
              <a:rPr lang="pt-BR" altLang="pt-BR" sz="2600" i="1" dirty="0"/>
              <a:t>flag</a:t>
            </a:r>
            <a:r>
              <a:rPr lang="pt-BR" altLang="pt-BR" sz="2600" dirty="0"/>
              <a:t>)</a:t>
            </a:r>
            <a:r>
              <a:rPr lang="pt-BR" altLang="pt-BR" sz="2600" dirty="0">
                <a:solidFill>
                  <a:schemeClr val="accent1"/>
                </a:solidFill>
              </a:rPr>
              <a:t> </a:t>
            </a:r>
            <a:r>
              <a:rPr lang="pt-BR" altLang="pt-BR" sz="2600" dirty="0"/>
              <a:t>e </a:t>
            </a:r>
            <a:r>
              <a:rPr lang="pt-BR" altLang="pt-BR" sz="2600" u="sng" dirty="0"/>
              <a:t>não deverá entrar nos cálculos</a:t>
            </a:r>
            <a:r>
              <a:rPr lang="pt-BR" altLang="pt-BR" sz="2600"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Espaço Reservado para Número de Slide 3">
            <a:extLst>
              <a:ext uri="{FF2B5EF4-FFF2-40B4-BE49-F238E27FC236}">
                <a16:creationId xmlns:a16="http://schemas.microsoft.com/office/drawing/2014/main" id="{CA9B783E-925C-4E46-AA6A-E8B87DEC1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4A3194-C346-450D-8A23-661C3EAEB7FC}" type="slidenum">
              <a:rPr lang="pt-BR" altLang="en-US" sz="1200" smtClean="0">
                <a:latin typeface="Garamond" panose="02020404030301010803" pitchFamily="18" charset="0"/>
              </a:rPr>
              <a:pPr/>
              <a:t>17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52995" name="Rectangle 2">
            <a:extLst>
              <a:ext uri="{FF2B5EF4-FFF2-40B4-BE49-F238E27FC236}">
                <a16:creationId xmlns:a16="http://schemas.microsoft.com/office/drawing/2014/main" id="{39E5DB42-6481-4263-97D3-85FCBAF08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1 (com </a:t>
            </a:r>
            <a:r>
              <a:rPr lang="pt-BR" altLang="pt-BR" b="1" dirty="0"/>
              <a:t>do </a:t>
            </a:r>
            <a:r>
              <a:rPr lang="pt-BR" altLang="pt-BR" b="1" dirty="0" err="1"/>
              <a:t>while</a:t>
            </a:r>
            <a:r>
              <a:rPr lang="pt-BR" altLang="pt-BR" dirty="0"/>
              <a:t>)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852996" name="Rectangle 3">
            <a:extLst>
              <a:ext uri="{FF2B5EF4-FFF2-40B4-BE49-F238E27FC236}">
                <a16:creationId xmlns:a16="http://schemas.microsoft.com/office/drawing/2014/main" id="{B1FD4F92-4159-4739-BC74-FAA1E1A9A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584" y="1268760"/>
            <a:ext cx="7489329" cy="496855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CalculaSomaRepita2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pt-BR" altLang="pt-BR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numero, soma = 0,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media;</a:t>
            </a:r>
          </a:p>
          <a:p>
            <a:pPr marL="0" indent="0" eaLnBrk="1" hangingPunct="1">
              <a:buNone/>
            </a:pP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Scanner </a:t>
            </a:r>
            <a:r>
              <a:rPr lang="en-US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5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"Para finalizar digite -1"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marL="0" indent="0" eaLnBrk="1" hangingPunct="1">
              <a:buNone/>
            </a:pP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número: 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 =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soma += numero;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 eaLnBrk="1" hangingPunct="1">
              <a:buNone/>
            </a:pP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(numero != -1); 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media = (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soma /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"Média = " 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7A82A06C-7EFE-4FEE-9BFC-2186AEE50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028" y="3470830"/>
            <a:ext cx="4822180" cy="576262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360D9CF5-2F82-4094-B939-DB19500DB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6919" y="4149080"/>
            <a:ext cx="1655763" cy="431800"/>
          </a:xfrm>
          <a:prstGeom prst="wedgeRoundRectCallout">
            <a:avLst>
              <a:gd name="adj1" fmla="val -225219"/>
              <a:gd name="adj2" fmla="val 74625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>
                <a:solidFill>
                  <a:schemeClr val="bg1"/>
                </a:solidFill>
              </a:rPr>
              <a:t>FLAG</a:t>
            </a:r>
            <a:endParaRPr lang="pt-BR" altLang="pt-BR" sz="1800" i="1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50D2BD37-BADF-44AE-AC5D-888BD4D05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000" y="432000"/>
            <a:ext cx="219551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altLang="pt-BR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Flag REAL (está sendo processado)</a:t>
            </a:r>
          </a:p>
          <a:p>
            <a:pPr algn="ctr">
              <a:spcBef>
                <a:spcPct val="50000"/>
              </a:spcBef>
            </a:pPr>
            <a:r>
              <a:rPr lang="pt-BR" altLang="pt-BR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ERRADO!</a:t>
            </a:r>
          </a:p>
        </p:txBody>
      </p:sp>
    </p:spTree>
    <p:extLst>
      <p:ext uri="{BB962C8B-B14F-4D97-AF65-F5344CB8AC3E}">
        <p14:creationId xmlns:p14="http://schemas.microsoft.com/office/powerpoint/2010/main" val="259630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Espaço Reservado para Número de Slide 3">
            <a:extLst>
              <a:ext uri="{FF2B5EF4-FFF2-40B4-BE49-F238E27FC236}">
                <a16:creationId xmlns:a16="http://schemas.microsoft.com/office/drawing/2014/main" id="{CA9B783E-925C-4E46-AA6A-E8B87DEC1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4A3194-C346-450D-8A23-661C3EAEB7FC}" type="slidenum">
              <a:rPr lang="pt-BR" altLang="en-US" sz="1200" smtClean="0">
                <a:latin typeface="Garamond" panose="02020404030301010803" pitchFamily="18" charset="0"/>
              </a:rPr>
              <a:pPr/>
              <a:t>18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52995" name="Rectangle 2">
            <a:extLst>
              <a:ext uri="{FF2B5EF4-FFF2-40B4-BE49-F238E27FC236}">
                <a16:creationId xmlns:a16="http://schemas.microsoft.com/office/drawing/2014/main" id="{39E5DB42-6481-4263-97D3-85FCBAF08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1 (com </a:t>
            </a:r>
            <a:r>
              <a:rPr lang="pt-BR" altLang="pt-BR" b="1" dirty="0"/>
              <a:t>do </a:t>
            </a:r>
            <a:r>
              <a:rPr lang="pt-BR" altLang="pt-BR" b="1" dirty="0" err="1"/>
              <a:t>while</a:t>
            </a:r>
            <a:r>
              <a:rPr lang="pt-BR" altLang="pt-BR" dirty="0"/>
              <a:t>)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852996" name="Rectangle 3">
            <a:extLst>
              <a:ext uri="{FF2B5EF4-FFF2-40B4-BE49-F238E27FC236}">
                <a16:creationId xmlns:a16="http://schemas.microsoft.com/office/drawing/2014/main" id="{B1FD4F92-4159-4739-BC74-FAA1E1A9A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584" y="1268760"/>
            <a:ext cx="7489329" cy="496855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CalculaSomaRepita2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pt-BR" altLang="pt-BR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numero, soma = 0,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media;</a:t>
            </a:r>
          </a:p>
          <a:p>
            <a:pPr marL="0" indent="0" eaLnBrk="1" hangingPunct="1">
              <a:buNone/>
            </a:pP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Scanner </a:t>
            </a:r>
            <a:r>
              <a:rPr lang="en-US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5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"Para finalizar digite -1"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marL="0" indent="0" eaLnBrk="1" hangingPunct="1">
              <a:buNone/>
            </a:pP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número: 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 =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(numero != -1) </a:t>
            </a: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+= numero;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(numero != -1); 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media = (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soma /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"Média = " 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7A82A06C-7EFE-4FEE-9BFC-2186AEE50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028" y="3470830"/>
            <a:ext cx="4822180" cy="576262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360D9CF5-2F82-4094-B939-DB19500DB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6919" y="4941416"/>
            <a:ext cx="1655763" cy="431800"/>
          </a:xfrm>
          <a:prstGeom prst="wedgeRoundRectCallout">
            <a:avLst>
              <a:gd name="adj1" fmla="val -214173"/>
              <a:gd name="adj2" fmla="val 29014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>
                <a:solidFill>
                  <a:schemeClr val="bg1"/>
                </a:solidFill>
              </a:rPr>
              <a:t>FLAG</a:t>
            </a:r>
            <a:endParaRPr lang="pt-BR" altLang="pt-BR" sz="1800" i="1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1036665E-EF38-486A-9AFD-E09F1EAB8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6920" y="2739140"/>
            <a:ext cx="1655763" cy="431800"/>
          </a:xfrm>
          <a:prstGeom prst="wedgeRoundRectCallout">
            <a:avLst>
              <a:gd name="adj1" fmla="val -243910"/>
              <a:gd name="adj2" fmla="val 283130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>
                <a:solidFill>
                  <a:schemeClr val="bg1"/>
                </a:solidFill>
              </a:rPr>
              <a:t>FLAG</a:t>
            </a:r>
            <a:endParaRPr lang="pt-BR" altLang="pt-BR" sz="1800" i="1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50D2BD37-BADF-44AE-AC5D-888BD4D05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000" y="432000"/>
            <a:ext cx="219551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altLang="pt-BR" sz="2400" dirty="0">
                <a:solidFill>
                  <a:srgbClr val="009900"/>
                </a:solidFill>
                <a:latin typeface="Times New Roman" panose="02020603050405020304" pitchFamily="18" charset="0"/>
              </a:rPr>
              <a:t>Flag FICTÍCIO (</a:t>
            </a:r>
            <a:r>
              <a:rPr lang="pt-BR" altLang="pt-BR" sz="2400" b="1" u="sng" dirty="0">
                <a:solidFill>
                  <a:srgbClr val="009900"/>
                </a:solidFill>
                <a:latin typeface="Times New Roman" panose="02020603050405020304" pitchFamily="18" charset="0"/>
              </a:rPr>
              <a:t>não</a:t>
            </a:r>
            <a:r>
              <a:rPr lang="pt-BR" altLang="pt-BR" sz="2400" dirty="0">
                <a:solidFill>
                  <a:srgbClr val="009900"/>
                </a:solidFill>
                <a:latin typeface="Times New Roman" panose="02020603050405020304" pitchFamily="18" charset="0"/>
              </a:rPr>
              <a:t> está sendo processado)</a:t>
            </a:r>
          </a:p>
          <a:p>
            <a:pPr algn="ctr">
              <a:spcBef>
                <a:spcPct val="50000"/>
              </a:spcBef>
            </a:pPr>
            <a:r>
              <a:rPr lang="pt-BR" altLang="pt-BR" sz="2400" dirty="0">
                <a:solidFill>
                  <a:srgbClr val="009900"/>
                </a:solidFill>
                <a:latin typeface="Times New Roman" panose="02020603050405020304" pitchFamily="18" charset="0"/>
              </a:rPr>
              <a:t>CERTO!</a:t>
            </a:r>
          </a:p>
        </p:txBody>
      </p:sp>
    </p:spTree>
    <p:extLst>
      <p:ext uri="{BB962C8B-B14F-4D97-AF65-F5344CB8AC3E}">
        <p14:creationId xmlns:p14="http://schemas.microsoft.com/office/powerpoint/2010/main" val="192320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Espaço Reservado para Número de Slide 3">
            <a:extLst>
              <a:ext uri="{FF2B5EF4-FFF2-40B4-BE49-F238E27FC236}">
                <a16:creationId xmlns:a16="http://schemas.microsoft.com/office/drawing/2014/main" id="{CA9B783E-925C-4E46-AA6A-E8B87DEC1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4A3194-C346-450D-8A23-661C3EAEB7FC}" type="slidenum">
              <a:rPr lang="pt-BR" altLang="en-US" sz="1200" smtClean="0">
                <a:latin typeface="Garamond" panose="02020404030301010803" pitchFamily="18" charset="0"/>
              </a:rPr>
              <a:pPr/>
              <a:t>19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52995" name="Rectangle 2">
            <a:extLst>
              <a:ext uri="{FF2B5EF4-FFF2-40B4-BE49-F238E27FC236}">
                <a16:creationId xmlns:a16="http://schemas.microsoft.com/office/drawing/2014/main" id="{39E5DB42-6481-4263-97D3-85FCBAF08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1 (com </a:t>
            </a:r>
            <a:r>
              <a:rPr lang="pt-BR" altLang="pt-BR" b="1" dirty="0" err="1"/>
              <a:t>while</a:t>
            </a:r>
            <a:r>
              <a:rPr lang="pt-BR" altLang="pt-BR" dirty="0"/>
              <a:t>)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852996" name="Rectangle 3">
            <a:extLst>
              <a:ext uri="{FF2B5EF4-FFF2-40B4-BE49-F238E27FC236}">
                <a16:creationId xmlns:a16="http://schemas.microsoft.com/office/drawing/2014/main" id="{B1FD4F92-4159-4739-BC74-FAA1E1A9A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584" y="1268760"/>
            <a:ext cx="7489329" cy="496855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CalculaSomaEnquanto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pt-BR" altLang="pt-BR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 = 0, soma = 0,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media;</a:t>
            </a:r>
          </a:p>
          <a:p>
            <a:pPr marL="0" indent="0" eaLnBrk="1" hangingPunct="1">
              <a:buNone/>
            </a:pP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Scanner </a:t>
            </a:r>
            <a:r>
              <a:rPr lang="en-US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5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"Para finalizar digite -1"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marL="0" indent="0" eaLnBrk="1" hangingPunct="1">
              <a:buNone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while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(numero != -1)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número: 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 =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soma += numero;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 eaLnBrk="1" hangingPunct="1">
              <a:buNone/>
            </a:pP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media = (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soma /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"Média = " 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7A82A06C-7EFE-4FEE-9BFC-2186AEE50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028" y="3458606"/>
            <a:ext cx="4822180" cy="576262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409B5518-AF0F-498F-B21E-300119EB8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0817" y="2591286"/>
            <a:ext cx="1655763" cy="431800"/>
          </a:xfrm>
          <a:prstGeom prst="wedgeRoundRectCallout">
            <a:avLst>
              <a:gd name="adj1" fmla="val -228616"/>
              <a:gd name="adj2" fmla="val 116977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>
                <a:solidFill>
                  <a:schemeClr val="bg1"/>
                </a:solidFill>
              </a:rPr>
              <a:t>FLAG</a:t>
            </a:r>
            <a:endParaRPr lang="pt-BR" altLang="pt-BR" sz="1800" i="1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5F9AF4CB-63F3-4FB6-BCA1-22C433254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943" y="432000"/>
            <a:ext cx="219551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altLang="pt-BR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Flag REAL (está sendo processado)</a:t>
            </a:r>
          </a:p>
          <a:p>
            <a:pPr algn="ctr">
              <a:spcBef>
                <a:spcPct val="50000"/>
              </a:spcBef>
            </a:pPr>
            <a:r>
              <a:rPr lang="pt-BR" altLang="pt-BR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ERRADO!</a:t>
            </a:r>
          </a:p>
        </p:txBody>
      </p:sp>
    </p:spTree>
    <p:extLst>
      <p:ext uri="{BB962C8B-B14F-4D97-AF65-F5344CB8AC3E}">
        <p14:creationId xmlns:p14="http://schemas.microsoft.com/office/powerpoint/2010/main" val="154046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579" name="Rectangle 2">
            <a:extLst>
              <a:ext uri="{FF2B5EF4-FFF2-40B4-BE49-F238E27FC236}">
                <a16:creationId xmlns:a16="http://schemas.microsoft.com/office/drawing/2014/main" id="{87E1BD7E-7578-461E-9B9D-F98185D86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Conteúdo 11</a:t>
            </a:r>
          </a:p>
        </p:txBody>
      </p:sp>
      <p:sp>
        <p:nvSpPr>
          <p:cNvPr id="920580" name="Rectangle 3">
            <a:extLst>
              <a:ext uri="{FF2B5EF4-FFF2-40B4-BE49-F238E27FC236}">
                <a16:creationId xmlns:a16="http://schemas.microsoft.com/office/drawing/2014/main" id="{B34F8ACC-F26D-4C99-82F9-F4D33DB464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/>
              <a:t>Comando de REPETIÇÃO:</a:t>
            </a:r>
          </a:p>
          <a:p>
            <a:pPr lvl="1"/>
            <a:r>
              <a:rPr lang="pt-BR" altLang="pt-BR" b="1" dirty="0" err="1"/>
              <a:t>while</a:t>
            </a:r>
            <a:endParaRPr lang="pt-BR" altLang="pt-BR" b="1" dirty="0"/>
          </a:p>
          <a:p>
            <a:r>
              <a:rPr lang="pt-BR" altLang="pt-BR" dirty="0"/>
              <a:t>Comandos de exceção em loops:</a:t>
            </a:r>
          </a:p>
          <a:p>
            <a:pPr lvl="1"/>
            <a:r>
              <a:rPr lang="pt-BR" altLang="pt-BR" b="1" dirty="0"/>
              <a:t>break</a:t>
            </a:r>
          </a:p>
          <a:p>
            <a:pPr lvl="1"/>
            <a:r>
              <a:rPr lang="pt-BR" altLang="pt-BR" b="1" dirty="0"/>
              <a:t>continue</a:t>
            </a:r>
          </a:p>
          <a:p>
            <a:r>
              <a:rPr lang="pt-BR" altLang="pt-BR" dirty="0"/>
              <a:t>Leitura de arquivos texto (TXT)</a:t>
            </a:r>
          </a:p>
          <a:p>
            <a:r>
              <a:rPr lang="pt-BR" altLang="pt-BR" dirty="0"/>
              <a:t>Exercícios</a:t>
            </a:r>
          </a:p>
        </p:txBody>
      </p:sp>
      <p:sp>
        <p:nvSpPr>
          <p:cNvPr id="920578" name="Espaço Reservado para Número de Slide 3">
            <a:extLst>
              <a:ext uri="{FF2B5EF4-FFF2-40B4-BE49-F238E27FC236}">
                <a16:creationId xmlns:a16="http://schemas.microsoft.com/office/drawing/2014/main" id="{812D1F9F-6F0B-4E65-8154-CCEF07161D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BB9F4C-5009-4BDF-879B-B5FCA89CB1BA}" type="slidenum">
              <a:rPr lang="pt-BR" altLang="en-US" smtClean="0"/>
              <a:pPr/>
              <a:t>2</a:t>
            </a:fld>
            <a:endParaRPr lang="pt-B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Espaço Reservado para Número de Slide 3">
            <a:extLst>
              <a:ext uri="{FF2B5EF4-FFF2-40B4-BE49-F238E27FC236}">
                <a16:creationId xmlns:a16="http://schemas.microsoft.com/office/drawing/2014/main" id="{CA9B783E-925C-4E46-AA6A-E8B87DEC1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4A3194-C346-450D-8A23-661C3EAEB7FC}" type="slidenum">
              <a:rPr lang="pt-BR" altLang="en-US" sz="1200" smtClean="0">
                <a:latin typeface="Garamond" panose="02020404030301010803" pitchFamily="18" charset="0"/>
              </a:rPr>
              <a:pPr/>
              <a:t>20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52995" name="Rectangle 2">
            <a:extLst>
              <a:ext uri="{FF2B5EF4-FFF2-40B4-BE49-F238E27FC236}">
                <a16:creationId xmlns:a16="http://schemas.microsoft.com/office/drawing/2014/main" id="{39E5DB42-6481-4263-97D3-85FCBAF08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1 (com </a:t>
            </a:r>
            <a:r>
              <a:rPr lang="pt-BR" altLang="pt-BR" b="1" dirty="0" err="1"/>
              <a:t>while</a:t>
            </a:r>
            <a:r>
              <a:rPr lang="pt-BR" altLang="pt-BR" dirty="0"/>
              <a:t>)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852996" name="Rectangle 3">
            <a:extLst>
              <a:ext uri="{FF2B5EF4-FFF2-40B4-BE49-F238E27FC236}">
                <a16:creationId xmlns:a16="http://schemas.microsoft.com/office/drawing/2014/main" id="{B1FD4F92-4159-4739-BC74-FAA1E1A9A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584" y="1268760"/>
            <a:ext cx="7489329" cy="496855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CalculaSomaEnquanto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pt-BR" altLang="pt-BR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numero, soma = 0,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media;</a:t>
            </a:r>
          </a:p>
          <a:p>
            <a:pPr marL="0" indent="0" eaLnBrk="1" hangingPunct="1">
              <a:buNone/>
            </a:pP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Scanner </a:t>
            </a:r>
            <a:r>
              <a:rPr lang="en-US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5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"Para finalizar digite -1"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número: 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 =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(numero != -1)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soma += numero;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número: 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 =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media = (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soma /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"Média = " 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7A82A06C-7EFE-4FEE-9BFC-2186AEE50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028" y="4580930"/>
            <a:ext cx="4822180" cy="576262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2A75292-C004-4A56-9485-778E9C75B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004" y="3212976"/>
            <a:ext cx="4822180" cy="576262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409B5518-AF0F-498F-B21E-300119EB8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0693" y="2853184"/>
            <a:ext cx="1655763" cy="431800"/>
          </a:xfrm>
          <a:prstGeom prst="wedgeRoundRectCallout">
            <a:avLst>
              <a:gd name="adj1" fmla="val -245609"/>
              <a:gd name="adj2" fmla="val 178877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>
                <a:solidFill>
                  <a:schemeClr val="bg1"/>
                </a:solidFill>
              </a:rPr>
              <a:t>FLAG</a:t>
            </a:r>
            <a:endParaRPr lang="pt-BR" altLang="pt-BR" sz="1800" i="1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5F9AF4CB-63F3-4FB6-BCA1-22C433254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943" y="432000"/>
            <a:ext cx="219551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altLang="pt-BR" sz="2400" dirty="0">
                <a:solidFill>
                  <a:srgbClr val="009900"/>
                </a:solidFill>
                <a:latin typeface="Times New Roman" panose="02020603050405020304" pitchFamily="18" charset="0"/>
              </a:rPr>
              <a:t>Flag FICTÍCIO (não está sendo processado)</a:t>
            </a:r>
          </a:p>
          <a:p>
            <a:pPr algn="ctr">
              <a:spcBef>
                <a:spcPct val="50000"/>
              </a:spcBef>
            </a:pPr>
            <a:r>
              <a:rPr lang="pt-BR" altLang="pt-BR" sz="2400" dirty="0">
                <a:solidFill>
                  <a:srgbClr val="009900"/>
                </a:solidFill>
                <a:latin typeface="Times New Roman" panose="02020603050405020304" pitchFamily="18" charset="0"/>
              </a:rPr>
              <a:t>CERTO!</a:t>
            </a:r>
          </a:p>
        </p:txBody>
      </p:sp>
    </p:spTree>
    <p:extLst>
      <p:ext uri="{BB962C8B-B14F-4D97-AF65-F5344CB8AC3E}">
        <p14:creationId xmlns:p14="http://schemas.microsoft.com/office/powerpoint/2010/main" val="328112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Espaço Reservado para Número de Slide 3">
            <a:extLst>
              <a:ext uri="{FF2B5EF4-FFF2-40B4-BE49-F238E27FC236}">
                <a16:creationId xmlns:a16="http://schemas.microsoft.com/office/drawing/2014/main" id="{9332658C-D8AF-43C1-AC16-011183DE00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88EA12-8C1B-4721-8646-037F2E416E45}" type="slidenum">
              <a:rPr lang="pt-BR" altLang="en-US" sz="1200" smtClean="0">
                <a:latin typeface="Garamond" panose="02020404030301010803" pitchFamily="18" charset="0"/>
              </a:rPr>
              <a:pPr/>
              <a:t>21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56419" name="Rectangle 2">
            <a:extLst>
              <a:ext uri="{FF2B5EF4-FFF2-40B4-BE49-F238E27FC236}">
                <a16:creationId xmlns:a16="http://schemas.microsoft.com/office/drawing/2014/main" id="{7CF34B31-EF52-4F35-84EA-A32461AD0D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 2</a:t>
            </a:r>
            <a:endParaRPr lang="pt-BR" altLang="pt-BR" sz="1700"/>
          </a:p>
        </p:txBody>
      </p:sp>
      <p:sp>
        <p:nvSpPr>
          <p:cNvPr id="956420" name="Rectangle 3">
            <a:extLst>
              <a:ext uri="{FF2B5EF4-FFF2-40B4-BE49-F238E27FC236}">
                <a16:creationId xmlns:a16="http://schemas.microsoft.com/office/drawing/2014/main" id="{E15A3083-ACA0-4554-AC55-9F0587BD1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8488" y="1125538"/>
            <a:ext cx="8077200" cy="4567237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dirty="0"/>
              <a:t>O preço final de um produto manufaturado é calculo somando-se os custos parciais dos materiais consumidos na sua fabricação somado ao BDI. Faça um programa para ler a taxa de BDI (em %) da empresa, uma única vez no início, e o nome, a quantidade e o preço unitário de uma série de materiais utilizados na manufatura do produto. A cada material lido o programa deverá informar o seu custo parcial e ao final o preço final do produto, aplicando-se o BDI.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900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b="1" dirty="0"/>
              <a:t>Custo Parcial = Quantidade do Material  X  Preço Unitário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b="1" dirty="0"/>
              <a:t>Custo Total = Somatório dos </a:t>
            </a:r>
            <a:r>
              <a:rPr lang="pt-BR" altLang="pt-BR" sz="1700" b="1" u="sng" dirty="0"/>
              <a:t>Custos Parciais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b="1" dirty="0"/>
              <a:t>BDI = Taxa sobre o </a:t>
            </a:r>
            <a:r>
              <a:rPr lang="pt-BR" altLang="pt-BR" sz="1700" b="1" u="sng" dirty="0"/>
              <a:t>Custo Total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b="1" dirty="0"/>
              <a:t>Preço Final = Custo Total + BDI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900" b="1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dirty="0"/>
              <a:t>O último material a ser lido terá seu nome igual a “</a:t>
            </a:r>
            <a:r>
              <a:rPr lang="pt-BR" altLang="pt-BR" sz="1900" dirty="0">
                <a:solidFill>
                  <a:srgbClr val="0000FF"/>
                </a:solidFill>
              </a:rPr>
              <a:t>FIM”</a:t>
            </a:r>
            <a:r>
              <a:rPr lang="pt-BR" altLang="pt-BR" sz="2000" dirty="0"/>
              <a:t> (</a:t>
            </a:r>
            <a:r>
              <a:rPr lang="pt-BR" altLang="pt-BR" sz="2000" i="1" dirty="0"/>
              <a:t>flag</a:t>
            </a:r>
            <a:r>
              <a:rPr lang="pt-BR" altLang="pt-BR" sz="2000" dirty="0"/>
              <a:t>)</a:t>
            </a:r>
            <a:r>
              <a:rPr lang="pt-BR" altLang="pt-BR" sz="1900" dirty="0"/>
              <a:t> e </a:t>
            </a:r>
            <a:r>
              <a:rPr lang="pt-BR" altLang="pt-BR" sz="1900" u="sng" dirty="0"/>
              <a:t>não deverá entrar nos cálculos</a:t>
            </a:r>
            <a:r>
              <a:rPr lang="pt-BR" altLang="pt-BR" sz="1900" dirty="0"/>
              <a:t>.</a:t>
            </a:r>
          </a:p>
        </p:txBody>
      </p:sp>
      <p:sp>
        <p:nvSpPr>
          <p:cNvPr id="956421" name="Rectangle 4">
            <a:extLst>
              <a:ext uri="{FF2B5EF4-FFF2-40B4-BE49-F238E27FC236}">
                <a16:creationId xmlns:a16="http://schemas.microsoft.com/office/drawing/2014/main" id="{9F372CCF-B329-45D3-BC5A-10FAB9CC1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3050" y="5661025"/>
            <a:ext cx="20780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b="1" i="1">
                <a:solidFill>
                  <a:srgbClr val="FF0000"/>
                </a:solidFill>
              </a:rPr>
              <a:t>Ver próximo slide 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66" name="Espaço Reservado para Número de Slide 3">
            <a:extLst>
              <a:ext uri="{FF2B5EF4-FFF2-40B4-BE49-F238E27FC236}">
                <a16:creationId xmlns:a16="http://schemas.microsoft.com/office/drawing/2014/main" id="{393D1FF7-2AAD-47E2-BF48-3D5A94D5B8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477048-1225-4C75-89FC-AEDD76CD7D50}" type="slidenum">
              <a:rPr lang="pt-BR" altLang="en-US" sz="1200" smtClean="0">
                <a:latin typeface="Garamond" panose="02020404030301010803" pitchFamily="18" charset="0"/>
              </a:rPr>
              <a:pPr/>
              <a:t>22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58467" name="Rectangle 2">
            <a:extLst>
              <a:ext uri="{FF2B5EF4-FFF2-40B4-BE49-F238E27FC236}">
                <a16:creationId xmlns:a16="http://schemas.microsoft.com/office/drawing/2014/main" id="{0C22C291-8F54-4C88-A0CB-73F9F7BB74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2</a:t>
            </a:r>
            <a:endParaRPr lang="pt-BR" altLang="pt-BR" sz="1700" dirty="0"/>
          </a:p>
        </p:txBody>
      </p:sp>
      <p:sp>
        <p:nvSpPr>
          <p:cNvPr id="958468" name="Rectangle 3">
            <a:extLst>
              <a:ext uri="{FF2B5EF4-FFF2-40B4-BE49-F238E27FC236}">
                <a16:creationId xmlns:a16="http://schemas.microsoft.com/office/drawing/2014/main" id="{D2A2CD36-8D8D-4211-8E2E-3ACFB0EE5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555750"/>
            <a:ext cx="8137525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 u="sng">
                <a:solidFill>
                  <a:srgbClr val="0000FF"/>
                </a:solidFill>
              </a:rPr>
              <a:t>Para testar</a:t>
            </a:r>
            <a:r>
              <a:rPr lang="pt-BR" altLang="pt-BR" sz="1900">
                <a:solidFill>
                  <a:srgbClr val="0000FF"/>
                </a:solidFill>
              </a:rPr>
              <a:t>:</a:t>
            </a:r>
            <a:r>
              <a:rPr lang="pt-BR" altLang="pt-BR" sz="1900">
                <a:solidFill>
                  <a:schemeClr val="accent1"/>
                </a:solidFill>
              </a:rPr>
              <a:t>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/>
              <a:t>Taxa de BDI: 25%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/>
              <a:t>Materiais consumidos para produzir um Carrinho de Rolimã: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/>
              <a:t>	Madeira – 2 tábuas – R$2.50 cada tábua 	</a:t>
            </a:r>
            <a:r>
              <a:rPr lang="pt-BR" altLang="pt-BR" sz="1900">
                <a:solidFill>
                  <a:srgbClr val="0000FF"/>
                </a:solidFill>
              </a:rPr>
              <a:t>	 </a:t>
            </a:r>
            <a:r>
              <a:rPr lang="pt-BR" altLang="pt-BR" sz="190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900">
                <a:solidFill>
                  <a:srgbClr val="0000FF"/>
                </a:solidFill>
              </a:rPr>
              <a:t> R$ 5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/>
              <a:t>	Prego – 2 caixas – R$0.50 cada caixa 			 </a:t>
            </a:r>
            <a:r>
              <a:rPr lang="pt-BR" altLang="pt-BR" sz="190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900">
                <a:solidFill>
                  <a:srgbClr val="0000FF"/>
                </a:solidFill>
              </a:rPr>
              <a:t> R$ 1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/>
              <a:t>	Cola – 2 bastões – R$7.00 cada bastão</a:t>
            </a:r>
            <a:r>
              <a:rPr lang="pt-BR" altLang="pt-BR" sz="1900">
                <a:solidFill>
                  <a:schemeClr val="accent1"/>
                </a:solidFill>
              </a:rPr>
              <a:t> 		 </a:t>
            </a:r>
            <a:r>
              <a:rPr lang="pt-BR" altLang="pt-BR" sz="190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900">
                <a:solidFill>
                  <a:srgbClr val="0000FF"/>
                </a:solidFill>
              </a:rPr>
              <a:t> R$ 14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/>
              <a:t>	Lixa – 3 folhas – R$0.35 cada folha 			 </a:t>
            </a:r>
            <a:r>
              <a:rPr lang="pt-BR" altLang="pt-BR" sz="190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900">
                <a:solidFill>
                  <a:srgbClr val="0000FF"/>
                </a:solidFill>
              </a:rPr>
              <a:t> R$ 1.05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/>
              <a:t>	Rolamento – 4 unidades – R$85.00 cada unidade	 </a:t>
            </a:r>
            <a:r>
              <a:rPr lang="pt-BR" altLang="pt-BR" sz="190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900">
                <a:solidFill>
                  <a:srgbClr val="0000FF"/>
                </a:solidFill>
              </a:rPr>
              <a:t> R$ 340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/>
              <a:t>Custo Total = 361.05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/>
              <a:t>BDI (25% de 361.05) = 90.26...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>
                <a:solidFill>
                  <a:srgbClr val="0000FF"/>
                </a:solidFill>
              </a:rPr>
              <a:t>Preço Final</a:t>
            </a:r>
            <a:r>
              <a:rPr lang="pt-BR" altLang="pt-BR" sz="1900">
                <a:solidFill>
                  <a:schemeClr val="accent1"/>
                </a:solidFill>
              </a:rPr>
              <a:t> </a:t>
            </a:r>
            <a:r>
              <a:rPr lang="pt-BR" altLang="pt-BR" sz="1900"/>
              <a:t>(361.05 + 90.26)</a:t>
            </a:r>
            <a:r>
              <a:rPr lang="pt-BR" altLang="pt-BR" sz="1900">
                <a:solidFill>
                  <a:schemeClr val="accent1"/>
                </a:solidFill>
              </a:rPr>
              <a:t> </a:t>
            </a:r>
            <a:r>
              <a:rPr lang="pt-BR" altLang="pt-BR" sz="1900">
                <a:solidFill>
                  <a:srgbClr val="0000FF"/>
                </a:solidFill>
              </a:rPr>
              <a:t>= 451.31...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Espaço Reservado para Número de Slide 3">
            <a:extLst>
              <a:ext uri="{FF2B5EF4-FFF2-40B4-BE49-F238E27FC236}">
                <a16:creationId xmlns:a16="http://schemas.microsoft.com/office/drawing/2014/main" id="{CA9B783E-925C-4E46-AA6A-E8B87DEC1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4A3194-C346-450D-8A23-661C3EAEB7FC}" type="slidenum">
              <a:rPr lang="pt-BR" altLang="en-US" sz="1200" smtClean="0">
                <a:latin typeface="Garamond" panose="02020404030301010803" pitchFamily="18" charset="0"/>
              </a:rPr>
              <a:pPr/>
              <a:t>23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52996" name="Rectangle 3">
            <a:extLst>
              <a:ext uri="{FF2B5EF4-FFF2-40B4-BE49-F238E27FC236}">
                <a16:creationId xmlns:a16="http://schemas.microsoft.com/office/drawing/2014/main" id="{B1FD4F92-4159-4739-BC74-FAA1E1A9A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60648"/>
            <a:ext cx="8686800" cy="604867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PrecoFinalRepitaFlagReal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2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2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pt-BR" altLang="pt-BR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pru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cus,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bdi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nome;</a:t>
            </a:r>
          </a:p>
          <a:p>
            <a:pPr marL="0" indent="0" eaLnBrk="1" hangingPunct="1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Scanner </a:t>
            </a:r>
            <a:r>
              <a:rPr lang="en-US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2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taxa do BDI em %: "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bdi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do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nome do material (FIM para finalizar): "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quantidade consumida: "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preço unitário: "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pru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cus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pru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"Custo Parcial = " 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cus;</a:t>
            </a:r>
          </a:p>
          <a:p>
            <a:pPr marL="0" indent="0" eaLnBrk="1" hangingPunct="1">
              <a:buNone/>
            </a:pP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nome.equalsIgnoreCase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"FIM"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bdi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100;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"Preço Final = " 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2A75292-C004-4A56-9485-778E9C75B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2478828"/>
            <a:ext cx="6552728" cy="432246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7311D7E9-8DE6-4029-8C56-5961EE8EC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7446" y="4185431"/>
            <a:ext cx="1655763" cy="431800"/>
          </a:xfrm>
          <a:prstGeom prst="wedgeRoundRectCallout">
            <a:avLst>
              <a:gd name="adj1" fmla="val -130061"/>
              <a:gd name="adj2" fmla="val 58334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>
                <a:solidFill>
                  <a:schemeClr val="bg1"/>
                </a:solidFill>
              </a:rPr>
              <a:t>FLAG</a:t>
            </a:r>
            <a:endParaRPr lang="pt-BR" altLang="pt-BR" sz="1800" i="1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8C27CD6D-D305-4DE4-BCFF-AF8A2FD6C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000" y="432000"/>
            <a:ext cx="219551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altLang="pt-BR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Flag REAL (está sendo processado)</a:t>
            </a:r>
          </a:p>
          <a:p>
            <a:pPr algn="ctr">
              <a:spcBef>
                <a:spcPct val="50000"/>
              </a:spcBef>
            </a:pPr>
            <a:r>
              <a:rPr lang="pt-BR" altLang="pt-BR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ERRADO!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B05297C-1608-4B50-BC3F-5C54611E2CD3}"/>
              </a:ext>
            </a:extLst>
          </p:cNvPr>
          <p:cNvSpPr txBox="1"/>
          <p:nvPr/>
        </p:nvSpPr>
        <p:spPr>
          <a:xfrm>
            <a:off x="4800600" y="5677465"/>
            <a:ext cx="4343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altLang="pt-BR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Exemplo 2 (com </a:t>
            </a:r>
            <a:r>
              <a:rPr lang="pt-BR" altLang="pt-BR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 </a:t>
            </a:r>
            <a:r>
              <a:rPr lang="pt-BR" altLang="pt-BR" sz="2800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while</a:t>
            </a:r>
            <a:r>
              <a:rPr lang="pt-BR" altLang="pt-BR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 </a:t>
            </a:r>
            <a:endParaRPr lang="pt-BR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9315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Espaço Reservado para Número de Slide 3">
            <a:extLst>
              <a:ext uri="{FF2B5EF4-FFF2-40B4-BE49-F238E27FC236}">
                <a16:creationId xmlns:a16="http://schemas.microsoft.com/office/drawing/2014/main" id="{CA9B783E-925C-4E46-AA6A-E8B87DEC1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4A3194-C346-450D-8A23-661C3EAEB7FC}" type="slidenum">
              <a:rPr lang="pt-BR" altLang="en-US" sz="1200" smtClean="0">
                <a:latin typeface="Garamond" panose="02020404030301010803" pitchFamily="18" charset="0"/>
              </a:rPr>
              <a:pPr/>
              <a:t>24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52996" name="Rectangle 3">
            <a:extLst>
              <a:ext uri="{FF2B5EF4-FFF2-40B4-BE49-F238E27FC236}">
                <a16:creationId xmlns:a16="http://schemas.microsoft.com/office/drawing/2014/main" id="{B1FD4F92-4159-4739-BC74-FAA1E1A9A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60648"/>
            <a:ext cx="8686800" cy="604867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PrecoFinalRepitaFlagFicticio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2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2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pt-BR" altLang="pt-BR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pru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cus,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bdi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nome;</a:t>
            </a:r>
          </a:p>
          <a:p>
            <a:pPr marL="0" indent="0" eaLnBrk="1" hangingPunct="1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Scanner </a:t>
            </a:r>
            <a:r>
              <a:rPr lang="en-US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2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taxa do BDI em %: "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bdi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do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nome do material (FIM para finalizar): "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quantidade consumida: "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preço unitário: "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pru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nome.equalsToIgnoreCase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"FIM"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cus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pru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"Custo Parcial = " 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cus;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nome.equalsIgnoreCase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"FIM"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bdi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100;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"Preço Final = " 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2A75292-C004-4A56-9485-778E9C75B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2492896"/>
            <a:ext cx="6552728" cy="432246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9FD134CD-F647-4A78-B4DA-062279773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909" y="4427792"/>
            <a:ext cx="1655763" cy="431800"/>
          </a:xfrm>
          <a:prstGeom prst="wedgeRoundRectCallout">
            <a:avLst>
              <a:gd name="adj1" fmla="val -183587"/>
              <a:gd name="adj2" fmla="val 123492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>
                <a:solidFill>
                  <a:schemeClr val="bg1"/>
                </a:solidFill>
              </a:rPr>
              <a:t>FLAG</a:t>
            </a:r>
            <a:endParaRPr lang="pt-BR" altLang="pt-BR" sz="1800" i="1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14229E2-8CE4-4686-8152-D7F337E26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910" y="3373531"/>
            <a:ext cx="1655763" cy="431800"/>
          </a:xfrm>
          <a:prstGeom prst="wedgeRoundRectCallout">
            <a:avLst>
              <a:gd name="adj1" fmla="val -186136"/>
              <a:gd name="adj2" fmla="val 126750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 dirty="0">
                <a:solidFill>
                  <a:schemeClr val="bg1"/>
                </a:solidFill>
              </a:rPr>
              <a:t>FLAG</a:t>
            </a:r>
            <a:endParaRPr lang="pt-BR" altLang="pt-BR" sz="1800" i="1" dirty="0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C8F5C693-F560-4CBD-9F46-402ED8AE9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175" y="432000"/>
            <a:ext cx="2195513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altLang="pt-BR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Flag FICTÍCIO (está sendo processado)</a:t>
            </a:r>
          </a:p>
          <a:p>
            <a:pPr algn="ctr">
              <a:spcBef>
                <a:spcPct val="50000"/>
              </a:spcBef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LUGAR ERRADO!!!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A3CD6BC-5FAF-4FE1-9BEA-5DD280AD13C8}"/>
              </a:ext>
            </a:extLst>
          </p:cNvPr>
          <p:cNvSpPr txBox="1"/>
          <p:nvPr/>
        </p:nvSpPr>
        <p:spPr>
          <a:xfrm>
            <a:off x="4800600" y="5677465"/>
            <a:ext cx="4343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altLang="pt-BR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Exemplo 2 (com </a:t>
            </a:r>
            <a:r>
              <a:rPr lang="pt-BR" altLang="pt-BR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 </a:t>
            </a:r>
            <a:r>
              <a:rPr lang="pt-BR" altLang="pt-BR" sz="2800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while</a:t>
            </a:r>
            <a:r>
              <a:rPr lang="pt-BR" altLang="pt-BR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 </a:t>
            </a:r>
            <a:endParaRPr lang="pt-BR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8854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Espaço Reservado para Número de Slide 3">
            <a:extLst>
              <a:ext uri="{FF2B5EF4-FFF2-40B4-BE49-F238E27FC236}">
                <a16:creationId xmlns:a16="http://schemas.microsoft.com/office/drawing/2014/main" id="{CA9B783E-925C-4E46-AA6A-E8B87DEC1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4A3194-C346-450D-8A23-661C3EAEB7FC}" type="slidenum">
              <a:rPr lang="pt-BR" altLang="en-US" sz="1200" smtClean="0">
                <a:latin typeface="Garamond" panose="02020404030301010803" pitchFamily="18" charset="0"/>
              </a:rPr>
              <a:pPr/>
              <a:t>25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52996" name="Rectangle 3">
            <a:extLst>
              <a:ext uri="{FF2B5EF4-FFF2-40B4-BE49-F238E27FC236}">
                <a16:creationId xmlns:a16="http://schemas.microsoft.com/office/drawing/2014/main" id="{B1FD4F92-4159-4739-BC74-FAA1E1A9A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60648"/>
            <a:ext cx="8686800" cy="604867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PrecoFinalRepitaFlagFicticio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2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2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pt-BR" altLang="pt-BR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pru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cus,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bdi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nome;</a:t>
            </a:r>
          </a:p>
          <a:p>
            <a:pPr marL="0" indent="0" eaLnBrk="1" hangingPunct="1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Scanner </a:t>
            </a:r>
            <a:r>
              <a:rPr lang="en-US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2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taxa do BDI em %: "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bdi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do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nome do material (FIM para finalizar): "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nome.equalsIgnoreCase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"FIM"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quantidade consumida: "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preço unitário: "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pru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cus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pru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"Custo Parcial = " 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cus;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nome.equalsIgnoreCase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"FIM"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bdi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100;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"Preço Final = " 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2A75292-C004-4A56-9485-778E9C75B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2492896"/>
            <a:ext cx="6552728" cy="432246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46393B56-4557-45D1-9C6F-9ABBD7D97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430" y="4555699"/>
            <a:ext cx="1655763" cy="431800"/>
          </a:xfrm>
          <a:prstGeom prst="wedgeRoundRectCallout">
            <a:avLst>
              <a:gd name="adj1" fmla="val -182737"/>
              <a:gd name="adj2" fmla="val 94171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>
                <a:solidFill>
                  <a:schemeClr val="bg1"/>
                </a:solidFill>
              </a:rPr>
              <a:t>FLAG</a:t>
            </a:r>
            <a:endParaRPr lang="pt-BR" altLang="pt-BR" sz="1800" i="1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7891DC42-FE26-4345-B0DF-A67FA8780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431" y="3183308"/>
            <a:ext cx="1655763" cy="431800"/>
          </a:xfrm>
          <a:prstGeom prst="wedgeRoundRectCallout">
            <a:avLst>
              <a:gd name="adj1" fmla="val -202279"/>
              <a:gd name="adj2" fmla="val -78499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>
                <a:solidFill>
                  <a:schemeClr val="bg1"/>
                </a:solidFill>
              </a:rPr>
              <a:t>FLAG</a:t>
            </a:r>
            <a:endParaRPr lang="pt-BR" altLang="pt-BR" sz="1800" i="1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83C0C21C-4325-4D96-9944-99F9E3944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175" y="432000"/>
            <a:ext cx="219551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altLang="pt-BR" sz="2400" dirty="0">
                <a:solidFill>
                  <a:srgbClr val="009900"/>
                </a:solidFill>
                <a:latin typeface="Times New Roman" panose="02020603050405020304" pitchFamily="18" charset="0"/>
              </a:rPr>
              <a:t>Flag FICTÍCIO (</a:t>
            </a:r>
            <a:r>
              <a:rPr lang="pt-BR" altLang="pt-BR" sz="2400" b="1" u="sng" dirty="0">
                <a:solidFill>
                  <a:srgbClr val="009900"/>
                </a:solidFill>
                <a:latin typeface="Times New Roman" panose="02020603050405020304" pitchFamily="18" charset="0"/>
              </a:rPr>
              <a:t>não</a:t>
            </a:r>
            <a:r>
              <a:rPr lang="pt-BR" altLang="pt-BR" sz="2400" dirty="0">
                <a:solidFill>
                  <a:srgbClr val="009900"/>
                </a:solidFill>
                <a:latin typeface="Times New Roman" panose="02020603050405020304" pitchFamily="18" charset="0"/>
              </a:rPr>
              <a:t> está sendo processado)</a:t>
            </a:r>
          </a:p>
          <a:p>
            <a:pPr algn="ctr">
              <a:spcBef>
                <a:spcPct val="50000"/>
              </a:spcBef>
            </a:pPr>
            <a:r>
              <a:rPr lang="pt-BR" altLang="pt-BR" sz="2400" dirty="0">
                <a:solidFill>
                  <a:srgbClr val="009900"/>
                </a:solidFill>
                <a:latin typeface="Times New Roman" panose="02020603050405020304" pitchFamily="18" charset="0"/>
              </a:rPr>
              <a:t>CERTO!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269E138-56F2-428B-A889-86C9B67BC6F5}"/>
              </a:ext>
            </a:extLst>
          </p:cNvPr>
          <p:cNvSpPr txBox="1"/>
          <p:nvPr/>
        </p:nvSpPr>
        <p:spPr>
          <a:xfrm>
            <a:off x="4800600" y="5677465"/>
            <a:ext cx="4343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altLang="pt-BR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Exemplo 2 (com </a:t>
            </a:r>
            <a:r>
              <a:rPr lang="pt-BR" altLang="pt-BR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 </a:t>
            </a:r>
            <a:r>
              <a:rPr lang="pt-BR" altLang="pt-BR" sz="2800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while</a:t>
            </a:r>
            <a:r>
              <a:rPr lang="pt-BR" altLang="pt-BR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 </a:t>
            </a:r>
            <a:endParaRPr lang="pt-BR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8985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Espaço Reservado para Número de Slide 3">
            <a:extLst>
              <a:ext uri="{FF2B5EF4-FFF2-40B4-BE49-F238E27FC236}">
                <a16:creationId xmlns:a16="http://schemas.microsoft.com/office/drawing/2014/main" id="{CA9B783E-925C-4E46-AA6A-E8B87DEC1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4A3194-C346-450D-8A23-661C3EAEB7FC}" type="slidenum">
              <a:rPr lang="pt-BR" altLang="en-US" sz="1200" smtClean="0">
                <a:latin typeface="Garamond" panose="02020404030301010803" pitchFamily="18" charset="0"/>
              </a:rPr>
              <a:pPr/>
              <a:t>26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52996" name="Rectangle 3">
            <a:extLst>
              <a:ext uri="{FF2B5EF4-FFF2-40B4-BE49-F238E27FC236}">
                <a16:creationId xmlns:a16="http://schemas.microsoft.com/office/drawing/2014/main" id="{B1FD4F92-4159-4739-BC74-FAA1E1A9A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60648"/>
            <a:ext cx="8686800" cy="604867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PrecoFinalEnquantoFlagReal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2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2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pt-BR" altLang="pt-BR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pru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cus,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bdi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 = "";</a:t>
            </a:r>
          </a:p>
          <a:p>
            <a:pPr marL="0" indent="0" eaLnBrk="1" hangingPunct="1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Scanner </a:t>
            </a:r>
            <a:r>
              <a:rPr lang="en-US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2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taxa do BDI em %: "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bdi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while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nome.equalsIgnoreCase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"FIM"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nome do material (FIM para finalizar): "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quantidade consumida: "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preço unitário: "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pru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cus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pru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"Custo Parcial = " 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cus;</a:t>
            </a:r>
          </a:p>
          <a:p>
            <a:pPr marL="0" indent="0" eaLnBrk="1" hangingPunct="1">
              <a:buNone/>
            </a:pP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bdi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100;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"Preço Final = " 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C2A8EAE8-20F7-40CA-A86B-43C29BC66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984" y="2492698"/>
            <a:ext cx="6552728" cy="432246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87BBF614-0E2A-4B9A-8D0D-2379FB3EE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830" y="3347409"/>
            <a:ext cx="1655763" cy="431800"/>
          </a:xfrm>
          <a:prstGeom prst="wedgeRoundRectCallout">
            <a:avLst>
              <a:gd name="adj1" fmla="val -198031"/>
              <a:gd name="adj2" fmla="val -270716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>
                <a:solidFill>
                  <a:schemeClr val="bg1"/>
                </a:solidFill>
              </a:rPr>
              <a:t>FLAG</a:t>
            </a:r>
            <a:endParaRPr lang="pt-BR" altLang="pt-BR" sz="1800" i="1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042C447F-AEDF-413F-9BA8-F23F82FCE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175" y="432000"/>
            <a:ext cx="219551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altLang="pt-BR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Flag REAL (está sendo processado)</a:t>
            </a:r>
          </a:p>
          <a:p>
            <a:pPr algn="ctr">
              <a:spcBef>
                <a:spcPct val="50000"/>
              </a:spcBef>
            </a:pPr>
            <a:r>
              <a:rPr lang="pt-BR" altLang="pt-BR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ERRADO!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8CC8B89-2D5E-4391-9487-71E8B347B635}"/>
              </a:ext>
            </a:extLst>
          </p:cNvPr>
          <p:cNvSpPr txBox="1"/>
          <p:nvPr/>
        </p:nvSpPr>
        <p:spPr>
          <a:xfrm>
            <a:off x="4800600" y="5677465"/>
            <a:ext cx="4343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altLang="pt-BR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Exemplo 2 (com </a:t>
            </a:r>
            <a:r>
              <a:rPr lang="pt-BR" altLang="pt-BR" sz="2800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while</a:t>
            </a:r>
            <a:r>
              <a:rPr lang="pt-BR" altLang="pt-BR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 </a:t>
            </a:r>
            <a:endParaRPr lang="pt-BR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2706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Espaço Reservado para Número de Slide 3">
            <a:extLst>
              <a:ext uri="{FF2B5EF4-FFF2-40B4-BE49-F238E27FC236}">
                <a16:creationId xmlns:a16="http://schemas.microsoft.com/office/drawing/2014/main" id="{CA9B783E-925C-4E46-AA6A-E8B87DEC1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4A3194-C346-450D-8A23-661C3EAEB7FC}" type="slidenum">
              <a:rPr lang="pt-BR" altLang="en-US" sz="1200" smtClean="0">
                <a:latin typeface="Garamond" panose="02020404030301010803" pitchFamily="18" charset="0"/>
              </a:rPr>
              <a:pPr/>
              <a:t>27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52996" name="Rectangle 3">
            <a:extLst>
              <a:ext uri="{FF2B5EF4-FFF2-40B4-BE49-F238E27FC236}">
                <a16:creationId xmlns:a16="http://schemas.microsoft.com/office/drawing/2014/main" id="{B1FD4F92-4159-4739-BC74-FAA1E1A9A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60648"/>
            <a:ext cx="8686800" cy="604867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PrecoFinallEnquantoFlagFicticio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2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2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pt-BR" altLang="pt-BR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pru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cus,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bdi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nome;</a:t>
            </a:r>
          </a:p>
          <a:p>
            <a:pPr marL="0" indent="0" eaLnBrk="1" hangingPunct="1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Scanner </a:t>
            </a:r>
            <a:r>
              <a:rPr lang="en-US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2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taxa do BDI em %: "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bdi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nome do material (FIM para finalizar): "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nome.equalsIgnoreCase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"FIM"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quantidade consumida: "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preço unitário: "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pru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cus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pru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"Custo Parcial = " 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cus;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nome do material (FIM para finalizar): "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bdi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100;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"Preço Final = " 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2A75292-C004-4A56-9485-778E9C75B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2250008"/>
            <a:ext cx="6552728" cy="432246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C2A8EAE8-20F7-40CA-A86B-43C29BC66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984" y="4654606"/>
            <a:ext cx="6552728" cy="432246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BA15627-1611-4500-97CA-5F9CDCC6B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175" y="432000"/>
            <a:ext cx="219551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altLang="pt-BR" sz="2400" dirty="0">
                <a:solidFill>
                  <a:srgbClr val="009900"/>
                </a:solidFill>
                <a:latin typeface="Times New Roman" panose="02020603050405020304" pitchFamily="18" charset="0"/>
              </a:rPr>
              <a:t>Flag FICTÍCIO (</a:t>
            </a:r>
            <a:r>
              <a:rPr lang="pt-BR" altLang="pt-BR" sz="2400" b="1" u="sng" dirty="0">
                <a:solidFill>
                  <a:srgbClr val="009900"/>
                </a:solidFill>
                <a:latin typeface="Times New Roman" panose="02020603050405020304" pitchFamily="18" charset="0"/>
              </a:rPr>
              <a:t>não</a:t>
            </a:r>
            <a:r>
              <a:rPr lang="pt-BR" altLang="pt-BR" sz="2400" dirty="0">
                <a:solidFill>
                  <a:srgbClr val="009900"/>
                </a:solidFill>
                <a:latin typeface="Times New Roman" panose="02020603050405020304" pitchFamily="18" charset="0"/>
              </a:rPr>
              <a:t> está sendo processado)</a:t>
            </a:r>
          </a:p>
          <a:p>
            <a:pPr algn="ctr">
              <a:spcBef>
                <a:spcPct val="50000"/>
              </a:spcBef>
            </a:pPr>
            <a:r>
              <a:rPr lang="pt-BR" altLang="pt-BR" sz="2400" dirty="0">
                <a:solidFill>
                  <a:srgbClr val="009900"/>
                </a:solidFill>
                <a:latin typeface="Times New Roman" panose="02020603050405020304" pitchFamily="18" charset="0"/>
              </a:rPr>
              <a:t>CERTO!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E37AB1C3-8055-4154-B27A-C9F2C9429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7362" y="2861688"/>
            <a:ext cx="1655763" cy="431800"/>
          </a:xfrm>
          <a:prstGeom prst="wedgeRoundRectCallout">
            <a:avLst>
              <a:gd name="adj1" fmla="val -198031"/>
              <a:gd name="adj2" fmla="val -62208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>
                <a:solidFill>
                  <a:schemeClr val="bg1"/>
                </a:solidFill>
              </a:rPr>
              <a:t>FLAG</a:t>
            </a:r>
            <a:endParaRPr lang="pt-BR" altLang="pt-BR" sz="1800" i="1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905DB76-4726-4153-8176-342052E8637C}"/>
              </a:ext>
            </a:extLst>
          </p:cNvPr>
          <p:cNvSpPr txBox="1"/>
          <p:nvPr/>
        </p:nvSpPr>
        <p:spPr>
          <a:xfrm>
            <a:off x="4800600" y="5677465"/>
            <a:ext cx="4343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altLang="pt-BR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Exemplo 2 (com </a:t>
            </a:r>
            <a:r>
              <a:rPr lang="pt-BR" altLang="pt-BR" sz="2800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while</a:t>
            </a:r>
            <a:r>
              <a:rPr lang="pt-BR" altLang="pt-BR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 </a:t>
            </a:r>
            <a:endParaRPr lang="pt-BR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720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Espaço Reservado para Número de Slide 3">
            <a:extLst>
              <a:ext uri="{FF2B5EF4-FFF2-40B4-BE49-F238E27FC236}">
                <a16:creationId xmlns:a16="http://schemas.microsoft.com/office/drawing/2014/main" id="{3C05918F-8A17-4F21-88A2-3757D6B599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BB8574-6033-4C71-8921-5D1F31A30712}" type="slidenum">
              <a:rPr lang="pt-BR" altLang="en-US" sz="1200" smtClean="0">
                <a:latin typeface="Garamond" panose="02020404030301010803" pitchFamily="18" charset="0"/>
              </a:rPr>
              <a:pPr/>
              <a:t>28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76195" name="Rectangle 2">
            <a:extLst>
              <a:ext uri="{FF2B5EF4-FFF2-40B4-BE49-F238E27FC236}">
                <a16:creationId xmlns:a16="http://schemas.microsoft.com/office/drawing/2014/main" id="{F4CD72E5-CA1A-4A02-8CA5-9AD3DA2A86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Padrão de uso do </a:t>
            </a:r>
            <a:r>
              <a:rPr lang="pt-BR" altLang="pt-BR" b="1" dirty="0"/>
              <a:t>for</a:t>
            </a:r>
            <a:endParaRPr lang="pt-BR" altLang="pt-BR" sz="1700" dirty="0"/>
          </a:p>
        </p:txBody>
      </p:sp>
      <p:sp>
        <p:nvSpPr>
          <p:cNvPr id="776196" name="Rectangle 3">
            <a:extLst>
              <a:ext uri="{FF2B5EF4-FFF2-40B4-BE49-F238E27FC236}">
                <a16:creationId xmlns:a16="http://schemas.microsoft.com/office/drawing/2014/main" id="{511A083F-400C-48F4-90F2-7C92DC17F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13" y="1052513"/>
            <a:ext cx="8466137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NomePrograma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b="1" dirty="0">
                <a:latin typeface="Courier New" panose="02070309020205020404" pitchFamily="49" charset="0"/>
              </a:rPr>
              <a:t>      </a:t>
            </a:r>
            <a:r>
              <a:rPr kumimoji="1" lang="pt-BR" altLang="pt-BR" sz="1400" dirty="0">
                <a:latin typeface="Courier New" panose="02070309020205020404" pitchFamily="49" charset="0"/>
              </a:rPr>
              <a:t>Declaração de variáveis;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</a:t>
            </a:r>
            <a:r>
              <a:rPr lang="pt-BR" altLang="pt-BR" sz="1400" dirty="0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Contadores são sempre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 </a:t>
            </a:r>
            <a:r>
              <a:rPr kumimoji="1" lang="pt-BR" altLang="pt-BR" sz="1400" dirty="0">
                <a:latin typeface="Courier New" panose="02070309020205020404" pitchFamily="49" charset="0"/>
              </a:rPr>
              <a:t>ou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longint</a:t>
            </a:r>
            <a:endParaRPr lang="pt-BR" altLang="pt-BR" sz="15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</a:t>
            </a:r>
            <a:r>
              <a:rPr lang="pt-BR" altLang="pt-BR" sz="1400" dirty="0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Média e Porcentagem são sempre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ou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pt-BR" altLang="pt-BR" sz="15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b="1" dirty="0">
                <a:latin typeface="Courier New" panose="02070309020205020404" pitchFamily="49" charset="0"/>
              </a:rPr>
              <a:t>      </a:t>
            </a:r>
            <a:r>
              <a:rPr lang="pt-BR" altLang="pt-BR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(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&lt;=?;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{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 Leitura dos dados;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 Processamento dos dados;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 </a:t>
            </a:r>
            <a:r>
              <a:rPr lang="pt-BR" altLang="pt-BR" sz="1400" dirty="0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SOMA1 += 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dado a ser somado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(exemplo: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SOMA1 += NOTA</a:t>
            </a:r>
            <a:r>
              <a:rPr kumimoji="1" lang="pt-BR" altLang="pt-BR" sz="1400" dirty="0">
                <a:latin typeface="Courier New" panose="02070309020205020404" pitchFamily="49" charset="0"/>
              </a:rPr>
              <a:t>);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(</a:t>
            </a:r>
            <a:r>
              <a:rPr kumimoji="1" lang="pt-BR" altLang="pt-BR" sz="1400" u="sng" dirty="0">
                <a:latin typeface="Courier New" panose="02070309020205020404" pitchFamily="49" charset="0"/>
              </a:rPr>
              <a:t>condição especial a ser pesquisada</a:t>
            </a:r>
            <a:r>
              <a:rPr kumimoji="1" lang="pt-BR" altLang="pt-BR" sz="1400" dirty="0">
                <a:latin typeface="Courier New" panose="02070309020205020404" pitchFamily="49" charset="0"/>
              </a:rPr>
              <a:t>) 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{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b="1" dirty="0">
                <a:solidFill>
                  <a:schemeClr val="accent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            </a:t>
            </a:r>
            <a:r>
              <a:rPr lang="pt-BR" altLang="pt-BR" sz="1400" dirty="0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SOMA2 += 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dado a ser somado;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b="1" dirty="0">
                <a:solidFill>
                  <a:schemeClr val="accent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            </a:t>
            </a:r>
            <a:r>
              <a:rPr lang="pt-BR" altLang="pt-BR" sz="1400" dirty="0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CONTADOR++;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         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}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 Impressão parcial;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}</a:t>
            </a:r>
            <a:endParaRPr kumimoji="1" lang="pt-BR" altLang="pt-BR" sz="14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MEDIA1 = SOMA1 / ?; 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MEDIA2 = SOMA2 / CONTADOR;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PORCENTAGEM &lt;- PARTE / TODO * 100;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Impressão dos resultados (média, contadores, somatórios, etc.);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}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3905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Espaço Reservado para Número de Slide 3">
            <a:extLst>
              <a:ext uri="{FF2B5EF4-FFF2-40B4-BE49-F238E27FC236}">
                <a16:creationId xmlns:a16="http://schemas.microsoft.com/office/drawing/2014/main" id="{F1DE2BB4-E85A-4C9A-97A5-DF2D971C4B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9F491E-057B-4B38-9B2F-459A05F8417F}" type="slidenum">
              <a:rPr lang="pt-BR" altLang="en-US" sz="1200" smtClean="0">
                <a:latin typeface="Garamond" panose="02020404030301010803" pitchFamily="18" charset="0"/>
              </a:rPr>
              <a:pPr/>
              <a:t>29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69379" name="Rectangle 2">
            <a:extLst>
              <a:ext uri="{FF2B5EF4-FFF2-40B4-BE49-F238E27FC236}">
                <a16:creationId xmlns:a16="http://schemas.microsoft.com/office/drawing/2014/main" id="{5362BAED-A25F-4B13-AE45-57AE2D9D90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Padrão de uso do </a:t>
            </a:r>
            <a:r>
              <a:rPr lang="pt-BR" altLang="pt-BR" b="1" dirty="0" err="1"/>
              <a:t>do</a:t>
            </a:r>
            <a:r>
              <a:rPr lang="pt-BR" altLang="pt-BR" b="1" dirty="0"/>
              <a:t> </a:t>
            </a:r>
            <a:r>
              <a:rPr lang="pt-BR" altLang="pt-BR" b="1" dirty="0" err="1"/>
              <a:t>while</a:t>
            </a:r>
            <a:br>
              <a:rPr lang="pt-BR" altLang="pt-BR" dirty="0"/>
            </a:br>
            <a:r>
              <a:rPr lang="pt-BR" altLang="pt-BR" sz="3200" dirty="0"/>
              <a:t>(FLAG real: entra nos cálculos)</a:t>
            </a:r>
            <a:endParaRPr lang="pt-BR" altLang="pt-BR" sz="1200" dirty="0"/>
          </a:p>
        </p:txBody>
      </p:sp>
      <p:sp>
        <p:nvSpPr>
          <p:cNvPr id="869380" name="Rectangle 3">
            <a:extLst>
              <a:ext uri="{FF2B5EF4-FFF2-40B4-BE49-F238E27FC236}">
                <a16:creationId xmlns:a16="http://schemas.microsoft.com/office/drawing/2014/main" id="{D682E2FA-BDB9-4C70-83B8-CC0A1144E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13" y="1628775"/>
            <a:ext cx="8323262" cy="461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NomePrograma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b="1" dirty="0">
                <a:latin typeface="Courier New" panose="02070309020205020404" pitchFamily="49" charset="0"/>
              </a:rPr>
              <a:t>      </a:t>
            </a:r>
            <a:r>
              <a:rPr kumimoji="1" lang="pt-BR" altLang="pt-BR" sz="1400" dirty="0">
                <a:latin typeface="Courier New" panose="02070309020205020404" pitchFamily="49" charset="0"/>
              </a:rPr>
              <a:t>Declaração de variáveis;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</a:t>
            </a:r>
            <a:r>
              <a:rPr lang="pt-BR" altLang="pt-BR" sz="1400" dirty="0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Contadores são sempre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 </a:t>
            </a:r>
            <a:r>
              <a:rPr kumimoji="1" lang="pt-BR" altLang="pt-BR" sz="1400" dirty="0">
                <a:latin typeface="Courier New" panose="02070309020205020404" pitchFamily="49" charset="0"/>
              </a:rPr>
              <a:t>ou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longint</a:t>
            </a:r>
            <a:endParaRPr lang="pt-BR" altLang="pt-BR" sz="15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</a:t>
            </a:r>
            <a:r>
              <a:rPr lang="pt-BR" altLang="pt-BR" sz="1400" dirty="0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Média e Porcentagem são sempre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ou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pt-BR" altLang="pt-BR" sz="15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</a:t>
            </a:r>
            <a:r>
              <a:rPr lang="pt-BR" altLang="pt-BR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 {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Leitura do dado da condição;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Leitura do restante dos dados;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Processamento dos dados;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pt-BR" altLang="pt-BR" sz="1400" dirty="0">
                <a:solidFill>
                  <a:schemeClr val="accent1"/>
                </a:solidFill>
                <a:sym typeface="Symbol" panose="05050102010706020507" pitchFamily="18" charset="2"/>
              </a:rPr>
              <a:t>                 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+= 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dado a ser somado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(exemplo: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+= NOTA</a:t>
            </a:r>
            <a:r>
              <a:rPr kumimoji="1" lang="pt-BR" altLang="pt-BR" sz="1400" dirty="0">
                <a:latin typeface="Courier New" panose="02070309020205020404" pitchFamily="49" charset="0"/>
              </a:rPr>
              <a:t>);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solidFill>
                  <a:schemeClr val="accent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pt-BR" altLang="pt-BR" sz="1400" dirty="0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CONTADOR++;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Impressão parcial;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b="1" dirty="0">
                <a:latin typeface="Courier New" panose="02070309020205020404" pitchFamily="49" charset="0"/>
              </a:rPr>
              <a:t>      }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 </a:t>
            </a:r>
            <a:r>
              <a:rPr kumimoji="1" lang="pt-BR" altLang="pt-BR" sz="1400" dirty="0">
                <a:latin typeface="Courier New" panose="02070309020205020404" pitchFamily="49" charset="0"/>
              </a:rPr>
              <a:t>(</a:t>
            </a:r>
            <a:r>
              <a:rPr kumimoji="1" lang="pt-BR" altLang="pt-BR" sz="1400" u="sng" dirty="0">
                <a:latin typeface="Courier New" panose="02070309020205020404" pitchFamily="49" charset="0"/>
              </a:rPr>
              <a:t>condição</a:t>
            </a:r>
            <a:r>
              <a:rPr kumimoji="1" lang="pt-BR" altLang="pt-BR" sz="1400" dirty="0">
                <a:latin typeface="Courier New" panose="02070309020205020404" pitchFamily="49" charset="0"/>
              </a:rPr>
              <a:t>)</a:t>
            </a:r>
            <a:r>
              <a:rPr kumimoji="1" lang="pt-BR" altLang="pt-B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(exemplo: </a:t>
            </a:r>
            <a:r>
              <a:rPr kumimoji="1"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NOTA</a:t>
            </a:r>
            <a:r>
              <a:rPr kumimoji="1" lang="pt-BR" altLang="pt-B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!= </a:t>
            </a:r>
            <a:r>
              <a:rPr kumimoji="1"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100</a:t>
            </a:r>
            <a:r>
              <a:rPr kumimoji="1" lang="pt-BR" altLang="pt-B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kumimoji="1" lang="pt-BR" altLang="pt-BR" sz="1400" dirty="0">
                <a:latin typeface="Courier New" panose="02070309020205020404" pitchFamily="49" charset="0"/>
              </a:rPr>
              <a:t>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 = SOMA / CONTADOR;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Impressão dos resultados (média, contadores, somatórios, etc.);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b="1" dirty="0">
                <a:latin typeface="Courier New" panose="02070309020205020404" pitchFamily="49" charset="0"/>
              </a:rPr>
              <a:t>    }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DD568505-4C25-48ED-A46A-34E911B92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123" y="4293096"/>
            <a:ext cx="1655762" cy="431800"/>
          </a:xfrm>
          <a:prstGeom prst="wedgeRoundRectCallout">
            <a:avLst>
              <a:gd name="adj1" fmla="val -109842"/>
              <a:gd name="adj2" fmla="val 58461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 dirty="0">
                <a:solidFill>
                  <a:schemeClr val="bg1"/>
                </a:solidFill>
              </a:rPr>
              <a:t>FLAG</a:t>
            </a:r>
            <a:endParaRPr lang="pt-BR" altLang="pt-BR" sz="1800" i="1" dirty="0"/>
          </a:p>
        </p:txBody>
      </p:sp>
    </p:spTree>
    <p:extLst>
      <p:ext uri="{BB962C8B-B14F-4D97-AF65-F5344CB8AC3E}">
        <p14:creationId xmlns:p14="http://schemas.microsoft.com/office/powerpoint/2010/main" val="403682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6" name="Espaço Reservado para Número de Slide 3">
            <a:extLst>
              <a:ext uri="{FF2B5EF4-FFF2-40B4-BE49-F238E27FC236}">
                <a16:creationId xmlns:a16="http://schemas.microsoft.com/office/drawing/2014/main" id="{EE113985-D5CA-4174-B118-8D0AC0DA5A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AFDB7D-24AE-4D6E-8B2C-27662766A504}" type="slidenum">
              <a:rPr lang="pt-BR" altLang="en-US" sz="1200" smtClean="0">
                <a:latin typeface="Garamond" panose="02020404030301010803" pitchFamily="18" charset="0"/>
              </a:rPr>
              <a:pPr/>
              <a:t>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83394" name="Rectangle 2">
            <a:extLst>
              <a:ext uri="{FF2B5EF4-FFF2-40B4-BE49-F238E27FC236}">
                <a16:creationId xmlns:a16="http://schemas.microsoft.com/office/drawing/2014/main" id="{27CF464B-154E-4C26-A3CC-D9ADFE3A9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4085032"/>
            <a:ext cx="1584325" cy="1534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 sz="1800">
              <a:solidFill>
                <a:srgbClr val="6699FF"/>
              </a:solidFill>
            </a:endParaRPr>
          </a:p>
        </p:txBody>
      </p:sp>
      <p:sp>
        <p:nvSpPr>
          <p:cNvPr id="922628" name="Rectangle 3">
            <a:extLst>
              <a:ext uri="{FF2B5EF4-FFF2-40B4-BE49-F238E27FC236}">
                <a16:creationId xmlns:a16="http://schemas.microsoft.com/office/drawing/2014/main" id="{CB7B454E-60B1-45CE-A755-9D04EC67D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while</a:t>
            </a:r>
            <a:br>
              <a:rPr lang="pt-BR" altLang="pt-BR" dirty="0"/>
            </a:br>
            <a:r>
              <a:rPr lang="pt-BR" altLang="pt-BR" sz="2100" dirty="0"/>
              <a:t>(Estrutura de repetição)</a:t>
            </a:r>
          </a:p>
        </p:txBody>
      </p:sp>
      <p:sp>
        <p:nvSpPr>
          <p:cNvPr id="922629" name="Rectangle 4">
            <a:extLst>
              <a:ext uri="{FF2B5EF4-FFF2-40B4-BE49-F238E27FC236}">
                <a16:creationId xmlns:a16="http://schemas.microsoft.com/office/drawing/2014/main" id="{5F834DE5-F0BC-4B25-9A03-B5F3BB8A4D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089150"/>
          </a:xfrm>
        </p:spPr>
        <p:txBody>
          <a:bodyPr/>
          <a:lstStyle/>
          <a:p>
            <a:pPr eaLnBrk="1" hangingPunct="1">
              <a:spcAft>
                <a:spcPct val="50000"/>
              </a:spcAft>
            </a:pPr>
            <a:r>
              <a:rPr lang="pt-BR" altLang="pt-BR" sz="2600" dirty="0"/>
              <a:t>Comando com os mesmos objetivos de utilização do </a:t>
            </a:r>
            <a:r>
              <a:rPr lang="pt-BR" altLang="pt-BR" sz="2600" b="1" dirty="0" err="1"/>
              <a:t>do</a:t>
            </a:r>
            <a:r>
              <a:rPr lang="pt-BR" altLang="pt-BR" sz="2600" b="1" dirty="0"/>
              <a:t> </a:t>
            </a:r>
            <a:r>
              <a:rPr lang="pt-BR" altLang="pt-BR" sz="2600" b="1" dirty="0" err="1"/>
              <a:t>while</a:t>
            </a:r>
            <a:r>
              <a:rPr lang="pt-BR" altLang="pt-BR" sz="2600" dirty="0"/>
              <a:t>, porém o teste é feito no cabeçalho do comando.</a:t>
            </a:r>
          </a:p>
          <a:p>
            <a:pPr eaLnBrk="1" hangingPunct="1">
              <a:spcAft>
                <a:spcPct val="50000"/>
              </a:spcAft>
            </a:pPr>
            <a:r>
              <a:rPr lang="pt-BR" altLang="pt-BR" sz="2600" dirty="0"/>
              <a:t>Sintaxe:	</a:t>
            </a:r>
          </a:p>
        </p:txBody>
      </p:sp>
      <p:sp>
        <p:nvSpPr>
          <p:cNvPr id="1083397" name="Text Box 5">
            <a:extLst>
              <a:ext uri="{FF2B5EF4-FFF2-40B4-BE49-F238E27FC236}">
                <a16:creationId xmlns:a16="http://schemas.microsoft.com/office/drawing/2014/main" id="{23313AB2-40F3-4E74-804B-62899DE3E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716338"/>
            <a:ext cx="8077200" cy="22344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while</a:t>
            </a:r>
            <a:r>
              <a:rPr lang="pt-BR" altLang="pt-BR" sz="2400" b="1" dirty="0">
                <a:latin typeface="Times New Roman" panose="02020603050405020304" pitchFamily="18" charset="0"/>
              </a:rPr>
              <a:t> </a:t>
            </a:r>
            <a:r>
              <a:rPr lang="pt-BR" altLang="pt-BR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(condição)</a:t>
            </a:r>
            <a:r>
              <a:rPr lang="pt-BR" altLang="pt-BR" dirty="0"/>
              <a:t> </a:t>
            </a:r>
            <a:r>
              <a:rPr lang="pt-BR" altLang="pt-BR" sz="2400" b="1" dirty="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</a:t>
            </a:r>
            <a:r>
              <a:rPr lang="pt-BR" altLang="pt-BR" sz="2400" baseline="-25000" dirty="0">
                <a:latin typeface="Times New Roman" panose="02020603050405020304" pitchFamily="18" charset="0"/>
              </a:rPr>
              <a:t>1</a:t>
            </a:r>
            <a:r>
              <a:rPr lang="pt-BR" altLang="pt-BR" sz="2400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</a:t>
            </a:r>
            <a:r>
              <a:rPr lang="pt-BR" altLang="pt-BR" sz="2400" baseline="-25000" dirty="0">
                <a:latin typeface="Times New Roman" panose="02020603050405020304" pitchFamily="18" charset="0"/>
              </a:rPr>
              <a:t>2</a:t>
            </a:r>
            <a:r>
              <a:rPr lang="pt-BR" altLang="pt-BR" sz="2400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</a:t>
            </a:r>
            <a:r>
              <a:rPr lang="pt-BR" altLang="pt-BR" sz="2400" dirty="0" err="1">
                <a:latin typeface="Times New Roman" panose="02020603050405020304" pitchFamily="18" charset="0"/>
              </a:rPr>
              <a:t>comando</a:t>
            </a:r>
            <a:r>
              <a:rPr lang="pt-BR" altLang="pt-BR" sz="2400" baseline="-25000" dirty="0" err="1">
                <a:latin typeface="Times New Roman" panose="02020603050405020304" pitchFamily="18" charset="0"/>
              </a:rPr>
              <a:t>n</a:t>
            </a:r>
            <a:r>
              <a:rPr lang="pt-BR" altLang="pt-BR" sz="2400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}</a:t>
            </a:r>
            <a:endParaRPr lang="pt-BR" altLang="pt-BR" sz="240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3398" name="AutoShape 6">
            <a:extLst>
              <a:ext uri="{FF2B5EF4-FFF2-40B4-BE49-F238E27FC236}">
                <a16:creationId xmlns:a16="http://schemas.microsoft.com/office/drawing/2014/main" id="{E8AF11E9-DFFF-4785-93FF-9A5DDC666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3357563"/>
            <a:ext cx="2551113" cy="1943100"/>
          </a:xfrm>
          <a:prstGeom prst="wedgeRoundRectCallout">
            <a:avLst>
              <a:gd name="adj1" fmla="val -136755"/>
              <a:gd name="adj2" fmla="val 3214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800" dirty="0"/>
              <a:t>Comandos a serem executados repetidas vezes ENQUANTO a </a:t>
            </a:r>
            <a:r>
              <a:rPr lang="pt-BR" altLang="pt-BR" sz="1800" b="1" dirty="0">
                <a:solidFill>
                  <a:schemeClr val="bg1"/>
                </a:solidFill>
              </a:rPr>
              <a:t>condição</a:t>
            </a:r>
            <a:r>
              <a:rPr lang="pt-BR" altLang="pt-BR" sz="1800" dirty="0"/>
              <a:t> é </a:t>
            </a:r>
            <a:r>
              <a:rPr lang="pt-BR" altLang="pt-BR" sz="1800" dirty="0">
                <a:solidFill>
                  <a:srgbClr val="FF0000"/>
                </a:solidFill>
              </a:rPr>
              <a:t>VERDADEIRA</a:t>
            </a:r>
          </a:p>
        </p:txBody>
      </p:sp>
    </p:spTree>
    <p:extLst>
      <p:ext uri="{BB962C8B-B14F-4D97-AF65-F5344CB8AC3E}">
        <p14:creationId xmlns:p14="http://schemas.microsoft.com/office/powerpoint/2010/main" val="424099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3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3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83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83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3394" grpId="0" animBg="1"/>
      <p:bldP spid="1083397" grpId="0" animBg="1" autoUpdateAnimBg="0"/>
      <p:bldP spid="108339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Espaço Reservado para Número de Slide 3">
            <a:extLst>
              <a:ext uri="{FF2B5EF4-FFF2-40B4-BE49-F238E27FC236}">
                <a16:creationId xmlns:a16="http://schemas.microsoft.com/office/drawing/2014/main" id="{F1DE2BB4-E85A-4C9A-97A5-DF2D971C4B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9F491E-057B-4B38-9B2F-459A05F8417F}" type="slidenum">
              <a:rPr lang="pt-BR" altLang="en-US" sz="1200" smtClean="0">
                <a:latin typeface="Garamond" panose="02020404030301010803" pitchFamily="18" charset="0"/>
              </a:rPr>
              <a:pPr/>
              <a:t>30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69379" name="Rectangle 2">
            <a:extLst>
              <a:ext uri="{FF2B5EF4-FFF2-40B4-BE49-F238E27FC236}">
                <a16:creationId xmlns:a16="http://schemas.microsoft.com/office/drawing/2014/main" id="{5362BAED-A25F-4B13-AE45-57AE2D9D90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Padrão de uso do </a:t>
            </a:r>
            <a:r>
              <a:rPr lang="pt-BR" altLang="pt-BR" b="1" dirty="0" err="1"/>
              <a:t>do</a:t>
            </a:r>
            <a:r>
              <a:rPr lang="pt-BR" altLang="pt-BR" b="1" dirty="0"/>
              <a:t> </a:t>
            </a:r>
            <a:r>
              <a:rPr lang="pt-BR" altLang="pt-BR" b="1" dirty="0" err="1"/>
              <a:t>while</a:t>
            </a:r>
            <a:br>
              <a:rPr lang="pt-BR" altLang="pt-BR" dirty="0"/>
            </a:br>
            <a:r>
              <a:rPr lang="pt-BR" altLang="pt-BR" sz="3200" dirty="0"/>
              <a:t>(FLAG fictício: </a:t>
            </a:r>
            <a:r>
              <a:rPr lang="pt-BR" altLang="pt-BR" sz="3200" u="sng" dirty="0"/>
              <a:t>não</a:t>
            </a:r>
            <a:r>
              <a:rPr lang="pt-BR" altLang="pt-BR" sz="3200" dirty="0"/>
              <a:t> entra nos cálculos)</a:t>
            </a:r>
            <a:endParaRPr lang="pt-BR" altLang="pt-BR" sz="1200" dirty="0"/>
          </a:p>
        </p:txBody>
      </p:sp>
      <p:sp>
        <p:nvSpPr>
          <p:cNvPr id="869380" name="Rectangle 3">
            <a:extLst>
              <a:ext uri="{FF2B5EF4-FFF2-40B4-BE49-F238E27FC236}">
                <a16:creationId xmlns:a16="http://schemas.microsoft.com/office/drawing/2014/main" id="{D682E2FA-BDB9-4C70-83B8-CC0A1144E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13" y="1628775"/>
            <a:ext cx="8323262" cy="461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NomePrograma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b="1" dirty="0">
                <a:latin typeface="Courier New" panose="02070309020205020404" pitchFamily="49" charset="0"/>
              </a:rPr>
              <a:t>      </a:t>
            </a:r>
            <a:r>
              <a:rPr kumimoji="1" lang="pt-BR" altLang="pt-BR" sz="1400" dirty="0">
                <a:latin typeface="Courier New" panose="02070309020205020404" pitchFamily="49" charset="0"/>
              </a:rPr>
              <a:t>Declaração de variáveis;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</a:t>
            </a:r>
            <a:r>
              <a:rPr lang="pt-BR" altLang="pt-BR" sz="1400" dirty="0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Contadores são sempre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 </a:t>
            </a:r>
            <a:r>
              <a:rPr kumimoji="1" lang="pt-BR" altLang="pt-BR" sz="1400" dirty="0">
                <a:latin typeface="Courier New" panose="02070309020205020404" pitchFamily="49" charset="0"/>
              </a:rPr>
              <a:t>ou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longint</a:t>
            </a:r>
            <a:endParaRPr lang="pt-BR" altLang="pt-BR" sz="15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</a:t>
            </a:r>
            <a:r>
              <a:rPr lang="pt-BR" altLang="pt-BR" sz="1400" dirty="0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Média e Porcentagem são sempre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ou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pt-BR" altLang="pt-BR" sz="15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</a:t>
            </a:r>
            <a:r>
              <a:rPr lang="pt-BR" altLang="pt-BR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 {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Leitura do dado da condição;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 </a:t>
            </a:r>
            <a:r>
              <a:rPr kumimoji="1" lang="pt-BR" altLang="pt-BR" sz="1400" u="sng" dirty="0">
                <a:latin typeface="Courier New" panose="02070309020205020404" pitchFamily="49" charset="0"/>
              </a:rPr>
              <a:t>condição</a:t>
            </a:r>
            <a:r>
              <a:rPr kumimoji="1" lang="pt-BR" altLang="pt-B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(exemplo: </a:t>
            </a:r>
            <a:r>
              <a:rPr kumimoji="1"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NOTA != -1</a:t>
            </a:r>
            <a:r>
              <a:rPr kumimoji="1" lang="pt-BR" altLang="pt-B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kumimoji="1" lang="pt-BR" altLang="pt-BR" sz="1400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{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   Leitura do restante dos dados;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   Processamento dos dados;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		   </a:t>
            </a:r>
            <a:r>
              <a:rPr lang="pt-BR" altLang="pt-BR" sz="1400" dirty="0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+= 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dado a ser somado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(exemplo: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+= NOTA</a:t>
            </a:r>
            <a:r>
              <a:rPr kumimoji="1" lang="pt-BR" altLang="pt-BR" sz="1400" dirty="0">
                <a:latin typeface="Courier New" panose="02070309020205020404" pitchFamily="49" charset="0"/>
              </a:rPr>
              <a:t>);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		   </a:t>
            </a:r>
            <a:r>
              <a:rPr lang="pt-BR" altLang="pt-BR" sz="1400" dirty="0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CONTADOR++;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   Impressão parcial;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}</a:t>
            </a:r>
            <a:endParaRPr kumimoji="1" lang="pt-BR" altLang="pt-BR" sz="1400" dirty="0">
              <a:latin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b="1" dirty="0">
                <a:latin typeface="Courier New" panose="02070309020205020404" pitchFamily="49" charset="0"/>
              </a:rPr>
              <a:t>      }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(</a:t>
            </a:r>
            <a:r>
              <a:rPr kumimoji="1" lang="pt-BR" altLang="pt-BR" sz="1400" u="sng" dirty="0">
                <a:latin typeface="Courier New" panose="02070309020205020404" pitchFamily="49" charset="0"/>
              </a:rPr>
              <a:t>condição</a:t>
            </a:r>
            <a:r>
              <a:rPr kumimoji="1" lang="pt-BR" altLang="pt-BR" sz="1400" dirty="0">
                <a:latin typeface="Courier New" panose="02070309020205020404" pitchFamily="49" charset="0"/>
              </a:rPr>
              <a:t>)</a:t>
            </a:r>
            <a:r>
              <a:rPr kumimoji="1" lang="pt-BR" altLang="pt-B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(exemplo: </a:t>
            </a:r>
            <a:r>
              <a:rPr kumimoji="1"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NOTA != -1</a:t>
            </a:r>
            <a:r>
              <a:rPr kumimoji="1" lang="pt-BR" altLang="pt-B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kumimoji="1" lang="pt-BR" altLang="pt-BR" sz="1400" dirty="0">
                <a:latin typeface="Courier New" panose="02070309020205020404" pitchFamily="49" charset="0"/>
              </a:rPr>
              <a:t>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 &lt;- SOMA / CONTADOR;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Impressão dos resultados (média, contadores, somatórios, etc.);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b="1" dirty="0">
                <a:latin typeface="Courier New" panose="02070309020205020404" pitchFamily="49" charset="0"/>
              </a:rPr>
              <a:t>   }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DD568505-4C25-48ED-A46A-34E911B92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4581525"/>
            <a:ext cx="1655762" cy="431800"/>
          </a:xfrm>
          <a:prstGeom prst="wedgeRoundRectCallout">
            <a:avLst>
              <a:gd name="adj1" fmla="val -127043"/>
              <a:gd name="adj2" fmla="val 117477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>
                <a:solidFill>
                  <a:schemeClr val="bg1"/>
                </a:solidFill>
              </a:rPr>
              <a:t>FLAG</a:t>
            </a:r>
            <a:endParaRPr lang="pt-BR" altLang="pt-BR" sz="1800" i="1"/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E228277C-01D4-476B-BDD6-AABD7447E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5084861"/>
            <a:ext cx="576263" cy="360363"/>
          </a:xfrm>
          <a:prstGeom prst="curvedRightArrow">
            <a:avLst>
              <a:gd name="adj1" fmla="val 22477"/>
              <a:gd name="adj2" fmla="val 44958"/>
              <a:gd name="adj3" fmla="val 333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A2880230-39F2-4A56-B019-B375DD8AD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2757488"/>
            <a:ext cx="1655762" cy="431800"/>
          </a:xfrm>
          <a:prstGeom prst="wedgeRoundRectCallout">
            <a:avLst>
              <a:gd name="adj1" fmla="val -145990"/>
              <a:gd name="adj2" fmla="val 165607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>
                <a:solidFill>
                  <a:schemeClr val="bg1"/>
                </a:solidFill>
              </a:rPr>
              <a:t>FLAG</a:t>
            </a:r>
            <a:endParaRPr lang="pt-BR" altLang="pt-BR" sz="1800" i="1"/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2133BD70-FED5-47AC-8699-1E7C66C1E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428677"/>
            <a:ext cx="576263" cy="360363"/>
          </a:xfrm>
          <a:prstGeom prst="curvedRightArrow">
            <a:avLst>
              <a:gd name="adj1" fmla="val 22477"/>
              <a:gd name="adj2" fmla="val 44958"/>
              <a:gd name="adj3" fmla="val 333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8448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Espaço Reservado para Número de Slide 3">
            <a:extLst>
              <a:ext uri="{FF2B5EF4-FFF2-40B4-BE49-F238E27FC236}">
                <a16:creationId xmlns:a16="http://schemas.microsoft.com/office/drawing/2014/main" id="{F1DE2BB4-E85A-4C9A-97A5-DF2D971C4B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9F491E-057B-4B38-9B2F-459A05F8417F}" type="slidenum">
              <a:rPr lang="pt-BR" altLang="en-US" sz="1200" smtClean="0">
                <a:latin typeface="Garamond" panose="02020404030301010803" pitchFamily="18" charset="0"/>
              </a:rPr>
              <a:pPr/>
              <a:t>31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69379" name="Rectangle 2">
            <a:extLst>
              <a:ext uri="{FF2B5EF4-FFF2-40B4-BE49-F238E27FC236}">
                <a16:creationId xmlns:a16="http://schemas.microsoft.com/office/drawing/2014/main" id="{5362BAED-A25F-4B13-AE45-57AE2D9D90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Padrão de uso do </a:t>
            </a:r>
            <a:r>
              <a:rPr lang="pt-BR" altLang="pt-BR" b="1" dirty="0" err="1"/>
              <a:t>while</a:t>
            </a:r>
            <a:br>
              <a:rPr lang="pt-BR" altLang="pt-BR" dirty="0"/>
            </a:br>
            <a:r>
              <a:rPr lang="pt-BR" altLang="pt-BR" sz="3200" dirty="0"/>
              <a:t>(FLAG real: entra nos cálculos)</a:t>
            </a:r>
            <a:endParaRPr lang="pt-BR" altLang="pt-BR" sz="1200" dirty="0"/>
          </a:p>
        </p:txBody>
      </p:sp>
      <p:sp>
        <p:nvSpPr>
          <p:cNvPr id="869380" name="Rectangle 3">
            <a:extLst>
              <a:ext uri="{FF2B5EF4-FFF2-40B4-BE49-F238E27FC236}">
                <a16:creationId xmlns:a16="http://schemas.microsoft.com/office/drawing/2014/main" id="{D682E2FA-BDB9-4C70-83B8-CC0A1144E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13" y="1628775"/>
            <a:ext cx="8323262" cy="461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NomePrograma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b="1" dirty="0">
                <a:latin typeface="Courier New" panose="02070309020205020404" pitchFamily="49" charset="0"/>
              </a:rPr>
              <a:t>      </a:t>
            </a:r>
            <a:r>
              <a:rPr kumimoji="1" lang="pt-BR" altLang="pt-BR" sz="1400" dirty="0">
                <a:latin typeface="Courier New" panose="02070309020205020404" pitchFamily="49" charset="0"/>
              </a:rPr>
              <a:t>Declaração de variáveis;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</a:t>
            </a:r>
            <a:r>
              <a:rPr lang="pt-BR" altLang="pt-BR" sz="1400" dirty="0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Contadores são sempre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 </a:t>
            </a:r>
            <a:r>
              <a:rPr kumimoji="1" lang="pt-BR" altLang="pt-BR" sz="1400" dirty="0">
                <a:latin typeface="Courier New" panose="02070309020205020404" pitchFamily="49" charset="0"/>
              </a:rPr>
              <a:t>ou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longint</a:t>
            </a:r>
            <a:endParaRPr lang="pt-BR" altLang="pt-BR" sz="15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</a:t>
            </a:r>
            <a:r>
              <a:rPr lang="pt-BR" altLang="pt-BR" sz="1400" dirty="0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Média e Porcentagem são sempre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ou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pt-BR" altLang="pt-BR" sz="15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 </a:t>
            </a:r>
            <a:r>
              <a:rPr kumimoji="1" lang="pt-BR" altLang="pt-BR" sz="1400" dirty="0">
                <a:latin typeface="Courier New" panose="02070309020205020404" pitchFamily="49" charset="0"/>
              </a:rPr>
              <a:t>(</a:t>
            </a:r>
            <a:r>
              <a:rPr kumimoji="1" lang="pt-BR" altLang="pt-BR" sz="1400" u="sng" dirty="0">
                <a:latin typeface="Courier New" panose="02070309020205020404" pitchFamily="49" charset="0"/>
              </a:rPr>
              <a:t>condição</a:t>
            </a:r>
            <a:r>
              <a:rPr kumimoji="1" lang="pt-BR" altLang="pt-BR" sz="1400" dirty="0">
                <a:latin typeface="Courier New" panose="02070309020205020404" pitchFamily="49" charset="0"/>
              </a:rPr>
              <a:t>)</a:t>
            </a:r>
            <a:r>
              <a:rPr kumimoji="1" lang="pt-BR" altLang="pt-B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(exemplo: </a:t>
            </a:r>
            <a:r>
              <a:rPr kumimoji="1"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NOTA</a:t>
            </a:r>
            <a:r>
              <a:rPr kumimoji="1" lang="pt-BR" altLang="pt-B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!= </a:t>
            </a:r>
            <a:r>
              <a:rPr kumimoji="1"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100</a:t>
            </a:r>
            <a:r>
              <a:rPr kumimoji="1" lang="pt-BR" altLang="pt-B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{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Leitura do dado da condição;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Leitura do restante dos dados;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Processamento dos dados;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pt-BR" altLang="pt-BR" sz="1400" dirty="0">
                <a:solidFill>
                  <a:schemeClr val="accent1"/>
                </a:solidFill>
                <a:sym typeface="Symbol" panose="05050102010706020507" pitchFamily="18" charset="2"/>
              </a:rPr>
              <a:t>                 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+= 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dado a ser somado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(exemplo: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+= NOTA</a:t>
            </a:r>
            <a:r>
              <a:rPr kumimoji="1" lang="pt-BR" altLang="pt-BR" sz="1400" dirty="0">
                <a:latin typeface="Courier New" panose="02070309020205020404" pitchFamily="49" charset="0"/>
              </a:rPr>
              <a:t>);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solidFill>
                  <a:schemeClr val="accent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pt-BR" altLang="pt-BR" sz="1400" dirty="0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CONTADOR++;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Impressão parcial;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b="1" dirty="0">
                <a:latin typeface="Courier New" panose="02070309020205020404" pitchFamily="49" charset="0"/>
              </a:rPr>
              <a:t>      }</a:t>
            </a:r>
            <a:endParaRPr kumimoji="1" lang="pt-BR" altLang="pt-BR" sz="1400" dirty="0">
              <a:latin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 = SOMA / CONTADOR;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Impressão dos resultados (média, contadores, somatórios, etc.);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b="1" dirty="0">
                <a:latin typeface="Courier New" panose="02070309020205020404" pitchFamily="49" charset="0"/>
              </a:rPr>
              <a:t>    }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DD568505-4C25-48ED-A46A-34E911B92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123" y="3429248"/>
            <a:ext cx="1655762" cy="431800"/>
          </a:xfrm>
          <a:prstGeom prst="wedgeRoundRectCallout">
            <a:avLst>
              <a:gd name="adj1" fmla="val -126028"/>
              <a:gd name="adj2" fmla="val -76630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 dirty="0">
                <a:solidFill>
                  <a:schemeClr val="bg1"/>
                </a:solidFill>
              </a:rPr>
              <a:t>FLAG</a:t>
            </a:r>
            <a:endParaRPr lang="pt-BR" altLang="pt-BR" sz="1800" i="1" dirty="0"/>
          </a:p>
        </p:txBody>
      </p:sp>
    </p:spTree>
    <p:extLst>
      <p:ext uri="{BB962C8B-B14F-4D97-AF65-F5344CB8AC3E}">
        <p14:creationId xmlns:p14="http://schemas.microsoft.com/office/powerpoint/2010/main" val="304040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Espaço Reservado para Número de Slide 3">
            <a:extLst>
              <a:ext uri="{FF2B5EF4-FFF2-40B4-BE49-F238E27FC236}">
                <a16:creationId xmlns:a16="http://schemas.microsoft.com/office/drawing/2014/main" id="{F1DE2BB4-E85A-4C9A-97A5-DF2D971C4B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9F491E-057B-4B38-9B2F-459A05F8417F}" type="slidenum">
              <a:rPr lang="pt-BR" altLang="en-US" sz="1200" smtClean="0">
                <a:latin typeface="Garamond" panose="02020404030301010803" pitchFamily="18" charset="0"/>
              </a:rPr>
              <a:pPr/>
              <a:t>32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69379" name="Rectangle 2">
            <a:extLst>
              <a:ext uri="{FF2B5EF4-FFF2-40B4-BE49-F238E27FC236}">
                <a16:creationId xmlns:a16="http://schemas.microsoft.com/office/drawing/2014/main" id="{5362BAED-A25F-4B13-AE45-57AE2D9D90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Padrão de uso do </a:t>
            </a:r>
            <a:r>
              <a:rPr lang="pt-BR" altLang="pt-BR" b="1" dirty="0" err="1"/>
              <a:t>while</a:t>
            </a:r>
            <a:br>
              <a:rPr lang="pt-BR" altLang="pt-BR" dirty="0"/>
            </a:br>
            <a:r>
              <a:rPr lang="pt-BR" altLang="pt-BR" sz="3200" dirty="0"/>
              <a:t>(FLAG fictício: </a:t>
            </a:r>
            <a:r>
              <a:rPr lang="pt-BR" altLang="pt-BR" sz="3200" u="sng" dirty="0"/>
              <a:t>não</a:t>
            </a:r>
            <a:r>
              <a:rPr lang="pt-BR" altLang="pt-BR" sz="3200" dirty="0"/>
              <a:t> entra nos cálculos)</a:t>
            </a:r>
            <a:endParaRPr lang="pt-BR" altLang="pt-BR" sz="1200" dirty="0"/>
          </a:p>
        </p:txBody>
      </p:sp>
      <p:sp>
        <p:nvSpPr>
          <p:cNvPr id="869380" name="Rectangle 3">
            <a:extLst>
              <a:ext uri="{FF2B5EF4-FFF2-40B4-BE49-F238E27FC236}">
                <a16:creationId xmlns:a16="http://schemas.microsoft.com/office/drawing/2014/main" id="{D682E2FA-BDB9-4C70-83B8-CC0A1144E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13" y="1628775"/>
            <a:ext cx="8323262" cy="461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NomePrograma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b="1" dirty="0">
                <a:latin typeface="Courier New" panose="02070309020205020404" pitchFamily="49" charset="0"/>
              </a:rPr>
              <a:t>      </a:t>
            </a:r>
            <a:r>
              <a:rPr kumimoji="1" lang="pt-BR" altLang="pt-BR" sz="1400" dirty="0">
                <a:latin typeface="Courier New" panose="02070309020205020404" pitchFamily="49" charset="0"/>
              </a:rPr>
              <a:t>Declaração de variáveis;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</a:t>
            </a:r>
            <a:r>
              <a:rPr lang="pt-BR" altLang="pt-BR" sz="1400" dirty="0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Contadores são sempre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 </a:t>
            </a:r>
            <a:r>
              <a:rPr kumimoji="1" lang="pt-BR" altLang="pt-BR" sz="1400" dirty="0">
                <a:latin typeface="Courier New" panose="02070309020205020404" pitchFamily="49" charset="0"/>
              </a:rPr>
              <a:t>ou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longint</a:t>
            </a:r>
            <a:endParaRPr lang="pt-BR" altLang="pt-BR" sz="15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</a:t>
            </a:r>
            <a:r>
              <a:rPr lang="pt-BR" altLang="pt-BR" sz="1400" dirty="0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Média e Porcentagem são sempre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ou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pt-BR" altLang="pt-BR" sz="15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Leitura do dado da condição;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 </a:t>
            </a:r>
            <a:r>
              <a:rPr kumimoji="1" lang="pt-BR" altLang="pt-BR" sz="1400" dirty="0">
                <a:latin typeface="Courier New" panose="02070309020205020404" pitchFamily="49" charset="0"/>
              </a:rPr>
              <a:t>(</a:t>
            </a:r>
            <a:r>
              <a:rPr kumimoji="1" lang="pt-BR" altLang="pt-BR" sz="1400" u="sng" dirty="0">
                <a:latin typeface="Courier New" panose="02070309020205020404" pitchFamily="49" charset="0"/>
              </a:rPr>
              <a:t>condição</a:t>
            </a:r>
            <a:r>
              <a:rPr kumimoji="1" lang="pt-BR" altLang="pt-BR" sz="1400" dirty="0">
                <a:latin typeface="Courier New" panose="02070309020205020404" pitchFamily="49" charset="0"/>
              </a:rPr>
              <a:t>)</a:t>
            </a:r>
            <a:r>
              <a:rPr kumimoji="1" lang="pt-BR" altLang="pt-B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(exemplo: </a:t>
            </a:r>
            <a:r>
              <a:rPr kumimoji="1"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NOTA != -1</a:t>
            </a:r>
            <a:r>
              <a:rPr kumimoji="1" lang="pt-BR" altLang="pt-B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kumimoji="1" lang="pt-BR" altLang="pt-BR" sz="1400" dirty="0">
                <a:latin typeface="Courier New" panose="02070309020205020404" pitchFamily="49" charset="0"/>
              </a:rPr>
              <a:t>; 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{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Leitura do restante dos dados;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Processamento dos dados;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pt-BR" altLang="pt-BR" sz="1400" dirty="0">
                <a:solidFill>
                  <a:schemeClr val="accent1"/>
                </a:solidFill>
                <a:sym typeface="Symbol" panose="05050102010706020507" pitchFamily="18" charset="2"/>
              </a:rPr>
              <a:t>                 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+= 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dado a ser somado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(exemplo: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+= NOTA</a:t>
            </a:r>
            <a:r>
              <a:rPr kumimoji="1" lang="pt-BR" altLang="pt-BR" sz="1400" dirty="0">
                <a:latin typeface="Courier New" panose="02070309020205020404" pitchFamily="49" charset="0"/>
              </a:rPr>
              <a:t>);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solidFill>
                  <a:schemeClr val="accent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pt-BR" altLang="pt-BR" sz="1400" dirty="0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CONTADOR++;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Impressão parcial;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Leitura do dado da condição;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b="1" dirty="0">
                <a:latin typeface="Courier New" panose="02070309020205020404" pitchFamily="49" charset="0"/>
              </a:rPr>
              <a:t>      }</a:t>
            </a:r>
            <a:endParaRPr kumimoji="1" lang="pt-BR" altLang="pt-BR" sz="1400" dirty="0">
              <a:latin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 &lt;- SOMA / CONTADOR;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Impressão dos resultados (média, contadores, somatórios, etc.);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b="1" dirty="0">
                <a:latin typeface="Courier New" panose="02070309020205020404" pitchFamily="49" charset="0"/>
              </a:rPr>
              <a:t>   }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75CBEC2-BDAF-4CAC-93FD-DA4DBD83D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123" y="3429248"/>
            <a:ext cx="1655762" cy="431800"/>
          </a:xfrm>
          <a:prstGeom prst="wedgeRoundRectCallout">
            <a:avLst>
              <a:gd name="adj1" fmla="val -124124"/>
              <a:gd name="adj2" fmla="val -36468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 dirty="0">
                <a:solidFill>
                  <a:schemeClr val="bg1"/>
                </a:solidFill>
              </a:rPr>
              <a:t>FLAG</a:t>
            </a:r>
            <a:endParaRPr lang="pt-BR" altLang="pt-BR" sz="1800" i="1" dirty="0"/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FFEDFF20-FB42-44BB-9CFB-79AE3AAEB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181121"/>
            <a:ext cx="576263" cy="360363"/>
          </a:xfrm>
          <a:prstGeom prst="curvedRightArrow">
            <a:avLst>
              <a:gd name="adj1" fmla="val 22477"/>
              <a:gd name="adj2" fmla="val 44958"/>
              <a:gd name="adj3" fmla="val 333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2" name="AutoShape 10">
            <a:extLst>
              <a:ext uri="{FF2B5EF4-FFF2-40B4-BE49-F238E27FC236}">
                <a16:creationId xmlns:a16="http://schemas.microsoft.com/office/drawing/2014/main" id="{7A2271EE-DABA-4711-ACBE-43586CDF1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4821539"/>
            <a:ext cx="576263" cy="360363"/>
          </a:xfrm>
          <a:prstGeom prst="curvedRightArrow">
            <a:avLst>
              <a:gd name="adj1" fmla="val 22477"/>
              <a:gd name="adj2" fmla="val 44958"/>
              <a:gd name="adj3" fmla="val 333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7868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610" name="Espaço Reservado para Número de Slide 3">
            <a:extLst>
              <a:ext uri="{FF2B5EF4-FFF2-40B4-BE49-F238E27FC236}">
                <a16:creationId xmlns:a16="http://schemas.microsoft.com/office/drawing/2014/main" id="{63B41B03-48E4-487A-A83D-F945E32E7D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985E06-E4E0-4220-93E0-471038E782B2}" type="slidenum">
              <a:rPr lang="pt-BR" altLang="en-US" sz="1200" smtClean="0">
                <a:latin typeface="Garamond" panose="02020404030301010803" pitchFamily="18" charset="0"/>
              </a:rPr>
              <a:pPr/>
              <a:t>33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64611" name="Rectangle 2">
            <a:extLst>
              <a:ext uri="{FF2B5EF4-FFF2-40B4-BE49-F238E27FC236}">
                <a16:creationId xmlns:a16="http://schemas.microsoft.com/office/drawing/2014/main" id="{3D4154C2-19EF-45C4-91B7-D4F1C7E726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b="1" dirty="0"/>
              <a:t>for</a:t>
            </a:r>
            <a:r>
              <a:rPr lang="pt-BR" altLang="pt-BR" dirty="0"/>
              <a:t> x </a:t>
            </a:r>
            <a:r>
              <a:rPr lang="pt-BR" altLang="pt-BR" b="1" dirty="0"/>
              <a:t>do </a:t>
            </a:r>
            <a:r>
              <a:rPr lang="pt-BR" altLang="pt-BR" b="1" dirty="0" err="1"/>
              <a:t>while</a:t>
            </a:r>
            <a:r>
              <a:rPr lang="pt-BR" altLang="pt-BR" dirty="0"/>
              <a:t> x </a:t>
            </a:r>
            <a:r>
              <a:rPr lang="pt-BR" altLang="pt-BR" b="1" dirty="0" err="1"/>
              <a:t>while</a:t>
            </a:r>
            <a:br>
              <a:rPr lang="pt-BR" altLang="pt-BR" dirty="0"/>
            </a:br>
            <a:r>
              <a:rPr lang="pt-BR" altLang="pt-BR" sz="2100" dirty="0"/>
              <a:t>(Estruturas de repetição)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C0B6FF10-A155-4141-99D5-41B5C6CC7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74356"/>
              </p:ext>
            </p:extLst>
          </p:nvPr>
        </p:nvGraphicFramePr>
        <p:xfrm>
          <a:off x="323529" y="4508500"/>
          <a:ext cx="8640960" cy="17983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60439">
                  <a:extLst>
                    <a:ext uri="{9D8B030D-6E8A-4147-A177-3AD203B41FA5}">
                      <a16:colId xmlns:a16="http://schemas.microsoft.com/office/drawing/2014/main" val="312743535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46064309"/>
                    </a:ext>
                  </a:extLst>
                </a:gridCol>
                <a:gridCol w="2232249">
                  <a:extLst>
                    <a:ext uri="{9D8B030D-6E8A-4147-A177-3AD203B41FA5}">
                      <a16:colId xmlns:a16="http://schemas.microsoft.com/office/drawing/2014/main" val="3271655453"/>
                    </a:ext>
                  </a:extLst>
                </a:gridCol>
              </a:tblGrid>
              <a:tr h="1311275">
                <a:tc>
                  <a:txBody>
                    <a:bodyPr/>
                    <a:lstStyle/>
                    <a:p>
                      <a:r>
                        <a:rPr lang="pt-BR" sz="16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pt-BR" sz="16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600" b="0" dirty="0">
                          <a:solidFill>
                            <a:schemeClr val="tx1"/>
                          </a:solidFill>
                        </a:rPr>
                        <a:t>A interrupção</a:t>
                      </a:r>
                      <a:r>
                        <a:rPr lang="pt-BR" sz="1600" b="0" baseline="0" dirty="0">
                          <a:solidFill>
                            <a:schemeClr val="tx1"/>
                          </a:solidFill>
                        </a:rPr>
                        <a:t> acontece quando a variável auxiliar (CONT) ultrapassa o VALOR FINAL (50).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45742" marB="45742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pt-BR" sz="16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600" b="0" dirty="0">
                          <a:solidFill>
                            <a:schemeClr val="tx1"/>
                          </a:solidFill>
                        </a:rPr>
                        <a:t>A interrupção</a:t>
                      </a:r>
                      <a:r>
                        <a:rPr lang="pt-BR" sz="1600" b="0" baseline="0" dirty="0">
                          <a:solidFill>
                            <a:schemeClr val="tx1"/>
                          </a:solidFill>
                        </a:rPr>
                        <a:t>   acontece quando a 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</a:rPr>
                        <a:t>CONDIÇÃO</a:t>
                      </a:r>
                      <a:r>
                        <a:rPr lang="pt-BR" sz="1600" b="0" baseline="0" dirty="0">
                          <a:solidFill>
                            <a:schemeClr val="tx1"/>
                          </a:solidFill>
                        </a:rPr>
                        <a:t> passa a  ser 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</a:rPr>
                        <a:t>FALSA</a:t>
                      </a:r>
                      <a:r>
                        <a:rPr lang="pt-BR" sz="1600" b="0" baseline="0" dirty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baseline="0" dirty="0">
                          <a:solidFill>
                            <a:schemeClr val="tx1"/>
                          </a:solidFill>
                        </a:rPr>
                        <a:t>- 1º repete, depois testa a CONDIÇÃO.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45742" marB="45742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pt-BR" sz="16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600" b="0" dirty="0">
                          <a:solidFill>
                            <a:schemeClr val="tx1"/>
                          </a:solidFill>
                        </a:rPr>
                        <a:t>A interrupção</a:t>
                      </a:r>
                      <a:r>
                        <a:rPr lang="pt-BR" sz="1600" b="0" baseline="0" dirty="0">
                          <a:solidFill>
                            <a:schemeClr val="tx1"/>
                          </a:solidFill>
                        </a:rPr>
                        <a:t> acontece quando a 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</a:rPr>
                        <a:t>CONDIÇÃO</a:t>
                      </a:r>
                      <a:r>
                        <a:rPr lang="pt-BR" sz="1600" b="0" baseline="0" dirty="0">
                          <a:solidFill>
                            <a:schemeClr val="tx1"/>
                          </a:solidFill>
                        </a:rPr>
                        <a:t> passa a ser 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</a:rPr>
                        <a:t>FALSA</a:t>
                      </a:r>
                      <a:r>
                        <a:rPr lang="pt-BR" sz="1600" b="0" baseline="0" dirty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baseline="0" dirty="0">
                          <a:solidFill>
                            <a:schemeClr val="tx1"/>
                          </a:solidFill>
                        </a:rPr>
                        <a:t>- 1º testa a CONDIÇÃO, depois repete.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45742" marB="45742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54595"/>
                  </a:ext>
                </a:extLst>
              </a:tr>
            </a:tbl>
          </a:graphicData>
        </a:graphic>
      </p:graphicFrame>
      <p:sp>
        <p:nvSpPr>
          <p:cNvPr id="8" name="Text Box 5">
            <a:extLst>
              <a:ext uri="{FF2B5EF4-FFF2-40B4-BE49-F238E27FC236}">
                <a16:creationId xmlns:a16="http://schemas.microsoft.com/office/drawing/2014/main" id="{CC7A5F7F-2A7E-47C7-A993-37C0B4928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9008" y="1628800"/>
            <a:ext cx="2215480" cy="25607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>
                <a:latin typeface="Times New Roman" panose="02020603050405020304" pitchFamily="18" charset="0"/>
              </a:rPr>
              <a:t>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 err="1">
                <a:latin typeface="Times New Roman" panose="02020603050405020304" pitchFamily="18" charset="0"/>
              </a:rPr>
              <a:t>int</a:t>
            </a:r>
            <a:r>
              <a:rPr lang="pt-BR" altLang="pt-BR" sz="1800" dirty="0">
                <a:latin typeface="Times New Roman" panose="02020603050405020304" pitchFamily="18" charset="0"/>
              </a:rPr>
              <a:t> </a:t>
            </a:r>
            <a:r>
              <a:rPr lang="pt-BR" altLang="pt-BR" sz="1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CONT = 0;</a:t>
            </a:r>
            <a:endParaRPr lang="pt-BR" altLang="pt-BR" sz="1800" b="1" u="sng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>
                <a:latin typeface="Times New Roman" panose="02020603050405020304" pitchFamily="18" charset="0"/>
              </a:rPr>
              <a:t>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 err="1">
                <a:latin typeface="Times New Roman" panose="02020603050405020304" pitchFamily="18" charset="0"/>
              </a:rPr>
              <a:t>while</a:t>
            </a:r>
            <a:r>
              <a:rPr lang="pt-BR" altLang="pt-BR" sz="1800" b="1" dirty="0">
                <a:latin typeface="Times New Roman" panose="02020603050405020304" pitchFamily="18" charset="0"/>
              </a:rPr>
              <a:t> </a:t>
            </a:r>
            <a:r>
              <a:rPr lang="pt-BR" altLang="pt-BR" sz="1800" dirty="0">
                <a:latin typeface="Times New Roman" panose="02020603050405020304" pitchFamily="18" charset="0"/>
              </a:rPr>
              <a:t>(</a:t>
            </a:r>
            <a:r>
              <a:rPr lang="pt-BR" altLang="pt-BR" sz="1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CONT &lt; 50</a:t>
            </a:r>
            <a:r>
              <a:rPr lang="pt-BR" altLang="pt-BR" sz="1800" dirty="0">
                <a:latin typeface="Times New Roman" panose="02020603050405020304" pitchFamily="18" charset="0"/>
              </a:rPr>
              <a:t>) </a:t>
            </a:r>
            <a:r>
              <a:rPr lang="pt-BR" altLang="pt-BR" sz="1800" b="1" dirty="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imes New Roman" panose="02020603050405020304" pitchFamily="18" charset="0"/>
              </a:rPr>
              <a:t>      </a:t>
            </a:r>
            <a:r>
              <a:rPr lang="pt-BR" altLang="pt-BR" sz="1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CONT++;</a:t>
            </a:r>
            <a:r>
              <a:rPr lang="pt-BR" altLang="pt-BR" sz="1800" b="1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imes New Roman" panose="02020603050405020304" pitchFamily="18" charset="0"/>
              </a:rPr>
              <a:t>      comando1;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imes New Roman" panose="02020603050405020304" pitchFamily="18" charset="0"/>
              </a:rPr>
              <a:t>      comando2;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>
                <a:latin typeface="Times New Roman" panose="02020603050405020304" pitchFamily="18" charset="0"/>
              </a:rPr>
              <a:t>}</a:t>
            </a:r>
            <a:endParaRPr lang="pt-BR" altLang="pt-BR" sz="18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>
                <a:latin typeface="Times New Roman" panose="02020603050405020304" pitchFamily="18" charset="0"/>
              </a:rPr>
              <a:t>...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F293C2C8-1D6F-4A46-BA80-307539398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996" y="1628800"/>
            <a:ext cx="2376264" cy="25607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>
                <a:latin typeface="Times New Roman" panose="02020603050405020304" pitchFamily="18" charset="0"/>
              </a:rPr>
              <a:t>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 err="1">
                <a:latin typeface="Times New Roman" panose="02020603050405020304" pitchFamily="18" charset="0"/>
              </a:rPr>
              <a:t>int</a:t>
            </a:r>
            <a:r>
              <a:rPr lang="pt-BR" altLang="pt-BR" sz="1800" dirty="0">
                <a:latin typeface="Times New Roman" panose="02020603050405020304" pitchFamily="18" charset="0"/>
              </a:rPr>
              <a:t> </a:t>
            </a:r>
            <a:r>
              <a:rPr lang="pt-BR" altLang="pt-BR" sz="1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CONT = 0;</a:t>
            </a:r>
            <a:endParaRPr lang="pt-BR" altLang="pt-BR" sz="1800" b="1" u="sng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>
                <a:latin typeface="Times New Roman" panose="02020603050405020304" pitchFamily="18" charset="0"/>
              </a:rPr>
              <a:t>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>
                <a:latin typeface="Times New Roman" panose="02020603050405020304" pitchFamily="18" charset="0"/>
              </a:rPr>
              <a:t>do 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imes New Roman" panose="02020603050405020304" pitchFamily="18" charset="0"/>
              </a:rPr>
              <a:t>      </a:t>
            </a:r>
            <a:r>
              <a:rPr lang="pt-BR" altLang="pt-BR" sz="1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CONT++;</a:t>
            </a:r>
            <a:r>
              <a:rPr lang="pt-BR" altLang="pt-BR" sz="1800" b="1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imes New Roman" panose="02020603050405020304" pitchFamily="18" charset="0"/>
              </a:rPr>
              <a:t>      comando1;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imes New Roman" panose="02020603050405020304" pitchFamily="18" charset="0"/>
              </a:rPr>
              <a:t>      comando2;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>
                <a:latin typeface="Times New Roman" panose="02020603050405020304" pitchFamily="18" charset="0"/>
              </a:rPr>
              <a:t>} </a:t>
            </a:r>
            <a:r>
              <a:rPr lang="pt-BR" altLang="pt-BR" sz="1800" b="1" dirty="0" err="1">
                <a:latin typeface="Times New Roman" panose="02020603050405020304" pitchFamily="18" charset="0"/>
              </a:rPr>
              <a:t>while</a:t>
            </a:r>
            <a:r>
              <a:rPr lang="pt-BR" altLang="pt-BR" sz="1800" b="1" dirty="0">
                <a:latin typeface="Times New Roman" panose="02020603050405020304" pitchFamily="18" charset="0"/>
              </a:rPr>
              <a:t> </a:t>
            </a:r>
            <a:r>
              <a:rPr lang="pt-BR" altLang="pt-BR" sz="1800" dirty="0">
                <a:latin typeface="Times New Roman" panose="02020603050405020304" pitchFamily="18" charset="0"/>
              </a:rPr>
              <a:t>(</a:t>
            </a:r>
            <a:r>
              <a:rPr lang="pt-BR" altLang="pt-BR" sz="1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CONT &lt; 50</a:t>
            </a:r>
            <a:r>
              <a:rPr lang="pt-BR" altLang="pt-BR" sz="1800" dirty="0">
                <a:latin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>
                <a:latin typeface="Times New Roman" panose="02020603050405020304" pitchFamily="18" charset="0"/>
              </a:rPr>
              <a:t>...</a:t>
            </a: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0E3D7224-BC2A-4C93-A71C-40F283517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628800"/>
            <a:ext cx="3960440" cy="25299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endParaRPr lang="pt-BR" altLang="pt-BR" sz="18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pt-BR" altLang="pt-BR" sz="18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>
                <a:latin typeface="Times New Roman" panose="02020603050405020304" pitchFamily="18" charset="0"/>
              </a:rPr>
              <a:t>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>
                <a:latin typeface="Times New Roman" panose="02020603050405020304" pitchFamily="18" charset="0"/>
              </a:rPr>
              <a:t>for </a:t>
            </a:r>
            <a:r>
              <a:rPr lang="pt-BR" altLang="pt-BR" sz="1800" dirty="0">
                <a:latin typeface="Times New Roman" panose="02020603050405020304" pitchFamily="18" charset="0"/>
              </a:rPr>
              <a:t>(CONT=1; CONT&lt;=50; CONT++) </a:t>
            </a:r>
            <a:r>
              <a:rPr lang="pt-BR" altLang="pt-BR" sz="1800" b="1" dirty="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imes New Roman" panose="02020603050405020304" pitchFamily="18" charset="0"/>
              </a:rPr>
              <a:t>     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imes New Roman" panose="02020603050405020304" pitchFamily="18" charset="0"/>
              </a:rPr>
              <a:t>      comando1;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imes New Roman" panose="02020603050405020304" pitchFamily="18" charset="0"/>
              </a:rPr>
              <a:t>      comando2;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>
                <a:latin typeface="Times New Roman" panose="02020603050405020304" pitchFamily="18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01307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11" grpId="0" animBg="1" autoUpdateAnimBg="0"/>
      <p:bldP spid="12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658" name="Espaço Reservado para Número de Slide 3">
            <a:extLst>
              <a:ext uri="{FF2B5EF4-FFF2-40B4-BE49-F238E27FC236}">
                <a16:creationId xmlns:a16="http://schemas.microsoft.com/office/drawing/2014/main" id="{F0029969-8E20-40CA-A562-1C4EC5C6CA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E769E7-07F8-49DE-8884-BA31E8C4B3CD}" type="slidenum">
              <a:rPr lang="pt-BR" altLang="en-US" sz="1200" smtClean="0">
                <a:latin typeface="Garamond" panose="02020404030301010803" pitchFamily="18" charset="0"/>
              </a:rPr>
              <a:pPr/>
              <a:t>34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62917" name="Text Box 5">
            <a:extLst>
              <a:ext uri="{FF2B5EF4-FFF2-40B4-BE49-F238E27FC236}">
                <a16:creationId xmlns:a16="http://schemas.microsoft.com/office/drawing/2014/main" id="{C5D9FE07-3122-4BBA-9B8C-95D825961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8513" y="309563"/>
            <a:ext cx="3995737" cy="25053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600" b="1" dirty="0">
                <a:latin typeface="Times New Roman" panose="02020603050405020304" pitchFamily="18" charset="0"/>
              </a:rPr>
              <a:t>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int</a:t>
            </a:r>
            <a:r>
              <a:rPr lang="pt-BR" altLang="pt-BR" sz="1600" b="1" dirty="0">
                <a:latin typeface="Times New Roman" panose="02020603050405020304" pitchFamily="18" charset="0"/>
              </a:rPr>
              <a:t> </a:t>
            </a:r>
            <a:r>
              <a:rPr lang="pt-BR" altLang="pt-BR" sz="1600" dirty="0">
                <a:latin typeface="Times New Roman" panose="02020603050405020304" pitchFamily="18" charset="0"/>
              </a:rPr>
              <a:t>VALOR = -1;</a:t>
            </a:r>
            <a:endParaRPr lang="pt-BR" altLang="pt-BR" sz="1600" b="1" u="sng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600" b="1" dirty="0">
                <a:latin typeface="Times New Roman" panose="02020603050405020304" pitchFamily="18" charset="0"/>
              </a:rPr>
              <a:t>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while</a:t>
            </a:r>
            <a:r>
              <a:rPr lang="pt-BR" altLang="pt-BR" sz="1600" b="1" dirty="0">
                <a:latin typeface="Times New Roman" panose="02020603050405020304" pitchFamily="18" charset="0"/>
              </a:rPr>
              <a:t> </a:t>
            </a:r>
            <a:r>
              <a:rPr lang="pt-BR" altLang="pt-BR" sz="1600" dirty="0">
                <a:latin typeface="Times New Roman" panose="02020603050405020304" pitchFamily="18" charset="0"/>
              </a:rPr>
              <a:t>(</a:t>
            </a:r>
            <a:r>
              <a:rPr lang="pt-BR" altLang="pt-BR" sz="1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VALOR != 0</a:t>
            </a:r>
            <a:r>
              <a:rPr lang="pt-BR" altLang="pt-BR" sz="1600" dirty="0">
                <a:solidFill>
                  <a:srgbClr val="0000FF"/>
                </a:solidFill>
                <a:latin typeface="Times New Roman" panose="02020603050405020304" pitchFamily="18" charset="0"/>
              </a:rPr>
              <a:t>) </a:t>
            </a:r>
            <a:r>
              <a:rPr lang="pt-BR" altLang="pt-BR" sz="1600" b="1" dirty="0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Times New Roman" panose="02020603050405020304" pitchFamily="18" charset="0"/>
              </a:rPr>
              <a:t>      </a:t>
            </a:r>
            <a:r>
              <a:rPr lang="pt-BR" altLang="pt-BR" sz="160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system.</a:t>
            </a:r>
            <a:r>
              <a:rPr lang="pt-BR" altLang="pt-BR" sz="1600" i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out</a:t>
            </a:r>
            <a:r>
              <a:rPr lang="pt-BR" altLang="pt-BR" sz="160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.print</a:t>
            </a:r>
            <a:r>
              <a:rPr lang="pt-BR" altLang="pt-BR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...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      VALOR = </a:t>
            </a:r>
            <a:r>
              <a:rPr lang="pt-BR" altLang="pt-BR" sz="160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nextInt</a:t>
            </a:r>
            <a:r>
              <a:rPr lang="pt-BR" altLang="pt-BR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Times New Roman" panose="02020603050405020304" pitchFamily="18" charset="0"/>
              </a:rPr>
              <a:t>      comando1;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Times New Roman" panose="02020603050405020304" pitchFamily="18" charset="0"/>
              </a:rPr>
              <a:t>      comando2;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600" b="1" dirty="0">
                <a:latin typeface="Times New Roman" panose="02020603050405020304" pitchFamily="18" charset="0"/>
              </a:rPr>
              <a:t>...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AC4432F3-ED65-4393-8545-BF61D9256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3" y="303213"/>
            <a:ext cx="3995737" cy="25053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600" b="1" dirty="0">
                <a:latin typeface="Times New Roman" panose="02020603050405020304" pitchFamily="18" charset="0"/>
              </a:rPr>
              <a:t>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int</a:t>
            </a:r>
            <a:r>
              <a:rPr lang="pt-BR" altLang="pt-BR" sz="1600" b="1" dirty="0">
                <a:latin typeface="Times New Roman" panose="02020603050405020304" pitchFamily="18" charset="0"/>
              </a:rPr>
              <a:t> </a:t>
            </a:r>
            <a:r>
              <a:rPr lang="pt-BR" altLang="pt-BR" sz="1600" dirty="0">
                <a:latin typeface="Times New Roman" panose="02020603050405020304" pitchFamily="18" charset="0"/>
              </a:rPr>
              <a:t>VALOR;</a:t>
            </a:r>
            <a:endParaRPr lang="pt-BR" altLang="pt-BR" sz="1600" b="1" u="sng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600" b="1" dirty="0">
                <a:latin typeface="Times New Roman" panose="02020603050405020304" pitchFamily="18" charset="0"/>
              </a:rPr>
              <a:t>...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do</a:t>
            </a:r>
            <a:r>
              <a:rPr lang="pt-BR" altLang="pt-BR" sz="1600" b="1" dirty="0">
                <a:latin typeface="Times New Roman" panose="02020603050405020304" pitchFamily="18" charset="0"/>
              </a:rPr>
              <a:t>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Times New Roman" panose="02020603050405020304" pitchFamily="18" charset="0"/>
              </a:rPr>
              <a:t>      </a:t>
            </a:r>
            <a:r>
              <a:rPr lang="pt-BR" altLang="pt-BR" sz="160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system.</a:t>
            </a:r>
            <a:r>
              <a:rPr lang="pt-BR" altLang="pt-BR" sz="1600" i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out</a:t>
            </a:r>
            <a:r>
              <a:rPr lang="pt-BR" altLang="pt-BR" sz="160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.print</a:t>
            </a:r>
            <a:r>
              <a:rPr lang="pt-BR" altLang="pt-BR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...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      VALOR = </a:t>
            </a:r>
            <a:r>
              <a:rPr lang="pt-BR" altLang="pt-BR" sz="160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nextInt</a:t>
            </a:r>
            <a:r>
              <a:rPr lang="pt-BR" altLang="pt-BR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Times New Roman" panose="02020603050405020304" pitchFamily="18" charset="0"/>
              </a:rPr>
              <a:t>      comando1;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Times New Roman" panose="02020603050405020304" pitchFamily="18" charset="0"/>
              </a:rPr>
              <a:t>      comando2;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Times New Roman" panose="02020603050405020304" pitchFamily="18" charset="0"/>
              </a:rPr>
              <a:t>}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while</a:t>
            </a:r>
            <a:r>
              <a:rPr lang="pt-BR" altLang="pt-BR" sz="1600" b="1" dirty="0">
                <a:latin typeface="Times New Roman" panose="02020603050405020304" pitchFamily="18" charset="0"/>
              </a:rPr>
              <a:t> (</a:t>
            </a:r>
            <a:r>
              <a:rPr lang="pt-BR" altLang="pt-BR" sz="1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VALOR != 0</a:t>
            </a:r>
            <a:r>
              <a:rPr lang="pt-BR" altLang="pt-BR" sz="1600" b="1" dirty="0">
                <a:latin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600" b="1" dirty="0">
                <a:latin typeface="Times New Roman" panose="02020603050405020304" pitchFamily="18" charset="0"/>
              </a:rPr>
              <a:t>...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A743F287-363B-417B-AB37-413690C2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25" y="3141663"/>
            <a:ext cx="3995738" cy="29977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600" b="1" dirty="0">
                <a:latin typeface="Times New Roman" panose="02020603050405020304" pitchFamily="18" charset="0"/>
              </a:rPr>
              <a:t>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int</a:t>
            </a:r>
            <a:r>
              <a:rPr lang="pt-BR" altLang="pt-BR" sz="1600" b="1" dirty="0">
                <a:latin typeface="Times New Roman" panose="02020603050405020304" pitchFamily="18" charset="0"/>
              </a:rPr>
              <a:t> </a:t>
            </a:r>
            <a:r>
              <a:rPr lang="pt-BR" altLang="pt-BR" sz="1600" dirty="0">
                <a:latin typeface="Times New Roman" panose="02020603050405020304" pitchFamily="18" charset="0"/>
              </a:rPr>
              <a:t>VALOR;</a:t>
            </a:r>
            <a:endParaRPr lang="pt-BR" altLang="pt-BR" sz="1600" b="1" u="sng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600" b="1" dirty="0">
                <a:latin typeface="Times New Roman" panose="02020603050405020304" pitchFamily="18" charset="0"/>
              </a:rPr>
              <a:t>...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system.</a:t>
            </a:r>
            <a:r>
              <a:rPr lang="pt-BR" altLang="pt-BR" sz="1600" i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out</a:t>
            </a:r>
            <a:r>
              <a:rPr lang="pt-BR" altLang="pt-BR" sz="160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.print</a:t>
            </a:r>
            <a:r>
              <a:rPr lang="pt-BR" altLang="pt-BR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...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VALOR = </a:t>
            </a:r>
            <a:r>
              <a:rPr lang="pt-BR" altLang="pt-BR" sz="160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nextInt</a:t>
            </a:r>
            <a:r>
              <a:rPr lang="pt-BR" altLang="pt-BR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while</a:t>
            </a:r>
            <a:r>
              <a:rPr lang="pt-BR" altLang="pt-BR" sz="1600" b="1" dirty="0">
                <a:latin typeface="Times New Roman" panose="02020603050405020304" pitchFamily="18" charset="0"/>
              </a:rPr>
              <a:t> </a:t>
            </a:r>
            <a:r>
              <a:rPr lang="pt-BR" altLang="pt-BR" sz="1600" dirty="0">
                <a:latin typeface="Times New Roman" panose="02020603050405020304" pitchFamily="18" charset="0"/>
              </a:rPr>
              <a:t>(</a:t>
            </a:r>
            <a:r>
              <a:rPr lang="pt-BR" altLang="pt-BR" sz="1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VALOR != 0</a:t>
            </a:r>
            <a:r>
              <a:rPr lang="pt-BR" altLang="pt-BR" sz="1600" dirty="0">
                <a:solidFill>
                  <a:srgbClr val="0000FF"/>
                </a:solidFill>
                <a:latin typeface="Times New Roman" panose="02020603050405020304" pitchFamily="18" charset="0"/>
              </a:rPr>
              <a:t>) </a:t>
            </a:r>
            <a:r>
              <a:rPr lang="pt-BR" altLang="pt-BR" sz="1600" b="1" dirty="0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Times New Roman" panose="02020603050405020304" pitchFamily="18" charset="0"/>
              </a:rPr>
              <a:t>      comando1;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600" dirty="0">
                <a:latin typeface="Times New Roman" panose="02020603050405020304" pitchFamily="18" charset="0"/>
              </a:rPr>
              <a:t>      comando2;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Times New Roman" panose="02020603050405020304" pitchFamily="18" charset="0"/>
              </a:rPr>
              <a:t>      </a:t>
            </a:r>
            <a:r>
              <a:rPr lang="pt-BR" altLang="pt-BR" sz="160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system.</a:t>
            </a:r>
            <a:r>
              <a:rPr lang="pt-BR" altLang="pt-BR" sz="1600" i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out</a:t>
            </a:r>
            <a:r>
              <a:rPr lang="pt-BR" altLang="pt-BR" sz="160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.print</a:t>
            </a:r>
            <a:r>
              <a:rPr lang="pt-BR" altLang="pt-BR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...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      VALOR = </a:t>
            </a:r>
            <a:r>
              <a:rPr lang="pt-BR" altLang="pt-BR" sz="160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nextInt</a:t>
            </a:r>
            <a:r>
              <a:rPr lang="pt-BR" altLang="pt-BR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600" b="1" dirty="0">
                <a:latin typeface="Times New Roman" panose="02020603050405020304" pitchFamily="18" charset="0"/>
              </a:rPr>
              <a:t>...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7323A5C0-63CE-43F0-A40C-5E5D58D45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" y="3138488"/>
            <a:ext cx="3995738" cy="299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600" b="1" dirty="0">
                <a:latin typeface="Times New Roman" panose="02020603050405020304" pitchFamily="18" charset="0"/>
              </a:rPr>
              <a:t>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int</a:t>
            </a:r>
            <a:r>
              <a:rPr lang="pt-BR" altLang="pt-BR" sz="1600" b="1" dirty="0">
                <a:latin typeface="Times New Roman" panose="02020603050405020304" pitchFamily="18" charset="0"/>
              </a:rPr>
              <a:t> </a:t>
            </a:r>
            <a:r>
              <a:rPr lang="pt-BR" altLang="pt-BR" sz="1600" dirty="0">
                <a:latin typeface="Times New Roman" panose="02020603050405020304" pitchFamily="18" charset="0"/>
              </a:rPr>
              <a:t>VALOR;</a:t>
            </a:r>
            <a:endParaRPr lang="pt-BR" altLang="pt-BR" sz="1600" b="1" u="sng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600" b="1" dirty="0">
                <a:latin typeface="Times New Roman" panose="02020603050405020304" pitchFamily="18" charset="0"/>
              </a:rPr>
              <a:t>...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do</a:t>
            </a:r>
            <a:r>
              <a:rPr lang="pt-BR" altLang="pt-BR" sz="1600" b="1" dirty="0">
                <a:latin typeface="Times New Roman" panose="02020603050405020304" pitchFamily="18" charset="0"/>
              </a:rPr>
              <a:t>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Times New Roman" panose="02020603050405020304" pitchFamily="18" charset="0"/>
              </a:rPr>
              <a:t>      </a:t>
            </a:r>
            <a:r>
              <a:rPr lang="pt-BR" altLang="pt-BR" sz="160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system.</a:t>
            </a:r>
            <a:r>
              <a:rPr lang="pt-BR" altLang="pt-BR" sz="1600" i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out</a:t>
            </a:r>
            <a:r>
              <a:rPr lang="pt-BR" altLang="pt-BR" sz="160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.print</a:t>
            </a:r>
            <a:r>
              <a:rPr lang="pt-BR" altLang="pt-BR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...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      VALOR = </a:t>
            </a:r>
            <a:r>
              <a:rPr lang="pt-BR" altLang="pt-BR" sz="160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nextInt</a:t>
            </a:r>
            <a:r>
              <a:rPr lang="pt-BR" altLang="pt-BR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      </a:t>
            </a:r>
            <a:r>
              <a:rPr lang="pt-BR" altLang="pt-BR" sz="16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if</a:t>
            </a:r>
            <a:r>
              <a:rPr lang="pt-BR" altLang="pt-BR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 (VALOR != 0)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Times New Roman" panose="02020603050405020304" pitchFamily="18" charset="0"/>
              </a:rPr>
              <a:t>           comando1;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Times New Roman" panose="02020603050405020304" pitchFamily="18" charset="0"/>
              </a:rPr>
              <a:t>           comando2;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Times New Roman" panose="02020603050405020304" pitchFamily="18" charset="0"/>
              </a:rPr>
              <a:t>      </a:t>
            </a:r>
            <a:r>
              <a:rPr lang="pt-BR" altLang="pt-BR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Times New Roman" panose="02020603050405020304" pitchFamily="18" charset="0"/>
              </a:rPr>
              <a:t>}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while</a:t>
            </a:r>
            <a:r>
              <a:rPr lang="pt-BR" altLang="pt-BR" sz="1600" b="1" dirty="0">
                <a:latin typeface="Times New Roman" panose="02020603050405020304" pitchFamily="18" charset="0"/>
              </a:rPr>
              <a:t> (</a:t>
            </a:r>
            <a:r>
              <a:rPr lang="pt-BR" altLang="pt-BR" sz="1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VALOR != 0</a:t>
            </a:r>
            <a:r>
              <a:rPr lang="pt-BR" altLang="pt-BR" sz="1600" b="1" dirty="0">
                <a:latin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600" b="1" dirty="0">
                <a:latin typeface="Times New Roman" panose="02020603050405020304" pitchFamily="18" charset="0"/>
              </a:rPr>
              <a:t>...</a:t>
            </a:r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C1500FF0-B42D-446A-B6B5-EF76045A9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75" y="765175"/>
            <a:ext cx="2408238" cy="1079649"/>
          </a:xfrm>
          <a:prstGeom prst="wedgeRoundRectCallout">
            <a:avLst>
              <a:gd name="adj1" fmla="val -168840"/>
              <a:gd name="adj2" fmla="val 9765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O flag (VALOR = 0) da condição </a:t>
            </a:r>
            <a:r>
              <a:rPr lang="pt-BR" altLang="pt-BR" sz="1800" b="1" u="sng" dirty="0"/>
              <a:t>ENTRA</a:t>
            </a:r>
            <a:r>
              <a:rPr lang="pt-BR" altLang="pt-BR" sz="1800" dirty="0"/>
              <a:t> nos cálculos.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sp>
        <p:nvSpPr>
          <p:cNvPr id="15" name="AutoShape 4">
            <a:extLst>
              <a:ext uri="{FF2B5EF4-FFF2-40B4-BE49-F238E27FC236}">
                <a16:creationId xmlns:a16="http://schemas.microsoft.com/office/drawing/2014/main" id="{19056B93-B62C-4E8D-A4C7-6A22DE610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75" y="3716338"/>
            <a:ext cx="2408238" cy="1008807"/>
          </a:xfrm>
          <a:prstGeom prst="wedgeRoundRectCallout">
            <a:avLst>
              <a:gd name="adj1" fmla="val -168861"/>
              <a:gd name="adj2" fmla="val 143268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O flag (VALOR = 0) da condição </a:t>
            </a:r>
            <a:r>
              <a:rPr lang="pt-BR" altLang="pt-BR" sz="1800" b="1" u="sng" dirty="0"/>
              <a:t>NÃO</a:t>
            </a:r>
            <a:r>
              <a:rPr lang="pt-BR" altLang="pt-BR" sz="1800" dirty="0"/>
              <a:t> entra nos cálculos.</a:t>
            </a:r>
            <a:endParaRPr lang="pt-BR" altLang="pt-BR" sz="1800" b="1" i="1" dirty="0">
              <a:solidFill>
                <a:srgbClr val="0000FF"/>
              </a:solidFill>
            </a:endParaRPr>
          </a:p>
          <a:p>
            <a:pPr algn="ctr" eaLnBrk="1" hangingPunct="1"/>
            <a:r>
              <a:rPr lang="pt-BR" altLang="pt-BR" sz="1800" dirty="0"/>
              <a:t>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sp>
        <p:nvSpPr>
          <p:cNvPr id="16" name="AutoShape 4">
            <a:extLst>
              <a:ext uri="{FF2B5EF4-FFF2-40B4-BE49-F238E27FC236}">
                <a16:creationId xmlns:a16="http://schemas.microsoft.com/office/drawing/2014/main" id="{AA5FC140-F3AA-4886-80AF-6C88A59C3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765175"/>
            <a:ext cx="2408238" cy="1079649"/>
          </a:xfrm>
          <a:prstGeom prst="wedgeRoundRectCallout">
            <a:avLst>
              <a:gd name="adj1" fmla="val 91599"/>
              <a:gd name="adj2" fmla="val -12058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O flag (VALOR = 0) da condição </a:t>
            </a:r>
            <a:r>
              <a:rPr lang="pt-BR" altLang="pt-BR" sz="1800" b="1" u="sng" dirty="0"/>
              <a:t>ENTRA</a:t>
            </a:r>
            <a:r>
              <a:rPr lang="pt-BR" altLang="pt-BR" sz="1800" dirty="0"/>
              <a:t> nos cálculos.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sp>
        <p:nvSpPr>
          <p:cNvPr id="17" name="AutoShape 4">
            <a:extLst>
              <a:ext uri="{FF2B5EF4-FFF2-40B4-BE49-F238E27FC236}">
                <a16:creationId xmlns:a16="http://schemas.microsoft.com/office/drawing/2014/main" id="{908F16A9-2588-4A9E-AA80-A2E4D23A3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3716339"/>
            <a:ext cx="2408238" cy="1008806"/>
          </a:xfrm>
          <a:prstGeom prst="wedgeRoundRectCallout">
            <a:avLst>
              <a:gd name="adj1" fmla="val 89073"/>
              <a:gd name="adj2" fmla="val 23276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O flag (VALOR = 0) da condição </a:t>
            </a:r>
            <a:r>
              <a:rPr lang="pt-BR" altLang="pt-BR" sz="1800" b="1" u="sng" dirty="0"/>
              <a:t>NÃO</a:t>
            </a:r>
            <a:r>
              <a:rPr lang="pt-BR" altLang="pt-BR" sz="1800" dirty="0"/>
              <a:t> entra nos cálculos.</a:t>
            </a:r>
            <a:endParaRPr lang="pt-BR" altLang="pt-BR" sz="1800" b="1" i="1" dirty="0">
              <a:solidFill>
                <a:srgbClr val="0000FF"/>
              </a:solidFill>
            </a:endParaRPr>
          </a:p>
          <a:p>
            <a:pPr algn="ctr" eaLnBrk="1" hangingPunct="1"/>
            <a:r>
              <a:rPr lang="pt-BR" altLang="pt-BR" sz="1800" dirty="0"/>
              <a:t>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19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6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2917" grpId="0" animBg="1" autoUpdateAnimBg="0"/>
      <p:bldP spid="10" grpId="0" animBg="1" autoUpdateAnimBg="0"/>
      <p:bldP spid="7" grpId="0" animBg="1" autoUpdateAnimBg="0"/>
      <p:bldP spid="8" grpId="0" animBg="1" autoUpdateAnimBg="0"/>
      <p:bldP spid="14" grpId="0" animBg="1"/>
      <p:bldP spid="15" grpId="0" animBg="1"/>
      <p:bldP spid="16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E6BE1-0517-450E-9810-3202077B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</a:t>
            </a:r>
            <a:r>
              <a:rPr lang="pt-BR" b="1" dirty="0"/>
              <a:t>break</a:t>
            </a:r>
            <a:r>
              <a:rPr lang="pt-BR" dirty="0"/>
              <a:t> (com </a:t>
            </a:r>
            <a:r>
              <a:rPr lang="pt-BR" b="1" dirty="0" err="1"/>
              <a:t>while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99F00F-0B5B-4F8F-ACBC-E5EFAE95D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332855"/>
          </a:xfrm>
        </p:spPr>
        <p:txBody>
          <a:bodyPr/>
          <a:lstStyle/>
          <a:p>
            <a:r>
              <a:rPr lang="pt-BR" sz="2400" dirty="0"/>
              <a:t>Utilize dentro de um comando de repetição (</a:t>
            </a:r>
            <a:r>
              <a:rPr lang="pt-BR" sz="2400" b="1" dirty="0"/>
              <a:t>for</a:t>
            </a:r>
            <a:r>
              <a:rPr lang="pt-BR" sz="2400" dirty="0"/>
              <a:t>, </a:t>
            </a:r>
            <a:r>
              <a:rPr lang="pt-BR" sz="2400" b="1" dirty="0"/>
              <a:t>do </a:t>
            </a:r>
            <a:r>
              <a:rPr lang="pt-BR" sz="2400" b="1" dirty="0" err="1"/>
              <a:t>while</a:t>
            </a:r>
            <a:r>
              <a:rPr lang="pt-BR" sz="2400" dirty="0"/>
              <a:t> ou </a:t>
            </a:r>
            <a:r>
              <a:rPr lang="pt-BR" sz="2400" b="1" dirty="0" err="1"/>
              <a:t>while</a:t>
            </a:r>
            <a:r>
              <a:rPr lang="pt-BR" sz="2400" dirty="0"/>
              <a:t>) para interromper o loop (repetição).</a:t>
            </a:r>
          </a:p>
          <a:p>
            <a:pPr lvl="1"/>
            <a:r>
              <a:rPr lang="pt-BR" sz="2000" dirty="0"/>
              <a:t>Normalmente utilizado dentro de um comando condicional.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458119-8165-499C-8684-DB9977A672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35</a:t>
            </a:fld>
            <a:endParaRPr lang="pt-BR" alt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384EDE94-02BB-4703-80CC-A04AB0CA1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712" y="2636912"/>
            <a:ext cx="5906616" cy="33424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while</a:t>
            </a:r>
            <a:r>
              <a:rPr lang="pt-BR" altLang="pt-BR" sz="2400" b="1" dirty="0">
                <a:latin typeface="Times New Roman" panose="02020603050405020304" pitchFamily="18" charset="0"/>
              </a:rPr>
              <a:t> </a:t>
            </a:r>
            <a:r>
              <a:rPr lang="pt-BR" altLang="pt-BR" sz="2400" dirty="0">
                <a:latin typeface="Times New Roman" panose="02020603050405020304" pitchFamily="18" charset="0"/>
              </a:rPr>
              <a:t>(condição 1)</a:t>
            </a:r>
            <a:r>
              <a:rPr lang="pt-BR" altLang="pt-BR" dirty="0"/>
              <a:t> </a:t>
            </a:r>
            <a:r>
              <a:rPr lang="pt-BR" altLang="pt-BR" sz="2400" b="1" dirty="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comando1;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comando2;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if</a:t>
            </a:r>
            <a:r>
              <a:rPr lang="pt-BR" altLang="pt-BR" sz="2400" dirty="0">
                <a:latin typeface="Times New Roman" panose="02020603050405020304" pitchFamily="18" charset="0"/>
              </a:rPr>
              <a:t> </a:t>
            </a:r>
            <a:r>
              <a:rPr lang="pt-BR" altLang="pt-BR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(condição 2)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    </a:t>
            </a:r>
            <a:r>
              <a:rPr lang="pt-BR" altLang="pt-BR" sz="2400" b="1" dirty="0">
                <a:latin typeface="Times New Roman" panose="02020603050405020304" pitchFamily="18" charset="0"/>
              </a:rPr>
              <a:t>break</a:t>
            </a:r>
            <a:r>
              <a:rPr lang="pt-BR" altLang="pt-BR" sz="2400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comando3;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comando4;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comando5;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90E53679-DDDE-4C1A-B75A-936E398D0DB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419798" y="4221088"/>
            <a:ext cx="792162" cy="1758277"/>
          </a:xfrm>
          <a:prstGeom prst="curvedRightArrow">
            <a:avLst>
              <a:gd name="adj1" fmla="val 23592"/>
              <a:gd name="adj2" fmla="val 57932"/>
              <a:gd name="adj3" fmla="val 29861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Chave Direita 6">
            <a:extLst>
              <a:ext uri="{FF2B5EF4-FFF2-40B4-BE49-F238E27FC236}">
                <a16:creationId xmlns:a16="http://schemas.microsoft.com/office/drawing/2014/main" id="{A07BAFEB-D159-4FAF-A992-03E14E280A22}"/>
              </a:ext>
            </a:extLst>
          </p:cNvPr>
          <p:cNvSpPr/>
          <p:nvPr/>
        </p:nvSpPr>
        <p:spPr bwMode="auto">
          <a:xfrm>
            <a:off x="3779912" y="4532510"/>
            <a:ext cx="360040" cy="64807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DFBEBC0E-4A7A-46A3-A70D-7F5268E66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5848" y="4878482"/>
            <a:ext cx="2376264" cy="1272754"/>
          </a:xfrm>
          <a:prstGeom prst="wedgeRoundRectCallout">
            <a:avLst>
              <a:gd name="adj1" fmla="val -104628"/>
              <a:gd name="adj2" fmla="val -5282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Comandos que serão ignorados se a CONDIÇÃO 2 for verdadeira.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80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/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E6BE1-0517-450E-9810-3202077B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</a:t>
            </a:r>
            <a:r>
              <a:rPr lang="pt-BR" b="1" dirty="0"/>
              <a:t>break</a:t>
            </a:r>
            <a:r>
              <a:rPr lang="pt-BR" dirty="0"/>
              <a:t> (com </a:t>
            </a:r>
            <a:r>
              <a:rPr lang="pt-BR" b="1" dirty="0"/>
              <a:t>do </a:t>
            </a:r>
            <a:r>
              <a:rPr lang="pt-BR" b="1" dirty="0" err="1"/>
              <a:t>while</a:t>
            </a:r>
            <a:r>
              <a:rPr lang="pt-BR" dirty="0"/>
              <a:t>)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99F00F-0B5B-4F8F-ACBC-E5EFAE95D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332855"/>
          </a:xfrm>
        </p:spPr>
        <p:txBody>
          <a:bodyPr/>
          <a:lstStyle/>
          <a:p>
            <a:r>
              <a:rPr lang="pt-BR" sz="2400" dirty="0"/>
              <a:t>Utilize dentro de um comando de repetição (</a:t>
            </a:r>
            <a:r>
              <a:rPr lang="pt-BR" sz="2400" b="1" dirty="0"/>
              <a:t>for</a:t>
            </a:r>
            <a:r>
              <a:rPr lang="pt-BR" sz="2400" dirty="0"/>
              <a:t>, </a:t>
            </a:r>
            <a:r>
              <a:rPr lang="pt-BR" sz="2400" b="1" dirty="0"/>
              <a:t>do </a:t>
            </a:r>
            <a:r>
              <a:rPr lang="pt-BR" sz="2400" b="1" dirty="0" err="1"/>
              <a:t>while</a:t>
            </a:r>
            <a:r>
              <a:rPr lang="pt-BR" sz="2400" dirty="0"/>
              <a:t> ou </a:t>
            </a:r>
            <a:r>
              <a:rPr lang="pt-BR" sz="2400" b="1" dirty="0" err="1"/>
              <a:t>while</a:t>
            </a:r>
            <a:r>
              <a:rPr lang="pt-BR" sz="2400" dirty="0"/>
              <a:t>) para interromper o loop (repetição).</a:t>
            </a:r>
          </a:p>
          <a:p>
            <a:pPr lvl="1"/>
            <a:r>
              <a:rPr lang="pt-BR" sz="2000" dirty="0"/>
              <a:t>Normalmente utilizado dentro de um comando condicional.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458119-8165-499C-8684-DB9977A672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36</a:t>
            </a:fld>
            <a:endParaRPr lang="pt-BR" alt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384EDE94-02BB-4703-80CC-A04AB0CA1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712" y="2636912"/>
            <a:ext cx="5906616" cy="33424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do</a:t>
            </a:r>
            <a:r>
              <a:rPr lang="pt-BR" altLang="pt-BR" dirty="0"/>
              <a:t> </a:t>
            </a:r>
            <a:r>
              <a:rPr lang="pt-BR" altLang="pt-BR" sz="2400" b="1" dirty="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comando1;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comando2;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if</a:t>
            </a:r>
            <a:r>
              <a:rPr lang="pt-BR" altLang="pt-BR" sz="2400" dirty="0">
                <a:latin typeface="Times New Roman" panose="02020603050405020304" pitchFamily="18" charset="0"/>
              </a:rPr>
              <a:t> </a:t>
            </a:r>
            <a:r>
              <a:rPr lang="pt-BR" altLang="pt-BR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(condição 2)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    </a:t>
            </a:r>
            <a:r>
              <a:rPr lang="pt-BR" altLang="pt-BR" sz="2400" b="1" dirty="0">
                <a:latin typeface="Times New Roman" panose="02020603050405020304" pitchFamily="18" charset="0"/>
              </a:rPr>
              <a:t>break</a:t>
            </a:r>
            <a:r>
              <a:rPr lang="pt-BR" altLang="pt-BR" sz="2400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comando3;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comando4;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}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while</a:t>
            </a:r>
            <a:r>
              <a:rPr lang="pt-BR" altLang="pt-BR" sz="2400" b="1" dirty="0">
                <a:latin typeface="Times New Roman" panose="02020603050405020304" pitchFamily="18" charset="0"/>
              </a:rPr>
              <a:t> </a:t>
            </a:r>
            <a:r>
              <a:rPr lang="pt-BR" altLang="pt-BR" sz="2400" dirty="0">
                <a:latin typeface="Times New Roman" panose="02020603050405020304" pitchFamily="18" charset="0"/>
              </a:rPr>
              <a:t>(condição 1);</a:t>
            </a:r>
            <a:endParaRPr lang="pt-BR" altLang="pt-BR" sz="24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comando5;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90E53679-DDDE-4C1A-B75A-936E398D0DB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419798" y="4221088"/>
            <a:ext cx="792162" cy="1758277"/>
          </a:xfrm>
          <a:prstGeom prst="curvedRightArrow">
            <a:avLst>
              <a:gd name="adj1" fmla="val 23592"/>
              <a:gd name="adj2" fmla="val 57932"/>
              <a:gd name="adj3" fmla="val 29861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Chave Direita 6">
            <a:extLst>
              <a:ext uri="{FF2B5EF4-FFF2-40B4-BE49-F238E27FC236}">
                <a16:creationId xmlns:a16="http://schemas.microsoft.com/office/drawing/2014/main" id="{B5F17332-1CA2-48E0-B68C-9617860DFD9C}"/>
              </a:ext>
            </a:extLst>
          </p:cNvPr>
          <p:cNvSpPr/>
          <p:nvPr/>
        </p:nvSpPr>
        <p:spPr bwMode="auto">
          <a:xfrm>
            <a:off x="3779912" y="4509120"/>
            <a:ext cx="360040" cy="64807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613DFD42-3822-4073-9707-4B94C0049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4159" y="4869160"/>
            <a:ext cx="2408238" cy="1296144"/>
          </a:xfrm>
          <a:prstGeom prst="wedgeRoundRectCallout">
            <a:avLst>
              <a:gd name="adj1" fmla="val -104628"/>
              <a:gd name="adj2" fmla="val -5282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Comandos que serão ignorados se a CONDIÇÃO 2 for verdadeira.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56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/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E6BE1-0517-450E-9810-3202077B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</a:t>
            </a:r>
            <a:r>
              <a:rPr lang="pt-BR" b="1" dirty="0"/>
              <a:t>break</a:t>
            </a:r>
            <a:r>
              <a:rPr lang="pt-BR" dirty="0"/>
              <a:t> (com </a:t>
            </a:r>
            <a:r>
              <a:rPr lang="pt-BR" b="1" dirty="0"/>
              <a:t>for</a:t>
            </a:r>
            <a:r>
              <a:rPr lang="pt-BR" dirty="0"/>
              <a:t>)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99F00F-0B5B-4F8F-ACBC-E5EFAE95D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332855"/>
          </a:xfrm>
        </p:spPr>
        <p:txBody>
          <a:bodyPr/>
          <a:lstStyle/>
          <a:p>
            <a:r>
              <a:rPr lang="pt-BR" sz="2400" dirty="0"/>
              <a:t>Utilize dentro de um comando de repetição (</a:t>
            </a:r>
            <a:r>
              <a:rPr lang="pt-BR" sz="2400" b="1" dirty="0"/>
              <a:t>for</a:t>
            </a:r>
            <a:r>
              <a:rPr lang="pt-BR" sz="2400" dirty="0"/>
              <a:t>, </a:t>
            </a:r>
            <a:r>
              <a:rPr lang="pt-BR" sz="2400" b="1" dirty="0"/>
              <a:t>do </a:t>
            </a:r>
            <a:r>
              <a:rPr lang="pt-BR" sz="2400" b="1" dirty="0" err="1"/>
              <a:t>while</a:t>
            </a:r>
            <a:r>
              <a:rPr lang="pt-BR" sz="2400" dirty="0"/>
              <a:t> ou </a:t>
            </a:r>
            <a:r>
              <a:rPr lang="pt-BR" sz="2400" b="1" dirty="0" err="1"/>
              <a:t>while</a:t>
            </a:r>
            <a:r>
              <a:rPr lang="pt-BR" sz="2400" dirty="0"/>
              <a:t>) para interromper o loop (repetição).</a:t>
            </a:r>
          </a:p>
          <a:p>
            <a:pPr lvl="1"/>
            <a:r>
              <a:rPr lang="pt-BR" sz="2000" dirty="0"/>
              <a:t>Normalmente utilizado dentro de um comando condicional.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458119-8165-499C-8684-DB9977A672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37</a:t>
            </a:fld>
            <a:endParaRPr lang="pt-BR" alt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384EDE94-02BB-4703-80CC-A04AB0CA1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712" y="2636912"/>
            <a:ext cx="5906616" cy="33424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for ...</a:t>
            </a:r>
            <a:r>
              <a:rPr lang="pt-BR" altLang="pt-BR" dirty="0"/>
              <a:t> </a:t>
            </a:r>
            <a:r>
              <a:rPr lang="pt-BR" altLang="pt-BR" sz="2400" b="1" dirty="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comando1;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comando2;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if</a:t>
            </a:r>
            <a:r>
              <a:rPr lang="pt-BR" altLang="pt-BR" sz="2400" dirty="0">
                <a:latin typeface="Times New Roman" panose="02020603050405020304" pitchFamily="18" charset="0"/>
              </a:rPr>
              <a:t> </a:t>
            </a:r>
            <a:r>
              <a:rPr lang="pt-BR" altLang="pt-BR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(condição)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    </a:t>
            </a:r>
            <a:r>
              <a:rPr lang="pt-BR" altLang="pt-BR" sz="2400" b="1" dirty="0">
                <a:latin typeface="Times New Roman" panose="02020603050405020304" pitchFamily="18" charset="0"/>
              </a:rPr>
              <a:t>break</a:t>
            </a:r>
            <a:r>
              <a:rPr lang="pt-BR" altLang="pt-BR" sz="2400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comando3;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comando4;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comando5;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90E53679-DDDE-4C1A-B75A-936E398D0DB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419798" y="4221087"/>
            <a:ext cx="792162" cy="1758277"/>
          </a:xfrm>
          <a:prstGeom prst="curvedRightArrow">
            <a:avLst>
              <a:gd name="adj1" fmla="val 23592"/>
              <a:gd name="adj2" fmla="val 57932"/>
              <a:gd name="adj3" fmla="val 29861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Chave Direita 6">
            <a:extLst>
              <a:ext uri="{FF2B5EF4-FFF2-40B4-BE49-F238E27FC236}">
                <a16:creationId xmlns:a16="http://schemas.microsoft.com/office/drawing/2014/main" id="{581ACC42-4A51-4B12-9257-149E1D993E78}"/>
              </a:ext>
            </a:extLst>
          </p:cNvPr>
          <p:cNvSpPr/>
          <p:nvPr/>
        </p:nvSpPr>
        <p:spPr bwMode="auto">
          <a:xfrm>
            <a:off x="3779912" y="4509120"/>
            <a:ext cx="360040" cy="64807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B5522558-4D77-4888-8F8C-C41EED204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4159" y="4869160"/>
            <a:ext cx="2408238" cy="1296144"/>
          </a:xfrm>
          <a:prstGeom prst="wedgeRoundRectCallout">
            <a:avLst>
              <a:gd name="adj1" fmla="val -104628"/>
              <a:gd name="adj2" fmla="val -5282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Comandos que serão ignorados se a CONDIÇÃO for verdadeira.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09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/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E6BE1-0517-450E-9810-3202077B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</a:t>
            </a:r>
            <a:r>
              <a:rPr lang="pt-BR" b="1" dirty="0"/>
              <a:t>continue</a:t>
            </a:r>
            <a:r>
              <a:rPr lang="pt-BR" dirty="0"/>
              <a:t> (com </a:t>
            </a:r>
            <a:r>
              <a:rPr lang="pt-BR" b="1" dirty="0" err="1"/>
              <a:t>while</a:t>
            </a:r>
            <a:r>
              <a:rPr lang="pt-BR" dirty="0"/>
              <a:t>)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99F00F-0B5B-4F8F-ACBC-E5EFAE95D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332855"/>
          </a:xfrm>
        </p:spPr>
        <p:txBody>
          <a:bodyPr/>
          <a:lstStyle/>
          <a:p>
            <a:r>
              <a:rPr lang="pt-BR" sz="2400" dirty="0"/>
              <a:t>Utilize dentro de um comando de repetição (</a:t>
            </a:r>
            <a:r>
              <a:rPr lang="pt-BR" sz="2400" b="1" dirty="0"/>
              <a:t>for</a:t>
            </a:r>
            <a:r>
              <a:rPr lang="pt-BR" sz="2400" dirty="0"/>
              <a:t>, </a:t>
            </a:r>
            <a:r>
              <a:rPr lang="pt-BR" sz="2400" b="1" dirty="0"/>
              <a:t>do </a:t>
            </a:r>
            <a:r>
              <a:rPr lang="pt-BR" sz="2400" b="1" dirty="0" err="1"/>
              <a:t>while</a:t>
            </a:r>
            <a:r>
              <a:rPr lang="pt-BR" sz="2400" dirty="0"/>
              <a:t> ou </a:t>
            </a:r>
            <a:r>
              <a:rPr lang="pt-BR" sz="2400" b="1" dirty="0" err="1"/>
              <a:t>while</a:t>
            </a:r>
            <a:r>
              <a:rPr lang="pt-BR" sz="2400" dirty="0"/>
              <a:t>) para pular os comandos restantes do loop (repetição).</a:t>
            </a:r>
          </a:p>
          <a:p>
            <a:pPr lvl="1"/>
            <a:r>
              <a:rPr lang="pt-BR" sz="2000" dirty="0"/>
              <a:t>Normalmente utilizado dentro de um comando condicional.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458119-8165-499C-8684-DB9977A672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38</a:t>
            </a:fld>
            <a:endParaRPr lang="pt-BR" alt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384EDE94-02BB-4703-80CC-A04AB0CA1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712" y="2780928"/>
            <a:ext cx="5906616" cy="33424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while</a:t>
            </a:r>
            <a:r>
              <a:rPr lang="pt-BR" altLang="pt-BR" sz="2400" b="1" dirty="0">
                <a:latin typeface="Times New Roman" panose="02020603050405020304" pitchFamily="18" charset="0"/>
              </a:rPr>
              <a:t> </a:t>
            </a:r>
            <a:r>
              <a:rPr lang="pt-BR" altLang="pt-BR" sz="2400" dirty="0">
                <a:latin typeface="Times New Roman" panose="02020603050405020304" pitchFamily="18" charset="0"/>
              </a:rPr>
              <a:t>(condição 1)</a:t>
            </a:r>
            <a:r>
              <a:rPr lang="pt-BR" altLang="pt-BR" dirty="0"/>
              <a:t> </a:t>
            </a:r>
            <a:r>
              <a:rPr lang="pt-BR" altLang="pt-BR" sz="2400" b="1" dirty="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comando1;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comando2;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if</a:t>
            </a:r>
            <a:r>
              <a:rPr lang="pt-BR" altLang="pt-BR" sz="2400" dirty="0">
                <a:latin typeface="Times New Roman" panose="02020603050405020304" pitchFamily="18" charset="0"/>
              </a:rPr>
              <a:t> </a:t>
            </a:r>
            <a:r>
              <a:rPr lang="pt-BR" altLang="pt-BR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(condição 2)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    </a:t>
            </a:r>
            <a:r>
              <a:rPr lang="pt-BR" altLang="pt-BR" sz="2400" b="1" dirty="0">
                <a:latin typeface="Times New Roman" panose="02020603050405020304" pitchFamily="18" charset="0"/>
              </a:rPr>
              <a:t>continue</a:t>
            </a:r>
            <a:r>
              <a:rPr lang="pt-BR" altLang="pt-BR" sz="2400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comando3;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comando4;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comando5;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90E53679-DDDE-4C1A-B75A-936E398D0DB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283894" y="2780928"/>
            <a:ext cx="792162" cy="1728192"/>
          </a:xfrm>
          <a:prstGeom prst="curvedRightArrow">
            <a:avLst>
              <a:gd name="adj1" fmla="val 23592"/>
              <a:gd name="adj2" fmla="val 57932"/>
              <a:gd name="adj3" fmla="val 29861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Chave Direita 6">
            <a:extLst>
              <a:ext uri="{FF2B5EF4-FFF2-40B4-BE49-F238E27FC236}">
                <a16:creationId xmlns:a16="http://schemas.microsoft.com/office/drawing/2014/main" id="{F4229333-7DC1-4776-8931-EC24C04E16B6}"/>
              </a:ext>
            </a:extLst>
          </p:cNvPr>
          <p:cNvSpPr/>
          <p:nvPr/>
        </p:nvSpPr>
        <p:spPr bwMode="auto">
          <a:xfrm>
            <a:off x="3779912" y="4653136"/>
            <a:ext cx="360040" cy="64807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43C2BBE7-127F-4F23-A727-79C77C256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4159" y="5013176"/>
            <a:ext cx="2408238" cy="1224136"/>
          </a:xfrm>
          <a:prstGeom prst="wedgeRoundRectCallout">
            <a:avLst>
              <a:gd name="adj1" fmla="val -104628"/>
              <a:gd name="adj2" fmla="val -5282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Comandos que serão ignorados se a CONDIÇÃO 2 for verdadeira.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04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/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E6BE1-0517-450E-9810-3202077B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</a:t>
            </a:r>
            <a:r>
              <a:rPr lang="pt-BR" b="1" dirty="0"/>
              <a:t>continue</a:t>
            </a:r>
            <a:r>
              <a:rPr lang="pt-BR" dirty="0"/>
              <a:t> (com </a:t>
            </a:r>
            <a:r>
              <a:rPr lang="pt-BR" b="1" dirty="0"/>
              <a:t>do </a:t>
            </a:r>
            <a:r>
              <a:rPr lang="pt-BR" b="1" dirty="0" err="1"/>
              <a:t>while</a:t>
            </a:r>
            <a:r>
              <a:rPr lang="pt-BR" dirty="0"/>
              <a:t>)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99F00F-0B5B-4F8F-ACBC-E5EFAE95D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332855"/>
          </a:xfrm>
        </p:spPr>
        <p:txBody>
          <a:bodyPr/>
          <a:lstStyle/>
          <a:p>
            <a:r>
              <a:rPr lang="pt-BR" sz="2400" dirty="0"/>
              <a:t>Utilize dentro de um comando de repetição (</a:t>
            </a:r>
            <a:r>
              <a:rPr lang="pt-BR" sz="2400" b="1" dirty="0"/>
              <a:t>for</a:t>
            </a:r>
            <a:r>
              <a:rPr lang="pt-BR" sz="2400" dirty="0"/>
              <a:t>, </a:t>
            </a:r>
            <a:r>
              <a:rPr lang="pt-BR" sz="2400" b="1" dirty="0"/>
              <a:t>do </a:t>
            </a:r>
            <a:r>
              <a:rPr lang="pt-BR" sz="2400" b="1" dirty="0" err="1"/>
              <a:t>while</a:t>
            </a:r>
            <a:r>
              <a:rPr lang="pt-BR" sz="2400" dirty="0"/>
              <a:t> ou </a:t>
            </a:r>
            <a:r>
              <a:rPr lang="pt-BR" sz="2400" b="1" dirty="0" err="1"/>
              <a:t>while</a:t>
            </a:r>
            <a:r>
              <a:rPr lang="pt-BR" sz="2400" dirty="0"/>
              <a:t>) para pular os comandos restantes do loop (repetição).</a:t>
            </a:r>
          </a:p>
          <a:p>
            <a:pPr lvl="1"/>
            <a:r>
              <a:rPr lang="pt-BR" sz="2000" dirty="0"/>
              <a:t>Normalmente utilizado dentro de um comando condicional.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458119-8165-499C-8684-DB9977A672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39</a:t>
            </a:fld>
            <a:endParaRPr lang="pt-BR" alt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384EDE94-02BB-4703-80CC-A04AB0CA1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712" y="2780928"/>
            <a:ext cx="5906616" cy="33424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do </a:t>
            </a:r>
            <a:r>
              <a:rPr lang="pt-BR" altLang="pt-BR" sz="2400" b="1" dirty="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comando1;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comando2;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if</a:t>
            </a:r>
            <a:r>
              <a:rPr lang="pt-BR" altLang="pt-BR" sz="2400" dirty="0">
                <a:latin typeface="Times New Roman" panose="02020603050405020304" pitchFamily="18" charset="0"/>
              </a:rPr>
              <a:t> </a:t>
            </a:r>
            <a:r>
              <a:rPr lang="pt-BR" altLang="pt-BR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(condição 2)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    </a:t>
            </a:r>
            <a:r>
              <a:rPr lang="pt-BR" altLang="pt-BR" sz="2400" b="1" dirty="0">
                <a:latin typeface="Times New Roman" panose="02020603050405020304" pitchFamily="18" charset="0"/>
              </a:rPr>
              <a:t>continue</a:t>
            </a:r>
            <a:r>
              <a:rPr lang="pt-BR" altLang="pt-BR" sz="2400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comando3;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comando4;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}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while</a:t>
            </a:r>
            <a:r>
              <a:rPr lang="pt-BR" altLang="pt-BR" sz="2400" b="1" dirty="0">
                <a:latin typeface="Times New Roman" panose="02020603050405020304" pitchFamily="18" charset="0"/>
              </a:rPr>
              <a:t> </a:t>
            </a:r>
            <a:r>
              <a:rPr lang="pt-BR" altLang="pt-BR" sz="2400" dirty="0">
                <a:latin typeface="Times New Roman" panose="02020603050405020304" pitchFamily="18" charset="0"/>
              </a:rPr>
              <a:t>(condição 1);</a:t>
            </a:r>
            <a:endParaRPr lang="pt-BR" altLang="pt-BR" sz="24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comando5;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90E53679-DDDE-4C1A-B75A-936E398D0DB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499918" y="4365104"/>
            <a:ext cx="792162" cy="1416770"/>
          </a:xfrm>
          <a:prstGeom prst="curvedRightArrow">
            <a:avLst>
              <a:gd name="adj1" fmla="val 23592"/>
              <a:gd name="adj2" fmla="val 57932"/>
              <a:gd name="adj3" fmla="val 29861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Chave Direita 6">
            <a:extLst>
              <a:ext uri="{FF2B5EF4-FFF2-40B4-BE49-F238E27FC236}">
                <a16:creationId xmlns:a16="http://schemas.microsoft.com/office/drawing/2014/main" id="{F4229333-7DC1-4776-8931-EC24C04E16B6}"/>
              </a:ext>
            </a:extLst>
          </p:cNvPr>
          <p:cNvSpPr/>
          <p:nvPr/>
        </p:nvSpPr>
        <p:spPr bwMode="auto">
          <a:xfrm>
            <a:off x="3779912" y="4653136"/>
            <a:ext cx="360040" cy="64807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43C2BBE7-127F-4F23-A727-79C77C256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4159" y="5013176"/>
            <a:ext cx="2408238" cy="1224136"/>
          </a:xfrm>
          <a:prstGeom prst="wedgeRoundRectCallout">
            <a:avLst>
              <a:gd name="adj1" fmla="val -104628"/>
              <a:gd name="adj2" fmla="val -5282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Comandos que serão ignorados se a CONDIÇÃO 2 for verdadeira.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68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Título 1">
            <a:extLst>
              <a:ext uri="{FF2B5EF4-FFF2-40B4-BE49-F238E27FC236}">
                <a16:creationId xmlns:a16="http://schemas.microsoft.com/office/drawing/2014/main" id="{1A33A316-A0DC-4194-B4F6-1B5151424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Fluxograma</a:t>
            </a:r>
          </a:p>
        </p:txBody>
      </p:sp>
      <p:sp>
        <p:nvSpPr>
          <p:cNvPr id="924675" name="Espaço Reservado para Conteúdo 2">
            <a:extLst>
              <a:ext uri="{FF2B5EF4-FFF2-40B4-BE49-F238E27FC236}">
                <a16:creationId xmlns:a16="http://schemas.microsoft.com/office/drawing/2014/main" id="{F8D3D8CA-55A9-4D4D-A1C6-C11E9C352B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023938"/>
            <a:ext cx="8229600" cy="820737"/>
          </a:xfrm>
        </p:spPr>
        <p:txBody>
          <a:bodyPr/>
          <a:lstStyle/>
          <a:p>
            <a:r>
              <a:rPr lang="pt-BR" altLang="pt-BR" dirty="0"/>
              <a:t>Representação do comando </a:t>
            </a:r>
            <a:r>
              <a:rPr lang="pt-BR" altLang="pt-BR" b="1" dirty="0" err="1"/>
              <a:t>while</a:t>
            </a:r>
            <a:r>
              <a:rPr lang="pt-BR" altLang="pt-BR" dirty="0"/>
              <a:t>:</a:t>
            </a:r>
          </a:p>
        </p:txBody>
      </p:sp>
      <p:sp>
        <p:nvSpPr>
          <p:cNvPr id="924676" name="Espaço Reservado para Número de Slide 3">
            <a:extLst>
              <a:ext uri="{FF2B5EF4-FFF2-40B4-BE49-F238E27FC236}">
                <a16:creationId xmlns:a16="http://schemas.microsoft.com/office/drawing/2014/main" id="{8383C879-1689-4B2F-A44A-1E4E14A06E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CF04B5-9978-4C71-8C11-B8C5A6775690}" type="slidenum">
              <a:rPr lang="pt-BR" altLang="en-US" sz="1200" smtClean="0">
                <a:latin typeface="Garamond" panose="02020404030301010803" pitchFamily="18" charset="0"/>
              </a:rPr>
              <a:pPr/>
              <a:t>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24677" name="Fluxograma: Decisão 1">
            <a:extLst>
              <a:ext uri="{FF2B5EF4-FFF2-40B4-BE49-F238E27FC236}">
                <a16:creationId xmlns:a16="http://schemas.microsoft.com/office/drawing/2014/main" id="{EE5EC15B-9EE0-4B61-AD91-70F507525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3900" y="2252663"/>
            <a:ext cx="1800225" cy="863600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4678" name="Retângulo 15">
            <a:extLst>
              <a:ext uri="{FF2B5EF4-FFF2-40B4-BE49-F238E27FC236}">
                <a16:creationId xmlns:a16="http://schemas.microsoft.com/office/drawing/2014/main" id="{304E2C5A-C729-4CD2-A2C8-34CB55439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738" y="3425825"/>
            <a:ext cx="1357312" cy="3063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comando 1</a:t>
            </a:r>
          </a:p>
        </p:txBody>
      </p:sp>
      <p:sp>
        <p:nvSpPr>
          <p:cNvPr id="924679" name="CaixaDeTexto 21">
            <a:extLst>
              <a:ext uri="{FF2B5EF4-FFF2-40B4-BE49-F238E27FC236}">
                <a16:creationId xmlns:a16="http://schemas.microsoft.com/office/drawing/2014/main" id="{AAF8D428-B334-47AA-B174-8BB49CA3E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2825" y="2305050"/>
            <a:ext cx="3079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924680" name="CaixaDeTexto 25">
            <a:extLst>
              <a:ext uri="{FF2B5EF4-FFF2-40B4-BE49-F238E27FC236}">
                <a16:creationId xmlns:a16="http://schemas.microsoft.com/office/drawing/2014/main" id="{DB8E3F25-7659-4361-BB4C-33151238B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0" y="3036888"/>
            <a:ext cx="30797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924681" name="CaixaDeTexto 22">
            <a:extLst>
              <a:ext uri="{FF2B5EF4-FFF2-40B4-BE49-F238E27FC236}">
                <a16:creationId xmlns:a16="http://schemas.microsoft.com/office/drawing/2014/main" id="{3F6DAE8B-55EE-437A-B5E0-ACFFAC067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7438" y="2532063"/>
            <a:ext cx="12207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b="1">
                <a:latin typeface="Courier New" panose="02070309020205020404" pitchFamily="49" charset="0"/>
                <a:cs typeface="Courier New" panose="02070309020205020404" pitchFamily="49" charset="0"/>
              </a:rPr>
              <a:t>condição</a:t>
            </a:r>
          </a:p>
        </p:txBody>
      </p:sp>
      <p:sp>
        <p:nvSpPr>
          <p:cNvPr id="924682" name="Retângulo 27">
            <a:extLst>
              <a:ext uri="{FF2B5EF4-FFF2-40B4-BE49-F238E27FC236}">
                <a16:creationId xmlns:a16="http://schemas.microsoft.com/office/drawing/2014/main" id="{8FBD822B-FB25-4540-8899-6FCEC4658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738" y="4037013"/>
            <a:ext cx="1354137" cy="2714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comando 2</a:t>
            </a:r>
          </a:p>
        </p:txBody>
      </p:sp>
      <p:sp>
        <p:nvSpPr>
          <p:cNvPr id="924683" name="Retângulo 28">
            <a:extLst>
              <a:ext uri="{FF2B5EF4-FFF2-40B4-BE49-F238E27FC236}">
                <a16:creationId xmlns:a16="http://schemas.microsoft.com/office/drawing/2014/main" id="{B9327C4E-8189-4121-A31A-4D3901047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8850" y="4702175"/>
            <a:ext cx="1357313" cy="3032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comando N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5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4684" name="Conector de seta reta 31">
            <a:extLst>
              <a:ext uri="{FF2B5EF4-FFF2-40B4-BE49-F238E27FC236}">
                <a16:creationId xmlns:a16="http://schemas.microsoft.com/office/drawing/2014/main" id="{4E9B8352-123E-4979-A404-9D05CC76659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70363" y="3749675"/>
            <a:ext cx="4762" cy="2873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685" name="Conector de seta reta 37">
            <a:extLst>
              <a:ext uri="{FF2B5EF4-FFF2-40B4-BE49-F238E27FC236}">
                <a16:creationId xmlns:a16="http://schemas.microsoft.com/office/drawing/2014/main" id="{FF722087-9E52-487A-8B0A-772B689F62E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171950" y="4324350"/>
            <a:ext cx="3175" cy="3698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686" name="Conector de seta reta 45">
            <a:extLst>
              <a:ext uri="{FF2B5EF4-FFF2-40B4-BE49-F238E27FC236}">
                <a16:creationId xmlns:a16="http://schemas.microsoft.com/office/drawing/2014/main" id="{EB7D5BE4-1CE7-457D-B606-14C16335759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81675" y="2687638"/>
            <a:ext cx="0" cy="28289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687" name="Conector reto 75798">
            <a:extLst>
              <a:ext uri="{FF2B5EF4-FFF2-40B4-BE49-F238E27FC236}">
                <a16:creationId xmlns:a16="http://schemas.microsoft.com/office/drawing/2014/main" id="{FC532B39-B055-4B43-A023-031328755A3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60950" y="2687638"/>
            <a:ext cx="7207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688" name="Conector de seta reta 75803">
            <a:extLst>
              <a:ext uri="{FF2B5EF4-FFF2-40B4-BE49-F238E27FC236}">
                <a16:creationId xmlns:a16="http://schemas.microsoft.com/office/drawing/2014/main" id="{04420DE2-6E2B-400B-998E-13AA7DC80D2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92425" y="2690813"/>
            <a:ext cx="3714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AutoShape 4">
            <a:extLst>
              <a:ext uri="{FF2B5EF4-FFF2-40B4-BE49-F238E27FC236}">
                <a16:creationId xmlns:a16="http://schemas.microsoft.com/office/drawing/2014/main" id="{ED5AA949-4DD8-445E-9B1D-B581F13BD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6663" y="3094038"/>
            <a:ext cx="2143125" cy="1343025"/>
          </a:xfrm>
          <a:prstGeom prst="wedgeRoundRectCallout">
            <a:avLst>
              <a:gd name="adj1" fmla="val -120944"/>
              <a:gd name="adj2" fmla="val -76556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/>
              <a:t>Verifica se ainda </a:t>
            </a:r>
            <a:r>
              <a:rPr lang="pt-BR" altLang="pt-BR" sz="1800" u="sng"/>
              <a:t>NÃO</a:t>
            </a:r>
            <a:r>
              <a:rPr lang="pt-BR" altLang="pt-BR" sz="1800"/>
              <a:t> atingiu a </a:t>
            </a:r>
            <a:r>
              <a:rPr lang="pt-BR" altLang="pt-BR" sz="1800" b="1"/>
              <a:t>CONDIÇÃO DE PARADA</a:t>
            </a:r>
            <a:endParaRPr lang="pt-BR" altLang="pt-BR" sz="1800" b="1" i="1">
              <a:solidFill>
                <a:srgbClr val="0000FF"/>
              </a:solidFill>
            </a:endParaRPr>
          </a:p>
        </p:txBody>
      </p:sp>
      <p:cxnSp>
        <p:nvCxnSpPr>
          <p:cNvPr id="924690" name="Conector reto 75801">
            <a:extLst>
              <a:ext uri="{FF2B5EF4-FFF2-40B4-BE49-F238E27FC236}">
                <a16:creationId xmlns:a16="http://schemas.microsoft.com/office/drawing/2014/main" id="{82B30F97-B9BC-4E44-8F38-D8DFDAF737B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65600" y="5013325"/>
            <a:ext cx="4763" cy="3571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691" name="Conector reto 75801">
            <a:extLst>
              <a:ext uri="{FF2B5EF4-FFF2-40B4-BE49-F238E27FC236}">
                <a16:creationId xmlns:a16="http://schemas.microsoft.com/office/drawing/2014/main" id="{3461D1AF-46B9-484F-8916-D36A6D6A1FC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92425" y="2679700"/>
            <a:ext cx="7938" cy="26908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692" name="Conector reto 75801">
            <a:extLst>
              <a:ext uri="{FF2B5EF4-FFF2-40B4-BE49-F238E27FC236}">
                <a16:creationId xmlns:a16="http://schemas.microsoft.com/office/drawing/2014/main" id="{453DA6C1-36DE-402A-B488-DDC2C8F88BD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84488" y="5370513"/>
            <a:ext cx="128905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693" name="Conector de seta reta 37">
            <a:extLst>
              <a:ext uri="{FF2B5EF4-FFF2-40B4-BE49-F238E27FC236}">
                <a16:creationId xmlns:a16="http://schemas.microsoft.com/office/drawing/2014/main" id="{F31B4485-03F1-40C9-B5C2-AAD96223E21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175125" y="1887538"/>
            <a:ext cx="3175" cy="3698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694" name="Conector de seta reta 31">
            <a:extLst>
              <a:ext uri="{FF2B5EF4-FFF2-40B4-BE49-F238E27FC236}">
                <a16:creationId xmlns:a16="http://schemas.microsoft.com/office/drawing/2014/main" id="{A90EE311-9C55-4583-8AFF-79D52271B017}"/>
              </a:ext>
            </a:extLst>
          </p:cNvPr>
          <p:cNvCxnSpPr>
            <a:cxnSpLocks noChangeShapeType="1"/>
            <a:stCxn id="924677" idx="2"/>
            <a:endCxn id="924678" idx="0"/>
          </p:cNvCxnSpPr>
          <p:nvPr/>
        </p:nvCxnSpPr>
        <p:spPr bwMode="auto">
          <a:xfrm>
            <a:off x="4164013" y="3116263"/>
            <a:ext cx="3175" cy="3095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4866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E6BE1-0517-450E-9810-3202077B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</a:t>
            </a:r>
            <a:r>
              <a:rPr lang="pt-BR" b="1" dirty="0"/>
              <a:t>continue</a:t>
            </a:r>
            <a:r>
              <a:rPr lang="pt-BR" dirty="0"/>
              <a:t> (com </a:t>
            </a:r>
            <a:r>
              <a:rPr lang="pt-BR" b="1" dirty="0"/>
              <a:t>for</a:t>
            </a:r>
            <a:r>
              <a:rPr lang="pt-BR" dirty="0"/>
              <a:t>)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99F00F-0B5B-4F8F-ACBC-E5EFAE95D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332855"/>
          </a:xfrm>
        </p:spPr>
        <p:txBody>
          <a:bodyPr/>
          <a:lstStyle/>
          <a:p>
            <a:r>
              <a:rPr lang="pt-BR" sz="2400" dirty="0"/>
              <a:t>Utilize dentro de um comando de repetição (</a:t>
            </a:r>
            <a:r>
              <a:rPr lang="pt-BR" sz="2400" b="1" dirty="0"/>
              <a:t>for</a:t>
            </a:r>
            <a:r>
              <a:rPr lang="pt-BR" sz="2400" dirty="0"/>
              <a:t>, </a:t>
            </a:r>
            <a:r>
              <a:rPr lang="pt-BR" sz="2400" b="1" dirty="0"/>
              <a:t>do </a:t>
            </a:r>
            <a:r>
              <a:rPr lang="pt-BR" sz="2400" b="1" dirty="0" err="1"/>
              <a:t>while</a:t>
            </a:r>
            <a:r>
              <a:rPr lang="pt-BR" sz="2400" dirty="0"/>
              <a:t> ou </a:t>
            </a:r>
            <a:r>
              <a:rPr lang="pt-BR" sz="2400" b="1" dirty="0" err="1"/>
              <a:t>while</a:t>
            </a:r>
            <a:r>
              <a:rPr lang="pt-BR" sz="2400" dirty="0"/>
              <a:t>) para pular os comandos restantes do loop (repetição).</a:t>
            </a:r>
          </a:p>
          <a:p>
            <a:pPr lvl="1"/>
            <a:r>
              <a:rPr lang="pt-BR" sz="2000" dirty="0"/>
              <a:t>Normalmente utilizado dentro de um comando condicional.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458119-8165-499C-8684-DB9977A672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40</a:t>
            </a:fld>
            <a:endParaRPr lang="pt-BR" alt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384EDE94-02BB-4703-80CC-A04AB0CA1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712" y="2780928"/>
            <a:ext cx="5906616" cy="33424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for ... </a:t>
            </a:r>
            <a:r>
              <a:rPr lang="pt-BR" altLang="pt-BR" sz="2400" b="1" dirty="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comando1;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comando2;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if</a:t>
            </a:r>
            <a:r>
              <a:rPr lang="pt-BR" altLang="pt-BR" sz="2400" dirty="0">
                <a:latin typeface="Times New Roman" panose="02020603050405020304" pitchFamily="18" charset="0"/>
              </a:rPr>
              <a:t> </a:t>
            </a:r>
            <a:r>
              <a:rPr lang="pt-BR" altLang="pt-BR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(condição)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    </a:t>
            </a:r>
            <a:r>
              <a:rPr lang="pt-BR" altLang="pt-BR" sz="2400" b="1" dirty="0">
                <a:latin typeface="Times New Roman" panose="02020603050405020304" pitchFamily="18" charset="0"/>
              </a:rPr>
              <a:t>continue</a:t>
            </a:r>
            <a:r>
              <a:rPr lang="pt-BR" altLang="pt-BR" sz="2400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comando3;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comando4;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comando5;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90E53679-DDDE-4C1A-B75A-936E398D0DB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851921" y="2780928"/>
            <a:ext cx="792162" cy="1704802"/>
          </a:xfrm>
          <a:prstGeom prst="curvedRightArrow">
            <a:avLst>
              <a:gd name="adj1" fmla="val 23592"/>
              <a:gd name="adj2" fmla="val 57932"/>
              <a:gd name="adj3" fmla="val 29861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Chave Direita 6">
            <a:extLst>
              <a:ext uri="{FF2B5EF4-FFF2-40B4-BE49-F238E27FC236}">
                <a16:creationId xmlns:a16="http://schemas.microsoft.com/office/drawing/2014/main" id="{F4229333-7DC1-4776-8931-EC24C04E16B6}"/>
              </a:ext>
            </a:extLst>
          </p:cNvPr>
          <p:cNvSpPr/>
          <p:nvPr/>
        </p:nvSpPr>
        <p:spPr bwMode="auto">
          <a:xfrm>
            <a:off x="3779912" y="4653136"/>
            <a:ext cx="360040" cy="64807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43C2BBE7-127F-4F23-A727-79C77C256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4159" y="5013176"/>
            <a:ext cx="2408238" cy="1224136"/>
          </a:xfrm>
          <a:prstGeom prst="wedgeRoundRectCallout">
            <a:avLst>
              <a:gd name="adj1" fmla="val -104628"/>
              <a:gd name="adj2" fmla="val -5282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Comandos que serão ignorados se a CONDIÇÃO for verdadeira.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50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/>
      <p:bldP spid="7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60FC2-F601-40CA-BA2A-DD2953CA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arquivos </a:t>
            </a:r>
            <a:r>
              <a:rPr lang="pt-BR" b="1" dirty="0"/>
              <a:t>texto (TXT)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74FAF-EC7D-47EC-BF84-FDE191B1D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pt-BR" sz="2000" dirty="0"/>
              <a:t>Pode-se utilizar uma </a:t>
            </a:r>
            <a:r>
              <a:rPr lang="pt-BR" sz="2000" b="1" dirty="0"/>
              <a:t>estrutura de repetição (</a:t>
            </a:r>
            <a:r>
              <a:rPr lang="pt-BR" sz="2000" b="1" dirty="0" err="1"/>
              <a:t>while</a:t>
            </a:r>
            <a:r>
              <a:rPr lang="pt-BR" sz="2000" b="1" dirty="0"/>
              <a:t>) </a:t>
            </a:r>
            <a:r>
              <a:rPr lang="pt-BR" sz="2000" dirty="0"/>
              <a:t>para ler todas as linhas (registros) do arquivo:</a:t>
            </a:r>
          </a:p>
          <a:p>
            <a:pPr marL="0" indent="0">
              <a:buNone/>
            </a:pPr>
            <a:endParaRPr lang="pt-BR" sz="1100" dirty="0"/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LerArqTxt2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linha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Scanner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600" b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LerArqTxt2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.getResourceAsStream(</a:t>
            </a:r>
            <a:r>
              <a:rPr lang="en-US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"nomes.txt"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</a:t>
            </a:r>
            <a:r>
              <a:rPr lang="en-US" sz="16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hasNextLine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linha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arquivo.nextLine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linha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arquivo.close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B61C06-F1DF-47A8-BB9D-D0DA774BC3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41</a:t>
            </a:fld>
            <a:endParaRPr lang="pt-BR" altLang="en-US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D48D9BBF-BEF5-497B-9CB4-5265016D7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064" y="4725144"/>
            <a:ext cx="3345061" cy="1296144"/>
          </a:xfrm>
          <a:prstGeom prst="wedgeRoundRectCallout">
            <a:avLst>
              <a:gd name="adj1" fmla="val 17635"/>
              <a:gd name="adj2" fmla="val -111264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O arquivo </a:t>
            </a:r>
            <a:r>
              <a:rPr lang="pt-BR" altLang="pt-BR" sz="1800" dirty="0" err="1"/>
              <a:t>txt</a:t>
            </a:r>
            <a:r>
              <a:rPr lang="pt-BR" altLang="pt-BR" sz="1800" dirty="0"/>
              <a:t> (criado no Bloco de Notas) tem que estar na pasta </a:t>
            </a:r>
            <a:r>
              <a:rPr lang="pt-BR" altLang="pt-BR" sz="1800" b="1" dirty="0"/>
              <a:t>bin</a:t>
            </a:r>
            <a:r>
              <a:rPr lang="pt-BR" altLang="pt-BR" sz="1800" dirty="0"/>
              <a:t> do projeto, onde estão os arquivos </a:t>
            </a:r>
            <a:r>
              <a:rPr lang="pt-BR" altLang="pt-BR" sz="1800" b="1" dirty="0"/>
              <a:t>.</a:t>
            </a:r>
            <a:r>
              <a:rPr lang="pt-BR" altLang="pt-BR" sz="1800" b="1" dirty="0" err="1"/>
              <a:t>class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sp>
        <p:nvSpPr>
          <p:cNvPr id="8" name="Seta para baixo 6">
            <a:extLst>
              <a:ext uri="{FF2B5EF4-FFF2-40B4-BE49-F238E27FC236}">
                <a16:creationId xmlns:a16="http://schemas.microsoft.com/office/drawing/2014/main" id="{6FC10FD3-FE26-4767-87BC-FFAA4CD5740B}"/>
              </a:ext>
            </a:extLst>
          </p:cNvPr>
          <p:cNvSpPr>
            <a:spLocks noChangeArrowheads="1"/>
          </p:cNvSpPr>
          <p:nvPr/>
        </p:nvSpPr>
        <p:spPr bwMode="auto">
          <a:xfrm rot="3228215">
            <a:off x="2986926" y="1842700"/>
            <a:ext cx="357187" cy="7143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" name="Seta para baixo 6">
            <a:extLst>
              <a:ext uri="{FF2B5EF4-FFF2-40B4-BE49-F238E27FC236}">
                <a16:creationId xmlns:a16="http://schemas.microsoft.com/office/drawing/2014/main" id="{53B60C43-40EB-462B-9B9B-92806C59820A}"/>
              </a:ext>
            </a:extLst>
          </p:cNvPr>
          <p:cNvSpPr>
            <a:spLocks noChangeArrowheads="1"/>
          </p:cNvSpPr>
          <p:nvPr/>
        </p:nvSpPr>
        <p:spPr bwMode="auto">
          <a:xfrm rot="3228215">
            <a:off x="3351615" y="3076789"/>
            <a:ext cx="357187" cy="7143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3260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60FC2-F601-40CA-BA2A-DD2953CA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3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74FAF-EC7D-47EC-BF84-FDE191B1D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720"/>
            <a:ext cx="8579296" cy="5671467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500" b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LerArqTxt3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nome, sexo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idade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Scanner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500" b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LerArqTxt3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5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.getResourceAsStream(</a:t>
            </a:r>
            <a:r>
              <a:rPr lang="en-US" sz="15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"nomes2.txt"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</a:t>
            </a:r>
            <a:r>
              <a:rPr lang="en-US" sz="15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hasNextLine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arquivo.nextLine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 = "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+nome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sexo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arquivo.nextLine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Sexo</a:t>
            </a:r>
            <a:r>
              <a:rPr lang="en-US" sz="15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sexo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idade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arquivo.nextInt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Idade</a:t>
            </a:r>
            <a:r>
              <a:rPr lang="en-US" sz="15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idade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if (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</a:t>
            </a:r>
            <a:r>
              <a:rPr lang="en-US" sz="15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hasNextLine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arquivo.nextLine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5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bug do Java</a:t>
            </a:r>
            <a:endParaRPr lang="pt-BR" sz="1500" kern="1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arquivo.close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B61C06-F1DF-47A8-BB9D-D0DA774BC3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42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3796185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706" name="Espaço Reservado para Número de Slide 3">
            <a:extLst>
              <a:ext uri="{FF2B5EF4-FFF2-40B4-BE49-F238E27FC236}">
                <a16:creationId xmlns:a16="http://schemas.microsoft.com/office/drawing/2014/main" id="{10023030-C006-4C6D-8A59-5BCBB3C2F8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6C8A58-457B-4726-AB1D-804EA112FA27}" type="slidenum">
              <a:rPr lang="pt-BR" altLang="en-US" sz="1200" smtClean="0">
                <a:latin typeface="Garamond" panose="02020404030301010803" pitchFamily="18" charset="0"/>
              </a:rPr>
              <a:pPr/>
              <a:t>43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68707" name="Rectangle 2">
            <a:extLst>
              <a:ext uri="{FF2B5EF4-FFF2-40B4-BE49-F238E27FC236}">
                <a16:creationId xmlns:a16="http://schemas.microsoft.com/office/drawing/2014/main" id="{8E67226F-0BC5-4E51-808C-D86D180014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Exercícios</a:t>
            </a:r>
          </a:p>
        </p:txBody>
      </p:sp>
      <p:sp>
        <p:nvSpPr>
          <p:cNvPr id="968708" name="CaixaDeTexto 1">
            <a:extLst>
              <a:ext uri="{FF2B5EF4-FFF2-40B4-BE49-F238E27FC236}">
                <a16:creationId xmlns:a16="http://schemas.microsoft.com/office/drawing/2014/main" id="{2A7183D9-3EAE-4323-9287-32069E39A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1966913"/>
            <a:ext cx="568801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5400" dirty="0"/>
              <a:t>Comandos </a:t>
            </a:r>
            <a:r>
              <a:rPr lang="pt-BR" altLang="pt-BR" sz="5400" b="1" dirty="0"/>
              <a:t>for</a:t>
            </a:r>
            <a:r>
              <a:rPr lang="pt-BR" altLang="pt-BR" sz="5400" dirty="0"/>
              <a:t>, </a:t>
            </a:r>
            <a:r>
              <a:rPr lang="pt-BR" altLang="pt-BR" sz="5400" b="1" dirty="0"/>
              <a:t>do </a:t>
            </a:r>
            <a:r>
              <a:rPr lang="pt-BR" altLang="pt-BR" sz="5400" b="1" dirty="0" err="1"/>
              <a:t>while</a:t>
            </a:r>
            <a:r>
              <a:rPr lang="pt-BR" altLang="pt-BR" sz="5400" dirty="0"/>
              <a:t> e </a:t>
            </a:r>
            <a:r>
              <a:rPr lang="pt-BR" altLang="pt-BR" sz="5400" b="1" dirty="0" err="1"/>
              <a:t>while</a:t>
            </a:r>
            <a:endParaRPr lang="pt-BR" altLang="pt-BR" sz="5400" b="1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Espaço Reservado para Número de Slide 4">
            <a:extLst>
              <a:ext uri="{FF2B5EF4-FFF2-40B4-BE49-F238E27FC236}">
                <a16:creationId xmlns:a16="http://schemas.microsoft.com/office/drawing/2014/main" id="{13499D93-3C0F-4610-97C9-81BA3BDAF6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BB40D8-34C5-4C14-9ACC-FB7EC86FC3B6}" type="slidenum">
              <a:rPr lang="pt-BR" altLang="en-US" sz="1200" smtClean="0">
                <a:latin typeface="Garamond" panose="02020404030301010803" pitchFamily="18" charset="0"/>
              </a:rPr>
              <a:pPr/>
              <a:t>44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78243" name="Rectangle 2">
            <a:extLst>
              <a:ext uri="{FF2B5EF4-FFF2-40B4-BE49-F238E27FC236}">
                <a16:creationId xmlns:a16="http://schemas.microsoft.com/office/drawing/2014/main" id="{E7D08F94-C067-4EE7-B736-81A6EA461E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</a:t>
            </a:r>
            <a:endParaRPr lang="pt-BR" altLang="pt-BR" sz="1700" dirty="0"/>
          </a:p>
        </p:txBody>
      </p:sp>
      <p:sp>
        <p:nvSpPr>
          <p:cNvPr id="778244" name="Rectangle 3">
            <a:extLst>
              <a:ext uri="{FF2B5EF4-FFF2-40B4-BE49-F238E27FC236}">
                <a16:creationId xmlns:a16="http://schemas.microsoft.com/office/drawing/2014/main" id="{3022E495-C741-458D-94AA-11820E9A636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41438"/>
            <a:ext cx="8218488" cy="3198812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para calcular e imprimir os valores da função </a:t>
            </a:r>
            <a:r>
              <a:rPr lang="pt-BR" altLang="pt-BR" sz="2600" b="1" dirty="0"/>
              <a:t>f(x)</a:t>
            </a:r>
            <a:r>
              <a:rPr lang="pt-BR" altLang="pt-BR" sz="2600" dirty="0"/>
              <a:t> abaixo. O programa deverá calcular e imprimir o valor da função para valores </a:t>
            </a:r>
            <a:r>
              <a:rPr lang="pt-BR" altLang="pt-BR" sz="2600" u="sng" dirty="0"/>
              <a:t>ímpares</a:t>
            </a:r>
            <a:r>
              <a:rPr lang="pt-BR" altLang="pt-BR" sz="2600" dirty="0"/>
              <a:t> de </a:t>
            </a:r>
            <a:r>
              <a:rPr lang="pt-BR" altLang="pt-BR" sz="2600" b="1" dirty="0"/>
              <a:t>x</a:t>
            </a:r>
            <a:r>
              <a:rPr lang="pt-BR" altLang="pt-BR" sz="2600" dirty="0"/>
              <a:t> compreendidos entre </a:t>
            </a:r>
            <a:r>
              <a:rPr lang="pt-BR" altLang="pt-BR" sz="2600" b="1" dirty="0"/>
              <a:t>1</a:t>
            </a:r>
            <a:r>
              <a:rPr lang="pt-BR" altLang="pt-BR" sz="2600" dirty="0"/>
              <a:t> e um número que o usuário irá informar no início do programa. Ao fim do programa deverá ser impresso a média dos valores de </a:t>
            </a:r>
            <a:r>
              <a:rPr lang="pt-BR" altLang="pt-BR" sz="2600" b="1" dirty="0"/>
              <a:t>f(x)</a:t>
            </a:r>
            <a:r>
              <a:rPr lang="pt-BR" altLang="pt-BR" sz="2600" dirty="0"/>
              <a:t> calculados.</a:t>
            </a:r>
            <a:r>
              <a:rPr lang="en-US" altLang="pt-BR" sz="1300" dirty="0"/>
              <a:t>	</a:t>
            </a:r>
            <a:endParaRPr lang="pt-BR" altLang="pt-BR" sz="1300" dirty="0"/>
          </a:p>
        </p:txBody>
      </p:sp>
      <p:sp>
        <p:nvSpPr>
          <p:cNvPr id="778245" name="Rectangle 4">
            <a:extLst>
              <a:ext uri="{FF2B5EF4-FFF2-40B4-BE49-F238E27FC236}">
                <a16:creationId xmlns:a16="http://schemas.microsoft.com/office/drawing/2014/main" id="{E87FCE9B-3ED5-4344-9D5D-C89972B33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78246" name="Rectangle 5">
            <a:extLst>
              <a:ext uri="{FF2B5EF4-FFF2-40B4-BE49-F238E27FC236}">
                <a16:creationId xmlns:a16="http://schemas.microsoft.com/office/drawing/2014/main" id="{173EAF8F-2C8B-43D1-AF06-4972C89DC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78247" name="Rectangle 6">
            <a:extLst>
              <a:ext uri="{FF2B5EF4-FFF2-40B4-BE49-F238E27FC236}">
                <a16:creationId xmlns:a16="http://schemas.microsoft.com/office/drawing/2014/main" id="{5186C771-B128-4512-B533-83E83BB38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8248" name="Object 7">
                <a:extLst>
                  <a:ext uri="{FF2B5EF4-FFF2-40B4-BE49-F238E27FC236}">
                    <a16:creationId xmlns:a16="http://schemas.microsoft.com/office/drawing/2014/main" id="{2AA34E38-CC61-48DA-A51A-AE5EF13C42CD}"/>
                  </a:ext>
                </a:extLst>
              </p:cNvPr>
              <p:cNvSpPr txBox="1"/>
              <p:nvPr/>
            </p:nvSpPr>
            <p:spPr bwMode="auto">
              <a:xfrm>
                <a:off x="2771775" y="4653136"/>
                <a:ext cx="3455988" cy="11525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pt-BR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pt-BR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pt-BR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pt-BR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pt-BR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pt-BR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778248" name="Object 7">
                <a:extLst>
                  <a:ext uri="{FF2B5EF4-FFF2-40B4-BE49-F238E27FC236}">
                    <a16:creationId xmlns:a16="http://schemas.microsoft.com/office/drawing/2014/main" id="{2AA34E38-CC61-48DA-A51A-AE5EF13C4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1775" y="4653136"/>
                <a:ext cx="3455988" cy="11525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8249" name="Rectangle 8">
            <a:extLst>
              <a:ext uri="{FF2B5EF4-FFF2-40B4-BE49-F238E27FC236}">
                <a16:creationId xmlns:a16="http://schemas.microsoft.com/office/drawing/2014/main" id="{ADD3925F-4B67-4226-B50D-ABA16883C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3050" y="5661025"/>
            <a:ext cx="20780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b="1" i="1" dirty="0">
                <a:solidFill>
                  <a:srgbClr val="FF0000"/>
                </a:solidFill>
              </a:rPr>
              <a:t>Ver próximo slide &gt;</a:t>
            </a:r>
          </a:p>
        </p:txBody>
      </p:sp>
    </p:spTree>
    <p:extLst>
      <p:ext uri="{BB962C8B-B14F-4D97-AF65-F5344CB8AC3E}">
        <p14:creationId xmlns:p14="http://schemas.microsoft.com/office/powerpoint/2010/main" val="9574206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Espaço Reservado para Número de Slide 4">
            <a:extLst>
              <a:ext uri="{FF2B5EF4-FFF2-40B4-BE49-F238E27FC236}">
                <a16:creationId xmlns:a16="http://schemas.microsoft.com/office/drawing/2014/main" id="{99E9A357-0E7C-4A11-86E6-36E0EA6460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FF3B24-F8E5-46FE-A589-AA78EBE7205B}" type="slidenum">
              <a:rPr lang="pt-BR" altLang="en-US" sz="1200" smtClean="0">
                <a:latin typeface="Garamond" panose="02020404030301010803" pitchFamily="18" charset="0"/>
              </a:rPr>
              <a:pPr/>
              <a:t>45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80291" name="Rectangle 2">
            <a:extLst>
              <a:ext uri="{FF2B5EF4-FFF2-40B4-BE49-F238E27FC236}">
                <a16:creationId xmlns:a16="http://schemas.microsoft.com/office/drawing/2014/main" id="{6AF26059-9D56-4B1F-A357-FEBDA54B18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</a:t>
            </a:r>
            <a:endParaRPr lang="pt-BR" altLang="pt-BR" sz="1700" dirty="0"/>
          </a:p>
        </p:txBody>
      </p:sp>
      <p:sp>
        <p:nvSpPr>
          <p:cNvPr id="780292" name="Rectangle 3">
            <a:extLst>
              <a:ext uri="{FF2B5EF4-FFF2-40B4-BE49-F238E27FC236}">
                <a16:creationId xmlns:a16="http://schemas.microsoft.com/office/drawing/2014/main" id="{ED0DE6DB-4C6B-4E53-9536-82BD0FEC3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80293" name="Rectangle 4">
            <a:extLst>
              <a:ext uri="{FF2B5EF4-FFF2-40B4-BE49-F238E27FC236}">
                <a16:creationId xmlns:a16="http://schemas.microsoft.com/office/drawing/2014/main" id="{CEBD4D51-F3F9-4012-9863-72F76E79B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80294" name="Rectangle 5">
            <a:extLst>
              <a:ext uri="{FF2B5EF4-FFF2-40B4-BE49-F238E27FC236}">
                <a16:creationId xmlns:a16="http://schemas.microsoft.com/office/drawing/2014/main" id="{0C8E5607-A38A-4142-AC19-A88EDD817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60166" name="Text Box 6">
            <a:extLst>
              <a:ext uri="{FF2B5EF4-FFF2-40B4-BE49-F238E27FC236}">
                <a16:creationId xmlns:a16="http://schemas.microsoft.com/office/drawing/2014/main" id="{F33BB80E-A75E-4664-B4E2-F3384DEBE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773238"/>
            <a:ext cx="6840538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u="sng">
                <a:solidFill>
                  <a:srgbClr val="0000FF"/>
                </a:solidFill>
                <a:latin typeface="Tahoma" panose="020B0604030504040204" pitchFamily="34" charset="0"/>
              </a:rPr>
              <a:t>Para testar (15 sendo o número informado pelo usuário)</a:t>
            </a:r>
            <a:r>
              <a:rPr kumimoji="1"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:  </a:t>
            </a:r>
          </a:p>
          <a:p>
            <a:r>
              <a:rPr kumimoji="1"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 </a:t>
            </a:r>
          </a:p>
          <a:p>
            <a:r>
              <a:rPr kumimoji="1"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		x=1	f(x)=1.4</a:t>
            </a:r>
          </a:p>
          <a:p>
            <a:r>
              <a:rPr kumimoji="1"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		x=3	f(x)=11</a:t>
            </a:r>
          </a:p>
          <a:p>
            <a:r>
              <a:rPr kumimoji="1"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		x=5	f(x)=28.6</a:t>
            </a:r>
          </a:p>
          <a:p>
            <a:r>
              <a:rPr kumimoji="1"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		x=7	f(x)=54.2</a:t>
            </a:r>
          </a:p>
          <a:p>
            <a:r>
              <a:rPr kumimoji="1"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		x=9	f(x)=87.8</a:t>
            </a:r>
          </a:p>
          <a:p>
            <a:r>
              <a:rPr kumimoji="1"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		x=11	f(x)=129.4</a:t>
            </a:r>
          </a:p>
          <a:p>
            <a:r>
              <a:rPr kumimoji="1"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		x=13	f(x)=179</a:t>
            </a:r>
          </a:p>
          <a:p>
            <a:r>
              <a:rPr kumimoji="1"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		x=15	f(x)=236.6</a:t>
            </a:r>
          </a:p>
          <a:p>
            <a:endParaRPr kumimoji="1" lang="pt-BR" altLang="pt-BR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r>
              <a:rPr kumimoji="1"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Média de f(x) = 91 </a:t>
            </a:r>
            <a:r>
              <a:rPr lang="pt-BR" altLang="pt-BR">
                <a:solidFill>
                  <a:srgbClr val="0000FF"/>
                </a:solidFill>
                <a:sym typeface="Symbol" panose="05050102010706020507" pitchFamily="18" charset="2"/>
              </a:rPr>
              <a:t> </a:t>
            </a:r>
            <a:r>
              <a:rPr kumimoji="1"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(728 / 8)</a:t>
            </a:r>
          </a:p>
        </p:txBody>
      </p:sp>
    </p:spTree>
    <p:extLst>
      <p:ext uri="{BB962C8B-B14F-4D97-AF65-F5344CB8AC3E}">
        <p14:creationId xmlns:p14="http://schemas.microsoft.com/office/powerpoint/2010/main" val="33342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66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Espaço Reservado para Número de Slide 4">
            <a:extLst>
              <a:ext uri="{FF2B5EF4-FFF2-40B4-BE49-F238E27FC236}">
                <a16:creationId xmlns:a16="http://schemas.microsoft.com/office/drawing/2014/main" id="{B26B1165-A741-4675-80B8-E8C478035A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E62850F-8030-450E-84F6-B1D4BDBC6D00}" type="slidenum">
              <a:rPr lang="pt-BR" altLang="en-US" sz="1200" smtClean="0">
                <a:latin typeface="Garamond" panose="02020404030301010803" pitchFamily="18" charset="0"/>
              </a:rPr>
              <a:pPr/>
              <a:t>46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84387" name="Rectangle 2">
            <a:extLst>
              <a:ext uri="{FF2B5EF4-FFF2-40B4-BE49-F238E27FC236}">
                <a16:creationId xmlns:a16="http://schemas.microsoft.com/office/drawing/2014/main" id="{F90C56D5-AC76-4A1C-BBFD-C0268CC40A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2a (repetição definida)</a:t>
            </a:r>
            <a:endParaRPr lang="pt-BR" altLang="pt-BR" sz="1700" dirty="0"/>
          </a:p>
        </p:txBody>
      </p:sp>
      <p:sp>
        <p:nvSpPr>
          <p:cNvPr id="784388" name="Rectangle 3">
            <a:extLst>
              <a:ext uri="{FF2B5EF4-FFF2-40B4-BE49-F238E27FC236}">
                <a16:creationId xmlns:a16="http://schemas.microsoft.com/office/drawing/2014/main" id="{67BAAB2A-850E-429D-9D50-36CA3103B70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25538"/>
            <a:ext cx="8218488" cy="4967287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1700" dirty="0"/>
              <a:t>Uma financeira está recadastrando os seus clientes para classificá-los de acordo com a tabela abaixo e saber o volume total das aplicações.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1700" b="1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17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17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17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17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17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pt-BR" sz="1700" dirty="0"/>
              <a:t>Faça um programa que leia o NOME e o VALOR APLICADO para cada cliente (</a:t>
            </a:r>
            <a:r>
              <a:rPr lang="pt-BR" altLang="pt-BR" sz="1700" u="sng" dirty="0"/>
              <a:t>a agência tem 538 clientes</a:t>
            </a:r>
            <a:r>
              <a:rPr lang="pt-BR" altLang="pt-BR" sz="1700" dirty="0"/>
              <a:t>) e calcule e imprime: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1700" dirty="0"/>
          </a:p>
          <a:p>
            <a:pPr marL="0" indent="0" eaLnBrk="1" hangingPunct="1">
              <a:buSzPct val="100000"/>
              <a:buFont typeface="Wingdings" panose="05000000000000000000" pitchFamily="2" charset="2"/>
              <a:buAutoNum type="alphaLcParenR"/>
            </a:pPr>
            <a:r>
              <a:rPr lang="pt-BR" altLang="pt-BR" sz="1700" dirty="0"/>
              <a:t> Para cada cliente: o seu nome e a sua classificação;</a:t>
            </a:r>
          </a:p>
          <a:p>
            <a:pPr marL="0" indent="0" eaLnBrk="1" hangingPunct="1">
              <a:buSzPct val="100000"/>
              <a:buFont typeface="Wingdings" panose="05000000000000000000" pitchFamily="2" charset="2"/>
              <a:buAutoNum type="alphaLcParenR"/>
            </a:pPr>
            <a:r>
              <a:rPr lang="pt-BR" altLang="pt-BR" sz="1700" dirty="0"/>
              <a:t> A quantidade de clientes por classificação;</a:t>
            </a:r>
          </a:p>
          <a:p>
            <a:pPr marL="0" indent="0" eaLnBrk="1" hangingPunct="1">
              <a:buSzPct val="100000"/>
              <a:buFont typeface="Wingdings" panose="05000000000000000000" pitchFamily="2" charset="2"/>
              <a:buAutoNum type="alphaLcParenR"/>
            </a:pPr>
            <a:r>
              <a:rPr lang="pt-BR" altLang="pt-BR" sz="1700" dirty="0"/>
              <a:t> A média dos valores aplicados dos clientes BRONZE;</a:t>
            </a:r>
          </a:p>
          <a:p>
            <a:pPr marL="0" indent="0" eaLnBrk="1" hangingPunct="1">
              <a:buSzPct val="100000"/>
              <a:buFont typeface="Wingdings" panose="05000000000000000000" pitchFamily="2" charset="2"/>
              <a:buAutoNum type="alphaLcParenR"/>
            </a:pPr>
            <a:r>
              <a:rPr lang="pt-BR" altLang="pt-BR" sz="1700" dirty="0"/>
              <a:t> O volume total de aplicações;</a:t>
            </a:r>
          </a:p>
          <a:p>
            <a:pPr marL="0" indent="0" eaLnBrk="1" hangingPunct="1">
              <a:buSzPct val="100000"/>
              <a:buFont typeface="Wingdings" panose="05000000000000000000" pitchFamily="2" charset="2"/>
              <a:buAutoNum type="alphaLcParenR"/>
            </a:pPr>
            <a:r>
              <a:rPr lang="pt-BR" altLang="pt-BR" sz="1700" dirty="0"/>
              <a:t> O nome do cliente que fez a menor aplicação.</a:t>
            </a:r>
            <a:r>
              <a:rPr lang="en-US" altLang="pt-BR" sz="1300" dirty="0"/>
              <a:t>					</a:t>
            </a:r>
            <a:endParaRPr lang="pt-BR" altLang="pt-BR" sz="1300" dirty="0"/>
          </a:p>
        </p:txBody>
      </p:sp>
      <p:sp>
        <p:nvSpPr>
          <p:cNvPr id="784389" name="Rectangle 4">
            <a:extLst>
              <a:ext uri="{FF2B5EF4-FFF2-40B4-BE49-F238E27FC236}">
                <a16:creationId xmlns:a16="http://schemas.microsoft.com/office/drawing/2014/main" id="{DF46748C-07E7-4D3B-A928-F4E2F12F7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84390" name="Rectangle 5">
            <a:extLst>
              <a:ext uri="{FF2B5EF4-FFF2-40B4-BE49-F238E27FC236}">
                <a16:creationId xmlns:a16="http://schemas.microsoft.com/office/drawing/2014/main" id="{1B98EF42-F641-4408-AD90-9443F3B8A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graphicFrame>
        <p:nvGraphicFramePr>
          <p:cNvPr id="1116166" name="Group 6">
            <a:extLst>
              <a:ext uri="{FF2B5EF4-FFF2-40B4-BE49-F238E27FC236}">
                <a16:creationId xmlns:a16="http://schemas.microsoft.com/office/drawing/2014/main" id="{0D232630-85BF-43B1-BC50-6A285DCE216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62580462"/>
              </p:ext>
            </p:extLst>
          </p:nvPr>
        </p:nvGraphicFramePr>
        <p:xfrm>
          <a:off x="1454150" y="1988840"/>
          <a:ext cx="6189663" cy="1282700"/>
        </p:xfrm>
        <a:graphic>
          <a:graphicData uri="http://schemas.openxmlformats.org/drawingml/2006/table">
            <a:tbl>
              <a:tblPr/>
              <a:tblGrid>
                <a:gridCol w="3621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7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VALOR APLICADO</a:t>
                      </a: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CLASSIFICAÇÃO</a:t>
                      </a: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Até R$1.000,00 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Bronze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5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Acima R$1.000,00 até R$5.000,00 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Prata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Acima de R$5.000,00 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Ouro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DD3925F-4B67-4226-B50D-ABA16883C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3050" y="5661025"/>
            <a:ext cx="20780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b="1" i="1" dirty="0">
                <a:solidFill>
                  <a:srgbClr val="FF0000"/>
                </a:solidFill>
              </a:rPr>
              <a:t>Ver próximo slide &gt;</a:t>
            </a:r>
          </a:p>
        </p:txBody>
      </p:sp>
    </p:spTree>
    <p:extLst>
      <p:ext uri="{BB962C8B-B14F-4D97-AF65-F5344CB8AC3E}">
        <p14:creationId xmlns:p14="http://schemas.microsoft.com/office/powerpoint/2010/main" val="31523393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Espaço Reservado para Número de Slide 3">
            <a:extLst>
              <a:ext uri="{FF2B5EF4-FFF2-40B4-BE49-F238E27FC236}">
                <a16:creationId xmlns:a16="http://schemas.microsoft.com/office/drawing/2014/main" id="{73484A7F-118B-45C2-BE1A-4A7ABEC6A7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BF3053-61A4-49BB-9B88-1D05F8F01D3F}" type="slidenum">
              <a:rPr lang="pt-BR" altLang="en-US" sz="1200" smtClean="0">
                <a:latin typeface="Garamond" panose="02020404030301010803" pitchFamily="18" charset="0"/>
              </a:rPr>
              <a:pPr/>
              <a:t>47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86435" name="Rectangle 2">
            <a:extLst>
              <a:ext uri="{FF2B5EF4-FFF2-40B4-BE49-F238E27FC236}">
                <a16:creationId xmlns:a16="http://schemas.microsoft.com/office/drawing/2014/main" id="{5FB978F8-172F-432C-BAF6-052FD608D3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2</a:t>
            </a:r>
            <a:endParaRPr lang="pt-BR" altLang="pt-BR" sz="1700" dirty="0"/>
          </a:p>
        </p:txBody>
      </p:sp>
      <p:sp>
        <p:nvSpPr>
          <p:cNvPr id="786436" name="Rectangle 3">
            <a:extLst>
              <a:ext uri="{FF2B5EF4-FFF2-40B4-BE49-F238E27FC236}">
                <a16:creationId xmlns:a16="http://schemas.microsoft.com/office/drawing/2014/main" id="{78600A4B-8BCC-4510-A848-8D5D3B63E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052512"/>
            <a:ext cx="8137525" cy="5040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 u="sng" dirty="0">
                <a:solidFill>
                  <a:srgbClr val="0000FF"/>
                </a:solidFill>
              </a:rPr>
              <a:t>Para testar (com 5 clientes)</a:t>
            </a:r>
            <a:r>
              <a:rPr lang="pt-BR" altLang="pt-BR" sz="1900" dirty="0">
                <a:solidFill>
                  <a:srgbClr val="0000FF"/>
                </a:solidFill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2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 dirty="0"/>
              <a:t>Total de Bronze = 2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 dirty="0"/>
              <a:t>Total de Prata = 1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 dirty="0"/>
              <a:t>Total de Ouro = 2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 dirty="0"/>
              <a:t>Média das aplicações dos clientes Bronze = R$ 825,30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 dirty="0"/>
              <a:t>Volume total das aplicações = R$ 59.151,65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 dirty="0"/>
              <a:t>Nome do aplicador de menor aplicação = Maria das Dores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5BD734A-2B1F-4C2A-BAF7-9947149AA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830629"/>
              </p:ext>
            </p:extLst>
          </p:nvPr>
        </p:nvGraphicFramePr>
        <p:xfrm>
          <a:off x="827832" y="1628775"/>
          <a:ext cx="7560593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7127">
                  <a:extLst>
                    <a:ext uri="{9D8B030D-6E8A-4147-A177-3AD203B41FA5}">
                      <a16:colId xmlns:a16="http://schemas.microsoft.com/office/drawing/2014/main" val="2669813916"/>
                    </a:ext>
                  </a:extLst>
                </a:gridCol>
                <a:gridCol w="2471733">
                  <a:extLst>
                    <a:ext uri="{9D8B030D-6E8A-4147-A177-3AD203B41FA5}">
                      <a16:colId xmlns:a16="http://schemas.microsoft.com/office/drawing/2014/main" val="1953740726"/>
                    </a:ext>
                  </a:extLst>
                </a:gridCol>
                <a:gridCol w="2471733">
                  <a:extLst>
                    <a:ext uri="{9D8B030D-6E8A-4147-A177-3AD203B41FA5}">
                      <a16:colId xmlns:a16="http://schemas.microsoft.com/office/drawing/2014/main" val="2725866114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pt-BR" sz="1800" dirty="0"/>
                        <a:t>Nome do Aplicador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Valor da Aplicação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Categoria</a:t>
                      </a:r>
                    </a:p>
                  </a:txBody>
                  <a:tcPr marL="91429" marR="91429" marT="45733" marB="45733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7695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pt-BR" sz="1800" dirty="0"/>
                        <a:t>Ricardo Freitas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45000,00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pt-B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Ouro</a:t>
                      </a:r>
                    </a:p>
                  </a:txBody>
                  <a:tcPr marL="91429" marR="91429" marT="45733" marB="45733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38969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pt-BR" sz="1800" dirty="0"/>
                        <a:t>Maria das Dores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750,50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pt-B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Bronze</a:t>
                      </a:r>
                    </a:p>
                  </a:txBody>
                  <a:tcPr marL="91429" marR="91429" marT="45733" marB="45733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836289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pt-BR" sz="1800" dirty="0"/>
                        <a:t>João da Silva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2000,70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pt-B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Prata</a:t>
                      </a:r>
                    </a:p>
                  </a:txBody>
                  <a:tcPr marL="91429" marR="91429" marT="45733" marB="45733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372598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pt-BR" sz="1800" dirty="0"/>
                        <a:t>Irineu Osório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900,10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pt-B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Bronze</a:t>
                      </a:r>
                    </a:p>
                  </a:txBody>
                  <a:tcPr marL="91429" marR="91429" marT="45733" marB="45733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896516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pt-BR" sz="1800" dirty="0"/>
                        <a:t>Reynaldo Duarte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10500,35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pt-B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Ouro</a:t>
                      </a:r>
                    </a:p>
                  </a:txBody>
                  <a:tcPr marL="91429" marR="91429" marT="45733" marB="45733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996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7957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Espaço Reservado para Número de Slide 4">
            <a:extLst>
              <a:ext uri="{FF2B5EF4-FFF2-40B4-BE49-F238E27FC236}">
                <a16:creationId xmlns:a16="http://schemas.microsoft.com/office/drawing/2014/main" id="{B26B1165-A741-4675-80B8-E8C478035A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E62850F-8030-450E-84F6-B1D4BDBC6D00}" type="slidenum">
              <a:rPr lang="pt-BR" altLang="en-US" sz="1200" smtClean="0">
                <a:latin typeface="Garamond" panose="02020404030301010803" pitchFamily="18" charset="0"/>
              </a:rPr>
              <a:pPr/>
              <a:t>48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84387" name="Rectangle 2">
            <a:extLst>
              <a:ext uri="{FF2B5EF4-FFF2-40B4-BE49-F238E27FC236}">
                <a16:creationId xmlns:a16="http://schemas.microsoft.com/office/drawing/2014/main" id="{F90C56D5-AC76-4A1C-BBFD-C0268CC40A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2b (repetição indefinida)</a:t>
            </a:r>
            <a:endParaRPr lang="pt-BR" altLang="pt-BR" sz="1700" dirty="0"/>
          </a:p>
        </p:txBody>
      </p:sp>
      <p:sp>
        <p:nvSpPr>
          <p:cNvPr id="784388" name="Rectangle 3">
            <a:extLst>
              <a:ext uri="{FF2B5EF4-FFF2-40B4-BE49-F238E27FC236}">
                <a16:creationId xmlns:a16="http://schemas.microsoft.com/office/drawing/2014/main" id="{67BAAB2A-850E-429D-9D50-36CA3103B70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25538"/>
            <a:ext cx="8218488" cy="4967287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1700" dirty="0"/>
              <a:t>Uma financeira está recadastrando os seus clientes para classificá-los de acordo com a tabela abaixo e saber o volume total das aplicações.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1700" b="1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17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17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17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17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17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pt-BR" sz="1700" dirty="0"/>
              <a:t>Faça um programa que leia o NOME e o VALOR APLICADO para cada cliente (</a:t>
            </a:r>
            <a:r>
              <a:rPr lang="pt-BR" altLang="pt-BR" sz="1700" b="1" u="sng" dirty="0"/>
              <a:t>último cliente é o Reynaldo Duarte – flag real</a:t>
            </a:r>
            <a:r>
              <a:rPr lang="pt-BR" altLang="pt-BR" sz="1700" dirty="0"/>
              <a:t>) e calcule e imprime: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1700" dirty="0"/>
          </a:p>
          <a:p>
            <a:pPr marL="0" indent="0" eaLnBrk="1" hangingPunct="1">
              <a:buSzPct val="100000"/>
              <a:buFont typeface="Wingdings" panose="05000000000000000000" pitchFamily="2" charset="2"/>
              <a:buAutoNum type="alphaLcParenR"/>
            </a:pPr>
            <a:r>
              <a:rPr lang="pt-BR" altLang="pt-BR" sz="1700" dirty="0"/>
              <a:t> Para cada cliente: o seu nome e a sua classificação;</a:t>
            </a:r>
          </a:p>
          <a:p>
            <a:pPr marL="0" indent="0" eaLnBrk="1" hangingPunct="1">
              <a:buSzPct val="100000"/>
              <a:buFont typeface="Wingdings" panose="05000000000000000000" pitchFamily="2" charset="2"/>
              <a:buAutoNum type="alphaLcParenR"/>
            </a:pPr>
            <a:r>
              <a:rPr lang="pt-BR" altLang="pt-BR" sz="1700" dirty="0"/>
              <a:t> A quantidade de clientes por classificação;</a:t>
            </a:r>
          </a:p>
          <a:p>
            <a:pPr marL="0" indent="0" eaLnBrk="1" hangingPunct="1">
              <a:buSzPct val="100000"/>
              <a:buFont typeface="Wingdings" panose="05000000000000000000" pitchFamily="2" charset="2"/>
              <a:buAutoNum type="alphaLcParenR"/>
            </a:pPr>
            <a:r>
              <a:rPr lang="pt-BR" altLang="pt-BR" sz="1700" dirty="0"/>
              <a:t> A média dos valores aplicados dos clientes BRONZE;</a:t>
            </a:r>
          </a:p>
          <a:p>
            <a:pPr marL="0" indent="0" eaLnBrk="1" hangingPunct="1">
              <a:buSzPct val="100000"/>
              <a:buFont typeface="Wingdings" panose="05000000000000000000" pitchFamily="2" charset="2"/>
              <a:buAutoNum type="alphaLcParenR"/>
            </a:pPr>
            <a:r>
              <a:rPr lang="pt-BR" altLang="pt-BR" sz="1700" dirty="0"/>
              <a:t> O volume total de aplicações;</a:t>
            </a:r>
          </a:p>
          <a:p>
            <a:pPr marL="0" indent="0" eaLnBrk="1" hangingPunct="1">
              <a:buSzPct val="100000"/>
              <a:buFont typeface="Wingdings" panose="05000000000000000000" pitchFamily="2" charset="2"/>
              <a:buAutoNum type="alphaLcParenR"/>
            </a:pPr>
            <a:r>
              <a:rPr lang="pt-BR" altLang="pt-BR" sz="1700" dirty="0"/>
              <a:t> O nome do cliente que fez a menor aplicação</a:t>
            </a:r>
            <a:r>
              <a:rPr lang="en-US" altLang="pt-BR" sz="1300" dirty="0"/>
              <a:t>.				</a:t>
            </a:r>
            <a:endParaRPr lang="pt-BR" altLang="pt-BR" sz="1300" dirty="0"/>
          </a:p>
        </p:txBody>
      </p:sp>
      <p:sp>
        <p:nvSpPr>
          <p:cNvPr id="784389" name="Rectangle 4">
            <a:extLst>
              <a:ext uri="{FF2B5EF4-FFF2-40B4-BE49-F238E27FC236}">
                <a16:creationId xmlns:a16="http://schemas.microsoft.com/office/drawing/2014/main" id="{DF46748C-07E7-4D3B-A928-F4E2F12F7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84390" name="Rectangle 5">
            <a:extLst>
              <a:ext uri="{FF2B5EF4-FFF2-40B4-BE49-F238E27FC236}">
                <a16:creationId xmlns:a16="http://schemas.microsoft.com/office/drawing/2014/main" id="{1B98EF42-F641-4408-AD90-9443F3B8A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graphicFrame>
        <p:nvGraphicFramePr>
          <p:cNvPr id="1116166" name="Group 6">
            <a:extLst>
              <a:ext uri="{FF2B5EF4-FFF2-40B4-BE49-F238E27FC236}">
                <a16:creationId xmlns:a16="http://schemas.microsoft.com/office/drawing/2014/main" id="{0D232630-85BF-43B1-BC50-6A285DCE216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0405538"/>
              </p:ext>
            </p:extLst>
          </p:nvPr>
        </p:nvGraphicFramePr>
        <p:xfrm>
          <a:off x="1454150" y="1988840"/>
          <a:ext cx="6189663" cy="1282700"/>
        </p:xfrm>
        <a:graphic>
          <a:graphicData uri="http://schemas.openxmlformats.org/drawingml/2006/table">
            <a:tbl>
              <a:tblPr/>
              <a:tblGrid>
                <a:gridCol w="309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4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VALOR APLICADO</a:t>
                      </a: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CLASSIFICAÇÃO</a:t>
                      </a: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Até R$1.000,00 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Bronze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5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 R$1.000,01 até R$5.000,00 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Prata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Acima de R$5.000,00 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Ouro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7162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Espaço Reservado para Número de Slide 4">
            <a:extLst>
              <a:ext uri="{FF2B5EF4-FFF2-40B4-BE49-F238E27FC236}">
                <a16:creationId xmlns:a16="http://schemas.microsoft.com/office/drawing/2014/main" id="{B26B1165-A741-4675-80B8-E8C478035A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E62850F-8030-450E-84F6-B1D4BDBC6D00}" type="slidenum">
              <a:rPr lang="pt-BR" altLang="en-US" sz="1200" smtClean="0">
                <a:latin typeface="Garamond" panose="02020404030301010803" pitchFamily="18" charset="0"/>
              </a:rPr>
              <a:pPr/>
              <a:t>49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84387" name="Rectangle 2">
            <a:extLst>
              <a:ext uri="{FF2B5EF4-FFF2-40B4-BE49-F238E27FC236}">
                <a16:creationId xmlns:a16="http://schemas.microsoft.com/office/drawing/2014/main" id="{F90C56D5-AC76-4A1C-BBFD-C0268CC40A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2c (repetição indefinida)</a:t>
            </a:r>
            <a:endParaRPr lang="pt-BR" altLang="pt-BR" sz="1700" dirty="0"/>
          </a:p>
        </p:txBody>
      </p:sp>
      <p:sp>
        <p:nvSpPr>
          <p:cNvPr id="784388" name="Rectangle 3">
            <a:extLst>
              <a:ext uri="{FF2B5EF4-FFF2-40B4-BE49-F238E27FC236}">
                <a16:creationId xmlns:a16="http://schemas.microsoft.com/office/drawing/2014/main" id="{67BAAB2A-850E-429D-9D50-36CA3103B70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25538"/>
            <a:ext cx="8363272" cy="4967287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1700" dirty="0"/>
              <a:t>Uma financeira está recadastrando os seus clientes para classificá-los de acordo com a tabela abaixo e saber o volume total das aplicações.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1700" b="1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17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17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17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17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17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pt-BR" sz="1700" dirty="0"/>
              <a:t>Faça um programa que leia o NOME e o VALOR APLICADO para cada cliente (</a:t>
            </a:r>
            <a:r>
              <a:rPr lang="pt-BR" altLang="pt-BR" sz="1700" b="1" u="sng" dirty="0"/>
              <a:t>para interromper digite X no nome do cliente – flag fictício</a:t>
            </a:r>
            <a:r>
              <a:rPr lang="pt-BR" altLang="pt-BR" sz="1700" dirty="0"/>
              <a:t>) e calcule e imprime: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1700" dirty="0"/>
          </a:p>
          <a:p>
            <a:pPr marL="0" indent="0" eaLnBrk="1" hangingPunct="1">
              <a:buSzPct val="100000"/>
              <a:buFont typeface="Wingdings" panose="05000000000000000000" pitchFamily="2" charset="2"/>
              <a:buAutoNum type="alphaLcParenR"/>
            </a:pPr>
            <a:r>
              <a:rPr lang="pt-BR" altLang="pt-BR" sz="1700" dirty="0"/>
              <a:t> Para cada cliente: o seu nome e a sua classificação;</a:t>
            </a:r>
          </a:p>
          <a:p>
            <a:pPr marL="0" indent="0" eaLnBrk="1" hangingPunct="1">
              <a:buSzPct val="100000"/>
              <a:buFont typeface="Wingdings" panose="05000000000000000000" pitchFamily="2" charset="2"/>
              <a:buAutoNum type="alphaLcParenR"/>
            </a:pPr>
            <a:r>
              <a:rPr lang="pt-BR" altLang="pt-BR" sz="1700" dirty="0"/>
              <a:t> A quantidade de clientes por classificação;</a:t>
            </a:r>
          </a:p>
          <a:p>
            <a:pPr marL="0" indent="0" eaLnBrk="1" hangingPunct="1">
              <a:buSzPct val="100000"/>
              <a:buFont typeface="Wingdings" panose="05000000000000000000" pitchFamily="2" charset="2"/>
              <a:buAutoNum type="alphaLcParenR"/>
            </a:pPr>
            <a:r>
              <a:rPr lang="pt-BR" altLang="pt-BR" sz="1700" dirty="0"/>
              <a:t> A média dos valores aplicados dos clientes BRONZE;</a:t>
            </a:r>
          </a:p>
          <a:p>
            <a:pPr marL="0" indent="0" eaLnBrk="1" hangingPunct="1">
              <a:buSzPct val="100000"/>
              <a:buFont typeface="Wingdings" panose="05000000000000000000" pitchFamily="2" charset="2"/>
              <a:buAutoNum type="alphaLcParenR"/>
            </a:pPr>
            <a:r>
              <a:rPr lang="pt-BR" altLang="pt-BR" sz="1700" dirty="0"/>
              <a:t> O volume total de aplicações;</a:t>
            </a:r>
          </a:p>
          <a:p>
            <a:pPr marL="0" indent="0" eaLnBrk="1" hangingPunct="1">
              <a:buSzPct val="100000"/>
              <a:buFont typeface="Wingdings" panose="05000000000000000000" pitchFamily="2" charset="2"/>
              <a:buAutoNum type="alphaLcParenR"/>
            </a:pPr>
            <a:r>
              <a:rPr lang="pt-BR" altLang="pt-BR" sz="1700" dirty="0"/>
              <a:t> O nome do cliente que fez a menor aplicação</a:t>
            </a:r>
            <a:r>
              <a:rPr lang="en-US" altLang="pt-BR" sz="1300" dirty="0"/>
              <a:t>.				</a:t>
            </a:r>
            <a:endParaRPr lang="pt-BR" altLang="pt-BR" sz="1300" dirty="0"/>
          </a:p>
        </p:txBody>
      </p:sp>
      <p:sp>
        <p:nvSpPr>
          <p:cNvPr id="784389" name="Rectangle 4">
            <a:extLst>
              <a:ext uri="{FF2B5EF4-FFF2-40B4-BE49-F238E27FC236}">
                <a16:creationId xmlns:a16="http://schemas.microsoft.com/office/drawing/2014/main" id="{DF46748C-07E7-4D3B-A928-F4E2F12F7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84390" name="Rectangle 5">
            <a:extLst>
              <a:ext uri="{FF2B5EF4-FFF2-40B4-BE49-F238E27FC236}">
                <a16:creationId xmlns:a16="http://schemas.microsoft.com/office/drawing/2014/main" id="{1B98EF42-F641-4408-AD90-9443F3B8A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graphicFrame>
        <p:nvGraphicFramePr>
          <p:cNvPr id="1116166" name="Group 6">
            <a:extLst>
              <a:ext uri="{FF2B5EF4-FFF2-40B4-BE49-F238E27FC236}">
                <a16:creationId xmlns:a16="http://schemas.microsoft.com/office/drawing/2014/main" id="{0D232630-85BF-43B1-BC50-6A285DCE216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57247942"/>
              </p:ext>
            </p:extLst>
          </p:nvPr>
        </p:nvGraphicFramePr>
        <p:xfrm>
          <a:off x="1454150" y="1988840"/>
          <a:ext cx="6189663" cy="1282700"/>
        </p:xfrm>
        <a:graphic>
          <a:graphicData uri="http://schemas.openxmlformats.org/drawingml/2006/table">
            <a:tbl>
              <a:tblPr/>
              <a:tblGrid>
                <a:gridCol w="309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4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VALOR APLICADO</a:t>
                      </a: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CLASSIFICAÇÃO</a:t>
                      </a: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Até R$1.000,00 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Bronze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5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 R$1.000,01 até R$5.000,00 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Prata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Acima de R$5.000,00 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Ouro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773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8" name="Espaço Reservado para Número de Slide 3">
            <a:extLst>
              <a:ext uri="{FF2B5EF4-FFF2-40B4-BE49-F238E27FC236}">
                <a16:creationId xmlns:a16="http://schemas.microsoft.com/office/drawing/2014/main" id="{E6B125AE-AEC3-4E4F-A22F-4F6587421A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D16CC5-60E6-40E5-8019-6440030DF652}" type="slidenum">
              <a:rPr lang="pt-BR" altLang="en-US" sz="1200" smtClean="0">
                <a:latin typeface="Garamond" panose="02020404030301010803" pitchFamily="18" charset="0"/>
              </a:rPr>
              <a:pPr/>
              <a:t>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25699" name="Rectangle 2">
            <a:extLst>
              <a:ext uri="{FF2B5EF4-FFF2-40B4-BE49-F238E27FC236}">
                <a16:creationId xmlns:a16="http://schemas.microsoft.com/office/drawing/2014/main" id="{94E0536E-D2DB-4D31-A789-63252CF33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while</a:t>
            </a:r>
            <a:br>
              <a:rPr lang="pt-BR" altLang="pt-BR" sz="4600" dirty="0"/>
            </a:br>
            <a:r>
              <a:rPr lang="pt-BR" altLang="pt-BR" sz="2100" dirty="0"/>
              <a:t>(Estrutura de repetição baseada em condição)</a:t>
            </a:r>
          </a:p>
        </p:txBody>
      </p:sp>
      <p:sp>
        <p:nvSpPr>
          <p:cNvPr id="925700" name="Text Box 3">
            <a:extLst>
              <a:ext uri="{FF2B5EF4-FFF2-40B4-BE49-F238E27FC236}">
                <a16:creationId xmlns:a16="http://schemas.microsoft.com/office/drawing/2014/main" id="{3D8CB3F8-7C0D-4AB9-8E3F-3271894B9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1844675"/>
            <a:ext cx="6696075" cy="371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 eaLnBrk="1" hangingPunct="1"/>
            <a:r>
              <a:rPr lang="pt-BR" altLang="pt-BR" sz="2400" b="1" dirty="0" err="1">
                <a:latin typeface="Tahoma" panose="020B0604030504040204" pitchFamily="34" charset="0"/>
              </a:rPr>
              <a:t>while</a:t>
            </a:r>
            <a:r>
              <a:rPr lang="pt-BR" altLang="pt-BR" sz="2400" b="1" dirty="0">
                <a:latin typeface="Tahoma" panose="020B0604030504040204" pitchFamily="34" charset="0"/>
              </a:rPr>
              <a:t> </a:t>
            </a:r>
            <a:r>
              <a:rPr lang="pt-BR" altLang="pt-BR" sz="2400" u="sng" dirty="0">
                <a:solidFill>
                  <a:srgbClr val="0000FF"/>
                </a:solidFill>
                <a:latin typeface="Tahoma" panose="020B0604030504040204" pitchFamily="34" charset="0"/>
              </a:rPr>
              <a:t>(condição)</a:t>
            </a:r>
            <a:r>
              <a:rPr lang="pt-BR" altLang="pt-BR" sz="2400" b="1" dirty="0">
                <a:latin typeface="Tahoma" panose="020B0604030504040204" pitchFamily="34" charset="0"/>
              </a:rPr>
              <a:t> {</a:t>
            </a:r>
          </a:p>
          <a:p>
            <a:pPr eaLnBrk="1" hangingPunct="1"/>
            <a:r>
              <a:rPr lang="pt-BR" altLang="pt-BR" sz="2400" b="1" dirty="0">
                <a:solidFill>
                  <a:srgbClr val="000099"/>
                </a:solidFill>
                <a:latin typeface="Tahoma" panose="020B0604030504040204" pitchFamily="34" charset="0"/>
              </a:rPr>
              <a:t>   </a:t>
            </a:r>
            <a:r>
              <a:rPr lang="pt-BR" altLang="pt-BR" sz="2400" dirty="0"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>
                <a:latin typeface="Tahoma" panose="020B0604030504040204" pitchFamily="34" charset="0"/>
              </a:rPr>
              <a:t>1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</a:p>
          <a:p>
            <a:pPr eaLnBrk="1" hangingPunct="1"/>
            <a:r>
              <a:rPr lang="pt-BR" altLang="pt-BR" sz="2400" b="1" dirty="0">
                <a:latin typeface="Tahoma" panose="020B0604030504040204" pitchFamily="34" charset="0"/>
              </a:rPr>
              <a:t>   </a:t>
            </a:r>
            <a:r>
              <a:rPr lang="pt-BR" altLang="pt-BR" sz="2400" dirty="0"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>
                <a:latin typeface="Tahoma" panose="020B0604030504040204" pitchFamily="34" charset="0"/>
              </a:rPr>
              <a:t>2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latin typeface="Tahoma" panose="020B0604030504040204" pitchFamily="34" charset="0"/>
            </a:endParaRPr>
          </a:p>
          <a:p>
            <a:pPr eaLnBrk="1" hangingPunct="1"/>
            <a:r>
              <a:rPr lang="pt-BR" altLang="pt-BR" sz="2400" dirty="0">
                <a:latin typeface="Tahoma" panose="020B0604030504040204" pitchFamily="34" charset="0"/>
              </a:rPr>
              <a:t>   ...</a:t>
            </a:r>
          </a:p>
          <a:p>
            <a:pPr eaLnBrk="1" hangingPunct="1"/>
            <a:r>
              <a:rPr lang="pt-BR" altLang="pt-BR" sz="2400" dirty="0">
                <a:latin typeface="Tahoma" panose="020B0604030504040204" pitchFamily="34" charset="0"/>
              </a:rPr>
              <a:t>   </a:t>
            </a:r>
            <a:r>
              <a:rPr lang="pt-BR" altLang="pt-BR" sz="2400" dirty="0" err="1"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 err="1">
                <a:latin typeface="Tahoma" panose="020B0604030504040204" pitchFamily="34" charset="0"/>
              </a:rPr>
              <a:t>n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latin typeface="Tahoma" panose="020B0604030504040204" pitchFamily="34" charset="0"/>
            </a:endParaRPr>
          </a:p>
          <a:p>
            <a:pPr eaLnBrk="1" hangingPunct="1"/>
            <a:r>
              <a:rPr lang="pt-BR" altLang="pt-BR" sz="2400" b="1" dirty="0">
                <a:latin typeface="Tahoma" panose="020B0604030504040204" pitchFamily="34" charset="0"/>
              </a:rPr>
              <a:t>}</a:t>
            </a:r>
            <a:r>
              <a:rPr lang="pt-BR" altLang="pt-BR" sz="2400" dirty="0">
                <a:latin typeface="Tahoma" panose="020B0604030504040204" pitchFamily="34" charset="0"/>
              </a:rPr>
              <a:t> </a:t>
            </a:r>
          </a:p>
          <a:p>
            <a:pPr eaLnBrk="1" hangingPunct="1"/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 eaLnBrk="1" hangingPunct="1"/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</p:txBody>
      </p:sp>
      <p:sp>
        <p:nvSpPr>
          <p:cNvPr id="912389" name="AutoShape 5">
            <a:extLst>
              <a:ext uri="{FF2B5EF4-FFF2-40B4-BE49-F238E27FC236}">
                <a16:creationId xmlns:a16="http://schemas.microsoft.com/office/drawing/2014/main" id="{0B7C620A-031B-455F-8A8A-3616BE0ECE5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116013" y="2450692"/>
            <a:ext cx="863600" cy="1873250"/>
          </a:xfrm>
          <a:prstGeom prst="curvedLeftArrow">
            <a:avLst>
              <a:gd name="adj1" fmla="val 18243"/>
              <a:gd name="adj2" fmla="val 68279"/>
              <a:gd name="adj3" fmla="val 33333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12390" name="AutoShape 6">
            <a:extLst>
              <a:ext uri="{FF2B5EF4-FFF2-40B4-BE49-F238E27FC236}">
                <a16:creationId xmlns:a16="http://schemas.microsoft.com/office/drawing/2014/main" id="{7EE39834-9089-4D3B-9F7D-122E3A00C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4583" y="1628775"/>
            <a:ext cx="287337" cy="792163"/>
          </a:xfrm>
          <a:prstGeom prst="downArrow">
            <a:avLst>
              <a:gd name="adj1" fmla="val 50000"/>
              <a:gd name="adj2" fmla="val 68923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12391" name="AutoShape 7">
            <a:extLst>
              <a:ext uri="{FF2B5EF4-FFF2-40B4-BE49-F238E27FC236}">
                <a16:creationId xmlns:a16="http://schemas.microsoft.com/office/drawing/2014/main" id="{FF84EFA3-48FA-426C-B72A-DFDE6F206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3933825"/>
            <a:ext cx="2303462" cy="1871663"/>
          </a:xfrm>
          <a:prstGeom prst="wedgeRoundRectCallout">
            <a:avLst>
              <a:gd name="adj1" fmla="val -135870"/>
              <a:gd name="adj2" fmla="val -99532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800" b="1" dirty="0">
                <a:solidFill>
                  <a:schemeClr val="bg1"/>
                </a:solidFill>
              </a:rPr>
              <a:t>Condição</a:t>
            </a:r>
            <a:r>
              <a:rPr lang="pt-BR" altLang="pt-BR" sz="1800" b="1" dirty="0"/>
              <a:t> VERDADEIRA: </a:t>
            </a:r>
            <a:r>
              <a:rPr lang="pt-BR" altLang="pt-BR" sz="1800" dirty="0"/>
              <a:t>os comandos de dentro do </a:t>
            </a:r>
            <a:r>
              <a:rPr lang="pt-BR" altLang="pt-BR" sz="1800" u="sng" dirty="0" err="1"/>
              <a:t>while</a:t>
            </a:r>
            <a:r>
              <a:rPr lang="pt-BR" altLang="pt-BR" sz="1800" dirty="0"/>
              <a:t> </a:t>
            </a:r>
            <a:r>
              <a:rPr lang="pt-BR" altLang="pt-BR" sz="1800" b="1" dirty="0">
                <a:solidFill>
                  <a:srgbClr val="00FF00"/>
                </a:solidFill>
              </a:rPr>
              <a:t>SERÃO</a:t>
            </a:r>
            <a:r>
              <a:rPr lang="pt-BR" altLang="pt-BR" sz="1800" dirty="0"/>
              <a:t> executados</a:t>
            </a:r>
          </a:p>
        </p:txBody>
      </p:sp>
      <p:sp>
        <p:nvSpPr>
          <p:cNvPr id="912392" name="AutoShape 8">
            <a:extLst>
              <a:ext uri="{FF2B5EF4-FFF2-40B4-BE49-F238E27FC236}">
                <a16:creationId xmlns:a16="http://schemas.microsoft.com/office/drawing/2014/main" id="{6F2932E9-C6C5-44F9-B71E-DF9C94404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6631" y="3068638"/>
            <a:ext cx="287337" cy="1296987"/>
          </a:xfrm>
          <a:prstGeom prst="downArrow">
            <a:avLst>
              <a:gd name="adj1" fmla="val 50000"/>
              <a:gd name="adj2" fmla="val 112845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2342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2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2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12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12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1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2389" grpId="0" animBg="1"/>
      <p:bldP spid="912390" grpId="0" animBg="1"/>
      <p:bldP spid="912391" grpId="0" animBg="1"/>
      <p:bldP spid="91239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8" name="Espaço Reservado para Número de Slide 4">
            <a:extLst>
              <a:ext uri="{FF2B5EF4-FFF2-40B4-BE49-F238E27FC236}">
                <a16:creationId xmlns:a16="http://schemas.microsoft.com/office/drawing/2014/main" id="{6D8B0433-D5A3-4348-89B2-99625A616D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DC9657-95A6-4AEA-8800-37965E5C9EE5}" type="slidenum">
              <a:rPr lang="pt-BR" altLang="en-US" sz="1200" smtClean="0">
                <a:latin typeface="Garamond" panose="02020404030301010803" pitchFamily="18" charset="0"/>
              </a:rPr>
              <a:pPr/>
              <a:t>50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76899" name="Rectangle 2">
            <a:extLst>
              <a:ext uri="{FF2B5EF4-FFF2-40B4-BE49-F238E27FC236}">
                <a16:creationId xmlns:a16="http://schemas.microsoft.com/office/drawing/2014/main" id="{197E35AB-A3E8-4D6C-AED1-43D1606123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3</a:t>
            </a:r>
          </a:p>
        </p:txBody>
      </p:sp>
      <p:sp>
        <p:nvSpPr>
          <p:cNvPr id="464900" name="Rectangle 3">
            <a:extLst>
              <a:ext uri="{FF2B5EF4-FFF2-40B4-BE49-F238E27FC236}">
                <a16:creationId xmlns:a16="http://schemas.microsoft.com/office/drawing/2014/main" id="{90E0E426-A566-406B-A9FE-4DE8B6F0091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25538"/>
            <a:ext cx="8435975" cy="4895750"/>
          </a:xfrm>
        </p:spPr>
        <p:txBody>
          <a:bodyPr/>
          <a:lstStyle/>
          <a:p>
            <a:pPr marL="0" indent="0" algn="just" eaLnBrk="1" hangingPunct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pt-BR" altLang="pt-BR" sz="1800" dirty="0"/>
              <a:t>O diretor do Detran quer saber como está a aplicação de multas da sua cidade. Faça um programa que, para cada multa aplicada ao longo do mês, solicite do usuário o DIA, a PLACA e os PONTOS e, de acordo com a tabela abaixo, calcule e imprima:</a:t>
            </a:r>
          </a:p>
          <a:p>
            <a:pPr marL="0" indent="0" algn="just" eaLnBrk="1" hangingPunct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endParaRPr lang="pt-BR" altLang="pt-BR" sz="1800" dirty="0">
              <a:solidFill>
                <a:schemeClr val="accent1"/>
              </a:solidFill>
            </a:endParaRPr>
          </a:p>
          <a:p>
            <a:pPr marL="273050" indent="-273050" algn="just">
              <a:lnSpc>
                <a:spcPct val="90000"/>
              </a:lnSpc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altLang="pt-BR" sz="1800" dirty="0"/>
              <a:t>Para cada multa aplicada, a placa e o valor da multa;</a:t>
            </a:r>
          </a:p>
          <a:p>
            <a:pPr marL="273050" indent="-273050" algn="just">
              <a:lnSpc>
                <a:spcPct val="90000"/>
              </a:lnSpc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altLang="pt-BR" sz="1800" dirty="0"/>
              <a:t>A quantidade de multas de pontuação 8 da primeira quinzena do mês;</a:t>
            </a:r>
          </a:p>
          <a:p>
            <a:pPr marL="273050" indent="-273050" algn="just">
              <a:lnSpc>
                <a:spcPct val="90000"/>
              </a:lnSpc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altLang="pt-BR" sz="1800" dirty="0"/>
              <a:t>O valor total arrecadado com as multas.</a:t>
            </a:r>
          </a:p>
          <a:p>
            <a:pPr marL="0" indent="0" algn="just" eaLnBrk="1" hangingPunct="1">
              <a:lnSpc>
                <a:spcPct val="85000"/>
              </a:lnSpc>
              <a:buFontTx/>
              <a:buChar char="-"/>
              <a:defRPr/>
            </a:pPr>
            <a:endParaRPr lang="pt-BR" altLang="pt-BR" sz="1800" dirty="0"/>
          </a:p>
          <a:p>
            <a:pPr marL="0" indent="0" algn="just" eaLnBrk="1" hangingPunct="1">
              <a:lnSpc>
                <a:spcPct val="85000"/>
              </a:lnSpc>
              <a:buFontTx/>
              <a:buChar char="-"/>
              <a:defRPr/>
            </a:pPr>
            <a:endParaRPr lang="pt-BR" altLang="pt-BR" sz="1800" dirty="0"/>
          </a:p>
          <a:p>
            <a:pPr marL="0" indent="0" algn="just" eaLnBrk="1" hangingPunct="1">
              <a:lnSpc>
                <a:spcPct val="85000"/>
              </a:lnSpc>
              <a:buFontTx/>
              <a:buChar char="-"/>
              <a:defRPr/>
            </a:pPr>
            <a:endParaRPr lang="pt-BR" altLang="pt-BR" sz="1800" dirty="0"/>
          </a:p>
          <a:p>
            <a:pPr marL="0" indent="0" algn="just" eaLnBrk="1" hangingPunct="1">
              <a:lnSpc>
                <a:spcPct val="85000"/>
              </a:lnSpc>
              <a:buFontTx/>
              <a:buChar char="-"/>
              <a:defRPr/>
            </a:pPr>
            <a:endParaRPr lang="pt-BR" altLang="pt-BR" sz="1800" dirty="0"/>
          </a:p>
          <a:p>
            <a:pPr marL="0" indent="0" algn="just" eaLnBrk="1" hangingPunct="1">
              <a:lnSpc>
                <a:spcPct val="85000"/>
              </a:lnSpc>
              <a:buFontTx/>
              <a:buChar char="-"/>
              <a:defRPr/>
            </a:pPr>
            <a:endParaRPr lang="pt-BR" altLang="pt-BR" sz="1800" dirty="0"/>
          </a:p>
          <a:p>
            <a:pPr marL="0" indent="0" algn="just" eaLnBrk="1" hangingPunct="1">
              <a:lnSpc>
                <a:spcPct val="85000"/>
              </a:lnSpc>
              <a:buFontTx/>
              <a:buChar char="-"/>
              <a:defRPr/>
            </a:pPr>
            <a:endParaRPr lang="pt-BR" altLang="pt-BR" sz="1800" dirty="0"/>
          </a:p>
          <a:p>
            <a:pPr marL="0" indent="0" algn="just" eaLnBrk="1" hangingPunct="1">
              <a:lnSpc>
                <a:spcPct val="85000"/>
              </a:lnSpc>
              <a:buFontTx/>
              <a:buNone/>
              <a:defRPr/>
            </a:pPr>
            <a:r>
              <a:rPr lang="pt-BR" altLang="pt-BR" sz="1800" dirty="0"/>
              <a:t>Para encerrar o programa será digitado </a:t>
            </a:r>
            <a:r>
              <a:rPr lang="pt-BR" altLang="pt-BR" sz="1800" dirty="0">
                <a:solidFill>
                  <a:srgbClr val="0000FF"/>
                </a:solidFill>
              </a:rPr>
              <a:t>99</a:t>
            </a:r>
            <a:r>
              <a:rPr lang="pt-BR" altLang="pt-BR" sz="1800" dirty="0"/>
              <a:t> (</a:t>
            </a:r>
            <a:r>
              <a:rPr lang="pt-BR" altLang="pt-BR" sz="1800" i="1" dirty="0"/>
              <a:t>flag</a:t>
            </a:r>
            <a:r>
              <a:rPr lang="pt-BR" altLang="pt-BR" sz="1800" dirty="0"/>
              <a:t>) no DIA.</a:t>
            </a:r>
          </a:p>
          <a:p>
            <a:pPr marL="0" indent="0" algn="just" eaLnBrk="1" hangingPunct="1">
              <a:lnSpc>
                <a:spcPct val="85000"/>
              </a:lnSpc>
              <a:buFontTx/>
              <a:buNone/>
              <a:defRPr/>
            </a:pPr>
            <a:endParaRPr lang="pt-BR" altLang="pt-BR" sz="1800" dirty="0"/>
          </a:p>
          <a:p>
            <a:pPr marL="0" indent="0" algn="just" eaLnBrk="1" hangingPunct="1">
              <a:lnSpc>
                <a:spcPct val="85000"/>
              </a:lnSpc>
              <a:buFontTx/>
              <a:buNone/>
              <a:defRPr/>
            </a:pPr>
            <a:r>
              <a:rPr lang="pt-BR" altLang="pt-BR" sz="1800" u="sng" dirty="0"/>
              <a:t>Observação</a:t>
            </a:r>
            <a:r>
              <a:rPr lang="pt-BR" altLang="pt-BR" sz="1800" dirty="0"/>
              <a:t>: Para facilitar os testes utilize um arquivo TXT para entrada dos dados.</a:t>
            </a:r>
          </a:p>
        </p:txBody>
      </p:sp>
      <p:graphicFrame>
        <p:nvGraphicFramePr>
          <p:cNvPr id="869398" name="Group 22">
            <a:extLst>
              <a:ext uri="{FF2B5EF4-FFF2-40B4-BE49-F238E27FC236}">
                <a16:creationId xmlns:a16="http://schemas.microsoft.com/office/drawing/2014/main" id="{08D11FC3-10AC-488C-8173-0D2039FB03F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1523708"/>
              </p:ext>
            </p:extLst>
          </p:nvPr>
        </p:nvGraphicFramePr>
        <p:xfrm>
          <a:off x="2568575" y="3284984"/>
          <a:ext cx="4017963" cy="1414462"/>
        </p:xfrm>
        <a:graphic>
          <a:graphicData uri="http://schemas.openxmlformats.org/drawingml/2006/table">
            <a:tbl>
              <a:tblPr/>
              <a:tblGrid>
                <a:gridCol w="195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Pontuação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Valor da Multa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R$ 42,00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R$ 108,00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8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  <a:endParaRPr kumimoji="0" lang="pt-BR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R$ 479,00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Espaço Reservado para Número de Slide 3">
            <a:extLst>
              <a:ext uri="{FF2B5EF4-FFF2-40B4-BE49-F238E27FC236}">
                <a16:creationId xmlns:a16="http://schemas.microsoft.com/office/drawing/2014/main" id="{73484A7F-118B-45C2-BE1A-4A7ABEC6A7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BF3053-61A4-49BB-9B88-1D05F8F01D3F}" type="slidenum">
              <a:rPr lang="pt-BR" altLang="en-US" sz="1200" smtClean="0">
                <a:latin typeface="Garamond" panose="02020404030301010803" pitchFamily="18" charset="0"/>
              </a:rPr>
              <a:pPr/>
              <a:t>51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86435" name="Rectangle 2">
            <a:extLst>
              <a:ext uri="{FF2B5EF4-FFF2-40B4-BE49-F238E27FC236}">
                <a16:creationId xmlns:a16="http://schemas.microsoft.com/office/drawing/2014/main" id="{5FB978F8-172F-432C-BAF6-052FD608D3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3</a:t>
            </a:r>
            <a:endParaRPr lang="pt-BR" altLang="pt-BR" sz="1700" dirty="0"/>
          </a:p>
        </p:txBody>
      </p:sp>
      <p:sp>
        <p:nvSpPr>
          <p:cNvPr id="786436" name="Rectangle 3">
            <a:extLst>
              <a:ext uri="{FF2B5EF4-FFF2-40B4-BE49-F238E27FC236}">
                <a16:creationId xmlns:a16="http://schemas.microsoft.com/office/drawing/2014/main" id="{78600A4B-8BCC-4510-A848-8D5D3B63E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9" y="1052512"/>
            <a:ext cx="8498210" cy="5040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 u="sng" dirty="0">
                <a:solidFill>
                  <a:srgbClr val="0000FF"/>
                </a:solidFill>
              </a:rPr>
              <a:t>Para testar (com 9 veículos)</a:t>
            </a:r>
            <a:r>
              <a:rPr lang="pt-BR" altLang="pt-BR" sz="1900" dirty="0">
                <a:solidFill>
                  <a:srgbClr val="0000FF"/>
                </a:solidFill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2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2000" dirty="0"/>
              <a:t>A quantidade de multas de pontuação 8 da primeira quinzena do mês </a:t>
            </a:r>
            <a:r>
              <a:rPr lang="pt-BR" altLang="pt-BR" sz="1900" dirty="0"/>
              <a:t>= 4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2000" dirty="0"/>
              <a:t>O valor total arrecadado com as multas </a:t>
            </a:r>
            <a:r>
              <a:rPr lang="pt-BR" altLang="pt-BR" sz="1900" dirty="0"/>
              <a:t>= R$ 2.803,00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5BD734A-2B1F-4C2A-BAF7-9947149AA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299988"/>
              </p:ext>
            </p:extLst>
          </p:nvPr>
        </p:nvGraphicFramePr>
        <p:xfrm>
          <a:off x="971600" y="1556792"/>
          <a:ext cx="7200798" cy="3688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669813916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1953740726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675630585"/>
                    </a:ext>
                  </a:extLst>
                </a:gridCol>
                <a:gridCol w="1872206">
                  <a:extLst>
                    <a:ext uri="{9D8B030D-6E8A-4147-A177-3AD203B41FA5}">
                      <a16:colId xmlns:a16="http://schemas.microsoft.com/office/drawing/2014/main" val="2955902935"/>
                    </a:ext>
                  </a:extLst>
                </a:gridCol>
              </a:tblGrid>
              <a:tr h="33385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Dia da Multa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Placa do Veículo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Pontos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Valor da Multa</a:t>
                      </a:r>
                    </a:p>
                  </a:txBody>
                  <a:tcPr marL="91429" marR="91429" marT="45733" marB="45733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76951"/>
                  </a:ext>
                </a:extLst>
              </a:tr>
              <a:tr h="33385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10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PWK3361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R$ 42,00</a:t>
                      </a:r>
                    </a:p>
                  </a:txBody>
                  <a:tcPr marL="91429" marR="91429" marT="45733" marB="45733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718680"/>
                  </a:ext>
                </a:extLst>
              </a:tr>
              <a:tr h="33385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20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ABC1122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5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R$ 108,00</a:t>
                      </a:r>
                    </a:p>
                  </a:txBody>
                  <a:tcPr marL="91429" marR="91429" marT="45733" marB="45733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794930"/>
                  </a:ext>
                </a:extLst>
              </a:tr>
              <a:tr h="33385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DRC3456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5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R$ 108,00</a:t>
                      </a:r>
                      <a:endParaRPr lang="pt-BR" sz="1600" dirty="0"/>
                    </a:p>
                  </a:txBody>
                  <a:tcPr marL="91429" marR="91429" marT="45733" marB="45733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75185"/>
                  </a:ext>
                </a:extLst>
              </a:tr>
              <a:tr h="33385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8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PLR5612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8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R$ 479,00</a:t>
                      </a:r>
                      <a:endParaRPr lang="pt-BR" sz="1600" dirty="0"/>
                    </a:p>
                  </a:txBody>
                  <a:tcPr marL="91429" marR="91429" marT="45733" marB="45733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525230"/>
                  </a:ext>
                </a:extLst>
              </a:tr>
              <a:tr h="33385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KLX5729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8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R$ 479,00</a:t>
                      </a:r>
                      <a:endParaRPr lang="pt-BR" sz="1600" dirty="0"/>
                    </a:p>
                  </a:txBody>
                  <a:tcPr marL="91429" marR="91429" marT="45733" marB="45733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90821"/>
                  </a:ext>
                </a:extLst>
              </a:tr>
              <a:tr h="33385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12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RTV9900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R$ 42,00</a:t>
                      </a:r>
                    </a:p>
                  </a:txBody>
                  <a:tcPr marL="91429" marR="91429" marT="45733" marB="45733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836289"/>
                  </a:ext>
                </a:extLst>
              </a:tr>
              <a:tr h="33385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23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RTY4890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5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R$ 108,00</a:t>
                      </a:r>
                      <a:endParaRPr lang="pt-BR" sz="1600" dirty="0"/>
                    </a:p>
                  </a:txBody>
                  <a:tcPr marL="91429" marR="91429" marT="45733" marB="45733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372598"/>
                  </a:ext>
                </a:extLst>
              </a:tr>
              <a:tr h="33385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ERC2367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8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R$ 479,00</a:t>
                      </a:r>
                      <a:endParaRPr lang="pt-BR" sz="1600" dirty="0"/>
                    </a:p>
                  </a:txBody>
                  <a:tcPr marL="91429" marR="91429" marT="45733" marB="45733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896516"/>
                  </a:ext>
                </a:extLst>
              </a:tr>
              <a:tr h="33385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28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SDF3344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8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R$ 479,00</a:t>
                      </a:r>
                      <a:endParaRPr lang="pt-BR" sz="1600" dirty="0"/>
                    </a:p>
                  </a:txBody>
                  <a:tcPr marL="91429" marR="91429" marT="45733" marB="45733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0120"/>
                  </a:ext>
                </a:extLst>
              </a:tr>
              <a:tr h="33385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10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RTV7823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8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R$ 479,00</a:t>
                      </a:r>
                      <a:endParaRPr lang="pt-BR" sz="1600" dirty="0"/>
                    </a:p>
                  </a:txBody>
                  <a:tcPr marL="91429" marR="91429" marT="45733" marB="45733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996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6799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78" name="Título 1">
            <a:extLst>
              <a:ext uri="{FF2B5EF4-FFF2-40B4-BE49-F238E27FC236}">
                <a16:creationId xmlns:a16="http://schemas.microsoft.com/office/drawing/2014/main" id="{0530D7D9-ABE8-4C4A-9FD6-551FB99A45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 4a (repetição definida)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4D5B2D-BF17-4D38-85A7-04AFE20B4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4438"/>
            <a:ext cx="8363272" cy="4714875"/>
          </a:xfrm>
        </p:spPr>
        <p:txBody>
          <a:bodyPr/>
          <a:lstStyle/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pt-BR" sz="2500" dirty="0"/>
              <a:t>Faça um programa que leia os dados de 230 multas aplicadas (nome, idade e sexo do condutor, quantidade de pontos perdidos na carteira e valor da multa), e calcule e imprima: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pt-BR" sz="1000" dirty="0"/>
          </a:p>
          <a:p>
            <a:pPr marL="355600" indent="-355600" algn="just"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sz="2500" dirty="0"/>
              <a:t>Idade média dos condutores;</a:t>
            </a:r>
          </a:p>
          <a:p>
            <a:pPr marL="355600" indent="-355600" algn="just"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sz="2500" dirty="0"/>
              <a:t>Valor total das multas aplicadas;</a:t>
            </a:r>
          </a:p>
          <a:p>
            <a:pPr marL="355600" indent="-355600" algn="just"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sz="2500" dirty="0"/>
              <a:t>Percentual de homens multados;</a:t>
            </a:r>
          </a:p>
          <a:p>
            <a:pPr marL="355600" indent="-355600" algn="just"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sz="2500" dirty="0"/>
              <a:t>Quantidade de mulheres que perderam 7 pontos na carteira;</a:t>
            </a:r>
          </a:p>
          <a:p>
            <a:pPr marL="355600" indent="-355600" algn="just"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sz="2500" dirty="0"/>
              <a:t>Nome e idade da pessoa mais velha.</a:t>
            </a:r>
          </a:p>
          <a:p>
            <a:pPr marL="355600" indent="-355600" algn="just">
              <a:buSzPct val="80000"/>
              <a:buFont typeface="+mj-lt"/>
              <a:buAutoNum type="alphaLcParenR"/>
              <a:defRPr/>
            </a:pPr>
            <a:endParaRPr lang="pt-BR" sz="2500" dirty="0"/>
          </a:p>
        </p:txBody>
      </p:sp>
      <p:sp>
        <p:nvSpPr>
          <p:cNvPr id="792580" name="Espaço Reservado para Número de Slide 3">
            <a:extLst>
              <a:ext uri="{FF2B5EF4-FFF2-40B4-BE49-F238E27FC236}">
                <a16:creationId xmlns:a16="http://schemas.microsoft.com/office/drawing/2014/main" id="{639AFB4B-6765-43DF-BD06-EC6645A30F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83A071-F7E3-49D3-B0F3-92B6B83ED90D}" type="slidenum">
              <a:rPr lang="pt-BR" altLang="en-US" sz="1200" smtClean="0">
                <a:latin typeface="Garamond" panose="02020404030301010803" pitchFamily="18" charset="0"/>
              </a:rPr>
              <a:pPr/>
              <a:t>52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6470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78" name="Título 1">
            <a:extLst>
              <a:ext uri="{FF2B5EF4-FFF2-40B4-BE49-F238E27FC236}">
                <a16:creationId xmlns:a16="http://schemas.microsoft.com/office/drawing/2014/main" id="{0530D7D9-ABE8-4C4A-9FD6-551FB99A45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 4b (repetição indefinida)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4D5B2D-BF17-4D38-85A7-04AFE20B4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4438"/>
            <a:ext cx="8363272" cy="4714875"/>
          </a:xfrm>
        </p:spPr>
        <p:txBody>
          <a:bodyPr/>
          <a:lstStyle/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pt-BR" sz="2500" dirty="0"/>
              <a:t>Faça um programa que leia os dados de várias multas aplicadas (nome, idade e sexo do condutor, quantidade de pontos perdidos na carteira e valor da multa), e calcule e imprima: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pt-BR" sz="1000" dirty="0"/>
          </a:p>
          <a:p>
            <a:pPr marL="355600" indent="-355600" algn="just"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sz="2500" dirty="0"/>
              <a:t>Idade média dos condutores;</a:t>
            </a:r>
          </a:p>
          <a:p>
            <a:pPr marL="355600" indent="-355600" algn="just"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sz="2500" dirty="0"/>
              <a:t>Valor total das multas aplicadas;</a:t>
            </a:r>
          </a:p>
          <a:p>
            <a:pPr marL="355600" indent="-355600" algn="just"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sz="2500" dirty="0"/>
              <a:t>Percentual de homens multados;</a:t>
            </a:r>
          </a:p>
          <a:p>
            <a:pPr marL="355600" indent="-355600" algn="just"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sz="2500" dirty="0"/>
              <a:t>Quantidade de mulheres que perderam 7 pontos na carteira;</a:t>
            </a:r>
          </a:p>
          <a:p>
            <a:pPr marL="355600" indent="-355600" algn="just"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sz="2500" dirty="0"/>
              <a:t>Nome e idade da pessoa mais velha.</a:t>
            </a:r>
          </a:p>
          <a:p>
            <a:pPr marL="355600" indent="-355600" algn="just"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endParaRPr lang="pt-BR" sz="2500" dirty="0"/>
          </a:p>
          <a:p>
            <a:pPr marL="0" indent="0" algn="just">
              <a:spcBef>
                <a:spcPts val="0"/>
              </a:spcBef>
              <a:buSzPct val="80000"/>
              <a:buNone/>
              <a:defRPr/>
            </a:pPr>
            <a:r>
              <a:rPr lang="pt-BR" altLang="pt-BR" sz="2500" dirty="0"/>
              <a:t>Para encerrar o programa será digitado </a:t>
            </a:r>
            <a:r>
              <a:rPr lang="pt-BR" altLang="pt-BR" sz="2500" dirty="0">
                <a:solidFill>
                  <a:srgbClr val="0000FF"/>
                </a:solidFill>
              </a:rPr>
              <a:t>X</a:t>
            </a:r>
            <a:r>
              <a:rPr lang="pt-BR" altLang="pt-BR" sz="2500" dirty="0"/>
              <a:t> (</a:t>
            </a:r>
            <a:r>
              <a:rPr lang="pt-BR" altLang="pt-BR" sz="2500" i="1" dirty="0" err="1"/>
              <a:t>flag</a:t>
            </a:r>
            <a:r>
              <a:rPr lang="pt-BR" altLang="pt-BR" sz="2500" dirty="0"/>
              <a:t>) no nome.</a:t>
            </a:r>
          </a:p>
          <a:p>
            <a:pPr marL="0" indent="0" algn="just">
              <a:spcBef>
                <a:spcPts val="0"/>
              </a:spcBef>
              <a:buSzPct val="80000"/>
              <a:buNone/>
              <a:defRPr/>
            </a:pPr>
            <a:endParaRPr lang="pt-BR" sz="2500" dirty="0"/>
          </a:p>
          <a:p>
            <a:pPr marL="355600" indent="-355600" algn="just">
              <a:buSzPct val="80000"/>
              <a:buFont typeface="+mj-lt"/>
              <a:buAutoNum type="alphaLcParenR"/>
              <a:defRPr/>
            </a:pPr>
            <a:endParaRPr lang="pt-BR" sz="2500" dirty="0"/>
          </a:p>
        </p:txBody>
      </p:sp>
      <p:sp>
        <p:nvSpPr>
          <p:cNvPr id="792580" name="Espaço Reservado para Número de Slide 3">
            <a:extLst>
              <a:ext uri="{FF2B5EF4-FFF2-40B4-BE49-F238E27FC236}">
                <a16:creationId xmlns:a16="http://schemas.microsoft.com/office/drawing/2014/main" id="{639AFB4B-6765-43DF-BD06-EC6645A30F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83A071-F7E3-49D3-B0F3-92B6B83ED90D}" type="slidenum">
              <a:rPr lang="pt-BR" altLang="en-US" sz="1200" smtClean="0">
                <a:latin typeface="Garamond" panose="02020404030301010803" pitchFamily="18" charset="0"/>
              </a:rPr>
              <a:pPr/>
              <a:t>53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7185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42" name="Espaço Reservado para Número de Slide 4">
            <a:extLst>
              <a:ext uri="{FF2B5EF4-FFF2-40B4-BE49-F238E27FC236}">
                <a16:creationId xmlns:a16="http://schemas.microsoft.com/office/drawing/2014/main" id="{8494A67F-B6D3-4B48-A93E-D72606B47A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AB35E0-9D52-4B17-A3A7-5D31E5F7A9F9}" type="slidenum">
              <a:rPr lang="pt-BR" altLang="en-US" sz="1200" smtClean="0">
                <a:latin typeface="Garamond" panose="02020404030301010803" pitchFamily="18" charset="0"/>
              </a:rPr>
              <a:pPr/>
              <a:t>54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83043" name="Rectangle 2">
            <a:extLst>
              <a:ext uri="{FF2B5EF4-FFF2-40B4-BE49-F238E27FC236}">
                <a16:creationId xmlns:a16="http://schemas.microsoft.com/office/drawing/2014/main" id="{CF9E12AE-9821-45C2-81F9-C81858DF27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5</a:t>
            </a:r>
          </a:p>
        </p:txBody>
      </p:sp>
      <p:sp>
        <p:nvSpPr>
          <p:cNvPr id="467972" name="Rectangle 3">
            <a:extLst>
              <a:ext uri="{FF2B5EF4-FFF2-40B4-BE49-F238E27FC236}">
                <a16:creationId xmlns:a16="http://schemas.microsoft.com/office/drawing/2014/main" id="{D8AEC8C5-9597-4AB7-9899-E9068BA53C6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52513"/>
            <a:ext cx="8435975" cy="4967287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pt-BR" altLang="pt-BR" sz="1700" dirty="0"/>
              <a:t>O diretor de uma escola de idiomas quer fazer uma pesquisa em cima dos alunos matriculados. Faça um programa que solicite do usuário o NOME do aluno e o CÓDIGO DA OPÇÃO de língua de todos os alunos da escola e ao fim do programa calcule e imprima: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pt-BR" altLang="pt-BR" sz="1700" dirty="0"/>
          </a:p>
          <a:p>
            <a:pPr marL="273050" indent="-273050" algn="just">
              <a:lnSpc>
                <a:spcPct val="90000"/>
              </a:lnSpc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altLang="pt-BR" sz="1700" dirty="0"/>
              <a:t>Para cada aluno, o seu nome e o valor da mensalidade;</a:t>
            </a:r>
          </a:p>
          <a:p>
            <a:pPr marL="273050" indent="-273050" algn="just">
              <a:lnSpc>
                <a:spcPct val="90000"/>
              </a:lnSpc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altLang="pt-BR" sz="1700" dirty="0"/>
              <a:t>A quantidade de alunos matriculados nas turmas de Inglês;</a:t>
            </a:r>
          </a:p>
          <a:p>
            <a:pPr marL="273050" indent="-273050" algn="just">
              <a:lnSpc>
                <a:spcPct val="90000"/>
              </a:lnSpc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altLang="pt-BR" sz="1700" dirty="0"/>
              <a:t>A mensalidade média da escola;</a:t>
            </a:r>
          </a:p>
          <a:p>
            <a:pPr marL="273050" indent="-273050" algn="just">
              <a:lnSpc>
                <a:spcPct val="90000"/>
              </a:lnSpc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altLang="pt-BR" sz="1700" dirty="0"/>
              <a:t>O valor total das mensalidades por opção.</a:t>
            </a:r>
          </a:p>
          <a:p>
            <a:pPr marL="0" indent="0" algn="just" eaLnBrk="1" hangingPunct="1">
              <a:lnSpc>
                <a:spcPct val="90000"/>
              </a:lnSpc>
              <a:buFontTx/>
              <a:buChar char="-"/>
              <a:defRPr/>
            </a:pPr>
            <a:endParaRPr lang="pt-BR" altLang="pt-BR" sz="1700" dirty="0">
              <a:solidFill>
                <a:srgbClr val="0000FF"/>
              </a:solidFill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Char char="-"/>
              <a:defRPr/>
            </a:pPr>
            <a:endParaRPr lang="pt-BR" altLang="pt-BR" sz="1700" dirty="0">
              <a:solidFill>
                <a:srgbClr val="0000FF"/>
              </a:solidFill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Char char="-"/>
              <a:defRPr/>
            </a:pPr>
            <a:endParaRPr lang="pt-BR" altLang="pt-BR" sz="1700" dirty="0"/>
          </a:p>
          <a:p>
            <a:pPr marL="0" indent="0" algn="just" eaLnBrk="1" hangingPunct="1">
              <a:lnSpc>
                <a:spcPct val="90000"/>
              </a:lnSpc>
              <a:buFontTx/>
              <a:buChar char="-"/>
              <a:defRPr/>
            </a:pPr>
            <a:endParaRPr lang="pt-BR" altLang="pt-BR" sz="1700" dirty="0"/>
          </a:p>
          <a:p>
            <a:pPr marL="0" indent="0" algn="just" eaLnBrk="1" hangingPunct="1">
              <a:lnSpc>
                <a:spcPct val="90000"/>
              </a:lnSpc>
              <a:buFontTx/>
              <a:buChar char="-"/>
              <a:defRPr/>
            </a:pPr>
            <a:endParaRPr lang="pt-BR" altLang="pt-BR" sz="1700" dirty="0"/>
          </a:p>
          <a:p>
            <a:pPr marL="0" indent="0" algn="just" eaLnBrk="1" hangingPunct="1">
              <a:lnSpc>
                <a:spcPct val="90000"/>
              </a:lnSpc>
              <a:buFontTx/>
              <a:buChar char="-"/>
              <a:defRPr/>
            </a:pPr>
            <a:endParaRPr lang="pt-BR" altLang="pt-BR" sz="1700" dirty="0"/>
          </a:p>
          <a:p>
            <a:pPr marL="0" indent="0" algn="just" eaLnBrk="1" hangingPunct="1">
              <a:lnSpc>
                <a:spcPct val="90000"/>
              </a:lnSpc>
              <a:buFontTx/>
              <a:buChar char="-"/>
              <a:defRPr/>
            </a:pPr>
            <a:endParaRPr lang="pt-BR" altLang="pt-BR" sz="1700" dirty="0"/>
          </a:p>
          <a:p>
            <a:pPr marL="0" indent="0" algn="just" eaLnBrk="1" hangingPunct="1">
              <a:lnSpc>
                <a:spcPct val="90000"/>
              </a:lnSpc>
              <a:buFontTx/>
              <a:buNone/>
              <a:defRPr/>
            </a:pPr>
            <a:endParaRPr lang="pt-BR" altLang="pt-BR" sz="1700" dirty="0"/>
          </a:p>
          <a:p>
            <a:pPr marL="0" indent="0" algn="just" eaLnBrk="1" hangingPunct="1">
              <a:lnSpc>
                <a:spcPct val="90000"/>
              </a:lnSpc>
              <a:buFontTx/>
              <a:buNone/>
              <a:defRPr/>
            </a:pPr>
            <a:r>
              <a:rPr lang="pt-BR" altLang="pt-BR" sz="1700" dirty="0"/>
              <a:t>O último aluno, </a:t>
            </a:r>
            <a:r>
              <a:rPr lang="pt-BR" altLang="pt-BR" sz="1700" u="sng" dirty="0"/>
              <a:t>e que não deverá entrar nos cálculos</a:t>
            </a:r>
            <a:r>
              <a:rPr lang="pt-BR" altLang="pt-BR" sz="1700" dirty="0"/>
              <a:t>, tem o nome igual a “</a:t>
            </a:r>
            <a:r>
              <a:rPr lang="pt-BR" altLang="pt-BR" sz="1700" dirty="0">
                <a:solidFill>
                  <a:srgbClr val="0000FF"/>
                </a:solidFill>
              </a:rPr>
              <a:t>FIM”</a:t>
            </a:r>
            <a:r>
              <a:rPr lang="pt-BR" altLang="pt-BR" sz="1800" dirty="0"/>
              <a:t> (</a:t>
            </a:r>
            <a:r>
              <a:rPr lang="pt-BR" altLang="pt-BR" sz="1800" i="1" dirty="0" err="1"/>
              <a:t>flag</a:t>
            </a:r>
            <a:r>
              <a:rPr lang="pt-BR" altLang="pt-BR" sz="1800" dirty="0"/>
              <a:t>)</a:t>
            </a:r>
            <a:r>
              <a:rPr lang="pt-BR" altLang="pt-BR" sz="1700" dirty="0"/>
              <a:t>.</a:t>
            </a:r>
          </a:p>
        </p:txBody>
      </p:sp>
      <p:graphicFrame>
        <p:nvGraphicFramePr>
          <p:cNvPr id="871428" name="Group 4">
            <a:extLst>
              <a:ext uri="{FF2B5EF4-FFF2-40B4-BE49-F238E27FC236}">
                <a16:creationId xmlns:a16="http://schemas.microsoft.com/office/drawing/2014/main" id="{127C7A08-9EE3-4767-BF96-137E36E998B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56360663"/>
              </p:ext>
            </p:extLst>
          </p:nvPr>
        </p:nvGraphicFramePr>
        <p:xfrm>
          <a:off x="1116013" y="3675483"/>
          <a:ext cx="6943725" cy="1409701"/>
        </p:xfrm>
        <a:graphic>
          <a:graphicData uri="http://schemas.openxmlformats.org/drawingml/2006/table">
            <a:tbl>
              <a:tblPr/>
              <a:tblGrid>
                <a:gridCol w="1884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7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Língua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Código da Opção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Valor da Mensalidade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Inglês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R$ 100,00</a:t>
                      </a:r>
                      <a:endParaRPr kumimoji="0" lang="pt-BR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Francês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R$ 150,00</a:t>
                      </a:r>
                      <a:endParaRPr kumimoji="0" lang="pt-BR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Espanhol</a:t>
                      </a:r>
                      <a:endParaRPr kumimoji="0" lang="pt-BR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R$ 120,00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Título 1">
            <a:extLst>
              <a:ext uri="{FF2B5EF4-FFF2-40B4-BE49-F238E27FC236}">
                <a16:creationId xmlns:a16="http://schemas.microsoft.com/office/drawing/2014/main" id="{402DB52F-65E4-4677-9D1C-27BDA9E67C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 6</a:t>
            </a:r>
          </a:p>
        </p:txBody>
      </p:sp>
      <p:sp>
        <p:nvSpPr>
          <p:cNvPr id="387075" name="Espaço Reservado para Conteúdo 2">
            <a:extLst>
              <a:ext uri="{FF2B5EF4-FFF2-40B4-BE49-F238E27FC236}">
                <a16:creationId xmlns:a16="http://schemas.microsoft.com/office/drawing/2014/main" id="{075C50E4-AFA2-4E85-A574-9F1C876CB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4878387"/>
          </a:xfrm>
        </p:spPr>
        <p:txBody>
          <a:bodyPr/>
          <a:lstStyle/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pt-BR" sz="2100" dirty="0"/>
              <a:t>Foi feita uma pesquisa de audiência de canal de TV aberta em vários canais de uma certa cidade, num determinado dia. Para cada casa visitada era anotado o número do canal e o número de pessoas que o estavam assistindo. Se a televisão estivesse desligada, ou não estivesse nos 3 canais pesquisados  (4, 7 ou 12), a informação era ignorada, ou seja, esta casa não entrava na pesquisa. Foram visitadas 100 casas, mas somente 78 estavam com a TV ligada e nos canais pesquisados. Faça um programa que leia os dados da pesquisa e calcule e imprima: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pt-BR" sz="1050" dirty="0"/>
          </a:p>
          <a:p>
            <a:pPr marL="273050" indent="-273050" algn="just">
              <a:buFont typeface="Wingdings" panose="05000000000000000000" pitchFamily="2" charset="2"/>
              <a:buAutoNum type="alphaLcParenR"/>
              <a:defRPr/>
            </a:pPr>
            <a:r>
              <a:rPr lang="pt-BR" sz="2100" dirty="0"/>
              <a:t>A audiência total de cada canal pesquisado;</a:t>
            </a:r>
          </a:p>
          <a:p>
            <a:pPr marL="273050" indent="-273050" algn="just">
              <a:buFont typeface="Wingdings" panose="05000000000000000000" pitchFamily="2" charset="2"/>
              <a:buAutoNum type="alphaLcParenR"/>
              <a:defRPr/>
            </a:pPr>
            <a:r>
              <a:rPr lang="pt-BR" sz="2100" dirty="0"/>
              <a:t>A porcentagem de audiência para cada canal pesquisado;</a:t>
            </a:r>
          </a:p>
          <a:p>
            <a:pPr marL="273050" indent="-273050" algn="just">
              <a:buFont typeface="Wingdings" panose="05000000000000000000" pitchFamily="2" charset="2"/>
              <a:buAutoNum type="alphaLcParenR"/>
              <a:defRPr/>
            </a:pPr>
            <a:r>
              <a:rPr lang="pt-BR" sz="2100" dirty="0"/>
              <a:t>O número do canal pesquisado mais assistido;</a:t>
            </a:r>
          </a:p>
          <a:p>
            <a:pPr marL="273050" indent="-273050" algn="just">
              <a:buFont typeface="Wingdings" panose="05000000000000000000" pitchFamily="2" charset="2"/>
              <a:buAutoNum type="alphaLcParenR"/>
              <a:defRPr/>
            </a:pPr>
            <a:r>
              <a:rPr lang="pt-BR" sz="2100" dirty="0"/>
              <a:t>A média de pessoas que estavam assistindo TV.</a:t>
            </a:r>
          </a:p>
        </p:txBody>
      </p:sp>
      <p:sp>
        <p:nvSpPr>
          <p:cNvPr id="797700" name="Espaço Reservado para Número de Slide 3">
            <a:extLst>
              <a:ext uri="{FF2B5EF4-FFF2-40B4-BE49-F238E27FC236}">
                <a16:creationId xmlns:a16="http://schemas.microsoft.com/office/drawing/2014/main" id="{B883ABE4-1B01-4931-B52C-A87537EB2A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16C9E8-FF80-4B26-9B8B-FCC1630DBF28}" type="slidenum">
              <a:rPr lang="pt-BR" altLang="en-US" sz="1200" smtClean="0">
                <a:latin typeface="Garamond" panose="02020404030301010803" pitchFamily="18" charset="0"/>
              </a:rPr>
              <a:pPr/>
              <a:t>55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0235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Título 1">
            <a:extLst>
              <a:ext uri="{FF2B5EF4-FFF2-40B4-BE49-F238E27FC236}">
                <a16:creationId xmlns:a16="http://schemas.microsoft.com/office/drawing/2014/main" id="{2DC53F3C-0130-46F2-A12B-6C6C2A4D6E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 7</a:t>
            </a:r>
          </a:p>
        </p:txBody>
      </p:sp>
      <p:sp>
        <p:nvSpPr>
          <p:cNvPr id="387075" name="Espaço Reservado para Conteúdo 2">
            <a:extLst>
              <a:ext uri="{FF2B5EF4-FFF2-40B4-BE49-F238E27FC236}">
                <a16:creationId xmlns:a16="http://schemas.microsoft.com/office/drawing/2014/main" id="{C25997AA-5366-42EB-BD38-5F0EACB5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4878387"/>
          </a:xfrm>
        </p:spPr>
        <p:txBody>
          <a:bodyPr/>
          <a:lstStyle/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pt-BR" sz="2600" dirty="0"/>
              <a:t>Em uma cidade do interior foram registradas em uma planilha as temperaturas de janeiro a abril de 1976 (121 dias). Faça um programa que leia os dados desta planilha e calcule e imprima: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pt-BR" sz="2600" dirty="0"/>
          </a:p>
          <a:p>
            <a:pPr marL="273050" indent="-273050" algn="just">
              <a:buFont typeface="Wingdings" panose="05000000000000000000" pitchFamily="2" charset="2"/>
              <a:buAutoNum type="alphaLcParenR"/>
              <a:defRPr/>
            </a:pPr>
            <a:r>
              <a:rPr lang="pt-BR" sz="2600" dirty="0"/>
              <a:t>A menor temperatura registrada;</a:t>
            </a:r>
          </a:p>
          <a:p>
            <a:pPr marL="273050" indent="-273050" algn="just">
              <a:buFont typeface="Wingdings" panose="05000000000000000000" pitchFamily="2" charset="2"/>
              <a:buAutoNum type="alphaLcParenR"/>
              <a:defRPr/>
            </a:pPr>
            <a:r>
              <a:rPr lang="pt-BR" sz="2600" dirty="0"/>
              <a:t>A maior temperatura registrada;</a:t>
            </a:r>
          </a:p>
          <a:p>
            <a:pPr marL="273050" indent="-273050" algn="just">
              <a:buFont typeface="Wingdings" panose="05000000000000000000" pitchFamily="2" charset="2"/>
              <a:buAutoNum type="alphaLcParenR"/>
              <a:defRPr/>
            </a:pPr>
            <a:r>
              <a:rPr lang="pt-BR" sz="2600" dirty="0"/>
              <a:t>A média das temperaturas registradas;</a:t>
            </a:r>
          </a:p>
          <a:p>
            <a:pPr marL="273050" indent="-273050">
              <a:buFont typeface="Wingdings" panose="05000000000000000000" pitchFamily="2" charset="2"/>
              <a:buAutoNum type="alphaLcParenR"/>
              <a:defRPr/>
            </a:pPr>
            <a:r>
              <a:rPr lang="pt-BR" sz="2600" dirty="0"/>
              <a:t>A quantidade de dias que ocorreu a maior temperatura.</a:t>
            </a:r>
          </a:p>
        </p:txBody>
      </p:sp>
      <p:sp>
        <p:nvSpPr>
          <p:cNvPr id="802820" name="Espaço Reservado para Número de Slide 3">
            <a:extLst>
              <a:ext uri="{FF2B5EF4-FFF2-40B4-BE49-F238E27FC236}">
                <a16:creationId xmlns:a16="http://schemas.microsoft.com/office/drawing/2014/main" id="{EE0BEA10-28C5-450A-BB3E-81B73F946B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EB7B5E-352F-4062-BFFF-BEF364E286F2}" type="slidenum">
              <a:rPr lang="pt-BR" altLang="en-US" sz="1200" smtClean="0">
                <a:latin typeface="Garamond" panose="02020404030301010803" pitchFamily="18" charset="0"/>
              </a:rPr>
              <a:pPr/>
              <a:t>56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9584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186" name="Espaço Reservado para Número de Slide 4">
            <a:extLst>
              <a:ext uri="{FF2B5EF4-FFF2-40B4-BE49-F238E27FC236}">
                <a16:creationId xmlns:a16="http://schemas.microsoft.com/office/drawing/2014/main" id="{24AD0E2C-1BC6-4AEC-9FF3-7BEC0EF376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037C8D-6A8C-4577-9153-CFB9632FF258}" type="slidenum">
              <a:rPr lang="pt-BR" altLang="en-US" sz="1200" smtClean="0">
                <a:latin typeface="Garamond" panose="02020404030301010803" pitchFamily="18" charset="0"/>
              </a:rPr>
              <a:pPr/>
              <a:t>57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89187" name="Rectangle 2">
            <a:extLst>
              <a:ext uri="{FF2B5EF4-FFF2-40B4-BE49-F238E27FC236}">
                <a16:creationId xmlns:a16="http://schemas.microsoft.com/office/drawing/2014/main" id="{C780FC18-CE51-4EF8-8C71-1B6B491C55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8</a:t>
            </a:r>
          </a:p>
        </p:txBody>
      </p:sp>
      <p:sp>
        <p:nvSpPr>
          <p:cNvPr id="471044" name="Rectangle 3">
            <a:extLst>
              <a:ext uri="{FF2B5EF4-FFF2-40B4-BE49-F238E27FC236}">
                <a16:creationId xmlns:a16="http://schemas.microsoft.com/office/drawing/2014/main" id="{C39CAE4E-4EE0-40D6-9249-D714BC3F463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52513"/>
            <a:ext cx="8435975" cy="4967287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pt-BR" altLang="pt-BR" sz="1400" dirty="0"/>
              <a:t>Em um determinado projeto atuam várias pessoas em diversas funções, cada um com escala de trabalho diferente e prêmio por produtividade alcançada (vide tabela abaixo). O valor da hora trabalhada no projeto é igual para todos. A empresa responsável pelo projeto precisa agilizar o pagamento ao fim do projeto a estes trabalhadores e você foi contratado para fazer um programa de computador para calcular e imprimir a folha de pagamento do projeto. O programa deverá ler o valor da hora trabalhada do projeto e, para cada trabalhador, seu nome, função e a quantidade de horas trabalhadas e calcular e imprimir quanto ele irá receber (horas trabalhadas x valor da hora + prêmio por produtividade). O prêmio por produtividade é calculado de acordo com a tabela abaixo. Ao final do programa deverão ser impressos: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pt-BR" altLang="pt-BR" sz="1400" dirty="0"/>
          </a:p>
          <a:p>
            <a:pPr marL="177800" indent="-177800" algn="just">
              <a:lnSpc>
                <a:spcPct val="90000"/>
              </a:lnSpc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altLang="pt-BR" sz="1400" dirty="0"/>
              <a:t>Para cada pessoa, o valor que ela tem a receber;</a:t>
            </a:r>
          </a:p>
          <a:p>
            <a:pPr marL="177800" indent="-177800" algn="just">
              <a:lnSpc>
                <a:spcPct val="90000"/>
              </a:lnSpc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altLang="pt-BR" sz="1400" dirty="0"/>
              <a:t>Média de horas trabalhadas por pessoa no projeto;</a:t>
            </a:r>
          </a:p>
          <a:p>
            <a:pPr marL="177800" indent="-177800" algn="just">
              <a:lnSpc>
                <a:spcPct val="90000"/>
              </a:lnSpc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altLang="pt-BR" sz="1400" dirty="0"/>
              <a:t>O nome e a função da pessoa que receber o maior salário;</a:t>
            </a:r>
          </a:p>
          <a:p>
            <a:pPr marL="177800" indent="-177800" algn="just">
              <a:lnSpc>
                <a:spcPct val="90000"/>
              </a:lnSpc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altLang="pt-BR" sz="1400" dirty="0"/>
              <a:t>A quantidade de pessoas por faixa do prêmio de produtividade;</a:t>
            </a:r>
          </a:p>
          <a:p>
            <a:pPr marL="177800" indent="-177800" algn="just">
              <a:lnSpc>
                <a:spcPct val="90000"/>
              </a:lnSpc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altLang="pt-BR" sz="1400" dirty="0"/>
              <a:t>O valor total da folha de pagamento.</a:t>
            </a:r>
          </a:p>
          <a:p>
            <a:pPr marL="355600" indent="-355600" algn="just">
              <a:lnSpc>
                <a:spcPct val="90000"/>
              </a:lnSpc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endParaRPr lang="pt-BR" altLang="pt-BR" sz="1400" dirty="0"/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pt-BR" altLang="pt-BR" sz="1400" dirty="0"/>
              <a:t>Crie uma condição de parada (</a:t>
            </a:r>
            <a:r>
              <a:rPr lang="pt-BR" altLang="pt-BR" sz="1400" i="1" dirty="0"/>
              <a:t>flag</a:t>
            </a:r>
            <a:r>
              <a:rPr lang="pt-BR" altLang="pt-BR" sz="1400" dirty="0"/>
              <a:t>) para o programa ligado ao nome da pessoa.</a:t>
            </a:r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BEA4F925-AFC1-4FA2-A42A-3997C1DEA75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403350" y="4708525"/>
          <a:ext cx="6337300" cy="1168400"/>
        </p:xfrm>
        <a:graphic>
          <a:graphicData uri="http://schemas.openxmlformats.org/drawingml/2006/table">
            <a:tbl>
              <a:tblPr/>
              <a:tblGrid>
                <a:gridCol w="2448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Horas Trabalhadas</a:t>
                      </a:r>
                    </a:p>
                  </a:txBody>
                  <a:tcPr marL="91454" marR="91454" marT="45640" marB="456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Prêmio por Produtividade</a:t>
                      </a:r>
                    </a:p>
                  </a:txBody>
                  <a:tcPr marL="91454" marR="91454" marT="45640" marB="456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Até 100</a:t>
                      </a:r>
                    </a:p>
                  </a:txBody>
                  <a:tcPr marL="91454" marR="91454" marT="45640" marB="456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R$1.000,00</a:t>
                      </a:r>
                    </a:p>
                  </a:txBody>
                  <a:tcPr marL="91454" marR="91454" marT="45640" marB="456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Acima de 100 até 500</a:t>
                      </a:r>
                    </a:p>
                  </a:txBody>
                  <a:tcPr marL="91454" marR="91454" marT="45640" marB="456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R$10,00 por hora trabalhada</a:t>
                      </a:r>
                    </a:p>
                  </a:txBody>
                  <a:tcPr marL="91454" marR="91454" marT="45640" marB="456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Acima de 500</a:t>
                      </a:r>
                    </a:p>
                  </a:txBody>
                  <a:tcPr marL="91454" marR="91454" marT="45640" marB="456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R$100,00 por cada 10 horas trabalhadas completas</a:t>
                      </a:r>
                    </a:p>
                  </a:txBody>
                  <a:tcPr marL="91454" marR="91454" marT="45640" marB="456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Espaço Reservado para Número de Slide 4">
            <a:extLst>
              <a:ext uri="{FF2B5EF4-FFF2-40B4-BE49-F238E27FC236}">
                <a16:creationId xmlns:a16="http://schemas.microsoft.com/office/drawing/2014/main" id="{615AC885-835A-482F-ACD0-1D667720A5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28EED1-82B1-4264-8FD4-57734BF08E14}" type="slidenum">
              <a:rPr lang="pt-BR" altLang="en-US" sz="1200" smtClean="0">
                <a:latin typeface="Garamond" panose="02020404030301010803" pitchFamily="18" charset="0"/>
              </a:rPr>
              <a:pPr/>
              <a:t>58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95331" name="Rectangle 2">
            <a:extLst>
              <a:ext uri="{FF2B5EF4-FFF2-40B4-BE49-F238E27FC236}">
                <a16:creationId xmlns:a16="http://schemas.microsoft.com/office/drawing/2014/main" id="{5A9B998F-86E0-46A5-A91E-AB02F0882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9</a:t>
            </a:r>
            <a:endParaRPr lang="pt-BR" altLang="pt-BR" sz="1700" dirty="0"/>
          </a:p>
        </p:txBody>
      </p:sp>
      <p:sp>
        <p:nvSpPr>
          <p:cNvPr id="476164" name="Rectangle 3">
            <a:extLst>
              <a:ext uri="{FF2B5EF4-FFF2-40B4-BE49-F238E27FC236}">
                <a16:creationId xmlns:a16="http://schemas.microsoft.com/office/drawing/2014/main" id="{7C10CB2E-35DC-426F-9E2D-79AC433F8BC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08720"/>
            <a:ext cx="8435975" cy="5184799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pt-BR" altLang="pt-BR" sz="1400" dirty="0"/>
              <a:t>O RF (registro funcional) dos funcionários de uma empresa de engenharia é composto de 6 dígitos. Os 2 primeiros dígitos são a dezena do ano em que o funcionário foi admitido (a empresa foi fundada em 2010). O terceiro dígito indica o setor que ele trabalha, seguindo a codificação da tabela abaixo. Os 3 últimos dígitos seguem a ordem de admissão do funcionário naquele ano. Faça um programa que leia os nomes e registros funcionais de todos os funcionários da empresa (do console ou de um arquivo </a:t>
            </a:r>
            <a:r>
              <a:rPr lang="pt-BR" altLang="pt-BR" sz="1400" dirty="0" err="1"/>
              <a:t>txt</a:t>
            </a:r>
            <a:r>
              <a:rPr lang="pt-BR" altLang="pt-BR" sz="1400" dirty="0"/>
              <a:t>) e calcula e imprime: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pt-BR" altLang="pt-BR" sz="1400" dirty="0"/>
          </a:p>
          <a:p>
            <a:pPr marL="273050" indent="-273050" algn="just" eaLnBrk="1" hangingPunct="1">
              <a:buSzPct val="90000"/>
              <a:buFont typeface="Wingdings" panose="05000000000000000000" pitchFamily="2" charset="2"/>
              <a:buAutoNum type="alphaLcParenR"/>
              <a:defRPr/>
            </a:pPr>
            <a:r>
              <a:rPr lang="pt-BR" altLang="pt-BR" sz="1400" dirty="0"/>
              <a:t>Para cada funcionário, imprimir a mensagem “REGISTRO INVÁLIDO” se o ano registrado no seu RF estiver fora da faixa (2010 a 2014), ou se o código do setor não estiver na tabela, ou se o RF não tiver 6 dígitos;</a:t>
            </a:r>
          </a:p>
          <a:p>
            <a:pPr marL="273050" indent="-273050" algn="just" eaLnBrk="1" hangingPunct="1">
              <a:buSzPct val="90000"/>
              <a:buFont typeface="Wingdings" panose="05000000000000000000" pitchFamily="2" charset="2"/>
              <a:buAutoNum type="alphaLcParenR"/>
              <a:defRPr/>
            </a:pPr>
            <a:r>
              <a:rPr lang="pt-BR" altLang="pt-BR" sz="1400" dirty="0"/>
              <a:t>A quantidade de funcionários por setor;</a:t>
            </a:r>
          </a:p>
          <a:p>
            <a:pPr marL="273050" indent="-273050" algn="just" eaLnBrk="1" hangingPunct="1">
              <a:buSzPct val="90000"/>
              <a:buFont typeface="Wingdings" panose="05000000000000000000" pitchFamily="2" charset="2"/>
              <a:buAutoNum type="alphaLcParenR"/>
              <a:defRPr/>
            </a:pPr>
            <a:r>
              <a:rPr lang="pt-BR" altLang="pt-BR" sz="1400" dirty="0"/>
              <a:t>A quantidade de funcionários que foram admitidos em 2010 e trabalham na Administração;</a:t>
            </a:r>
          </a:p>
          <a:p>
            <a:pPr marL="273050" indent="-273050" algn="just" eaLnBrk="1" hangingPunct="1">
              <a:buSzPct val="90000"/>
              <a:buFont typeface="Wingdings" panose="05000000000000000000" pitchFamily="2" charset="2"/>
              <a:buAutoNum type="alphaLcParenR"/>
              <a:defRPr/>
            </a:pPr>
            <a:r>
              <a:rPr lang="pt-BR" altLang="pt-BR" sz="1400" dirty="0"/>
              <a:t>O nome do setor que tem mais funcionários alocados;</a:t>
            </a:r>
          </a:p>
          <a:p>
            <a:pPr marL="273050" indent="-273050" algn="just" eaLnBrk="1" hangingPunct="1">
              <a:buSzPct val="80000"/>
              <a:buFont typeface="Wingdings" panose="05000000000000000000" pitchFamily="2" charset="2"/>
              <a:buAutoNum type="alphaLcParenR"/>
              <a:defRPr/>
            </a:pPr>
            <a:r>
              <a:rPr lang="pt-BR" altLang="pt-BR" sz="1400" dirty="0"/>
              <a:t>Os nomes do primeiro e do último funcionário admitidos na empresa, que ainda continuam na ativa.</a:t>
            </a:r>
          </a:p>
          <a:p>
            <a:pPr marL="0" indent="0" algn="just" eaLnBrk="1" hangingPunct="1">
              <a:buSzPct val="80000"/>
              <a:buNone/>
              <a:defRPr/>
            </a:pPr>
            <a:endParaRPr lang="pt-BR" altLang="pt-BR" sz="1400" dirty="0"/>
          </a:p>
          <a:p>
            <a:pPr marL="0" indent="0" algn="just" eaLnBrk="1" hangingPunct="1">
              <a:buSzPct val="80000"/>
              <a:buNone/>
              <a:defRPr/>
            </a:pPr>
            <a:endParaRPr lang="pt-BR" altLang="pt-BR" sz="1400" dirty="0"/>
          </a:p>
          <a:p>
            <a:pPr marL="273050" indent="-273050" algn="just" eaLnBrk="1" hangingPunct="1">
              <a:buSzPct val="80000"/>
              <a:buFont typeface="Wingdings" panose="05000000000000000000" pitchFamily="2" charset="2"/>
              <a:buAutoNum type="alphaLcParenR"/>
              <a:defRPr/>
            </a:pPr>
            <a:endParaRPr lang="pt-BR" altLang="pt-BR" sz="1400" dirty="0"/>
          </a:p>
          <a:p>
            <a:pPr marL="273050" indent="-273050" algn="just" eaLnBrk="1" hangingPunct="1">
              <a:buSzPct val="80000"/>
              <a:buFont typeface="Wingdings" panose="05000000000000000000" pitchFamily="2" charset="2"/>
              <a:buAutoNum type="alphaLcParenR"/>
              <a:defRPr/>
            </a:pPr>
            <a:endParaRPr lang="pt-BR" altLang="pt-BR" sz="1400" dirty="0"/>
          </a:p>
          <a:p>
            <a:pPr marL="273050" indent="-273050" algn="just" eaLnBrk="1" hangingPunct="1">
              <a:buSzPct val="80000"/>
              <a:buFont typeface="Wingdings" panose="05000000000000000000" pitchFamily="2" charset="2"/>
              <a:buAutoNum type="alphaLcParenR"/>
              <a:defRPr/>
            </a:pPr>
            <a:endParaRPr lang="pt-BR" altLang="pt-BR" sz="1400" dirty="0"/>
          </a:p>
          <a:p>
            <a:pPr marL="273050" indent="-273050" algn="just" eaLnBrk="1" hangingPunct="1">
              <a:buSzPct val="80000"/>
              <a:buFont typeface="Wingdings" panose="05000000000000000000" pitchFamily="2" charset="2"/>
              <a:buAutoNum type="alphaLcParenR"/>
              <a:defRPr/>
            </a:pPr>
            <a:endParaRPr lang="pt-BR" altLang="pt-BR" sz="1400" dirty="0"/>
          </a:p>
          <a:p>
            <a:pPr marL="0" indent="0" algn="just" eaLnBrk="1" hangingPunct="1">
              <a:buSzPct val="80000"/>
              <a:buNone/>
              <a:defRPr/>
            </a:pPr>
            <a:endParaRPr lang="pt-BR" altLang="pt-BR" sz="400" dirty="0"/>
          </a:p>
          <a:p>
            <a:pPr marL="0" indent="0" algn="just" eaLnBrk="1" hangingPunct="1">
              <a:buSzPct val="80000"/>
              <a:buNone/>
              <a:defRPr/>
            </a:pPr>
            <a:r>
              <a:rPr lang="pt-BR" altLang="pt-BR" sz="1400" b="1" u="sng" dirty="0"/>
              <a:t>Atenção</a:t>
            </a:r>
            <a:r>
              <a:rPr lang="pt-BR" altLang="pt-BR" sz="1400" dirty="0"/>
              <a:t>: Crie um </a:t>
            </a:r>
            <a:r>
              <a:rPr lang="pt-BR" altLang="pt-BR" sz="1400" i="1" dirty="0" err="1"/>
              <a:t>flag</a:t>
            </a:r>
            <a:r>
              <a:rPr lang="pt-BR" altLang="pt-BR" sz="1400" dirty="0"/>
              <a:t> para finalizar a entrada de dados.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pt-BR" altLang="pt-BR" sz="1400" dirty="0"/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pt-BR" altLang="pt-BR" sz="1400" dirty="0"/>
          </a:p>
        </p:txBody>
      </p:sp>
      <p:sp>
        <p:nvSpPr>
          <p:cNvPr id="995333" name="Rectangle 5">
            <a:extLst>
              <a:ext uri="{FF2B5EF4-FFF2-40B4-BE49-F238E27FC236}">
                <a16:creationId xmlns:a16="http://schemas.microsoft.com/office/drawing/2014/main" id="{EB5F99E7-04C0-4265-A26B-EA9B91073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graphicFrame>
        <p:nvGraphicFramePr>
          <p:cNvPr id="8" name="Group 4">
            <a:extLst>
              <a:ext uri="{FF2B5EF4-FFF2-40B4-BE49-F238E27FC236}">
                <a16:creationId xmlns:a16="http://schemas.microsoft.com/office/drawing/2014/main" id="{BC24109D-4966-43AB-AD23-6992E3D62B0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48779354"/>
              </p:ext>
            </p:extLst>
          </p:nvPr>
        </p:nvGraphicFramePr>
        <p:xfrm>
          <a:off x="2251075" y="4291804"/>
          <a:ext cx="4624388" cy="1441452"/>
        </p:xfrm>
        <a:graphic>
          <a:graphicData uri="http://schemas.openxmlformats.org/drawingml/2006/table">
            <a:tbl>
              <a:tblPr/>
              <a:tblGrid>
                <a:gridCol w="1296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8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2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Código</a:t>
                      </a:r>
                    </a:p>
                  </a:txBody>
                  <a:tcPr marL="91447" marR="91447" marT="45584" marB="45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Setor</a:t>
                      </a:r>
                    </a:p>
                  </a:txBody>
                  <a:tcPr marL="91447" marR="91447" marT="45584" marB="45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marL="91447" marR="91447" marT="45584" marB="45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Gerência</a:t>
                      </a:r>
                    </a:p>
                  </a:txBody>
                  <a:tcPr marL="91447" marR="91447" marT="45584" marB="45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2</a:t>
                      </a:r>
                    </a:p>
                  </a:txBody>
                  <a:tcPr marL="91447" marR="91447" marT="45584" marB="45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Administração</a:t>
                      </a:r>
                    </a:p>
                  </a:txBody>
                  <a:tcPr marL="91447" marR="91447" marT="45584" marB="45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3</a:t>
                      </a:r>
                    </a:p>
                  </a:txBody>
                  <a:tcPr marL="91447" marR="91447" marT="45584" marB="45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Pesquisa</a:t>
                      </a:r>
                    </a:p>
                  </a:txBody>
                  <a:tcPr marL="91447" marR="91447" marT="45584" marB="45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0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4</a:t>
                      </a:r>
                    </a:p>
                  </a:txBody>
                  <a:tcPr marL="91447" marR="91447" marT="45584" marB="45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Obras</a:t>
                      </a:r>
                    </a:p>
                  </a:txBody>
                  <a:tcPr marL="91447" marR="91447" marT="45584" marB="45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8">
            <a:extLst>
              <a:ext uri="{FF2B5EF4-FFF2-40B4-BE49-F238E27FC236}">
                <a16:creationId xmlns:a16="http://schemas.microsoft.com/office/drawing/2014/main" id="{ADD3925F-4B67-4226-B50D-ABA16883C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3050" y="5733256"/>
            <a:ext cx="20780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b="1" i="1" dirty="0">
                <a:solidFill>
                  <a:srgbClr val="FF0000"/>
                </a:solidFill>
              </a:rPr>
              <a:t>Ver próximo slide &gt;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378" name="Espaço Reservado para Número de Slide 3">
            <a:extLst>
              <a:ext uri="{FF2B5EF4-FFF2-40B4-BE49-F238E27FC236}">
                <a16:creationId xmlns:a16="http://schemas.microsoft.com/office/drawing/2014/main" id="{FA94DB19-BF86-4521-95FD-9AA51E0BED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2AB787-6784-4E3F-8675-35606F3D1BA6}" type="slidenum">
              <a:rPr lang="pt-BR" altLang="en-US" sz="1200" smtClean="0">
                <a:latin typeface="Garamond" panose="02020404030301010803" pitchFamily="18" charset="0"/>
              </a:rPr>
              <a:pPr/>
              <a:t>59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97379" name="Rectangle 2">
            <a:extLst>
              <a:ext uri="{FF2B5EF4-FFF2-40B4-BE49-F238E27FC236}">
                <a16:creationId xmlns:a16="http://schemas.microsoft.com/office/drawing/2014/main" id="{24A89D27-5422-46E0-8791-24AA90C300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9</a:t>
            </a:r>
            <a:endParaRPr lang="pt-BR" altLang="pt-BR" sz="1700" dirty="0"/>
          </a:p>
        </p:txBody>
      </p:sp>
      <p:sp>
        <p:nvSpPr>
          <p:cNvPr id="997380" name="Rectangle 3">
            <a:extLst>
              <a:ext uri="{FF2B5EF4-FFF2-40B4-BE49-F238E27FC236}">
                <a16:creationId xmlns:a16="http://schemas.microsoft.com/office/drawing/2014/main" id="{D0C8DF6C-3847-4E6E-9C51-E6067DAFB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196975"/>
            <a:ext cx="3815779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 u="sng" dirty="0">
                <a:solidFill>
                  <a:srgbClr val="0000FF"/>
                </a:solidFill>
              </a:rPr>
              <a:t>Para testar (com 7 funcionários)</a:t>
            </a:r>
            <a:r>
              <a:rPr lang="pt-BR" altLang="pt-BR" sz="1900" dirty="0">
                <a:solidFill>
                  <a:srgbClr val="0000FF"/>
                </a:solidFill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08487E30-6032-4948-8C80-49B370E0E9E9}"/>
              </a:ext>
            </a:extLst>
          </p:cNvPr>
          <p:cNvGraphicFramePr>
            <a:graphicFrameLocks noGrp="1"/>
          </p:cNvGraphicFramePr>
          <p:nvPr/>
        </p:nvGraphicFramePr>
        <p:xfrm>
          <a:off x="755650" y="2066925"/>
          <a:ext cx="2808288" cy="2957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12">
                  <a:extLst>
                    <a:ext uri="{9D8B030D-6E8A-4147-A177-3AD203B41FA5}">
                      <a16:colId xmlns:a16="http://schemas.microsoft.com/office/drawing/2014/main" val="2669813916"/>
                    </a:ext>
                  </a:extLst>
                </a:gridCol>
                <a:gridCol w="1368176">
                  <a:extLst>
                    <a:ext uri="{9D8B030D-6E8A-4147-A177-3AD203B41FA5}">
                      <a16:colId xmlns:a16="http://schemas.microsoft.com/office/drawing/2014/main" val="1953740726"/>
                    </a:ext>
                  </a:extLst>
                </a:gridCol>
              </a:tblGrid>
              <a:tr h="370979">
                <a:tc>
                  <a:txBody>
                    <a:bodyPr/>
                    <a:lstStyle/>
                    <a:p>
                      <a:r>
                        <a:rPr lang="pt-BR" sz="1800" dirty="0"/>
                        <a:t>Nome</a:t>
                      </a:r>
                    </a:p>
                  </a:txBody>
                  <a:tcPr marL="91435" marR="91435" marT="45737" marB="45737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Registro</a:t>
                      </a:r>
                    </a:p>
                  </a:txBody>
                  <a:tcPr marL="91435" marR="91435" marT="45737" marB="45737"/>
                </a:tc>
                <a:extLst>
                  <a:ext uri="{0D108BD9-81ED-4DB2-BD59-A6C34878D82A}">
                    <a16:rowId xmlns:a16="http://schemas.microsoft.com/office/drawing/2014/main" val="389976951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pt-BR" sz="1800" dirty="0"/>
                        <a:t>Mariana</a:t>
                      </a:r>
                    </a:p>
                  </a:txBody>
                  <a:tcPr marL="91435" marR="91435" marT="45737" marB="45737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101001</a:t>
                      </a:r>
                    </a:p>
                  </a:txBody>
                  <a:tcPr marL="91435" marR="91435" marT="45737" marB="45737"/>
                </a:tc>
                <a:extLst>
                  <a:ext uri="{0D108BD9-81ED-4DB2-BD59-A6C34878D82A}">
                    <a16:rowId xmlns:a16="http://schemas.microsoft.com/office/drawing/2014/main" val="1888238969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pt-BR" sz="1800" dirty="0"/>
                        <a:t>Ricardo</a:t>
                      </a:r>
                    </a:p>
                  </a:txBody>
                  <a:tcPr marL="91435" marR="91435" marT="45737" marB="45737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981023</a:t>
                      </a:r>
                    </a:p>
                  </a:txBody>
                  <a:tcPr marL="91435" marR="91435" marT="45737" marB="45737"/>
                </a:tc>
                <a:extLst>
                  <a:ext uri="{0D108BD9-81ED-4DB2-BD59-A6C34878D82A}">
                    <a16:rowId xmlns:a16="http://schemas.microsoft.com/office/drawing/2014/main" val="619082004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pt-BR" sz="1800" dirty="0"/>
                        <a:t>Gabriela</a:t>
                      </a:r>
                    </a:p>
                  </a:txBody>
                  <a:tcPr marL="91435" marR="91435" marT="45737" marB="45737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102798</a:t>
                      </a:r>
                    </a:p>
                  </a:txBody>
                  <a:tcPr marL="91435" marR="91435" marT="45737" marB="45737"/>
                </a:tc>
                <a:extLst>
                  <a:ext uri="{0D108BD9-81ED-4DB2-BD59-A6C34878D82A}">
                    <a16:rowId xmlns:a16="http://schemas.microsoft.com/office/drawing/2014/main" val="1612836289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pt-BR" sz="1800" dirty="0"/>
                        <a:t>João</a:t>
                      </a:r>
                    </a:p>
                  </a:txBody>
                  <a:tcPr marL="91435" marR="91435" marT="45737" marB="45737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132198</a:t>
                      </a:r>
                    </a:p>
                  </a:txBody>
                  <a:tcPr marL="91435" marR="91435" marT="45737" marB="45737"/>
                </a:tc>
                <a:extLst>
                  <a:ext uri="{0D108BD9-81ED-4DB2-BD59-A6C34878D82A}">
                    <a16:rowId xmlns:a16="http://schemas.microsoft.com/office/drawing/2014/main" val="4119372598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pt-BR" sz="1800" dirty="0"/>
                        <a:t>Lucas</a:t>
                      </a:r>
                    </a:p>
                  </a:txBody>
                  <a:tcPr marL="91435" marR="91435" marT="45737" marB="45737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121007</a:t>
                      </a:r>
                    </a:p>
                  </a:txBody>
                  <a:tcPr marL="91435" marR="91435" marT="45737" marB="45737"/>
                </a:tc>
                <a:extLst>
                  <a:ext uri="{0D108BD9-81ED-4DB2-BD59-A6C34878D82A}">
                    <a16:rowId xmlns:a16="http://schemas.microsoft.com/office/drawing/2014/main" val="1597896516"/>
                  </a:ext>
                </a:extLst>
              </a:tr>
              <a:tr h="365819">
                <a:tc>
                  <a:txBody>
                    <a:bodyPr/>
                    <a:lstStyle/>
                    <a:p>
                      <a:r>
                        <a:rPr lang="pt-BR" sz="1800" dirty="0"/>
                        <a:t>Gabriel</a:t>
                      </a:r>
                    </a:p>
                  </a:txBody>
                  <a:tcPr marL="91435" marR="91435" marT="45737" marB="45737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12345</a:t>
                      </a:r>
                    </a:p>
                  </a:txBody>
                  <a:tcPr marL="91435" marR="91435" marT="45737" marB="45737"/>
                </a:tc>
                <a:extLst>
                  <a:ext uri="{0D108BD9-81ED-4DB2-BD59-A6C34878D82A}">
                    <a16:rowId xmlns:a16="http://schemas.microsoft.com/office/drawing/2014/main" val="3036865984"/>
                  </a:ext>
                </a:extLst>
              </a:tr>
              <a:tr h="365819">
                <a:tc>
                  <a:txBody>
                    <a:bodyPr/>
                    <a:lstStyle/>
                    <a:p>
                      <a:r>
                        <a:rPr lang="pt-BR" sz="1800" dirty="0"/>
                        <a:t>Guilherme</a:t>
                      </a:r>
                    </a:p>
                  </a:txBody>
                  <a:tcPr marL="91435" marR="91435" marT="45737" marB="45737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102058</a:t>
                      </a:r>
                    </a:p>
                  </a:txBody>
                  <a:tcPr marL="91435" marR="91435" marT="45737" marB="45737"/>
                </a:tc>
                <a:extLst>
                  <a:ext uri="{0D108BD9-81ED-4DB2-BD59-A6C34878D82A}">
                    <a16:rowId xmlns:a16="http://schemas.microsoft.com/office/drawing/2014/main" val="3847996852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063026B7-1996-4E02-81CF-8CAD23AF2DF6}"/>
              </a:ext>
            </a:extLst>
          </p:cNvPr>
          <p:cNvSpPr txBox="1"/>
          <p:nvPr/>
        </p:nvSpPr>
        <p:spPr>
          <a:xfrm>
            <a:off x="4462338" y="528638"/>
            <a:ext cx="4502150" cy="48006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1800" dirty="0"/>
              <a:t>981023 = Registro inválido (ano inválido)</a:t>
            </a:r>
          </a:p>
          <a:p>
            <a:pPr>
              <a:defRPr/>
            </a:pPr>
            <a:r>
              <a:rPr lang="pt-BR" sz="1800" dirty="0"/>
              <a:t>12345 = Registro inválido (menos que 6 dígitos)</a:t>
            </a:r>
          </a:p>
          <a:p>
            <a:pPr>
              <a:defRPr/>
            </a:pPr>
            <a:endParaRPr lang="pt-BR" sz="1800" dirty="0"/>
          </a:p>
          <a:p>
            <a:pPr>
              <a:defRPr/>
            </a:pPr>
            <a:r>
              <a:rPr lang="pt-BR" sz="1800" dirty="0"/>
              <a:t>Funcionários por setor:</a:t>
            </a:r>
          </a:p>
          <a:p>
            <a:pPr marL="342900" indent="-342900">
              <a:buFontTx/>
              <a:buChar char="-"/>
              <a:defRPr/>
            </a:pPr>
            <a:r>
              <a:rPr lang="pt-BR" sz="1800" dirty="0"/>
              <a:t>Gerência = 2</a:t>
            </a:r>
          </a:p>
          <a:p>
            <a:pPr marL="342900" indent="-342900">
              <a:buFontTx/>
              <a:buChar char="-"/>
              <a:defRPr/>
            </a:pPr>
            <a:r>
              <a:rPr lang="pt-BR" sz="1800" dirty="0"/>
              <a:t>Administração = 3</a:t>
            </a:r>
          </a:p>
          <a:p>
            <a:pPr marL="342900" indent="-342900">
              <a:buFontTx/>
              <a:buChar char="-"/>
              <a:defRPr/>
            </a:pPr>
            <a:r>
              <a:rPr lang="pt-BR" sz="1800" dirty="0"/>
              <a:t>Pesquisa = 0</a:t>
            </a:r>
          </a:p>
          <a:p>
            <a:pPr marL="342900" indent="-342900">
              <a:buFontTx/>
              <a:buChar char="-"/>
              <a:defRPr/>
            </a:pPr>
            <a:r>
              <a:rPr lang="pt-BR" sz="1800" dirty="0"/>
              <a:t>Obras = 0</a:t>
            </a:r>
          </a:p>
          <a:p>
            <a:pPr>
              <a:defRPr/>
            </a:pPr>
            <a:endParaRPr lang="pt-BR" sz="1800" dirty="0"/>
          </a:p>
          <a:p>
            <a:pPr>
              <a:defRPr/>
            </a:pPr>
            <a:r>
              <a:rPr lang="pt-BR" sz="1800" dirty="0"/>
              <a:t>Entraram em 2010 na Administração = 2</a:t>
            </a:r>
          </a:p>
          <a:p>
            <a:pPr>
              <a:defRPr/>
            </a:pPr>
            <a:endParaRPr lang="pt-BR" sz="1800" dirty="0"/>
          </a:p>
          <a:p>
            <a:pPr>
              <a:defRPr/>
            </a:pPr>
            <a:r>
              <a:rPr lang="pt-BR" sz="1800" dirty="0"/>
              <a:t>Setor que tem mais funcionários = Administração</a:t>
            </a:r>
          </a:p>
          <a:p>
            <a:pPr>
              <a:defRPr/>
            </a:pPr>
            <a:endParaRPr lang="pt-BR" sz="1800" dirty="0"/>
          </a:p>
          <a:p>
            <a:pPr>
              <a:defRPr/>
            </a:pPr>
            <a:r>
              <a:rPr lang="pt-BR" sz="1800" dirty="0"/>
              <a:t>Funcionário mais antigo = Mariana</a:t>
            </a:r>
          </a:p>
          <a:p>
            <a:pPr>
              <a:defRPr/>
            </a:pPr>
            <a:r>
              <a:rPr lang="pt-BR" sz="1800" dirty="0"/>
              <a:t>Funcionário mais novo = João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746" name="Espaço Reservado para Número de Slide 3">
            <a:extLst>
              <a:ext uri="{FF2B5EF4-FFF2-40B4-BE49-F238E27FC236}">
                <a16:creationId xmlns:a16="http://schemas.microsoft.com/office/drawing/2014/main" id="{E941E311-BDFE-418E-8910-BFD2F405DC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5C165F-8DCD-41DE-8F16-3E893C1B2CF5}" type="slidenum">
              <a:rPr lang="pt-BR" altLang="en-US" sz="1200" smtClean="0">
                <a:latin typeface="Garamond" panose="02020404030301010803" pitchFamily="18" charset="0"/>
              </a:rPr>
              <a:pPr/>
              <a:t>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27747" name="Rectangle 2">
            <a:extLst>
              <a:ext uri="{FF2B5EF4-FFF2-40B4-BE49-F238E27FC236}">
                <a16:creationId xmlns:a16="http://schemas.microsoft.com/office/drawing/2014/main" id="{C914AB6F-38D2-47FA-B8DF-1C96341B6B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while</a:t>
            </a:r>
            <a:br>
              <a:rPr lang="pt-BR" altLang="pt-BR" sz="4600" dirty="0"/>
            </a:br>
            <a:r>
              <a:rPr lang="pt-BR" altLang="pt-BR" sz="2100" dirty="0"/>
              <a:t>(Estrutura de repetição baseada em condição)</a:t>
            </a:r>
          </a:p>
        </p:txBody>
      </p:sp>
      <p:sp>
        <p:nvSpPr>
          <p:cNvPr id="927748" name="Text Box 3">
            <a:extLst>
              <a:ext uri="{FF2B5EF4-FFF2-40B4-BE49-F238E27FC236}">
                <a16:creationId xmlns:a16="http://schemas.microsoft.com/office/drawing/2014/main" id="{D3329203-FFE5-4FB6-BB69-4AE8DC770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1844675"/>
            <a:ext cx="6696075" cy="371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 eaLnBrk="1" hangingPunct="1"/>
            <a:r>
              <a:rPr lang="pt-BR" altLang="pt-BR" sz="2400" b="1" dirty="0" err="1">
                <a:latin typeface="Tahoma" panose="020B0604030504040204" pitchFamily="34" charset="0"/>
              </a:rPr>
              <a:t>while</a:t>
            </a:r>
            <a:r>
              <a:rPr lang="pt-BR" altLang="pt-BR" sz="2400" b="1" dirty="0">
                <a:latin typeface="Tahoma" panose="020B0604030504040204" pitchFamily="34" charset="0"/>
              </a:rPr>
              <a:t> </a:t>
            </a:r>
            <a:r>
              <a:rPr lang="pt-BR" altLang="pt-BR" sz="2400" u="sng" dirty="0">
                <a:solidFill>
                  <a:srgbClr val="0000FF"/>
                </a:solidFill>
                <a:latin typeface="Tahoma" panose="020B0604030504040204" pitchFamily="34" charset="0"/>
              </a:rPr>
              <a:t>(condição)</a:t>
            </a:r>
            <a:r>
              <a:rPr lang="pt-BR" altLang="pt-BR" sz="2400" b="1" dirty="0">
                <a:latin typeface="Tahoma" panose="020B0604030504040204" pitchFamily="34" charset="0"/>
              </a:rPr>
              <a:t> {</a:t>
            </a:r>
          </a:p>
          <a:p>
            <a:pPr eaLnBrk="1" hangingPunct="1"/>
            <a:r>
              <a:rPr lang="pt-BR" altLang="pt-BR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   </a:t>
            </a:r>
            <a:r>
              <a:rPr lang="pt-BR" altLang="pt-BR" sz="2400" dirty="0"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>
                <a:latin typeface="Tahoma" panose="020B0604030504040204" pitchFamily="34" charset="0"/>
              </a:rPr>
              <a:t>1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</a:p>
          <a:p>
            <a:pPr eaLnBrk="1" hangingPunct="1"/>
            <a:r>
              <a:rPr lang="pt-BR" altLang="pt-BR" sz="2400" b="1" dirty="0">
                <a:latin typeface="Tahoma" panose="020B0604030504040204" pitchFamily="34" charset="0"/>
              </a:rPr>
              <a:t>   </a:t>
            </a:r>
            <a:r>
              <a:rPr lang="pt-BR" altLang="pt-BR" sz="2400" dirty="0"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>
                <a:latin typeface="Tahoma" panose="020B0604030504040204" pitchFamily="34" charset="0"/>
              </a:rPr>
              <a:t>2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latin typeface="Tahoma" panose="020B0604030504040204" pitchFamily="34" charset="0"/>
            </a:endParaRPr>
          </a:p>
          <a:p>
            <a:pPr eaLnBrk="1" hangingPunct="1"/>
            <a:r>
              <a:rPr lang="pt-BR" altLang="pt-BR" sz="2400" dirty="0">
                <a:latin typeface="Tahoma" panose="020B0604030504040204" pitchFamily="34" charset="0"/>
              </a:rPr>
              <a:t>   ...</a:t>
            </a:r>
          </a:p>
          <a:p>
            <a:pPr eaLnBrk="1" hangingPunct="1"/>
            <a:r>
              <a:rPr lang="pt-BR" altLang="pt-BR" sz="2400" dirty="0">
                <a:latin typeface="Tahoma" panose="020B0604030504040204" pitchFamily="34" charset="0"/>
              </a:rPr>
              <a:t>   </a:t>
            </a:r>
            <a:r>
              <a:rPr lang="pt-BR" altLang="pt-BR" sz="2400" dirty="0" err="1"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 err="1">
                <a:latin typeface="Tahoma" panose="020B0604030504040204" pitchFamily="34" charset="0"/>
              </a:rPr>
              <a:t>n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latin typeface="Tahoma" panose="020B0604030504040204" pitchFamily="34" charset="0"/>
            </a:endParaRPr>
          </a:p>
          <a:p>
            <a:pPr eaLnBrk="1" hangingPunct="1"/>
            <a:r>
              <a:rPr lang="pt-BR" altLang="pt-BR" sz="2400" b="1" dirty="0">
                <a:latin typeface="Tahoma" panose="020B0604030504040204" pitchFamily="34" charset="0"/>
              </a:rPr>
              <a:t>}</a:t>
            </a:r>
            <a:r>
              <a:rPr lang="pt-BR" altLang="pt-BR" sz="2400" dirty="0">
                <a:latin typeface="Tahoma" panose="020B0604030504040204" pitchFamily="34" charset="0"/>
              </a:rPr>
              <a:t> </a:t>
            </a:r>
          </a:p>
          <a:p>
            <a:pPr eaLnBrk="1" hangingPunct="1"/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 eaLnBrk="1" hangingPunct="1"/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</p:txBody>
      </p:sp>
      <p:sp>
        <p:nvSpPr>
          <p:cNvPr id="2" name="AutoShape 4">
            <a:extLst>
              <a:ext uri="{FF2B5EF4-FFF2-40B4-BE49-F238E27FC236}">
                <a16:creationId xmlns:a16="http://schemas.microsoft.com/office/drawing/2014/main" id="{9D65EA49-C1D1-408A-B545-B2DF43AC8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4583" y="4868863"/>
            <a:ext cx="287337" cy="792162"/>
          </a:xfrm>
          <a:prstGeom prst="downArrow">
            <a:avLst>
              <a:gd name="adj1" fmla="val 50000"/>
              <a:gd name="adj2" fmla="val 68923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14438" name="AutoShape 6">
            <a:extLst>
              <a:ext uri="{FF2B5EF4-FFF2-40B4-BE49-F238E27FC236}">
                <a16:creationId xmlns:a16="http://schemas.microsoft.com/office/drawing/2014/main" id="{83380C3D-A3C3-41B0-ADA7-A6F0F75CB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3933825"/>
            <a:ext cx="2303462" cy="1871663"/>
          </a:xfrm>
          <a:prstGeom prst="wedgeRoundRectCallout">
            <a:avLst>
              <a:gd name="adj1" fmla="val -136838"/>
              <a:gd name="adj2" fmla="val -101907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800" b="1" dirty="0">
                <a:solidFill>
                  <a:schemeClr val="bg1"/>
                </a:solidFill>
              </a:rPr>
              <a:t>Condição</a:t>
            </a:r>
            <a:r>
              <a:rPr lang="pt-BR" altLang="pt-BR" sz="1800" b="1" dirty="0"/>
              <a:t> FALSA: </a:t>
            </a:r>
            <a:r>
              <a:rPr lang="pt-BR" altLang="pt-BR" sz="1800" dirty="0"/>
              <a:t>os comandos de dentro do </a:t>
            </a:r>
            <a:r>
              <a:rPr lang="pt-BR" altLang="pt-BR" sz="1800" u="sng" dirty="0" err="1"/>
              <a:t>while</a:t>
            </a:r>
            <a:r>
              <a:rPr lang="pt-BR" altLang="pt-BR" sz="1800" dirty="0"/>
              <a:t> </a:t>
            </a:r>
            <a:r>
              <a:rPr lang="pt-BR" altLang="pt-BR" sz="1800" b="1" dirty="0">
                <a:solidFill>
                  <a:srgbClr val="CC0000"/>
                </a:solidFill>
              </a:rPr>
              <a:t>NÃO SERÃO</a:t>
            </a:r>
            <a:r>
              <a:rPr lang="pt-BR" altLang="pt-BR" sz="1800" dirty="0"/>
              <a:t> mais executados</a:t>
            </a:r>
          </a:p>
        </p:txBody>
      </p:sp>
      <p:sp>
        <p:nvSpPr>
          <p:cNvPr id="914439" name="AutoShape 7">
            <a:extLst>
              <a:ext uri="{FF2B5EF4-FFF2-40B4-BE49-F238E27FC236}">
                <a16:creationId xmlns:a16="http://schemas.microsoft.com/office/drawing/2014/main" id="{A0A1772C-B6A2-453E-AA11-22219D839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636838"/>
            <a:ext cx="792162" cy="2735262"/>
          </a:xfrm>
          <a:prstGeom prst="curvedRightArrow">
            <a:avLst>
              <a:gd name="adj1" fmla="val 27016"/>
              <a:gd name="adj2" fmla="val 105314"/>
              <a:gd name="adj3" fmla="val 29861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27752" name="AutoShape 8">
            <a:extLst>
              <a:ext uri="{FF2B5EF4-FFF2-40B4-BE49-F238E27FC236}">
                <a16:creationId xmlns:a16="http://schemas.microsoft.com/office/drawing/2014/main" id="{557FFACC-C500-4F2A-8799-0AC71622A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4583" y="1628775"/>
            <a:ext cx="287337" cy="792163"/>
          </a:xfrm>
          <a:prstGeom prst="downArrow">
            <a:avLst>
              <a:gd name="adj1" fmla="val 50000"/>
              <a:gd name="adj2" fmla="val 68923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2161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14438" grpId="0" animBg="1"/>
      <p:bldP spid="91443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Título 1">
            <a:extLst>
              <a:ext uri="{FF2B5EF4-FFF2-40B4-BE49-F238E27FC236}">
                <a16:creationId xmlns:a16="http://schemas.microsoft.com/office/drawing/2014/main" id="{34C72DF9-3F6B-46F9-9F21-DBAED52BD7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 10</a:t>
            </a:r>
          </a:p>
        </p:txBody>
      </p:sp>
      <p:sp>
        <p:nvSpPr>
          <p:cNvPr id="805891" name="Espaço Reservado para Conteúdo 2">
            <a:extLst>
              <a:ext uri="{FF2B5EF4-FFF2-40B4-BE49-F238E27FC236}">
                <a16:creationId xmlns:a16="http://schemas.microsoft.com/office/drawing/2014/main" id="{BFF8BDF5-AE4D-409A-A899-459D7B53EC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14438"/>
            <a:ext cx="8229600" cy="1285875"/>
          </a:xfrm>
        </p:spPr>
        <p:txBody>
          <a:bodyPr/>
          <a:lstStyle/>
          <a:p>
            <a:pPr marL="0" indent="0" algn="just">
              <a:buFont typeface="Wingdings" panose="05000000000000000000" pitchFamily="2" charset="2"/>
              <a:buNone/>
            </a:pPr>
            <a:r>
              <a:rPr lang="pt-BR" altLang="pt-BR" sz="2800" dirty="0"/>
              <a:t>Faça um programa que leia um número inteiro entre 1 e 9 e faça uma impressão conforme o exemplo abaixo.</a:t>
            </a:r>
          </a:p>
        </p:txBody>
      </p:sp>
      <p:sp>
        <p:nvSpPr>
          <p:cNvPr id="805892" name="Espaço Reservado para Número de Slide 3">
            <a:extLst>
              <a:ext uri="{FF2B5EF4-FFF2-40B4-BE49-F238E27FC236}">
                <a16:creationId xmlns:a16="http://schemas.microsoft.com/office/drawing/2014/main" id="{E1544C5D-207B-4720-BDD7-33D6260751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75FB5E-1C74-45B3-8B6A-51733CAC84AB}" type="slidenum">
              <a:rPr lang="pt-BR" altLang="en-US" sz="1200" smtClean="0">
                <a:latin typeface="Garamond" panose="02020404030301010803" pitchFamily="18" charset="0"/>
              </a:rPr>
              <a:pPr/>
              <a:t>60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114A7EB-DE0F-4503-905C-D06F56520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064" y="3286125"/>
            <a:ext cx="374441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u="sng" dirty="0">
                <a:solidFill>
                  <a:srgbClr val="0000FF"/>
                </a:solidFill>
                <a:latin typeface="Arial" charset="0"/>
              </a:rPr>
              <a:t>Para testar</a:t>
            </a:r>
            <a:r>
              <a:rPr lang="pt-BR" sz="1700" dirty="0">
                <a:solidFill>
                  <a:srgbClr val="0000FF"/>
                </a:solidFill>
                <a:latin typeface="Arial" charset="0"/>
              </a:rPr>
              <a:t>: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Número = 5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lang="pt-BR" sz="1700" dirty="0">
              <a:solidFill>
                <a:srgbClr val="0000FF"/>
              </a:solidFill>
              <a:latin typeface="Arial" charset="0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EMGE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EMGE </a:t>
            </a:r>
            <a:r>
              <a:rPr lang="pt-BR" sz="1700" dirty="0" err="1">
                <a:solidFill>
                  <a:srgbClr val="0000FF"/>
                </a:solidFill>
                <a:latin typeface="Arial" charset="0"/>
              </a:rPr>
              <a:t>EMGE</a:t>
            </a:r>
            <a:endParaRPr lang="pt-BR" sz="1700" dirty="0">
              <a:solidFill>
                <a:srgbClr val="0000FF"/>
              </a:solidFill>
              <a:latin typeface="Arial" charset="0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EMGE </a:t>
            </a:r>
            <a:r>
              <a:rPr lang="pt-BR" sz="1700" dirty="0" err="1">
                <a:solidFill>
                  <a:srgbClr val="0000FF"/>
                </a:solidFill>
                <a:latin typeface="Arial" charset="0"/>
              </a:rPr>
              <a:t>EMGE</a:t>
            </a:r>
            <a:r>
              <a:rPr lang="pt-BR" sz="17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latin typeface="Arial" charset="0"/>
              </a:rPr>
              <a:t>EMGE</a:t>
            </a:r>
            <a:endParaRPr lang="pt-BR" sz="1700" dirty="0">
              <a:solidFill>
                <a:srgbClr val="0000FF"/>
              </a:solidFill>
              <a:latin typeface="Arial" charset="0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EMGE </a:t>
            </a:r>
            <a:r>
              <a:rPr lang="pt-BR" sz="1700" dirty="0" err="1">
                <a:solidFill>
                  <a:srgbClr val="0000FF"/>
                </a:solidFill>
                <a:latin typeface="Arial" charset="0"/>
              </a:rPr>
              <a:t>EMGE</a:t>
            </a:r>
            <a:r>
              <a:rPr lang="pt-BR" sz="17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latin typeface="Arial" charset="0"/>
              </a:rPr>
              <a:t>EMGE</a:t>
            </a:r>
            <a:r>
              <a:rPr lang="pt-BR" sz="17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latin typeface="Arial" charset="0"/>
              </a:rPr>
              <a:t>EMGE</a:t>
            </a:r>
            <a:endParaRPr lang="pt-BR" sz="1700" dirty="0">
              <a:solidFill>
                <a:srgbClr val="0000FF"/>
              </a:solidFill>
              <a:latin typeface="Arial" charset="0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EMGE </a:t>
            </a:r>
            <a:r>
              <a:rPr lang="pt-BR" sz="1700" dirty="0" err="1">
                <a:solidFill>
                  <a:srgbClr val="0000FF"/>
                </a:solidFill>
                <a:latin typeface="Arial" charset="0"/>
              </a:rPr>
              <a:t>EMGE</a:t>
            </a:r>
            <a:r>
              <a:rPr lang="pt-BR" sz="17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latin typeface="Arial" charset="0"/>
              </a:rPr>
              <a:t>EMGE</a:t>
            </a:r>
            <a:r>
              <a:rPr lang="pt-BR" sz="17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latin typeface="Arial" charset="0"/>
              </a:rPr>
              <a:t>EMGE</a:t>
            </a:r>
            <a:r>
              <a:rPr lang="pt-BR" sz="17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latin typeface="Arial" charset="0"/>
              </a:rPr>
              <a:t>EMGE</a:t>
            </a:r>
            <a:endParaRPr lang="pt-BR" sz="1700" dirty="0">
              <a:solidFill>
                <a:srgbClr val="0000FF"/>
              </a:solidFill>
              <a:latin typeface="Arial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lang="pt-BR" sz="17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805894" name="CaixaDeTexto 6">
            <a:extLst>
              <a:ext uri="{FF2B5EF4-FFF2-40B4-BE49-F238E27FC236}">
                <a16:creationId xmlns:a16="http://schemas.microsoft.com/office/drawing/2014/main" id="{23F52AB7-2DB8-4A12-BEE2-483D65717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13" y="4864100"/>
            <a:ext cx="4000500" cy="7080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6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b="1" u="sng" dirty="0" err="1"/>
              <a:t>Dicão</a:t>
            </a:r>
            <a:r>
              <a:rPr lang="pt-BR" altLang="pt-BR" dirty="0"/>
              <a:t>: Utilize um FOR dentro de outro FOR.</a:t>
            </a:r>
          </a:p>
        </p:txBody>
      </p:sp>
    </p:spTree>
    <p:extLst>
      <p:ext uri="{BB962C8B-B14F-4D97-AF65-F5344CB8AC3E}">
        <p14:creationId xmlns:p14="http://schemas.microsoft.com/office/powerpoint/2010/main" val="125879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Título 1">
            <a:extLst>
              <a:ext uri="{FF2B5EF4-FFF2-40B4-BE49-F238E27FC236}">
                <a16:creationId xmlns:a16="http://schemas.microsoft.com/office/drawing/2014/main" id="{7A0A7224-0288-4986-AC89-DC790C911F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 11</a:t>
            </a:r>
          </a:p>
        </p:txBody>
      </p:sp>
      <p:sp>
        <p:nvSpPr>
          <p:cNvPr id="806915" name="Espaço Reservado para Conteúdo 2">
            <a:extLst>
              <a:ext uri="{FF2B5EF4-FFF2-40B4-BE49-F238E27FC236}">
                <a16:creationId xmlns:a16="http://schemas.microsoft.com/office/drawing/2014/main" id="{9C61C396-2884-4953-AB84-8CE7B9425F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14438"/>
            <a:ext cx="8229600" cy="1285875"/>
          </a:xfrm>
        </p:spPr>
        <p:txBody>
          <a:bodyPr/>
          <a:lstStyle/>
          <a:p>
            <a:pPr marL="0" indent="0" algn="just">
              <a:buFont typeface="Wingdings" panose="05000000000000000000" pitchFamily="2" charset="2"/>
              <a:buNone/>
            </a:pPr>
            <a:r>
              <a:rPr lang="pt-BR" altLang="pt-BR" sz="2800" dirty="0"/>
              <a:t>Faça um programa que leia um número inteiro entre 1 e 9 e faça uma impressão conforme o exemplo abaixo.</a:t>
            </a:r>
          </a:p>
        </p:txBody>
      </p:sp>
      <p:sp>
        <p:nvSpPr>
          <p:cNvPr id="806916" name="Espaço Reservado para Número de Slide 3">
            <a:extLst>
              <a:ext uri="{FF2B5EF4-FFF2-40B4-BE49-F238E27FC236}">
                <a16:creationId xmlns:a16="http://schemas.microsoft.com/office/drawing/2014/main" id="{51A5E0CE-EF10-4651-8BE0-A095BFE620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5C8C2D4-4CC4-456A-B735-E0F1CE02CA61}" type="slidenum">
              <a:rPr lang="pt-BR" altLang="en-US" sz="1200" smtClean="0">
                <a:latin typeface="Garamond" panose="02020404030301010803" pitchFamily="18" charset="0"/>
              </a:rPr>
              <a:pPr/>
              <a:t>61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AC7C06D-FDD7-42B0-986B-93C16DA84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088" y="3286125"/>
            <a:ext cx="152072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u="sng" dirty="0">
                <a:solidFill>
                  <a:srgbClr val="0000FF"/>
                </a:solidFill>
                <a:latin typeface="Arial" charset="0"/>
              </a:rPr>
              <a:t>Para testar</a:t>
            </a:r>
            <a:r>
              <a:rPr lang="pt-BR" sz="1700" dirty="0">
                <a:solidFill>
                  <a:srgbClr val="0000FF"/>
                </a:solidFill>
                <a:latin typeface="Arial" charset="0"/>
              </a:rPr>
              <a:t>: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Número = 3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lang="pt-BR" sz="1700" dirty="0">
              <a:solidFill>
                <a:srgbClr val="0000FF"/>
              </a:solidFill>
              <a:latin typeface="Arial" charset="0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1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2 2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3 3 3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lang="pt-BR" sz="17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806918" name="CaixaDeTexto 6">
            <a:extLst>
              <a:ext uri="{FF2B5EF4-FFF2-40B4-BE49-F238E27FC236}">
                <a16:creationId xmlns:a16="http://schemas.microsoft.com/office/drawing/2014/main" id="{3148938C-482E-4B46-A0C8-373B7765B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13" y="4864100"/>
            <a:ext cx="4000500" cy="7080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6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b="1" u="sng" dirty="0" err="1"/>
              <a:t>Dicão</a:t>
            </a:r>
            <a:r>
              <a:rPr lang="pt-BR" altLang="pt-BR" dirty="0"/>
              <a:t>: Utilize um FOR dentro de outro FOR.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AC7C06D-FDD7-42B0-986B-93C16DA84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723" y="3278953"/>
            <a:ext cx="152072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lang="pt-BR" sz="1700" dirty="0">
              <a:solidFill>
                <a:srgbClr val="0000FF"/>
              </a:solidFill>
              <a:latin typeface="Arial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Número = 5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lang="pt-BR" sz="1700" dirty="0">
              <a:solidFill>
                <a:srgbClr val="0000FF"/>
              </a:solidFill>
              <a:latin typeface="Arial" charset="0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1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2 2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3 3 3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4 4 4 4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5 5 5 5 5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lang="pt-BR" sz="1700" dirty="0">
              <a:solidFill>
                <a:srgbClr val="00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87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Título 1">
            <a:extLst>
              <a:ext uri="{FF2B5EF4-FFF2-40B4-BE49-F238E27FC236}">
                <a16:creationId xmlns:a16="http://schemas.microsoft.com/office/drawing/2014/main" id="{6C2D5A86-67D8-4FB9-8443-E65F8E5A3D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 12</a:t>
            </a:r>
          </a:p>
        </p:txBody>
      </p:sp>
      <p:sp>
        <p:nvSpPr>
          <p:cNvPr id="809987" name="Espaço Reservado para Conteúdo 2">
            <a:extLst>
              <a:ext uri="{FF2B5EF4-FFF2-40B4-BE49-F238E27FC236}">
                <a16:creationId xmlns:a16="http://schemas.microsoft.com/office/drawing/2014/main" id="{E0E613D5-E0E0-46EC-BBD4-53FA964411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14438"/>
            <a:ext cx="8229600" cy="1285875"/>
          </a:xfrm>
        </p:spPr>
        <p:txBody>
          <a:bodyPr/>
          <a:lstStyle/>
          <a:p>
            <a:pPr marL="0" indent="0" algn="just">
              <a:buFont typeface="Wingdings" panose="05000000000000000000" pitchFamily="2" charset="2"/>
              <a:buNone/>
            </a:pPr>
            <a:r>
              <a:rPr lang="pt-BR" altLang="pt-BR" sz="2800" dirty="0"/>
              <a:t>Faça um programa que leia um número inteiro entre 1 e 9 e faça uma impressão conforme o exemplo abaixo.</a:t>
            </a:r>
          </a:p>
        </p:txBody>
      </p:sp>
      <p:sp>
        <p:nvSpPr>
          <p:cNvPr id="809988" name="Espaço Reservado para Número de Slide 3">
            <a:extLst>
              <a:ext uri="{FF2B5EF4-FFF2-40B4-BE49-F238E27FC236}">
                <a16:creationId xmlns:a16="http://schemas.microsoft.com/office/drawing/2014/main" id="{A5131E99-2E8B-42EB-93E3-71BBC61090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1185BB-5330-4CE2-BE79-EBB4D275EB4C}" type="slidenum">
              <a:rPr lang="pt-BR" altLang="en-US" sz="1200" smtClean="0">
                <a:latin typeface="Garamond" panose="02020404030301010803" pitchFamily="18" charset="0"/>
              </a:rPr>
              <a:pPr/>
              <a:t>62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7CB4591-864E-4E5E-97E7-5A6DA9EA0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3" y="3286125"/>
            <a:ext cx="1592733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u="sng" dirty="0">
                <a:solidFill>
                  <a:srgbClr val="0000FF"/>
                </a:solidFill>
                <a:latin typeface="Arial" charset="0"/>
              </a:rPr>
              <a:t>Para testar</a:t>
            </a:r>
            <a:r>
              <a:rPr lang="pt-BR" sz="1700" dirty="0">
                <a:solidFill>
                  <a:srgbClr val="0000FF"/>
                </a:solidFill>
                <a:latin typeface="Arial" charset="0"/>
              </a:rPr>
              <a:t>: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Número = 3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lang="pt-BR" sz="1700" dirty="0">
              <a:solidFill>
                <a:srgbClr val="0000FF"/>
              </a:solidFill>
              <a:latin typeface="Arial" charset="0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11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1221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123321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lang="pt-BR" sz="17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809990" name="CaixaDeTexto 6">
            <a:extLst>
              <a:ext uri="{FF2B5EF4-FFF2-40B4-BE49-F238E27FC236}">
                <a16:creationId xmlns:a16="http://schemas.microsoft.com/office/drawing/2014/main" id="{81945B7B-CF51-42CC-8760-14C0B58EC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13" y="4864100"/>
            <a:ext cx="4000500" cy="7080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6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b="1" u="sng" dirty="0" err="1"/>
              <a:t>Dicão</a:t>
            </a:r>
            <a:r>
              <a:rPr lang="pt-BR" altLang="pt-BR" dirty="0"/>
              <a:t>: Utilize dois FOR dentro de outro FOR.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7CB4591-864E-4E5E-97E7-5A6DA9EA0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9747" y="3278953"/>
            <a:ext cx="1592733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lang="pt-BR" sz="1700" dirty="0">
              <a:solidFill>
                <a:srgbClr val="0000FF"/>
              </a:solidFill>
              <a:latin typeface="Arial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Número = 5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lang="pt-BR" sz="1700" dirty="0">
              <a:solidFill>
                <a:srgbClr val="0000FF"/>
              </a:solidFill>
              <a:latin typeface="Arial" charset="0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11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1221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123321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12344321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1234554321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lang="pt-BR" sz="1700" dirty="0">
              <a:solidFill>
                <a:srgbClr val="00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44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22" name="Espaço Reservado para Número de Slide 3">
            <a:extLst>
              <a:ext uri="{FF2B5EF4-FFF2-40B4-BE49-F238E27FC236}">
                <a16:creationId xmlns:a16="http://schemas.microsoft.com/office/drawing/2014/main" id="{0E0751AD-2CC0-4EA4-97F0-6E79BE9CF5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B1838A-C4FB-453C-8700-BF002B38C4BE}" type="slidenum">
              <a:rPr lang="pt-BR" altLang="en-US" sz="1200" smtClean="0">
                <a:latin typeface="Garamond" panose="02020404030301010803" pitchFamily="18" charset="0"/>
              </a:rPr>
              <a:pPr/>
              <a:t>63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03523" name="Rectangle 2">
            <a:extLst>
              <a:ext uri="{FF2B5EF4-FFF2-40B4-BE49-F238E27FC236}">
                <a16:creationId xmlns:a16="http://schemas.microsoft.com/office/drawing/2014/main" id="{8B91E335-FB19-4B9D-BC4E-38B2917D05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13</a:t>
            </a:r>
            <a:endParaRPr lang="pt-BR" altLang="pt-BR" sz="1700" dirty="0"/>
          </a:p>
        </p:txBody>
      </p:sp>
      <p:sp>
        <p:nvSpPr>
          <p:cNvPr id="1003524" name="Rectangle 3">
            <a:extLst>
              <a:ext uri="{FF2B5EF4-FFF2-40B4-BE49-F238E27FC236}">
                <a16:creationId xmlns:a16="http://schemas.microsoft.com/office/drawing/2014/main" id="{29629A15-01B4-4C41-AD54-825053DB7B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128000" cy="1439862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para calcular e imprimir o valor da série abaixo utilizando os comandos </a:t>
            </a:r>
            <a:r>
              <a:rPr lang="pt-BR" altLang="pt-BR" sz="2600" b="1" dirty="0"/>
              <a:t>do </a:t>
            </a:r>
            <a:r>
              <a:rPr lang="pt-BR" altLang="pt-BR" sz="2600" b="1" dirty="0" err="1"/>
              <a:t>while</a:t>
            </a:r>
            <a:r>
              <a:rPr lang="pt-BR" altLang="pt-BR" sz="2600" dirty="0"/>
              <a:t> ou </a:t>
            </a:r>
            <a:r>
              <a:rPr lang="pt-BR" altLang="pt-BR" sz="2600" b="1" dirty="0" err="1"/>
              <a:t>while</a:t>
            </a:r>
            <a:r>
              <a:rPr lang="pt-BR" altLang="pt-BR" sz="2600" dirty="0"/>
              <a:t>. O usuário informará no início do programa quantos termos terá a série. </a:t>
            </a:r>
            <a:endParaRPr lang="pt-BR" altLang="pt-BR" sz="2600" dirty="0">
              <a:solidFill>
                <a:schemeClr val="accent1"/>
              </a:solidFill>
            </a:endParaRPr>
          </a:p>
        </p:txBody>
      </p:sp>
      <p:sp>
        <p:nvSpPr>
          <p:cNvPr id="768004" name="Rectangle 4">
            <a:extLst>
              <a:ext uri="{FF2B5EF4-FFF2-40B4-BE49-F238E27FC236}">
                <a16:creationId xmlns:a16="http://schemas.microsoft.com/office/drawing/2014/main" id="{8993C34C-6366-486B-914B-B2358AFE7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5759450"/>
            <a:ext cx="7426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 dirty="0">
                <a:solidFill>
                  <a:srgbClr val="0000FF"/>
                </a:solidFill>
              </a:rPr>
              <a:t>Para testar (com 20 termos)</a:t>
            </a:r>
            <a:r>
              <a:rPr lang="pt-BR" altLang="pt-BR" sz="1700" dirty="0">
                <a:solidFill>
                  <a:srgbClr val="0000FF"/>
                </a:solidFill>
              </a:rPr>
              <a:t>:  Valor da Série = 5.120437653311181E26</a:t>
            </a:r>
          </a:p>
        </p:txBody>
      </p:sp>
      <p:sp>
        <p:nvSpPr>
          <p:cNvPr id="1003526" name="Rectangle 2">
            <a:extLst>
              <a:ext uri="{FF2B5EF4-FFF2-40B4-BE49-F238E27FC236}">
                <a16:creationId xmlns:a16="http://schemas.microsoft.com/office/drawing/2014/main" id="{B4EC7469-BFD2-4F1B-84D9-10EB91D09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3527" name="Objeto 2">
                <a:extLst>
                  <a:ext uri="{FF2B5EF4-FFF2-40B4-BE49-F238E27FC236}">
                    <a16:creationId xmlns:a16="http://schemas.microsoft.com/office/drawing/2014/main" id="{A2F3CD9E-A212-4BA2-A5EC-17CB7DE188D5}"/>
                  </a:ext>
                </a:extLst>
              </p:cNvPr>
              <p:cNvSpPr txBox="1"/>
              <p:nvPr/>
            </p:nvSpPr>
            <p:spPr bwMode="auto">
              <a:xfrm>
                <a:off x="650875" y="3212976"/>
                <a:ext cx="8169597" cy="13685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pt-BR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𝟕𝟏</m:t>
                      </m:r>
                      <m:r>
                        <a:rPr lang="pt-BR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ctrlPr>
                            <a:rPr lang="pt-BR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pt-BR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g>
                        <m:e>
                          <m:f>
                            <m:fPr>
                              <m:ctrlPr>
                                <a:rPr lang="pt-BR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pt-BR" sz="2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lang="pt-BR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pt-BR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  <m:r>
                            <a:rPr lang="pt-BR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pt-BR" sz="2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lang="pt-BR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𝟗</m:t>
                                  </m:r>
                                </m:e>
                                <m:sup>
                                  <m:r>
                                    <a:rPr lang="pt-BR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den>
                          </m:f>
                          <m:r>
                            <a:rPr lang="pt-BR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pt-BR" sz="2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pt-BR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e>
                                <m:sup>
                                  <m:r>
                                    <a:rPr lang="pt-BR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𝟒𝟗</m:t>
                              </m:r>
                            </m:den>
                          </m:f>
                          <m:r>
                            <a:rPr lang="pt-BR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pt-BR" sz="2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sSup>
                                <m:sSupPr>
                                  <m:ctrlPr>
                                    <a:rPr lang="pt-BR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e>
                                <m:sup>
                                  <m:r>
                                    <a:rPr lang="pt-BR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𝟑𝟒𝟑</m:t>
                              </m:r>
                            </m:den>
                          </m:f>
                          <m:r>
                            <a:rPr lang="pt-BR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...</m:t>
                          </m:r>
                        </m:e>
                      </m:rad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1003527" name="Objeto 2">
                <a:extLst>
                  <a:ext uri="{FF2B5EF4-FFF2-40B4-BE49-F238E27FC236}">
                    <a16:creationId xmlns:a16="http://schemas.microsoft.com/office/drawing/2014/main" id="{A2F3CD9E-A212-4BA2-A5EC-17CB7DE18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0875" y="3212976"/>
                <a:ext cx="8169597" cy="13685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04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666" name="Espaço Reservado para Número de Slide 4">
            <a:extLst>
              <a:ext uri="{FF2B5EF4-FFF2-40B4-BE49-F238E27FC236}">
                <a16:creationId xmlns:a16="http://schemas.microsoft.com/office/drawing/2014/main" id="{6D50B863-62E8-4B84-A0CF-68E039F5DA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642AB6-ED01-4BDB-900C-460E85B6649E}" type="slidenum">
              <a:rPr lang="pt-BR" altLang="en-US" sz="1200" smtClean="0">
                <a:latin typeface="Garamond" panose="02020404030301010803" pitchFamily="18" charset="0"/>
              </a:rPr>
              <a:pPr/>
              <a:t>64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09667" name="Rectangle 2">
            <a:extLst>
              <a:ext uri="{FF2B5EF4-FFF2-40B4-BE49-F238E27FC236}">
                <a16:creationId xmlns:a16="http://schemas.microsoft.com/office/drawing/2014/main" id="{CAD5F7B6-BEF7-40E9-8A30-6296A9174D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14</a:t>
            </a:r>
            <a:endParaRPr lang="pt-BR" altLang="pt-BR" sz="1700" dirty="0"/>
          </a:p>
        </p:txBody>
      </p:sp>
      <p:sp>
        <p:nvSpPr>
          <p:cNvPr id="1009668" name="Rectangle 3">
            <a:extLst>
              <a:ext uri="{FF2B5EF4-FFF2-40B4-BE49-F238E27FC236}">
                <a16:creationId xmlns:a16="http://schemas.microsoft.com/office/drawing/2014/main" id="{2C5A878F-2FBA-458B-8A25-84461341713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85875"/>
            <a:ext cx="8258175" cy="415925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para calcular e imprimir o valor de </a:t>
            </a:r>
            <a:r>
              <a:rPr lang="pt-BR" altLang="pt-BR" sz="29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PI</a:t>
            </a:r>
            <a:r>
              <a:rPr lang="pt-BR" altLang="pt-BR" sz="2600" dirty="0"/>
              <a:t> obtido pela série abaixo. Quantos termos serão necessários para que o valor de </a:t>
            </a:r>
            <a:r>
              <a:rPr lang="pt-BR" altLang="pt-BR" sz="28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PI</a:t>
            </a:r>
            <a:r>
              <a:rPr lang="pt-BR" altLang="pt-BR" sz="28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pt-BR" altLang="pt-BR" sz="2600" dirty="0"/>
              <a:t>fique entre 3.1416 e 3.1417? 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pt-BR" altLang="pt-BR" sz="260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pt-BR" altLang="pt-BR" sz="260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pt-BR" altLang="pt-BR" sz="2600" dirty="0"/>
          </a:p>
        </p:txBody>
      </p:sp>
      <p:sp>
        <p:nvSpPr>
          <p:cNvPr id="897028" name="Rectangle 4">
            <a:extLst>
              <a:ext uri="{FF2B5EF4-FFF2-40B4-BE49-F238E27FC236}">
                <a16:creationId xmlns:a16="http://schemas.microsoft.com/office/drawing/2014/main" id="{B0322033-A158-4DC2-A4CB-B0928ABEA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5764213"/>
            <a:ext cx="6624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>
                <a:solidFill>
                  <a:srgbClr val="0000FF"/>
                </a:solidFill>
              </a:rPr>
              <a:t>Para testar</a:t>
            </a:r>
            <a:r>
              <a:rPr lang="pt-BR" altLang="pt-BR" sz="1700">
                <a:solidFill>
                  <a:srgbClr val="0000FF"/>
                </a:solidFill>
              </a:rPr>
              <a:t>:  Valor de PI = 3.14169998427532...     Termos = 9317</a:t>
            </a:r>
          </a:p>
        </p:txBody>
      </p:sp>
      <p:sp>
        <p:nvSpPr>
          <p:cNvPr id="1009670" name="Rectangle 5">
            <a:extLst>
              <a:ext uri="{FF2B5EF4-FFF2-40B4-BE49-F238E27FC236}">
                <a16:creationId xmlns:a16="http://schemas.microsoft.com/office/drawing/2014/main" id="{E740BB9B-833A-4006-9A84-B69526618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9671" name="Object 6">
                <a:extLst>
                  <a:ext uri="{FF2B5EF4-FFF2-40B4-BE49-F238E27FC236}">
                    <a16:creationId xmlns:a16="http://schemas.microsoft.com/office/drawing/2014/main" id="{4D10EDE6-4F2B-4F10-9C8E-9E7D8DE936FF}"/>
                  </a:ext>
                </a:extLst>
              </p:cNvPr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755526" y="3397300"/>
                <a:ext cx="7920930" cy="10398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pt-BR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pt-BR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t-BR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pt-BR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pt-BR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pt-BR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pt-BR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pt-BR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den>
                      </m:f>
                      <m:r>
                        <a:rPr lang="pt-BR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pt-BR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  <m:r>
                        <a:rPr lang="pt-BR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pt-BR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den>
                      </m:f>
                      <m:r>
                        <a:rPr lang="pt-BR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pt-BR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𝟏𝟑</m:t>
                          </m:r>
                        </m:den>
                      </m:f>
                      <m:r>
                        <a:rPr lang="pt-BR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−...)</m:t>
                      </m:r>
                    </m:oMath>
                  </m:oMathPara>
                </a14:m>
                <a:endParaRPr lang="pt-BR" sz="3200" b="1" dirty="0"/>
              </a:p>
            </p:txBody>
          </p:sp>
        </mc:Choice>
        <mc:Fallback xmlns="">
          <p:sp>
            <p:nvSpPr>
              <p:cNvPr id="1009671" name="Object 6">
                <a:extLst>
                  <a:ext uri="{FF2B5EF4-FFF2-40B4-BE49-F238E27FC236}">
                    <a16:creationId xmlns:a16="http://schemas.microsoft.com/office/drawing/2014/main" id="{4D10EDE6-4F2B-4F10-9C8E-9E7D8DE93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755526" y="3397300"/>
                <a:ext cx="7920930" cy="10398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09672" name="Objeto 2">
            <a:extLst>
              <a:ext uri="{FF2B5EF4-FFF2-40B4-BE49-F238E27FC236}">
                <a16:creationId xmlns:a16="http://schemas.microsoft.com/office/drawing/2014/main" id="{AB643871-A267-4530-9CF9-9728813774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249647"/>
              </p:ext>
            </p:extLst>
          </p:nvPr>
        </p:nvGraphicFramePr>
        <p:xfrm>
          <a:off x="539750" y="1773238"/>
          <a:ext cx="43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5" imgW="139700" imgH="139700" progId="Equation.3">
                  <p:embed/>
                </p:oleObj>
              </mc:Choice>
              <mc:Fallback>
                <p:oleObj name="Equação" r:id="rId5" imgW="139700" imgH="139700" progId="Equation.3">
                  <p:embed/>
                  <p:pic>
                    <p:nvPicPr>
                      <p:cNvPr id="1009672" name="Objeto 2">
                        <a:extLst>
                          <a:ext uri="{FF2B5EF4-FFF2-40B4-BE49-F238E27FC236}">
                            <a16:creationId xmlns:a16="http://schemas.microsoft.com/office/drawing/2014/main" id="{AB643871-A267-4530-9CF9-9728813774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773238"/>
                        <a:ext cx="43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9673" name="Objeto 3">
            <a:extLst>
              <a:ext uri="{FF2B5EF4-FFF2-40B4-BE49-F238E27FC236}">
                <a16:creationId xmlns:a16="http://schemas.microsoft.com/office/drawing/2014/main" id="{430892A7-580C-4DD9-9A22-C9B24E8E9B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5600" y="2205038"/>
          <a:ext cx="43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7" imgW="139700" imgH="139700" progId="Equation.3">
                  <p:embed/>
                </p:oleObj>
              </mc:Choice>
              <mc:Fallback>
                <p:oleObj name="Equação" r:id="rId7" imgW="139700" imgH="139700" progId="Equation.3">
                  <p:embed/>
                  <p:pic>
                    <p:nvPicPr>
                      <p:cNvPr id="1009673" name="Objeto 3">
                        <a:extLst>
                          <a:ext uri="{FF2B5EF4-FFF2-40B4-BE49-F238E27FC236}">
                            <a16:creationId xmlns:a16="http://schemas.microsoft.com/office/drawing/2014/main" id="{430892A7-580C-4DD9-9A22-C9B24E8E9B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2205038"/>
                        <a:ext cx="43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7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7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028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Fim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624" y="3501008"/>
            <a:ext cx="7346776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ricardo.freitas@academico.domhelder.edu.br</a:t>
            </a:r>
            <a:r>
              <a:rPr lang="pt-BR" altLang="pt-BR" dirty="0"/>
              <a:t> 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746" name="Espaço Reservado para Número de Slide 3">
            <a:extLst>
              <a:ext uri="{FF2B5EF4-FFF2-40B4-BE49-F238E27FC236}">
                <a16:creationId xmlns:a16="http://schemas.microsoft.com/office/drawing/2014/main" id="{E941E311-BDFE-418E-8910-BFD2F405DC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5C165F-8DCD-41DE-8F16-3E893C1B2CF5}" type="slidenum">
              <a:rPr lang="pt-BR" altLang="en-US" sz="1200" smtClean="0">
                <a:latin typeface="Garamond" panose="02020404030301010803" pitchFamily="18" charset="0"/>
              </a:rPr>
              <a:pPr/>
              <a:t>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27747" name="Rectangle 2">
            <a:extLst>
              <a:ext uri="{FF2B5EF4-FFF2-40B4-BE49-F238E27FC236}">
                <a16:creationId xmlns:a16="http://schemas.microsoft.com/office/drawing/2014/main" id="{C914AB6F-38D2-47FA-B8DF-1C96341B6B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while</a:t>
            </a:r>
            <a:br>
              <a:rPr lang="pt-BR" altLang="pt-BR" sz="4600" dirty="0"/>
            </a:br>
            <a:r>
              <a:rPr lang="pt-BR" altLang="pt-BR" sz="2100" dirty="0"/>
              <a:t>(Estrutura de repetição baseada em condição)</a:t>
            </a:r>
          </a:p>
        </p:txBody>
      </p:sp>
      <p:sp>
        <p:nvSpPr>
          <p:cNvPr id="927748" name="Text Box 3">
            <a:extLst>
              <a:ext uri="{FF2B5EF4-FFF2-40B4-BE49-F238E27FC236}">
                <a16:creationId xmlns:a16="http://schemas.microsoft.com/office/drawing/2014/main" id="{D3329203-FFE5-4FB6-BB69-4AE8DC770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1844675"/>
            <a:ext cx="6696075" cy="4450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 eaLnBrk="1" hangingPunct="1"/>
            <a:r>
              <a:rPr lang="pt-BR" altLang="pt-BR" sz="2400" b="1" dirty="0" err="1">
                <a:latin typeface="Tahoma" panose="020B0604030504040204" pitchFamily="34" charset="0"/>
              </a:rPr>
              <a:t>while</a:t>
            </a:r>
            <a:r>
              <a:rPr lang="pt-BR" altLang="pt-BR" sz="2400" b="1" dirty="0">
                <a:latin typeface="Tahoma" panose="020B0604030504040204" pitchFamily="34" charset="0"/>
              </a:rPr>
              <a:t> </a:t>
            </a:r>
            <a:r>
              <a:rPr lang="pt-BR" altLang="pt-BR" sz="2400" u="sng" dirty="0">
                <a:solidFill>
                  <a:srgbClr val="0000FF"/>
                </a:solidFill>
                <a:latin typeface="Tahoma" panose="020B0604030504040204" pitchFamily="34" charset="0"/>
              </a:rPr>
              <a:t>(condição 1)</a:t>
            </a:r>
            <a:r>
              <a:rPr lang="pt-BR" altLang="pt-BR" sz="2400" b="1" dirty="0">
                <a:latin typeface="Tahoma" panose="020B0604030504040204" pitchFamily="34" charset="0"/>
              </a:rPr>
              <a:t> {</a:t>
            </a:r>
          </a:p>
          <a:p>
            <a:pPr eaLnBrk="1" hangingPunct="1"/>
            <a:r>
              <a:rPr lang="pt-BR" altLang="pt-BR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   </a:t>
            </a:r>
            <a:r>
              <a:rPr lang="pt-BR" altLang="pt-BR" sz="2400" dirty="0"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>
                <a:latin typeface="Tahoma" panose="020B0604030504040204" pitchFamily="34" charset="0"/>
              </a:rPr>
              <a:t>1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</a:p>
          <a:p>
            <a:pPr eaLnBrk="1" hangingPunct="1"/>
            <a:r>
              <a:rPr lang="pt-BR" altLang="pt-BR" sz="2400" b="1" dirty="0">
                <a:latin typeface="Tahoma" panose="020B0604030504040204" pitchFamily="34" charset="0"/>
              </a:rPr>
              <a:t>   </a:t>
            </a:r>
            <a:r>
              <a:rPr lang="pt-BR" altLang="pt-BR" sz="2400" dirty="0"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>
                <a:latin typeface="Tahoma" panose="020B0604030504040204" pitchFamily="34" charset="0"/>
              </a:rPr>
              <a:t>2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</a:p>
          <a:p>
            <a:pPr eaLnBrk="1" hangingPunct="1"/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  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if</a:t>
            </a:r>
            <a:r>
              <a:rPr lang="pt-BR" altLang="pt-BR" sz="2400" dirty="0">
                <a:latin typeface="Tahoma" panose="020B0604030504040204" pitchFamily="34" charset="0"/>
              </a:rPr>
              <a:t> </a:t>
            </a:r>
            <a:r>
              <a:rPr lang="pt-BR" altLang="pt-BR" sz="2400" dirty="0">
                <a:solidFill>
                  <a:srgbClr val="0000FF"/>
                </a:solidFill>
                <a:latin typeface="Tahoma" panose="020B0604030504040204" pitchFamily="34" charset="0"/>
              </a:rPr>
              <a:t>(condição 2)</a:t>
            </a:r>
          </a:p>
          <a:p>
            <a:pPr eaLnBrk="1" hangingPunct="1"/>
            <a:r>
              <a:rPr lang="pt-BR" altLang="pt-BR" sz="2400" dirty="0">
                <a:latin typeface="Tahoma" panose="020B0604030504040204" pitchFamily="34" charset="0"/>
              </a:rPr>
              <a:t>         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break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</a:p>
          <a:p>
            <a:pPr eaLnBrk="1" hangingPunct="1"/>
            <a:r>
              <a:rPr lang="pt-BR" altLang="pt-BR" sz="2400" dirty="0">
                <a:latin typeface="Tahoma" panose="020B0604030504040204" pitchFamily="34" charset="0"/>
              </a:rPr>
              <a:t>   ...</a:t>
            </a:r>
          </a:p>
          <a:p>
            <a:pPr eaLnBrk="1" hangingPunct="1"/>
            <a:r>
              <a:rPr lang="pt-BR" altLang="pt-BR" sz="2400" dirty="0">
                <a:latin typeface="Tahoma" panose="020B0604030504040204" pitchFamily="34" charset="0"/>
              </a:rPr>
              <a:t>   </a:t>
            </a:r>
            <a:r>
              <a:rPr lang="pt-BR" altLang="pt-BR" sz="2400" dirty="0" err="1"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 err="1">
                <a:latin typeface="Tahoma" panose="020B0604030504040204" pitchFamily="34" charset="0"/>
              </a:rPr>
              <a:t>n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latin typeface="Tahoma" panose="020B0604030504040204" pitchFamily="34" charset="0"/>
            </a:endParaRPr>
          </a:p>
          <a:p>
            <a:pPr eaLnBrk="1" hangingPunct="1"/>
            <a:r>
              <a:rPr lang="pt-BR" altLang="pt-BR" sz="2400" b="1" dirty="0">
                <a:latin typeface="Tahoma" panose="020B0604030504040204" pitchFamily="34" charset="0"/>
              </a:rPr>
              <a:t>}</a:t>
            </a:r>
            <a:r>
              <a:rPr lang="pt-BR" altLang="pt-BR" sz="2400" dirty="0">
                <a:latin typeface="Tahoma" panose="020B0604030504040204" pitchFamily="34" charset="0"/>
              </a:rPr>
              <a:t> </a:t>
            </a:r>
          </a:p>
          <a:p>
            <a:pPr eaLnBrk="1" hangingPunct="1"/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 eaLnBrk="1" hangingPunct="1"/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</p:txBody>
      </p:sp>
      <p:sp>
        <p:nvSpPr>
          <p:cNvPr id="2" name="AutoShape 4">
            <a:extLst>
              <a:ext uri="{FF2B5EF4-FFF2-40B4-BE49-F238E27FC236}">
                <a16:creationId xmlns:a16="http://schemas.microsoft.com/office/drawing/2014/main" id="{9D65EA49-C1D1-408A-B545-B2DF43AC8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4583" y="5517232"/>
            <a:ext cx="287337" cy="792162"/>
          </a:xfrm>
          <a:prstGeom prst="downArrow">
            <a:avLst>
              <a:gd name="adj1" fmla="val 50000"/>
              <a:gd name="adj2" fmla="val 68923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27752" name="AutoShape 8">
            <a:extLst>
              <a:ext uri="{FF2B5EF4-FFF2-40B4-BE49-F238E27FC236}">
                <a16:creationId xmlns:a16="http://schemas.microsoft.com/office/drawing/2014/main" id="{557FFACC-C500-4F2A-8799-0AC71622A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4583" y="1628775"/>
            <a:ext cx="287337" cy="792163"/>
          </a:xfrm>
          <a:prstGeom prst="downArrow">
            <a:avLst>
              <a:gd name="adj1" fmla="val 50000"/>
              <a:gd name="adj2" fmla="val 68923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6" name="AutoShape 5">
            <a:extLst>
              <a:ext uri="{FF2B5EF4-FFF2-40B4-BE49-F238E27FC236}">
                <a16:creationId xmlns:a16="http://schemas.microsoft.com/office/drawing/2014/main" id="{1FD00EB6-138C-4FDE-9707-7D90269588A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116013" y="2492896"/>
            <a:ext cx="863600" cy="2520280"/>
          </a:xfrm>
          <a:prstGeom prst="curvedLeftArrow">
            <a:avLst>
              <a:gd name="adj1" fmla="val 18243"/>
              <a:gd name="adj2" fmla="val 68279"/>
              <a:gd name="adj3" fmla="val 33333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7" name="AutoShape 8">
            <a:extLst>
              <a:ext uri="{FF2B5EF4-FFF2-40B4-BE49-F238E27FC236}">
                <a16:creationId xmlns:a16="http://schemas.microsoft.com/office/drawing/2014/main" id="{D292E34C-BA5E-4A0A-BEE4-2172CC97A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646" y="3008859"/>
            <a:ext cx="287338" cy="576386"/>
          </a:xfrm>
          <a:prstGeom prst="downArrow">
            <a:avLst>
              <a:gd name="adj1" fmla="val 50000"/>
              <a:gd name="adj2" fmla="val 106491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8" name="AutoShape 8">
            <a:extLst>
              <a:ext uri="{FF2B5EF4-FFF2-40B4-BE49-F238E27FC236}">
                <a16:creationId xmlns:a16="http://schemas.microsoft.com/office/drawing/2014/main" id="{92F56F43-7CEB-4C56-A562-ACFB503A8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861" y="4725144"/>
            <a:ext cx="3168477" cy="1296144"/>
          </a:xfrm>
          <a:prstGeom prst="wedgeRoundRectCallout">
            <a:avLst>
              <a:gd name="adj1" fmla="val -100702"/>
              <a:gd name="adj2" fmla="val -87955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/>
              <a:t>O comando </a:t>
            </a:r>
            <a:r>
              <a:rPr lang="pt-BR" altLang="pt-BR" sz="1800" b="1" dirty="0">
                <a:solidFill>
                  <a:schemeClr val="accent1">
                    <a:lumMod val="75000"/>
                  </a:schemeClr>
                </a:solidFill>
              </a:rPr>
              <a:t>break</a:t>
            </a:r>
            <a:r>
              <a:rPr lang="pt-BR" altLang="pt-BR" sz="1800" dirty="0"/>
              <a:t> interrompe as repetições encerrando o comando </a:t>
            </a:r>
            <a:r>
              <a:rPr lang="pt-BR" altLang="pt-BR" sz="1800" b="1" dirty="0" err="1">
                <a:solidFill>
                  <a:schemeClr val="accent1">
                    <a:lumMod val="75000"/>
                  </a:schemeClr>
                </a:solidFill>
              </a:rPr>
              <a:t>while</a:t>
            </a:r>
            <a:r>
              <a:rPr lang="pt-BR" altLang="pt-BR" sz="1800" dirty="0"/>
              <a:t>.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7B1348AB-5097-489F-AEB3-BC4A149DB52E}"/>
              </a:ext>
            </a:extLst>
          </p:cNvPr>
          <p:cNvCxnSpPr>
            <a:cxnSpLocks/>
          </p:cNvCxnSpPr>
          <p:nvPr/>
        </p:nvCxnSpPr>
        <p:spPr bwMode="auto">
          <a:xfrm flipH="1">
            <a:off x="1835696" y="4161383"/>
            <a:ext cx="1080120" cy="1080046"/>
          </a:xfrm>
          <a:prstGeom prst="straightConnector1">
            <a:avLst/>
          </a:prstGeom>
          <a:noFill/>
          <a:ln w="603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AutoShape 4">
            <a:extLst>
              <a:ext uri="{FF2B5EF4-FFF2-40B4-BE49-F238E27FC236}">
                <a16:creationId xmlns:a16="http://schemas.microsoft.com/office/drawing/2014/main" id="{EBD2185F-F9CF-4CF1-A627-E6A88C304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0347" y="3153245"/>
            <a:ext cx="2117725" cy="1080046"/>
          </a:xfrm>
          <a:prstGeom prst="wedgeRoundRectCallout">
            <a:avLst>
              <a:gd name="adj1" fmla="val -153647"/>
              <a:gd name="adj2" fmla="val 8175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Condição </a:t>
            </a:r>
            <a:r>
              <a:rPr lang="pt-BR" altLang="pt-BR" sz="1800" b="1" dirty="0"/>
              <a:t>FALSA</a:t>
            </a:r>
            <a:r>
              <a:rPr lang="pt-BR" altLang="pt-BR" sz="1800" dirty="0"/>
              <a:t> continua o loop (repetição).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sp>
        <p:nvSpPr>
          <p:cNvPr id="21" name="AutoShape 4">
            <a:extLst>
              <a:ext uri="{FF2B5EF4-FFF2-40B4-BE49-F238E27FC236}">
                <a16:creationId xmlns:a16="http://schemas.microsoft.com/office/drawing/2014/main" id="{9DB76FD1-CC4F-4921-9A68-D92793B95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747" y="3233786"/>
            <a:ext cx="2117725" cy="1287537"/>
          </a:xfrm>
          <a:prstGeom prst="wedgeRoundRectCallout">
            <a:avLst>
              <a:gd name="adj1" fmla="val -159626"/>
              <a:gd name="adj2" fmla="val -615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Condição </a:t>
            </a:r>
            <a:r>
              <a:rPr lang="pt-BR" altLang="pt-BR" sz="1800" b="1" dirty="0"/>
              <a:t>VERDADEIRA</a:t>
            </a:r>
            <a:r>
              <a:rPr lang="pt-BR" altLang="pt-BR" sz="1800" dirty="0"/>
              <a:t> </a:t>
            </a:r>
            <a:r>
              <a:rPr lang="pt-BR" altLang="pt-BR" sz="1800" u="sng" dirty="0"/>
              <a:t>interrompe</a:t>
            </a:r>
            <a:r>
              <a:rPr lang="pt-BR" altLang="pt-BR" sz="1800" dirty="0"/>
              <a:t> o loop (repetição).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sp>
        <p:nvSpPr>
          <p:cNvPr id="22" name="AutoShape 8">
            <a:extLst>
              <a:ext uri="{FF2B5EF4-FFF2-40B4-BE49-F238E27FC236}">
                <a16:creationId xmlns:a16="http://schemas.microsoft.com/office/drawing/2014/main" id="{AE4F8EEC-40F6-4C1F-8509-F93CC4F6D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646" y="4581128"/>
            <a:ext cx="287338" cy="576386"/>
          </a:xfrm>
          <a:prstGeom prst="downArrow">
            <a:avLst>
              <a:gd name="adj1" fmla="val 50000"/>
              <a:gd name="adj2" fmla="val 106491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23" name="AutoShape 8">
            <a:extLst>
              <a:ext uri="{FF2B5EF4-FFF2-40B4-BE49-F238E27FC236}">
                <a16:creationId xmlns:a16="http://schemas.microsoft.com/office/drawing/2014/main" id="{487D663E-B547-4322-8830-18F67101D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52" y="2996630"/>
            <a:ext cx="287338" cy="576386"/>
          </a:xfrm>
          <a:prstGeom prst="downArrow">
            <a:avLst>
              <a:gd name="adj1" fmla="val 50000"/>
              <a:gd name="adj2" fmla="val 106491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3928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7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7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27752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Espaço Reservado para Número de Slide 3">
            <a:extLst>
              <a:ext uri="{FF2B5EF4-FFF2-40B4-BE49-F238E27FC236}">
                <a16:creationId xmlns:a16="http://schemas.microsoft.com/office/drawing/2014/main" id="{3FAB2F19-05AC-43E7-839C-6E8AB856CC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95A205-E83F-462E-9A5E-68BDCD33F6FB}" type="slidenum">
              <a:rPr lang="pt-BR" altLang="en-US" sz="1200" smtClean="0">
                <a:latin typeface="Garamond" panose="02020404030301010803" pitchFamily="18" charset="0"/>
              </a:rPr>
              <a:pPr/>
              <a:t>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54979" name="Rectangle 2">
            <a:extLst>
              <a:ext uri="{FF2B5EF4-FFF2-40B4-BE49-F238E27FC236}">
                <a16:creationId xmlns:a16="http://schemas.microsoft.com/office/drawing/2014/main" id="{A359FABC-180C-4EE0-BB28-D75020B4FE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4335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000" dirty="0"/>
              <a:t>Na </a:t>
            </a:r>
            <a:r>
              <a:rPr lang="pt-BR" altLang="pt-BR" sz="2000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condição</a:t>
            </a:r>
            <a:r>
              <a:rPr lang="pt-BR" altLang="pt-BR" sz="2000" dirty="0"/>
              <a:t> do comando </a:t>
            </a:r>
            <a:r>
              <a:rPr lang="pt-BR" altLang="pt-BR" sz="2000" b="1" dirty="0" err="1"/>
              <a:t>while</a:t>
            </a:r>
            <a:r>
              <a:rPr lang="pt-BR" altLang="pt-BR" sz="2000" dirty="0"/>
              <a:t> utilizamos </a:t>
            </a:r>
            <a:r>
              <a:rPr lang="pt-BR" altLang="pt-BR" sz="2000" u="sng" dirty="0"/>
              <a:t>expressões booleanas </a:t>
            </a:r>
            <a:r>
              <a:rPr lang="pt-BR" altLang="pt-BR" sz="2000" dirty="0"/>
              <a:t>(lógicas) que retornam TRUE ou FALSE.</a:t>
            </a:r>
          </a:p>
          <a:p>
            <a:pPr lvl="1" eaLnBrk="1" hangingPunct="1">
              <a:lnSpc>
                <a:spcPct val="150000"/>
              </a:lnSpc>
            </a:pPr>
            <a:r>
              <a:rPr lang="pt-BR" altLang="pt-BR" sz="2200" dirty="0"/>
              <a:t>Podemos utilizar os seguintes operadores booleanos:</a:t>
            </a:r>
            <a:endParaRPr lang="pt-BR" altLang="pt-BR" sz="1800" dirty="0"/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EEBB79CB-5B08-4171-AB77-95C0DFE11177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178175"/>
            <a:ext cx="8153400" cy="2555875"/>
            <a:chOff x="336" y="2160"/>
            <a:chExt cx="5136" cy="1610"/>
          </a:xfrm>
        </p:grpSpPr>
        <p:sp>
          <p:nvSpPr>
            <p:cNvPr id="254982" name="Rectangle 4">
              <a:extLst>
                <a:ext uri="{FF2B5EF4-FFF2-40B4-BE49-F238E27FC236}">
                  <a16:creationId xmlns:a16="http://schemas.microsoft.com/office/drawing/2014/main" id="{CE9CAD05-93AA-44D3-B32B-80BFD0FCE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3540"/>
              <a:ext cx="27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voto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!=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99</a:t>
              </a:r>
            </a:p>
          </p:txBody>
        </p:sp>
        <p:sp>
          <p:nvSpPr>
            <p:cNvPr id="254983" name="Rectangle 5">
              <a:extLst>
                <a:ext uri="{FF2B5EF4-FFF2-40B4-BE49-F238E27FC236}">
                  <a16:creationId xmlns:a16="http://schemas.microsoft.com/office/drawing/2014/main" id="{04A55670-318E-4FD5-AC6C-79677E237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3540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Diferente</a:t>
              </a:r>
            </a:p>
          </p:txBody>
        </p:sp>
        <p:sp>
          <p:nvSpPr>
            <p:cNvPr id="254984" name="Rectangle 6">
              <a:extLst>
                <a:ext uri="{FF2B5EF4-FFF2-40B4-BE49-F238E27FC236}">
                  <a16:creationId xmlns:a16="http://schemas.microsoft.com/office/drawing/2014/main" id="{30566A27-2830-475A-BCD0-2FE936F07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540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!=</a:t>
              </a:r>
            </a:p>
          </p:txBody>
        </p:sp>
        <p:sp>
          <p:nvSpPr>
            <p:cNvPr id="254985" name="Rectangle 7">
              <a:extLst>
                <a:ext uri="{FF2B5EF4-FFF2-40B4-BE49-F238E27FC236}">
                  <a16:creationId xmlns:a16="http://schemas.microsoft.com/office/drawing/2014/main" id="{F4ABA76C-76B6-4CF8-A2ED-1A47BD71C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3310"/>
              <a:ext cx="27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>
                  <a:latin typeface="Courier New" panose="02070309020205020404" pitchFamily="49" charset="0"/>
                  <a:cs typeface="Courier New" panose="02070309020205020404" pitchFamily="49" charset="0"/>
                </a:rPr>
                <a:t>idade </a:t>
              </a:r>
              <a:r>
                <a:rPr lang="pt-BR" altLang="pt-BR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r>
                <a:rPr lang="pt-BR" altLang="pt-BR" sz="1700">
                  <a:latin typeface="Courier New" panose="02070309020205020404" pitchFamily="49" charset="0"/>
                  <a:cs typeface="Courier New" panose="02070309020205020404" pitchFamily="49" charset="0"/>
                </a:rPr>
                <a:t> maioridade</a:t>
              </a:r>
            </a:p>
          </p:txBody>
        </p:sp>
        <p:sp>
          <p:nvSpPr>
            <p:cNvPr id="254986" name="Rectangle 8">
              <a:extLst>
                <a:ext uri="{FF2B5EF4-FFF2-40B4-BE49-F238E27FC236}">
                  <a16:creationId xmlns:a16="http://schemas.microsoft.com/office/drawing/2014/main" id="{DA4DE554-A95F-4E21-A6A2-8666AFA1A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3310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Maior ou igual</a:t>
              </a:r>
            </a:p>
          </p:txBody>
        </p:sp>
        <p:sp>
          <p:nvSpPr>
            <p:cNvPr id="254987" name="Rectangle 9">
              <a:extLst>
                <a:ext uri="{FF2B5EF4-FFF2-40B4-BE49-F238E27FC236}">
                  <a16:creationId xmlns:a16="http://schemas.microsoft.com/office/drawing/2014/main" id="{6C7A232C-035B-43C5-A68D-109335DC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310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</a:p>
          </p:txBody>
        </p:sp>
        <p:sp>
          <p:nvSpPr>
            <p:cNvPr id="254988" name="Rectangle 10">
              <a:extLst>
                <a:ext uri="{FF2B5EF4-FFF2-40B4-BE49-F238E27FC236}">
                  <a16:creationId xmlns:a16="http://schemas.microsoft.com/office/drawing/2014/main" id="{99CC3EE1-D72D-40AA-B525-82FE068F3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3080"/>
              <a:ext cx="27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soma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0</a:t>
              </a:r>
            </a:p>
          </p:txBody>
        </p:sp>
        <p:sp>
          <p:nvSpPr>
            <p:cNvPr id="254989" name="Rectangle 11">
              <a:extLst>
                <a:ext uri="{FF2B5EF4-FFF2-40B4-BE49-F238E27FC236}">
                  <a16:creationId xmlns:a16="http://schemas.microsoft.com/office/drawing/2014/main" id="{B413848A-DABB-405F-8887-2C43FE5F3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3080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Menor ou igual</a:t>
              </a:r>
            </a:p>
          </p:txBody>
        </p:sp>
        <p:sp>
          <p:nvSpPr>
            <p:cNvPr id="254990" name="Rectangle 12">
              <a:extLst>
                <a:ext uri="{FF2B5EF4-FFF2-40B4-BE49-F238E27FC236}">
                  <a16:creationId xmlns:a16="http://schemas.microsoft.com/office/drawing/2014/main" id="{94F0F859-371D-4D96-B161-99B74DD22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080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</a:p>
          </p:txBody>
        </p:sp>
        <p:sp>
          <p:nvSpPr>
            <p:cNvPr id="254991" name="Rectangle 13">
              <a:extLst>
                <a:ext uri="{FF2B5EF4-FFF2-40B4-BE49-F238E27FC236}">
                  <a16:creationId xmlns:a16="http://schemas.microsoft.com/office/drawing/2014/main" id="{5AF3A381-C51A-41E7-AC41-E0CE3DF7D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2850"/>
              <a:ext cx="27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>
                  <a:latin typeface="Courier New" panose="02070309020205020404" pitchFamily="49" charset="0"/>
                  <a:cs typeface="Courier New" panose="02070309020205020404" pitchFamily="49" charset="0"/>
                </a:rPr>
                <a:t>numero1 </a:t>
              </a:r>
              <a:r>
                <a:rPr lang="pt-BR" altLang="pt-BR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pt-BR" altLang="pt-BR" sz="1700">
                  <a:latin typeface="Courier New" panose="02070309020205020404" pitchFamily="49" charset="0"/>
                  <a:cs typeface="Courier New" panose="02070309020205020404" pitchFamily="49" charset="0"/>
                </a:rPr>
                <a:t> numero2</a:t>
              </a:r>
            </a:p>
          </p:txBody>
        </p:sp>
        <p:sp>
          <p:nvSpPr>
            <p:cNvPr id="254992" name="Rectangle 14">
              <a:extLst>
                <a:ext uri="{FF2B5EF4-FFF2-40B4-BE49-F238E27FC236}">
                  <a16:creationId xmlns:a16="http://schemas.microsoft.com/office/drawing/2014/main" id="{466F2F38-1C21-4CA3-B751-B4A08D6D6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2850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Maior</a:t>
              </a:r>
            </a:p>
          </p:txBody>
        </p:sp>
        <p:sp>
          <p:nvSpPr>
            <p:cNvPr id="254993" name="Rectangle 15">
              <a:extLst>
                <a:ext uri="{FF2B5EF4-FFF2-40B4-BE49-F238E27FC236}">
                  <a16:creationId xmlns:a16="http://schemas.microsoft.com/office/drawing/2014/main" id="{A947F323-980B-4504-A926-A14F69DF6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850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  <p:sp>
          <p:nvSpPr>
            <p:cNvPr id="254994" name="Rectangle 16">
              <a:extLst>
                <a:ext uri="{FF2B5EF4-FFF2-40B4-BE49-F238E27FC236}">
                  <a16:creationId xmlns:a16="http://schemas.microsoft.com/office/drawing/2014/main" id="{7295591E-3A43-4471-80F5-EAA2D16C4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2620"/>
              <a:ext cx="27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valor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100</a:t>
              </a:r>
            </a:p>
          </p:txBody>
        </p:sp>
        <p:sp>
          <p:nvSpPr>
            <p:cNvPr id="254995" name="Rectangle 17">
              <a:extLst>
                <a:ext uri="{FF2B5EF4-FFF2-40B4-BE49-F238E27FC236}">
                  <a16:creationId xmlns:a16="http://schemas.microsoft.com/office/drawing/2014/main" id="{172B782B-5A0E-43D8-AD59-9CA6804EE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2620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Menor</a:t>
              </a:r>
            </a:p>
          </p:txBody>
        </p:sp>
        <p:sp>
          <p:nvSpPr>
            <p:cNvPr id="254996" name="Rectangle 18">
              <a:extLst>
                <a:ext uri="{FF2B5EF4-FFF2-40B4-BE49-F238E27FC236}">
                  <a16:creationId xmlns:a16="http://schemas.microsoft.com/office/drawing/2014/main" id="{C5DD7F97-A821-4A5F-9198-8E043388D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20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</a:p>
          </p:txBody>
        </p:sp>
        <p:sp>
          <p:nvSpPr>
            <p:cNvPr id="254997" name="Rectangle 19">
              <a:extLst>
                <a:ext uri="{FF2B5EF4-FFF2-40B4-BE49-F238E27FC236}">
                  <a16:creationId xmlns:a16="http://schemas.microsoft.com/office/drawing/2014/main" id="{40F99238-CBCA-4D5A-B6E2-FDCF3A1EF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2390"/>
              <a:ext cx="27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n1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n2</a:t>
              </a:r>
            </a:p>
          </p:txBody>
        </p:sp>
        <p:sp>
          <p:nvSpPr>
            <p:cNvPr id="254998" name="Rectangle 20">
              <a:extLst>
                <a:ext uri="{FF2B5EF4-FFF2-40B4-BE49-F238E27FC236}">
                  <a16:creationId xmlns:a16="http://schemas.microsoft.com/office/drawing/2014/main" id="{4425328F-5709-4D6E-BF1E-07EFF3465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2390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Igual</a:t>
              </a:r>
            </a:p>
          </p:txBody>
        </p:sp>
        <p:sp>
          <p:nvSpPr>
            <p:cNvPr id="254999" name="Rectangle 21">
              <a:extLst>
                <a:ext uri="{FF2B5EF4-FFF2-40B4-BE49-F238E27FC236}">
                  <a16:creationId xmlns:a16="http://schemas.microsoft.com/office/drawing/2014/main" id="{1853B597-643C-45AD-9D29-3F643DC8F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390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</a:p>
          </p:txBody>
        </p:sp>
        <p:sp>
          <p:nvSpPr>
            <p:cNvPr id="115736" name="Rectangle 22">
              <a:extLst>
                <a:ext uri="{FF2B5EF4-FFF2-40B4-BE49-F238E27FC236}">
                  <a16:creationId xmlns:a16="http://schemas.microsoft.com/office/drawing/2014/main" id="{E3069D11-62E3-4B1E-AFE2-4DDCCBA9A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2160"/>
              <a:ext cx="2751" cy="2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pt-BR" sz="1700" dirty="0">
                  <a:solidFill>
                    <a:schemeClr val="bg1"/>
                  </a:solidFill>
                  <a:latin typeface="Arial" charset="0"/>
                </a:rPr>
                <a:t>Exemplo</a:t>
              </a:r>
            </a:p>
          </p:txBody>
        </p:sp>
        <p:sp>
          <p:nvSpPr>
            <p:cNvPr id="115737" name="Rectangle 23">
              <a:extLst>
                <a:ext uri="{FF2B5EF4-FFF2-40B4-BE49-F238E27FC236}">
                  <a16:creationId xmlns:a16="http://schemas.microsoft.com/office/drawing/2014/main" id="{67BFDBAF-7A31-449E-9D6E-34E688512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2160"/>
              <a:ext cx="1376" cy="2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pt-BR" sz="1700" dirty="0">
                  <a:solidFill>
                    <a:schemeClr val="bg1"/>
                  </a:solidFill>
                  <a:latin typeface="Arial" charset="0"/>
                </a:rPr>
                <a:t>Operação</a:t>
              </a:r>
            </a:p>
          </p:txBody>
        </p:sp>
        <p:sp>
          <p:nvSpPr>
            <p:cNvPr id="115738" name="Rectangle 24">
              <a:extLst>
                <a:ext uri="{FF2B5EF4-FFF2-40B4-BE49-F238E27FC236}">
                  <a16:creationId xmlns:a16="http://schemas.microsoft.com/office/drawing/2014/main" id="{319FDA96-2771-4EA0-B77D-AC3F54DE1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160"/>
              <a:ext cx="1009" cy="2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pt-BR" sz="1700" dirty="0">
                  <a:solidFill>
                    <a:schemeClr val="bg1"/>
                  </a:solidFill>
                  <a:latin typeface="Arial" charset="0"/>
                </a:rPr>
                <a:t>Operador</a:t>
              </a:r>
            </a:p>
          </p:txBody>
        </p:sp>
        <p:sp>
          <p:nvSpPr>
            <p:cNvPr id="255003" name="Line 25">
              <a:extLst>
                <a:ext uri="{FF2B5EF4-FFF2-40B4-BE49-F238E27FC236}">
                  <a16:creationId xmlns:a16="http://schemas.microsoft.com/office/drawing/2014/main" id="{328BD4BC-BA09-4DE0-965D-D5E069016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160"/>
              <a:ext cx="51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04" name="Line 26">
              <a:extLst>
                <a:ext uri="{FF2B5EF4-FFF2-40B4-BE49-F238E27FC236}">
                  <a16:creationId xmlns:a16="http://schemas.microsoft.com/office/drawing/2014/main" id="{134DC8B4-7CE8-441F-8B39-892CF8A0F3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390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05" name="Line 27">
              <a:extLst>
                <a:ext uri="{FF2B5EF4-FFF2-40B4-BE49-F238E27FC236}">
                  <a16:creationId xmlns:a16="http://schemas.microsoft.com/office/drawing/2014/main" id="{4F1632DD-D774-4571-9C01-FF5D400D1C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620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06" name="Line 28">
              <a:extLst>
                <a:ext uri="{FF2B5EF4-FFF2-40B4-BE49-F238E27FC236}">
                  <a16:creationId xmlns:a16="http://schemas.microsoft.com/office/drawing/2014/main" id="{CF326A75-51E1-415A-B53D-CA3866DAE8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850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07" name="Line 29">
              <a:extLst>
                <a:ext uri="{FF2B5EF4-FFF2-40B4-BE49-F238E27FC236}">
                  <a16:creationId xmlns:a16="http://schemas.microsoft.com/office/drawing/2014/main" id="{5B430005-AC0D-4169-AFB6-204E0DE7A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080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08" name="Line 30">
              <a:extLst>
                <a:ext uri="{FF2B5EF4-FFF2-40B4-BE49-F238E27FC236}">
                  <a16:creationId xmlns:a16="http://schemas.microsoft.com/office/drawing/2014/main" id="{FBFB062F-9057-472B-8F50-1B8D17F8F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0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09" name="Line 31">
              <a:extLst>
                <a:ext uri="{FF2B5EF4-FFF2-40B4-BE49-F238E27FC236}">
                  <a16:creationId xmlns:a16="http://schemas.microsoft.com/office/drawing/2014/main" id="{499FEE2A-C52D-4585-B0A9-8E0A66CC3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540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10" name="Line 32">
              <a:extLst>
                <a:ext uri="{FF2B5EF4-FFF2-40B4-BE49-F238E27FC236}">
                  <a16:creationId xmlns:a16="http://schemas.microsoft.com/office/drawing/2014/main" id="{8798F898-779F-4F07-900D-5060A6ACA5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770"/>
              <a:ext cx="51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11" name="Line 33">
              <a:extLst>
                <a:ext uri="{FF2B5EF4-FFF2-40B4-BE49-F238E27FC236}">
                  <a16:creationId xmlns:a16="http://schemas.microsoft.com/office/drawing/2014/main" id="{95FF95E0-0CBE-4A71-A93A-026F82770D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160"/>
              <a:ext cx="0" cy="161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12" name="Line 34">
              <a:extLst>
                <a:ext uri="{FF2B5EF4-FFF2-40B4-BE49-F238E27FC236}">
                  <a16:creationId xmlns:a16="http://schemas.microsoft.com/office/drawing/2014/main" id="{5DB1E154-ECAF-4E25-851A-2DD60FB4F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5" y="2160"/>
              <a:ext cx="0" cy="16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13" name="Line 35">
              <a:extLst>
                <a:ext uri="{FF2B5EF4-FFF2-40B4-BE49-F238E27FC236}">
                  <a16:creationId xmlns:a16="http://schemas.microsoft.com/office/drawing/2014/main" id="{C2727EE3-72BC-461F-BE33-6FB6707BE1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" y="2160"/>
              <a:ext cx="0" cy="16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14" name="Line 36">
              <a:extLst>
                <a:ext uri="{FF2B5EF4-FFF2-40B4-BE49-F238E27FC236}">
                  <a16:creationId xmlns:a16="http://schemas.microsoft.com/office/drawing/2014/main" id="{87555526-5393-431D-B1E9-D913CB9C5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2160"/>
              <a:ext cx="0" cy="161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0" name="Rectangle 3">
            <a:extLst>
              <a:ext uri="{FF2B5EF4-FFF2-40B4-BE49-F238E27FC236}">
                <a16:creationId xmlns:a16="http://schemas.microsoft.com/office/drawing/2014/main" id="{9D3ADC56-7C67-42F8-BBA0-4A6E9C745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while</a:t>
            </a:r>
            <a:br>
              <a:rPr lang="pt-BR" altLang="pt-BR" dirty="0"/>
            </a:br>
            <a:r>
              <a:rPr lang="pt-BR" altLang="pt-BR" sz="2100" dirty="0"/>
              <a:t>(Estrutura de repetição)</a:t>
            </a:r>
          </a:p>
        </p:txBody>
      </p:sp>
    </p:spTree>
    <p:extLst>
      <p:ext uri="{BB962C8B-B14F-4D97-AF65-F5344CB8AC3E}">
        <p14:creationId xmlns:p14="http://schemas.microsoft.com/office/powerpoint/2010/main" val="397845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Espaço Reservado para Número de Slide 3">
            <a:extLst>
              <a:ext uri="{FF2B5EF4-FFF2-40B4-BE49-F238E27FC236}">
                <a16:creationId xmlns:a16="http://schemas.microsoft.com/office/drawing/2014/main" id="{892FC0EF-D473-4AF2-9A04-7108D9C286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7DA641-2C6F-42DA-83F7-C3A13CADE9C1}" type="slidenum">
              <a:rPr lang="pt-BR" altLang="en-US" sz="1200" smtClean="0">
                <a:latin typeface="Garamond" panose="02020404030301010803" pitchFamily="18" charset="0"/>
              </a:rPr>
              <a:pPr/>
              <a:t>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57027" name="Rectangle 2">
            <a:extLst>
              <a:ext uri="{FF2B5EF4-FFF2-40B4-BE49-F238E27FC236}">
                <a16:creationId xmlns:a16="http://schemas.microsoft.com/office/drawing/2014/main" id="{B2EE27A6-3DB2-4C56-9520-B0C171A3B9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497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000" dirty="0"/>
              <a:t>Na </a:t>
            </a:r>
            <a:r>
              <a:rPr lang="pt-BR" altLang="pt-BR" sz="2000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condição</a:t>
            </a:r>
            <a:r>
              <a:rPr lang="pt-BR" altLang="pt-BR" sz="2000" dirty="0"/>
              <a:t> do comando </a:t>
            </a:r>
            <a:r>
              <a:rPr lang="pt-BR" altLang="pt-BR" sz="2000" b="1" dirty="0" err="1"/>
              <a:t>while</a:t>
            </a:r>
            <a:r>
              <a:rPr lang="pt-BR" altLang="pt-BR" sz="1600" dirty="0"/>
              <a:t> </a:t>
            </a:r>
            <a:r>
              <a:rPr lang="pt-BR" altLang="pt-BR" sz="2000" dirty="0"/>
              <a:t>podemos utilizar uma condição composta, ou seja, mais de uma proposição, unidas por conectores booleanos (lógicos):</a:t>
            </a:r>
          </a:p>
          <a:p>
            <a:pPr lvl="1" eaLnBrk="1" hangingPunct="1">
              <a:lnSpc>
                <a:spcPct val="80000"/>
              </a:lnSpc>
              <a:spcBef>
                <a:spcPct val="55000"/>
              </a:spcBef>
              <a:spcAft>
                <a:spcPct val="10000"/>
              </a:spcAft>
            </a:pPr>
            <a:endParaRPr lang="pt-BR" altLang="pt-BR" sz="1900" dirty="0"/>
          </a:p>
          <a:p>
            <a:pPr lvl="1" eaLnBrk="1" hangingPunct="1">
              <a:lnSpc>
                <a:spcPct val="80000"/>
              </a:lnSpc>
              <a:spcBef>
                <a:spcPct val="55000"/>
              </a:spcBef>
              <a:spcAft>
                <a:spcPct val="10000"/>
              </a:spcAft>
            </a:pPr>
            <a:endParaRPr lang="pt-BR" altLang="pt-BR" sz="1900" dirty="0"/>
          </a:p>
          <a:p>
            <a:pPr lvl="1" eaLnBrk="1" hangingPunct="1">
              <a:lnSpc>
                <a:spcPct val="80000"/>
              </a:lnSpc>
              <a:spcBef>
                <a:spcPct val="55000"/>
              </a:spcBef>
              <a:spcAft>
                <a:spcPct val="10000"/>
              </a:spcAft>
            </a:pPr>
            <a:endParaRPr lang="pt-BR" altLang="pt-BR" sz="1900" dirty="0"/>
          </a:p>
          <a:p>
            <a:pPr lvl="1" eaLnBrk="1" hangingPunct="1">
              <a:lnSpc>
                <a:spcPct val="80000"/>
              </a:lnSpc>
              <a:spcBef>
                <a:spcPct val="55000"/>
              </a:spcBef>
              <a:spcAft>
                <a:spcPct val="10000"/>
              </a:spcAft>
            </a:pPr>
            <a:endParaRPr lang="pt-BR" altLang="pt-BR" sz="1900" dirty="0"/>
          </a:p>
          <a:p>
            <a:pPr lvl="1" eaLnBrk="1" hangingPunct="1">
              <a:lnSpc>
                <a:spcPct val="80000"/>
              </a:lnSpc>
              <a:spcBef>
                <a:spcPct val="55000"/>
              </a:spcBef>
              <a:spcAft>
                <a:spcPct val="10000"/>
              </a:spcAft>
            </a:pPr>
            <a:endParaRPr lang="pt-BR" altLang="pt-BR" sz="1900" dirty="0"/>
          </a:p>
          <a:p>
            <a:pPr eaLnBrk="1" hangingPunct="1">
              <a:lnSpc>
                <a:spcPct val="80000"/>
              </a:lnSpc>
              <a:spcBef>
                <a:spcPct val="55000"/>
              </a:spcBef>
              <a:spcAft>
                <a:spcPct val="10000"/>
              </a:spcAft>
            </a:pPr>
            <a:r>
              <a:rPr lang="pt-BR" altLang="pt-BR" sz="1800" b="1" u="sng" dirty="0"/>
              <a:t>Observação</a:t>
            </a:r>
            <a:r>
              <a:rPr lang="pt-BR" altLang="pt-BR" sz="1800" dirty="0"/>
              <a:t>: Se utilizarmos </a:t>
            </a:r>
            <a:r>
              <a:rPr lang="pt-BR" altLang="pt-BR" sz="1800" b="1" dirty="0"/>
              <a:t>&amp;</a:t>
            </a:r>
            <a:r>
              <a:rPr lang="pt-BR" altLang="pt-BR" sz="1800" dirty="0"/>
              <a:t> ou </a:t>
            </a:r>
            <a:r>
              <a:rPr lang="pt-BR" altLang="pt-BR" sz="1800" b="1" dirty="0"/>
              <a:t>|</a:t>
            </a:r>
            <a:r>
              <a:rPr lang="pt-BR" altLang="pt-BR" sz="1800" dirty="0"/>
              <a:t> todas as proposições da condição serão analisadas, no caso de utilizarmos </a:t>
            </a:r>
            <a:r>
              <a:rPr lang="pt-BR" altLang="pt-BR" sz="1800" b="1" dirty="0"/>
              <a:t>&amp;&amp;</a:t>
            </a:r>
            <a:r>
              <a:rPr lang="pt-BR" altLang="pt-BR" sz="1800" dirty="0"/>
              <a:t> ou </a:t>
            </a:r>
            <a:r>
              <a:rPr lang="pt-BR" altLang="pt-BR" sz="1800" b="1" dirty="0"/>
              <a:t>||</a:t>
            </a:r>
            <a:r>
              <a:rPr lang="pt-BR" altLang="pt-BR" sz="1800" dirty="0"/>
              <a:t> as demais proposições da condição serão analisadas somente se necessário (mais rápido).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ACEA402F-858D-4887-85BD-8F6BAD0D8EEB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781300"/>
            <a:ext cx="8153400" cy="1460500"/>
            <a:chOff x="336" y="2326"/>
            <a:chExt cx="5136" cy="920"/>
          </a:xfrm>
        </p:grpSpPr>
        <p:sp>
          <p:nvSpPr>
            <p:cNvPr id="249865" name="Rectangle 4">
              <a:extLst>
                <a:ext uri="{FF2B5EF4-FFF2-40B4-BE49-F238E27FC236}">
                  <a16:creationId xmlns:a16="http://schemas.microsoft.com/office/drawing/2014/main" id="{F3B47775-50A3-4C0F-A9D6-9F1DF582B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3016"/>
              <a:ext cx="2751" cy="23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pt-BR" altLang="pt-BR" sz="1700" b="1" dirty="0">
                  <a:latin typeface="+mn-lt"/>
                  <a:cs typeface="Courier New" panose="02070309020205020404" pitchFamily="49" charset="0"/>
                </a:rPr>
                <a:t>!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pt-BR" altLang="pt-BR" sz="1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cidade.equalsIgnoreCase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pt-BR" altLang="pt-BR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altLang="pt-BR" sz="17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BH</a:t>
              </a:r>
              <a:r>
                <a:rPr lang="pt-BR" altLang="pt-BR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</a:p>
          </p:txBody>
        </p:sp>
        <p:sp>
          <p:nvSpPr>
            <p:cNvPr id="257034" name="Rectangle 5">
              <a:extLst>
                <a:ext uri="{FF2B5EF4-FFF2-40B4-BE49-F238E27FC236}">
                  <a16:creationId xmlns:a16="http://schemas.microsoft.com/office/drawing/2014/main" id="{412DAE81-D28F-4EE1-85E3-7E9B7F669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3016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Nega a condição</a:t>
              </a:r>
            </a:p>
          </p:txBody>
        </p:sp>
        <p:sp>
          <p:nvSpPr>
            <p:cNvPr id="257035" name="Rectangle 6">
              <a:extLst>
                <a:ext uri="{FF2B5EF4-FFF2-40B4-BE49-F238E27FC236}">
                  <a16:creationId xmlns:a16="http://schemas.microsoft.com/office/drawing/2014/main" id="{8889B4F5-B81C-4787-817B-237911260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016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 dirty="0"/>
                <a:t>!</a:t>
              </a:r>
              <a:endParaRPr lang="pt-BR" altLang="pt-BR" sz="1700" dirty="0"/>
            </a:p>
          </p:txBody>
        </p:sp>
        <p:sp>
          <p:nvSpPr>
            <p:cNvPr id="249868" name="Rectangle 7">
              <a:extLst>
                <a:ext uri="{FF2B5EF4-FFF2-40B4-BE49-F238E27FC236}">
                  <a16:creationId xmlns:a16="http://schemas.microsoft.com/office/drawing/2014/main" id="{4B9BE61D-9EAF-4BEA-9C5E-F531B1528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2786"/>
              <a:ext cx="2751" cy="23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(idade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altLang="pt-BR" sz="17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65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altLang="pt-BR" sz="1700" b="1" dirty="0">
                  <a:latin typeface="+mn-lt"/>
                  <a:cs typeface="Courier New" panose="02070309020205020404" pitchFamily="49" charset="0"/>
                </a:rPr>
                <a:t>||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salario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altLang="pt-BR" sz="17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724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257037" name="Rectangle 8">
              <a:extLst>
                <a:ext uri="{FF2B5EF4-FFF2-40B4-BE49-F238E27FC236}">
                  <a16:creationId xmlns:a16="http://schemas.microsoft.com/office/drawing/2014/main" id="{14E1C9A5-7628-4A38-8133-B5BE01C70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2786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Um </a:t>
              </a:r>
              <a:r>
                <a:rPr lang="pt-BR" altLang="pt-BR" sz="1700" u="sng"/>
                <a:t>V</a:t>
              </a:r>
              <a:r>
                <a:rPr lang="pt-BR" altLang="pt-BR" sz="1700"/>
                <a:t> = </a:t>
              </a:r>
              <a:r>
                <a:rPr lang="pt-BR" altLang="pt-BR" sz="1700" u="sng"/>
                <a:t>V</a:t>
              </a:r>
            </a:p>
          </p:txBody>
        </p:sp>
        <p:sp>
          <p:nvSpPr>
            <p:cNvPr id="257038" name="Rectangle 9">
              <a:extLst>
                <a:ext uri="{FF2B5EF4-FFF2-40B4-BE49-F238E27FC236}">
                  <a16:creationId xmlns:a16="http://schemas.microsoft.com/office/drawing/2014/main" id="{FE251468-0B0D-4091-ACFC-689CEBAE1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786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 dirty="0"/>
                <a:t>||</a:t>
              </a:r>
              <a:endParaRPr lang="pt-BR" altLang="pt-BR" sz="1700" dirty="0"/>
            </a:p>
          </p:txBody>
        </p:sp>
        <p:sp>
          <p:nvSpPr>
            <p:cNvPr id="249871" name="Rectangle 10">
              <a:extLst>
                <a:ext uri="{FF2B5EF4-FFF2-40B4-BE49-F238E27FC236}">
                  <a16:creationId xmlns:a16="http://schemas.microsoft.com/office/drawing/2014/main" id="{58969BF8-3256-4FE0-833F-BEFF2D9B7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2556"/>
              <a:ext cx="2751" cy="23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(nota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altLang="pt-BR" sz="17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65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altLang="pt-BR" sz="1700" b="1" dirty="0">
                  <a:latin typeface="+mn-lt"/>
                  <a:cs typeface="Courier New" panose="02070309020205020404" pitchFamily="49" charset="0"/>
                </a:rPr>
                <a:t>&amp;&amp;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faltas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altLang="pt-BR" sz="17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18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257040" name="Rectangle 11">
              <a:extLst>
                <a:ext uri="{FF2B5EF4-FFF2-40B4-BE49-F238E27FC236}">
                  <a16:creationId xmlns:a16="http://schemas.microsoft.com/office/drawing/2014/main" id="{13B1EB90-7B4B-42D4-8C9F-79255003E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2556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Todos </a:t>
              </a:r>
              <a:r>
                <a:rPr lang="pt-BR" altLang="pt-BR" sz="1700" u="sng"/>
                <a:t>V</a:t>
              </a:r>
              <a:r>
                <a:rPr lang="pt-BR" altLang="pt-BR" sz="1700"/>
                <a:t> = </a:t>
              </a:r>
              <a:r>
                <a:rPr lang="pt-BR" altLang="pt-BR" sz="1700" u="sng"/>
                <a:t>V</a:t>
              </a:r>
            </a:p>
          </p:txBody>
        </p:sp>
        <p:sp>
          <p:nvSpPr>
            <p:cNvPr id="257041" name="Rectangle 12">
              <a:extLst>
                <a:ext uri="{FF2B5EF4-FFF2-40B4-BE49-F238E27FC236}">
                  <a16:creationId xmlns:a16="http://schemas.microsoft.com/office/drawing/2014/main" id="{F8640FEE-EA00-41F5-9296-42BB1FDE1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556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 dirty="0"/>
                <a:t>&amp;&amp;</a:t>
              </a:r>
              <a:endParaRPr lang="pt-BR" altLang="pt-BR" sz="1700" dirty="0"/>
            </a:p>
          </p:txBody>
        </p:sp>
        <p:sp>
          <p:nvSpPr>
            <p:cNvPr id="116751" name="Rectangle 13">
              <a:extLst>
                <a:ext uri="{FF2B5EF4-FFF2-40B4-BE49-F238E27FC236}">
                  <a16:creationId xmlns:a16="http://schemas.microsoft.com/office/drawing/2014/main" id="{89EFF5B9-0D98-47DC-9E36-08C26B5CF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2326"/>
              <a:ext cx="2751" cy="2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pt-BR" sz="1700" dirty="0">
                  <a:solidFill>
                    <a:schemeClr val="bg1"/>
                  </a:solidFill>
                  <a:latin typeface="Arial" charset="0"/>
                </a:rPr>
                <a:t>Exemplo</a:t>
              </a:r>
            </a:p>
          </p:txBody>
        </p:sp>
        <p:sp>
          <p:nvSpPr>
            <p:cNvPr id="116752" name="Rectangle 14">
              <a:extLst>
                <a:ext uri="{FF2B5EF4-FFF2-40B4-BE49-F238E27FC236}">
                  <a16:creationId xmlns:a16="http://schemas.microsoft.com/office/drawing/2014/main" id="{A43FA8E2-D78D-4FA5-B882-0380B453E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2326"/>
              <a:ext cx="1376" cy="2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pt-BR" sz="1700" dirty="0">
                  <a:solidFill>
                    <a:schemeClr val="bg1"/>
                  </a:solidFill>
                  <a:latin typeface="Arial" charset="0"/>
                </a:rPr>
                <a:t>Operação</a:t>
              </a:r>
            </a:p>
          </p:txBody>
        </p:sp>
        <p:sp>
          <p:nvSpPr>
            <p:cNvPr id="116753" name="Rectangle 15">
              <a:extLst>
                <a:ext uri="{FF2B5EF4-FFF2-40B4-BE49-F238E27FC236}">
                  <a16:creationId xmlns:a16="http://schemas.microsoft.com/office/drawing/2014/main" id="{31256536-14A2-4D1C-BAA0-67FBAD9F3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326"/>
              <a:ext cx="1009" cy="2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pt-BR" sz="1700" dirty="0">
                  <a:solidFill>
                    <a:schemeClr val="bg1"/>
                  </a:solidFill>
                  <a:latin typeface="Arial" charset="0"/>
                </a:rPr>
                <a:t>Conector</a:t>
              </a:r>
            </a:p>
          </p:txBody>
        </p:sp>
        <p:sp>
          <p:nvSpPr>
            <p:cNvPr id="257045" name="Line 16">
              <a:extLst>
                <a:ext uri="{FF2B5EF4-FFF2-40B4-BE49-F238E27FC236}">
                  <a16:creationId xmlns:a16="http://schemas.microsoft.com/office/drawing/2014/main" id="{BF794901-18CA-4BDB-9F6A-A2B8C0C5E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326"/>
              <a:ext cx="51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7046" name="Line 17">
              <a:extLst>
                <a:ext uri="{FF2B5EF4-FFF2-40B4-BE49-F238E27FC236}">
                  <a16:creationId xmlns:a16="http://schemas.microsoft.com/office/drawing/2014/main" id="{DE7C50EA-3B55-4C50-AD10-337743CF2D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556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7047" name="Line 18">
              <a:extLst>
                <a:ext uri="{FF2B5EF4-FFF2-40B4-BE49-F238E27FC236}">
                  <a16:creationId xmlns:a16="http://schemas.microsoft.com/office/drawing/2014/main" id="{C46F2C8A-FADB-4C3A-AF9E-012B45E8F9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786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7048" name="Line 19">
              <a:extLst>
                <a:ext uri="{FF2B5EF4-FFF2-40B4-BE49-F238E27FC236}">
                  <a16:creationId xmlns:a16="http://schemas.microsoft.com/office/drawing/2014/main" id="{87357A44-E96D-4321-8024-77B5B0B56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016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257049" name="Line 20">
              <a:extLst>
                <a:ext uri="{FF2B5EF4-FFF2-40B4-BE49-F238E27FC236}">
                  <a16:creationId xmlns:a16="http://schemas.microsoft.com/office/drawing/2014/main" id="{95B194F1-2AE3-4B7F-A611-137951B243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246"/>
              <a:ext cx="51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257050" name="Line 21">
              <a:extLst>
                <a:ext uri="{FF2B5EF4-FFF2-40B4-BE49-F238E27FC236}">
                  <a16:creationId xmlns:a16="http://schemas.microsoft.com/office/drawing/2014/main" id="{29C39B22-D5C2-4776-BDC1-125AAA328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326"/>
              <a:ext cx="0" cy="9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7051" name="Line 22">
              <a:extLst>
                <a:ext uri="{FF2B5EF4-FFF2-40B4-BE49-F238E27FC236}">
                  <a16:creationId xmlns:a16="http://schemas.microsoft.com/office/drawing/2014/main" id="{E3E91669-8AF9-4A7B-A71D-58709F49F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5" y="2326"/>
              <a:ext cx="0" cy="9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7052" name="Line 23">
              <a:extLst>
                <a:ext uri="{FF2B5EF4-FFF2-40B4-BE49-F238E27FC236}">
                  <a16:creationId xmlns:a16="http://schemas.microsoft.com/office/drawing/2014/main" id="{24BB3E59-2B86-4CC3-88CF-CED08156B7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" y="2326"/>
              <a:ext cx="0" cy="9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7053" name="Line 24">
              <a:extLst>
                <a:ext uri="{FF2B5EF4-FFF2-40B4-BE49-F238E27FC236}">
                  <a16:creationId xmlns:a16="http://schemas.microsoft.com/office/drawing/2014/main" id="{11217CA1-2B45-41EF-8682-1942F53E7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2326"/>
              <a:ext cx="0" cy="9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8" name="Rectangle 3">
            <a:extLst>
              <a:ext uri="{FF2B5EF4-FFF2-40B4-BE49-F238E27FC236}">
                <a16:creationId xmlns:a16="http://schemas.microsoft.com/office/drawing/2014/main" id="{069A4CF6-F723-45BC-BB11-C6F69C8484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while</a:t>
            </a:r>
            <a:br>
              <a:rPr lang="pt-BR" altLang="pt-BR" dirty="0"/>
            </a:br>
            <a:r>
              <a:rPr lang="pt-BR" altLang="pt-BR" sz="2100" dirty="0"/>
              <a:t>(Estrutura de repetição)</a:t>
            </a:r>
          </a:p>
        </p:txBody>
      </p:sp>
    </p:spTree>
    <p:extLst>
      <p:ext uri="{BB962C8B-B14F-4D97-AF65-F5344CB8AC3E}">
        <p14:creationId xmlns:p14="http://schemas.microsoft.com/office/powerpoint/2010/main" val="250615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orda">
  <a:themeElements>
    <a:clrScheme name="Borda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Borda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orda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75001</TotalTime>
  <Words>7453</Words>
  <Application>Microsoft Office PowerPoint</Application>
  <PresentationFormat>Apresentação na tela (4:3)</PresentationFormat>
  <Paragraphs>1421</Paragraphs>
  <Slides>65</Slides>
  <Notes>49</Notes>
  <HiddenSlides>0</HiddenSlides>
  <MMClips>0</MMClips>
  <ScaleCrop>false</ScaleCrop>
  <HeadingPairs>
    <vt:vector size="8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65</vt:i4>
      </vt:variant>
    </vt:vector>
  </HeadingPairs>
  <TitlesOfParts>
    <vt:vector size="76" baseType="lpstr">
      <vt:lpstr>Arial</vt:lpstr>
      <vt:lpstr>Cambria Math</vt:lpstr>
      <vt:lpstr>Courier New</vt:lpstr>
      <vt:lpstr>Garamond</vt:lpstr>
      <vt:lpstr>Monotype Sorts</vt:lpstr>
      <vt:lpstr>Symbol</vt:lpstr>
      <vt:lpstr>Tahoma</vt:lpstr>
      <vt:lpstr>Times New Roman</vt:lpstr>
      <vt:lpstr>Wingdings</vt:lpstr>
      <vt:lpstr>Borda</vt:lpstr>
      <vt:lpstr>Equação</vt:lpstr>
      <vt:lpstr>Algoritmos</vt:lpstr>
      <vt:lpstr>Conteúdo 11</vt:lpstr>
      <vt:lpstr>Comando while (Estrutura de repetição)</vt:lpstr>
      <vt:lpstr>Fluxograma</vt:lpstr>
      <vt:lpstr>Comando while (Estrutura de repetição baseada em condição)</vt:lpstr>
      <vt:lpstr>Comando while (Estrutura de repetição baseada em condição)</vt:lpstr>
      <vt:lpstr>Comando while (Estrutura de repetição baseada em condição)</vt:lpstr>
      <vt:lpstr>Comando while (Estrutura de repetição)</vt:lpstr>
      <vt:lpstr>Comando while (Estrutura de repetição)</vt:lpstr>
      <vt:lpstr>Comando while (Estrutura de repetição)</vt:lpstr>
      <vt:lpstr>Comando while (Estrutura de repetição)</vt:lpstr>
      <vt:lpstr>Comando while   Flag real</vt:lpstr>
      <vt:lpstr>Comando while   Flag fictício</vt:lpstr>
      <vt:lpstr>Comando while   Último nome (FIM = flag) não é contado!</vt:lpstr>
      <vt:lpstr>Comando while   Serão lidos sempre 6 nomes!</vt:lpstr>
      <vt:lpstr>Exemplo 1</vt:lpstr>
      <vt:lpstr>Exemplo 1 (com do while)  (Programa resolvido)</vt:lpstr>
      <vt:lpstr>Exemplo 1 (com do while)  (Programa resolvido)</vt:lpstr>
      <vt:lpstr>Exemplo 1 (com while)  (Programa resolvido)</vt:lpstr>
      <vt:lpstr>Exemplo 1 (com while)  (Programa resolvido)</vt:lpstr>
      <vt:lpstr>Exemplo 2</vt:lpstr>
      <vt:lpstr>Exemplo 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Padrão de uso do for</vt:lpstr>
      <vt:lpstr>Padrão de uso do do while (FLAG real: entra nos cálculos)</vt:lpstr>
      <vt:lpstr>Padrão de uso do do while (FLAG fictício: não entra nos cálculos)</vt:lpstr>
      <vt:lpstr>Padrão de uso do while (FLAG real: entra nos cálculos)</vt:lpstr>
      <vt:lpstr>Padrão de uso do while (FLAG fictício: não entra nos cálculos)</vt:lpstr>
      <vt:lpstr>for x do while x while (Estruturas de repetição)</vt:lpstr>
      <vt:lpstr>Apresentação do PowerPoint</vt:lpstr>
      <vt:lpstr>Comando break (com while)</vt:lpstr>
      <vt:lpstr>Comando break (com do while)</vt:lpstr>
      <vt:lpstr>Comando break (com for)</vt:lpstr>
      <vt:lpstr>Comando continue (com while)</vt:lpstr>
      <vt:lpstr>Comando continue (com do while)</vt:lpstr>
      <vt:lpstr>Comando continue (com for)</vt:lpstr>
      <vt:lpstr>Leitura de arquivos texto (TXT)</vt:lpstr>
      <vt:lpstr>Exemplo 3</vt:lpstr>
      <vt:lpstr>Exercícios</vt:lpstr>
      <vt:lpstr>Exercício 1</vt:lpstr>
      <vt:lpstr>Exercício 1</vt:lpstr>
      <vt:lpstr>Exercício 2a (repetição definida)</vt:lpstr>
      <vt:lpstr>Exercício 2</vt:lpstr>
      <vt:lpstr>Exercício 2b (repetição indefinida)</vt:lpstr>
      <vt:lpstr>Exercício 2c (repetição indefinida)</vt:lpstr>
      <vt:lpstr>Exercício 3</vt:lpstr>
      <vt:lpstr>Exercício 3</vt:lpstr>
      <vt:lpstr>Exercício 4a (repetição definida)</vt:lpstr>
      <vt:lpstr>Exercício 4b (repetição indefinida)</vt:lpstr>
      <vt:lpstr>Exercício 5</vt:lpstr>
      <vt:lpstr>Exercício 6</vt:lpstr>
      <vt:lpstr>Exercício 7</vt:lpstr>
      <vt:lpstr>Exercício 8</vt:lpstr>
      <vt:lpstr>Exercício 9</vt:lpstr>
      <vt:lpstr>Exercício 9</vt:lpstr>
      <vt:lpstr>Exercício 10</vt:lpstr>
      <vt:lpstr>Exercício 11</vt:lpstr>
      <vt:lpstr>Exercício 12</vt:lpstr>
      <vt:lpstr>Exercício 13</vt:lpstr>
      <vt:lpstr>Exercício 14</vt:lpstr>
      <vt:lpstr>Fim</vt:lpstr>
    </vt:vector>
  </TitlesOfParts>
  <Company>Rodrigo Richard Gomes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(parte 1)</dc:title>
  <dc:creator>Ricardo Luiz de Freitas</dc:creator>
  <cp:lastModifiedBy>ENZO ROCHA LEITE DINIZ RIBAS</cp:lastModifiedBy>
  <cp:revision>2591</cp:revision>
  <dcterms:created xsi:type="dcterms:W3CDTF">2006-08-20T19:26:34Z</dcterms:created>
  <dcterms:modified xsi:type="dcterms:W3CDTF">2024-04-29T22:46:57Z</dcterms:modified>
</cp:coreProperties>
</file>