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54"/>
  </p:notesMasterIdLst>
  <p:handoutMasterIdLst>
    <p:handoutMasterId r:id="rId55"/>
  </p:handoutMasterIdLst>
  <p:sldIdLst>
    <p:sldId id="256" r:id="rId2"/>
    <p:sldId id="1415" r:id="rId3"/>
    <p:sldId id="1950" r:id="rId4"/>
    <p:sldId id="1951" r:id="rId5"/>
    <p:sldId id="1952" r:id="rId6"/>
    <p:sldId id="1718" r:id="rId7"/>
    <p:sldId id="1729" r:id="rId8"/>
    <p:sldId id="1975" r:id="rId9"/>
    <p:sldId id="1723" r:id="rId10"/>
    <p:sldId id="1953" r:id="rId11"/>
    <p:sldId id="1976" r:id="rId12"/>
    <p:sldId id="1725" r:id="rId13"/>
    <p:sldId id="1728" r:id="rId14"/>
    <p:sldId id="1726" r:id="rId15"/>
    <p:sldId id="1727" r:id="rId16"/>
    <p:sldId id="1720" r:id="rId17"/>
    <p:sldId id="1730" r:id="rId18"/>
    <p:sldId id="1731" r:id="rId19"/>
    <p:sldId id="1978" r:id="rId20"/>
    <p:sldId id="1732" r:id="rId21"/>
    <p:sldId id="1743" r:id="rId22"/>
    <p:sldId id="1974" r:id="rId23"/>
    <p:sldId id="1977" r:id="rId24"/>
    <p:sldId id="1957" r:id="rId25"/>
    <p:sldId id="1959" r:id="rId26"/>
    <p:sldId id="1961" r:id="rId27"/>
    <p:sldId id="1958" r:id="rId28"/>
    <p:sldId id="1960" r:id="rId29"/>
    <p:sldId id="1962" r:id="rId30"/>
    <p:sldId id="1734" r:id="rId31"/>
    <p:sldId id="1735" r:id="rId32"/>
    <p:sldId id="1736" r:id="rId33"/>
    <p:sldId id="1737" r:id="rId34"/>
    <p:sldId id="1738" r:id="rId35"/>
    <p:sldId id="1739" r:id="rId36"/>
    <p:sldId id="1721" r:id="rId37"/>
    <p:sldId id="1741" r:id="rId38"/>
    <p:sldId id="1742" r:id="rId39"/>
    <p:sldId id="1963" r:id="rId40"/>
    <p:sldId id="1956" r:id="rId41"/>
    <p:sldId id="1955" r:id="rId42"/>
    <p:sldId id="1964" r:id="rId43"/>
    <p:sldId id="1965" r:id="rId44"/>
    <p:sldId id="1966" r:id="rId45"/>
    <p:sldId id="1967" r:id="rId46"/>
    <p:sldId id="1968" r:id="rId47"/>
    <p:sldId id="1969" r:id="rId48"/>
    <p:sldId id="1970" r:id="rId49"/>
    <p:sldId id="1971" r:id="rId50"/>
    <p:sldId id="1972" r:id="rId51"/>
    <p:sldId id="1973" r:id="rId52"/>
    <p:sldId id="1110" r:id="rId5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C0C0C0"/>
    <a:srgbClr val="00990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83F47D-A2E6-4EF7-9586-E7D3A8BCFF15}" v="91" dt="2023-06-02T19:05:33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709" autoAdjust="0"/>
  </p:normalViewPr>
  <p:slideViewPr>
    <p:cSldViewPr>
      <p:cViewPr varScale="1">
        <p:scale>
          <a:sx n="65" d="100"/>
          <a:sy n="65" d="100"/>
        </p:scale>
        <p:origin x="13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21E1ED8A-D0F3-4D8C-831C-1D00F6028F9C}"/>
    <pc:docChg chg="undo custSel modSld">
      <pc:chgData name="Ricardo Luiz Freitas" userId="122532effb8c3c75" providerId="LiveId" clId="{21E1ED8A-D0F3-4D8C-831C-1D00F6028F9C}" dt="2022-11-17T12:11:33.313" v="756" actId="20577"/>
      <pc:docMkLst>
        <pc:docMk/>
      </pc:docMkLst>
      <pc:sldChg chg="modSp mod">
        <pc:chgData name="Ricardo Luiz Freitas" userId="122532effb8c3c75" providerId="LiveId" clId="{21E1ED8A-D0F3-4D8C-831C-1D00F6028F9C}" dt="2022-11-17T12:11:33.313" v="756" actId="20577"/>
        <pc:sldMkLst>
          <pc:docMk/>
          <pc:sldMk cId="3023682559" sldId="1721"/>
        </pc:sldMkLst>
        <pc:spChg chg="mod">
          <ac:chgData name="Ricardo Luiz Freitas" userId="122532effb8c3c75" providerId="LiveId" clId="{21E1ED8A-D0F3-4D8C-831C-1D00F6028F9C}" dt="2022-11-17T12:11:33.313" v="756" actId="20577"/>
          <ac:spMkLst>
            <pc:docMk/>
            <pc:sldMk cId="3023682559" sldId="1721"/>
            <ac:spMk id="3" creationId="{0885DAC7-CE66-49A2-B5F3-A992226BD281}"/>
          </ac:spMkLst>
        </pc:spChg>
      </pc:sldChg>
    </pc:docChg>
  </pc:docChgLst>
  <pc:docChgLst>
    <pc:chgData name="Ricardo Luiz Freitas" userId="122532effb8c3c75" providerId="LiveId" clId="{3E83F47D-A2E6-4EF7-9586-E7D3A8BCFF15}"/>
    <pc:docChg chg="undo custSel modSld">
      <pc:chgData name="Ricardo Luiz Freitas" userId="122532effb8c3c75" providerId="LiveId" clId="{3E83F47D-A2E6-4EF7-9586-E7D3A8BCFF15}" dt="2023-06-02T19:05:33.181" v="205" actId="1035"/>
      <pc:docMkLst>
        <pc:docMk/>
      </pc:docMkLst>
      <pc:sldChg chg="modSp mod">
        <pc:chgData name="Ricardo Luiz Freitas" userId="122532effb8c3c75" providerId="LiveId" clId="{3E83F47D-A2E6-4EF7-9586-E7D3A8BCFF15}" dt="2023-05-30T21:33:21.251" v="56" actId="15"/>
        <pc:sldMkLst>
          <pc:docMk/>
          <pc:sldMk cId="1439809007" sldId="1718"/>
        </pc:sldMkLst>
        <pc:spChg chg="mod">
          <ac:chgData name="Ricardo Luiz Freitas" userId="122532effb8c3c75" providerId="LiveId" clId="{3E83F47D-A2E6-4EF7-9586-E7D3A8BCFF15}" dt="2023-05-30T21:33:21.251" v="56" actId="15"/>
          <ac:spMkLst>
            <pc:docMk/>
            <pc:sldMk cId="1439809007" sldId="1718"/>
            <ac:spMk id="3" creationId="{FF23E456-4DB5-4D4C-A4EA-91FDEFB424D5}"/>
          </ac:spMkLst>
        </pc:spChg>
      </pc:sldChg>
      <pc:sldChg chg="modSp mod">
        <pc:chgData name="Ricardo Luiz Freitas" userId="122532effb8c3c75" providerId="LiveId" clId="{3E83F47D-A2E6-4EF7-9586-E7D3A8BCFF15}" dt="2023-05-30T21:33:57.094" v="58" actId="13926"/>
        <pc:sldMkLst>
          <pc:docMk/>
          <pc:sldMk cId="45420693" sldId="1723"/>
        </pc:sldMkLst>
        <pc:spChg chg="mod">
          <ac:chgData name="Ricardo Luiz Freitas" userId="122532effb8c3c75" providerId="LiveId" clId="{3E83F47D-A2E6-4EF7-9586-E7D3A8BCFF15}" dt="2023-05-30T21:33:57.094" v="58" actId="13926"/>
          <ac:spMkLst>
            <pc:docMk/>
            <pc:sldMk cId="45420693" sldId="1723"/>
            <ac:spMk id="3" creationId="{FF23E456-4DB5-4D4C-A4EA-91FDEFB424D5}"/>
          </ac:spMkLst>
        </pc:spChg>
      </pc:sldChg>
      <pc:sldChg chg="addSp modSp mod modAnim">
        <pc:chgData name="Ricardo Luiz Freitas" userId="122532effb8c3c75" providerId="LiveId" clId="{3E83F47D-A2E6-4EF7-9586-E7D3A8BCFF15}" dt="2023-05-31T04:19:44.032" v="170" actId="113"/>
        <pc:sldMkLst>
          <pc:docMk/>
          <pc:sldMk cId="3692906884" sldId="1726"/>
        </pc:sldMkLst>
        <pc:spChg chg="mod">
          <ac:chgData name="Ricardo Luiz Freitas" userId="122532effb8c3c75" providerId="LiveId" clId="{3E83F47D-A2E6-4EF7-9586-E7D3A8BCFF15}" dt="2023-05-31T04:18:27.246" v="81" actId="20577"/>
          <ac:spMkLst>
            <pc:docMk/>
            <pc:sldMk cId="3692906884" sldId="1726"/>
            <ac:spMk id="3" creationId="{FF23E456-4DB5-4D4C-A4EA-91FDEFB424D5}"/>
          </ac:spMkLst>
        </pc:spChg>
        <pc:spChg chg="add mod">
          <ac:chgData name="Ricardo Luiz Freitas" userId="122532effb8c3c75" providerId="LiveId" clId="{3E83F47D-A2E6-4EF7-9586-E7D3A8BCFF15}" dt="2023-05-31T04:19:44.032" v="170" actId="113"/>
          <ac:spMkLst>
            <pc:docMk/>
            <pc:sldMk cId="3692906884" sldId="1726"/>
            <ac:spMk id="6" creationId="{23F9C60B-8A55-E32D-F5E9-A9741F6E4C1B}"/>
          </ac:spMkLst>
        </pc:spChg>
      </pc:sldChg>
      <pc:sldChg chg="modSp mod">
        <pc:chgData name="Ricardo Luiz Freitas" userId="122532effb8c3c75" providerId="LiveId" clId="{3E83F47D-A2E6-4EF7-9586-E7D3A8BCFF15}" dt="2023-05-30T21:33:31.888" v="57" actId="20577"/>
        <pc:sldMkLst>
          <pc:docMk/>
          <pc:sldMk cId="789740439" sldId="1729"/>
        </pc:sldMkLst>
        <pc:spChg chg="mod">
          <ac:chgData name="Ricardo Luiz Freitas" userId="122532effb8c3c75" providerId="LiveId" clId="{3E83F47D-A2E6-4EF7-9586-E7D3A8BCFF15}" dt="2023-05-30T21:33:31.888" v="57" actId="20577"/>
          <ac:spMkLst>
            <pc:docMk/>
            <pc:sldMk cId="789740439" sldId="1729"/>
            <ac:spMk id="3" creationId="{FF23E456-4DB5-4D4C-A4EA-91FDEFB424D5}"/>
          </ac:spMkLst>
        </pc:spChg>
      </pc:sldChg>
      <pc:sldChg chg="modSp mod">
        <pc:chgData name="Ricardo Luiz Freitas" userId="122532effb8c3c75" providerId="LiveId" clId="{3E83F47D-A2E6-4EF7-9586-E7D3A8BCFF15}" dt="2023-05-30T21:35:24.957" v="61" actId="1035"/>
        <pc:sldMkLst>
          <pc:docMk/>
          <pc:sldMk cId="162611195" sldId="1742"/>
        </pc:sldMkLst>
        <pc:spChg chg="mod">
          <ac:chgData name="Ricardo Luiz Freitas" userId="122532effb8c3c75" providerId="LiveId" clId="{3E83F47D-A2E6-4EF7-9586-E7D3A8BCFF15}" dt="2023-05-30T21:35:24.957" v="61" actId="1035"/>
          <ac:spMkLst>
            <pc:docMk/>
            <pc:sldMk cId="162611195" sldId="1742"/>
            <ac:spMk id="6" creationId="{87AB908C-DE54-47D5-8289-E66187C09506}"/>
          </ac:spMkLst>
        </pc:spChg>
      </pc:sldChg>
      <pc:sldChg chg="modSp mod">
        <pc:chgData name="Ricardo Luiz Freitas" userId="122532effb8c3c75" providerId="LiveId" clId="{3E83F47D-A2E6-4EF7-9586-E7D3A8BCFF15}" dt="2023-06-02T19:04:25.467" v="174" actId="113"/>
        <pc:sldMkLst>
          <pc:docMk/>
          <pc:sldMk cId="3191608619" sldId="1964"/>
        </pc:sldMkLst>
        <pc:spChg chg="mod">
          <ac:chgData name="Ricardo Luiz Freitas" userId="122532effb8c3c75" providerId="LiveId" clId="{3E83F47D-A2E6-4EF7-9586-E7D3A8BCFF15}" dt="2023-06-02T19:04:25.467" v="174" actId="113"/>
          <ac:spMkLst>
            <pc:docMk/>
            <pc:sldMk cId="3191608619" sldId="1964"/>
            <ac:spMk id="3" creationId="{00000000-0000-0000-0000-000000000000}"/>
          </ac:spMkLst>
        </pc:spChg>
      </pc:sldChg>
      <pc:sldChg chg="modSp mod">
        <pc:chgData name="Ricardo Luiz Freitas" userId="122532effb8c3c75" providerId="LiveId" clId="{3E83F47D-A2E6-4EF7-9586-E7D3A8BCFF15}" dt="2023-06-02T19:05:33.181" v="205" actId="1035"/>
        <pc:sldMkLst>
          <pc:docMk/>
          <pc:sldMk cId="2424543826" sldId="1968"/>
        </pc:sldMkLst>
        <pc:spChg chg="mod">
          <ac:chgData name="Ricardo Luiz Freitas" userId="122532effb8c3c75" providerId="LiveId" clId="{3E83F47D-A2E6-4EF7-9586-E7D3A8BCFF15}" dt="2023-06-02T19:05:33.181" v="205" actId="1035"/>
          <ac:spMkLst>
            <pc:docMk/>
            <pc:sldMk cId="2424543826" sldId="1968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7">
            <a:extLst>
              <a:ext uri="{FF2B5EF4-FFF2-40B4-BE49-F238E27FC236}">
                <a16:creationId xmlns:a16="http://schemas.microsoft.com/office/drawing/2014/main" id="{9707908F-9288-4C0E-8313-E9A740E79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5650FA-01BF-41BC-8E7E-8BFA9DDC42E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21603" name="Rectangle 2">
            <a:extLst>
              <a:ext uri="{FF2B5EF4-FFF2-40B4-BE49-F238E27FC236}">
                <a16:creationId xmlns:a16="http://schemas.microsoft.com/office/drawing/2014/main" id="{7BC83056-F18B-4808-9B50-088DB4E434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4" name="Rectangle 3">
            <a:extLst>
              <a:ext uri="{FF2B5EF4-FFF2-40B4-BE49-F238E27FC236}">
                <a16:creationId xmlns:a16="http://schemas.microsoft.com/office/drawing/2014/main" id="{1B4E3B55-5AF1-4A5B-8B49-FD41C7349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54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39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98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40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216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>
            <a:extLst>
              <a:ext uri="{FF2B5EF4-FFF2-40B4-BE49-F238E27FC236}">
                <a16:creationId xmlns:a16="http://schemas.microsoft.com/office/drawing/2014/main" id="{2B770DA4-E059-4E01-8704-DF603DFFAD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DFB8E8-3560-45CB-924B-A93206518B91}" type="slidenum">
              <a:rPr lang="pt-BR" altLang="pt-BR" sz="1200" smtClean="0"/>
              <a:pPr/>
              <a:t>41</a:t>
            </a:fld>
            <a:endParaRPr lang="pt-BR" altLang="pt-BR" sz="1200"/>
          </a:p>
        </p:txBody>
      </p:sp>
      <p:sp>
        <p:nvSpPr>
          <p:cNvPr id="200707" name="Rectangle 2">
            <a:extLst>
              <a:ext uri="{FF2B5EF4-FFF2-40B4-BE49-F238E27FC236}">
                <a16:creationId xmlns:a16="http://schemas.microsoft.com/office/drawing/2014/main" id="{41B96C6E-A6C8-4A38-A5F3-A33B3C2EEC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>
            <a:extLst>
              <a:ext uri="{FF2B5EF4-FFF2-40B4-BE49-F238E27FC236}">
                <a16:creationId xmlns:a16="http://schemas.microsoft.com/office/drawing/2014/main" id="{7F512A26-357C-42BA-A5E8-610B53108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163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52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F1DC9949-E385-488E-93BF-DE678E73F8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8625900B-CF72-4BC4-9009-FA996820D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F6D97B7-8010-F145-F018-B462BDF489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10" name="Imagem 9" descr="Logotipo, nome da empresa&#10;&#10;Descrição gerada automaticamente">
            <a:extLst>
              <a:ext uri="{FF2B5EF4-FFF2-40B4-BE49-F238E27FC236}">
                <a16:creationId xmlns:a16="http://schemas.microsoft.com/office/drawing/2014/main" id="{84189CD2-A1DB-450F-7A6F-BB5A4EFAE0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A4F21F7-8869-39D3-B635-0AADD25C1B3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9600970D-83F3-1A24-F3FF-804A7C691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2"/>
          </a:xfrm>
        </p:spPr>
        <p:txBody>
          <a:bodyPr/>
          <a:lstStyle/>
          <a:p>
            <a:r>
              <a:rPr lang="pt-BR" sz="2800" b="1" dirty="0"/>
              <a:t>Objetos</a:t>
            </a:r>
            <a:r>
              <a:rPr lang="pt-BR" sz="2800" dirty="0"/>
              <a:t>: </a:t>
            </a:r>
          </a:p>
          <a:p>
            <a:pPr lvl="1"/>
            <a:r>
              <a:rPr lang="pt-BR" sz="2400" dirty="0" err="1"/>
              <a:t>Instanciamento</a:t>
            </a:r>
            <a:r>
              <a:rPr lang="pt-BR" sz="2400" dirty="0"/>
              <a:t> da classe atribuindo valores às propriedades (atributos) da classe;</a:t>
            </a:r>
          </a:p>
          <a:p>
            <a:pPr lvl="1"/>
            <a:r>
              <a:rPr lang="pt-BR" sz="2400" dirty="0"/>
              <a:t>Instanciar = alocar a classe na memória.</a:t>
            </a:r>
          </a:p>
          <a:p>
            <a:pPr lvl="1"/>
            <a:endParaRPr lang="pt-BR" sz="2400" dirty="0"/>
          </a:p>
          <a:p>
            <a:pPr lvl="1"/>
            <a:r>
              <a:rPr lang="pt-BR" sz="2400" i="1" u="sng" dirty="0"/>
              <a:t>Exemplos</a:t>
            </a:r>
            <a:r>
              <a:rPr lang="pt-BR" sz="2400" dirty="0"/>
              <a:t>: </a:t>
            </a:r>
          </a:p>
          <a:p>
            <a:pPr lvl="2"/>
            <a:r>
              <a:rPr lang="pt-BR" sz="2000" b="1" dirty="0"/>
              <a:t>Exemplo 1</a:t>
            </a:r>
            <a:r>
              <a:rPr lang="pt-BR" sz="2000" dirty="0"/>
              <a:t> de Pessoa;</a:t>
            </a:r>
          </a:p>
          <a:p>
            <a:pPr lvl="2"/>
            <a:r>
              <a:rPr lang="pt-BR" sz="2000" b="1" dirty="0"/>
              <a:t>Exemplo 2</a:t>
            </a:r>
            <a:r>
              <a:rPr lang="pt-BR" sz="2000" dirty="0"/>
              <a:t> de Pessoa;</a:t>
            </a:r>
          </a:p>
          <a:p>
            <a:pPr lvl="2"/>
            <a:r>
              <a:rPr lang="pt-BR" sz="2000" dirty="0"/>
              <a:t>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937915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11</a:t>
            </a:fld>
            <a:endParaRPr lang="pt-BR" alt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46A4588-A69B-4521-B195-2EA0E21A6269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1412776"/>
          <a:ext cx="2471936" cy="4415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776069671"/>
                    </a:ext>
                  </a:extLst>
                </a:gridCol>
              </a:tblGrid>
              <a:tr h="9597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  <a:p>
                      <a:pPr algn="ctr"/>
                      <a:r>
                        <a:rPr lang="pt-BR" dirty="0"/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5843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Atributos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25526"/>
                  </a:ext>
                </a:extLst>
              </a:tr>
              <a:tr h="143955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  <a:p>
                      <a:r>
                        <a:rPr lang="pt-BR" dirty="0" err="1"/>
                        <a:t>anoNasc</a:t>
                      </a:r>
                      <a:endParaRPr lang="pt-BR" dirty="0"/>
                    </a:p>
                    <a:p>
                      <a:r>
                        <a:rPr lang="pt-BR" dirty="0"/>
                        <a:t>sexo</a:t>
                      </a:r>
                    </a:p>
                    <a:p>
                      <a:r>
                        <a:rPr lang="pt-BR" dirty="0" err="1"/>
                        <a:t>nomeMae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35752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36874"/>
                  </a:ext>
                </a:extLst>
              </a:tr>
              <a:tr h="1107350">
                <a:tc>
                  <a:txBody>
                    <a:bodyPr/>
                    <a:lstStyle/>
                    <a:p>
                      <a:r>
                        <a:rPr lang="pt-BR" dirty="0" err="1"/>
                        <a:t>ImprimePessoa</a:t>
                      </a:r>
                      <a:endParaRPr lang="pt-BR" dirty="0"/>
                    </a:p>
                    <a:p>
                      <a:r>
                        <a:rPr lang="pt-BR" dirty="0" err="1"/>
                        <a:t>IdadePessoa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18408"/>
                  </a:ext>
                </a:extLst>
              </a:tr>
            </a:tbl>
          </a:graphicData>
        </a:graphic>
      </p:graphicFrame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195B9638-A2B1-4D1F-A24C-D71B1902DFFE}"/>
              </a:ext>
            </a:extLst>
          </p:cNvPr>
          <p:cNvGraphicFramePr>
            <a:graphicFrameLocks noGrp="1"/>
          </p:cNvGraphicFramePr>
          <p:nvPr/>
        </p:nvGraphicFramePr>
        <p:xfrm>
          <a:off x="4571999" y="1407160"/>
          <a:ext cx="392112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25">
                  <a:extLst>
                    <a:ext uri="{9D8B030D-6E8A-4147-A177-3AD203B41FA5}">
                      <a16:colId xmlns:a16="http://schemas.microsoft.com/office/drawing/2014/main" val="3546438783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OBJETO</a:t>
                      </a:r>
                      <a:r>
                        <a:rPr lang="pt-BR" dirty="0"/>
                        <a:t> (exemplo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5551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r>
                        <a:rPr lang="pt-BR" dirty="0"/>
                        <a:t>nome: </a:t>
                      </a:r>
                      <a:r>
                        <a:rPr lang="pt-BR" b="1" dirty="0"/>
                        <a:t>Maria das Dores Silva</a:t>
                      </a:r>
                    </a:p>
                    <a:p>
                      <a:r>
                        <a:rPr lang="pt-BR" dirty="0" err="1"/>
                        <a:t>anoNasc</a:t>
                      </a:r>
                      <a:r>
                        <a:rPr lang="pt-BR" dirty="0"/>
                        <a:t>: </a:t>
                      </a:r>
                      <a:r>
                        <a:rPr lang="pt-BR" b="1" dirty="0"/>
                        <a:t>1980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sexo: </a:t>
                      </a:r>
                      <a:r>
                        <a:rPr lang="pt-BR" b="1" dirty="0"/>
                        <a:t>Feminino</a:t>
                      </a:r>
                    </a:p>
                    <a:p>
                      <a:r>
                        <a:rPr lang="pt-BR" dirty="0" err="1"/>
                        <a:t>nomeMae</a:t>
                      </a:r>
                      <a:r>
                        <a:rPr lang="pt-BR" dirty="0"/>
                        <a:t>: </a:t>
                      </a:r>
                      <a:r>
                        <a:rPr lang="pt-BR" b="1" i="0" dirty="0"/>
                        <a:t>Sônia Reis Silva</a:t>
                      </a:r>
                      <a:endParaRPr lang="pt-BR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32983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2E6A24F-E2D6-4CC8-BA3F-E61503EF71A6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680048"/>
          <a:ext cx="392112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1124">
                  <a:extLst>
                    <a:ext uri="{9D8B030D-6E8A-4147-A177-3AD203B41FA5}">
                      <a16:colId xmlns:a16="http://schemas.microsoft.com/office/drawing/2014/main" val="3546438783"/>
                    </a:ext>
                  </a:extLst>
                </a:gridCol>
              </a:tblGrid>
              <a:tr h="362952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OBJETO</a:t>
                      </a:r>
                      <a:r>
                        <a:rPr lang="pt-BR" dirty="0"/>
                        <a:t> (exemplo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5551"/>
                  </a:ext>
                </a:extLst>
              </a:tr>
              <a:tr h="362952">
                <a:tc>
                  <a:txBody>
                    <a:bodyPr/>
                    <a:lstStyle/>
                    <a:p>
                      <a:r>
                        <a:rPr lang="pt-BR" dirty="0"/>
                        <a:t>nome: </a:t>
                      </a:r>
                      <a:r>
                        <a:rPr lang="pt-BR" b="1" dirty="0"/>
                        <a:t>João Luiz Soares</a:t>
                      </a:r>
                    </a:p>
                    <a:p>
                      <a:r>
                        <a:rPr lang="pt-BR" dirty="0" err="1"/>
                        <a:t>anoNasc</a:t>
                      </a:r>
                      <a:r>
                        <a:rPr lang="pt-BR" dirty="0"/>
                        <a:t>: </a:t>
                      </a:r>
                      <a:r>
                        <a:rPr lang="pt-BR" b="1" dirty="0"/>
                        <a:t>1967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sexo: </a:t>
                      </a:r>
                      <a:r>
                        <a:rPr lang="pt-BR" b="1" dirty="0"/>
                        <a:t>Masculino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/>
                        <a:t>nomeMae</a:t>
                      </a:r>
                      <a:r>
                        <a:rPr lang="pt-BR" dirty="0"/>
                        <a:t>: 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Luciana Seres Soares</a:t>
                      </a:r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32983"/>
                  </a:ext>
                </a:extLst>
              </a:tr>
            </a:tbl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29B53D1-6FCD-4559-8FBE-F28047F917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63888" y="1772816"/>
            <a:ext cx="792088" cy="21602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1D70EBA-F6E6-406E-BCEF-3D600B938F41}"/>
              </a:ext>
            </a:extLst>
          </p:cNvPr>
          <p:cNvCxnSpPr>
            <a:cxnSpLocks/>
          </p:cNvCxnSpPr>
          <p:nvPr/>
        </p:nvCxnSpPr>
        <p:spPr bwMode="auto">
          <a:xfrm>
            <a:off x="3563888" y="2276872"/>
            <a:ext cx="792088" cy="165618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121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>
            <a:extLst>
              <a:ext uri="{FF2B5EF4-FFF2-40B4-BE49-F238E27FC236}">
                <a16:creationId xmlns:a16="http://schemas.microsoft.com/office/drawing/2014/main" id="{88604F9E-D6B9-4561-89BE-5704A7EF9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7918" y="1105098"/>
            <a:ext cx="2196306" cy="1015455"/>
          </a:xfrm>
          <a:prstGeom prst="wedgeRoundRectCallout">
            <a:avLst>
              <a:gd name="adj1" fmla="val -75023"/>
              <a:gd name="adj2" fmla="val 7293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Criação (</a:t>
            </a:r>
            <a:r>
              <a:rPr lang="pt-BR" altLang="pt-BR" sz="1800" dirty="0" err="1"/>
              <a:t>instanciamento</a:t>
            </a:r>
            <a:r>
              <a:rPr lang="pt-BR" altLang="pt-BR" sz="1800" dirty="0"/>
              <a:t>) do objeto </a:t>
            </a:r>
            <a:r>
              <a:rPr lang="pt-BR" altLang="pt-BR" sz="1800" b="1" dirty="0"/>
              <a:t>p0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E15DA66F-C134-4C4C-BCA1-3E3C014BE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6648" y="2204864"/>
            <a:ext cx="2196306" cy="1015455"/>
          </a:xfrm>
          <a:prstGeom prst="wedgeRoundRectCallout">
            <a:avLst>
              <a:gd name="adj1" fmla="val -75023"/>
              <a:gd name="adj2" fmla="val 7293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Criação (</a:t>
            </a:r>
            <a:r>
              <a:rPr lang="pt-BR" altLang="pt-BR" sz="1800" dirty="0" err="1"/>
              <a:t>instanciamento</a:t>
            </a:r>
            <a:r>
              <a:rPr lang="pt-BR" altLang="pt-BR" sz="1800" dirty="0"/>
              <a:t>) do objeto </a:t>
            </a:r>
            <a:r>
              <a:rPr lang="pt-BR" altLang="pt-BR" sz="1800" b="1" dirty="0"/>
              <a:t>p1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- Instanciando Classes (1)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472608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UtilizaPessoa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Instanciando (criando) objetos de Pessoa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Pessoa p0 = 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Pessoa();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p0.nome = 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"Maria das Dores Silva"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p0.anoNasc = 1980;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Pessoa p1 = 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Pessoa();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p1.nome = 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"João Luiz Soares"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p1.anoNasc = 1967;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Acessando diretamente os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p0.nome);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p0.anoNasc);        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Chamando o método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p0.ImprimePessoa();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p1.ImprimePessoa();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12</a:t>
            </a:fld>
            <a:endParaRPr lang="pt-BR" altLang="en-US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CE5D5B-A8B0-4579-9FDE-0CFA736E8CE1}"/>
              </a:ext>
            </a:extLst>
          </p:cNvPr>
          <p:cNvSpPr/>
          <p:nvPr/>
        </p:nvSpPr>
        <p:spPr bwMode="auto">
          <a:xfrm>
            <a:off x="899592" y="1916832"/>
            <a:ext cx="5256584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EBCFFA7-91B1-4092-9245-C2A19701ED79}"/>
              </a:ext>
            </a:extLst>
          </p:cNvPr>
          <p:cNvSpPr/>
          <p:nvPr/>
        </p:nvSpPr>
        <p:spPr bwMode="auto">
          <a:xfrm>
            <a:off x="899592" y="2895916"/>
            <a:ext cx="5256584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32A2A7B-C6DC-4A7E-A18F-9DA061307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3636" y="4958986"/>
            <a:ext cx="2951058" cy="367383"/>
          </a:xfrm>
          <a:prstGeom prst="wedgeRoundRectCallout">
            <a:avLst>
              <a:gd name="adj1" fmla="val -101090"/>
              <a:gd name="adj2" fmla="val 1367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Impressão do objeto </a:t>
            </a:r>
            <a:r>
              <a:rPr lang="pt-BR" altLang="pt-BR" sz="1800" b="1" dirty="0"/>
              <a:t>p0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D7BFCBC8-B2EF-4625-BF79-2FFB13774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5410" y="5437881"/>
            <a:ext cx="2951058" cy="367383"/>
          </a:xfrm>
          <a:prstGeom prst="wedgeRoundRectCallout">
            <a:avLst>
              <a:gd name="adj1" fmla="val -101090"/>
              <a:gd name="adj2" fmla="val -4558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Impressão do objeto </a:t>
            </a:r>
            <a:r>
              <a:rPr lang="pt-BR" altLang="pt-BR" sz="1800" b="1" dirty="0"/>
              <a:t>p1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58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" grpId="0" animBg="1"/>
      <p:bldP spid="6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3711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Construtor</a:t>
            </a:r>
            <a:r>
              <a:rPr lang="pt-BR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método da classe que constrói/cria/instancia o objeto da classe (através do </a:t>
            </a: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lvl="1">
              <a:lnSpc>
                <a:spcPct val="107000"/>
              </a:lnSpc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</a:t>
            </a:r>
            <a:r>
              <a:rPr lang="pt-BR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construtor padrão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(criado pelo Java) tem o mesmo nome da classe, não tem parâmetros, e não tem variáveis/comandos (vazio);</a:t>
            </a:r>
          </a:p>
          <a:p>
            <a:pPr lvl="2">
              <a:lnSpc>
                <a:spcPct val="107000"/>
              </a:lnSpc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 fica oculto.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Quando criamos um </a:t>
            </a:r>
            <a:r>
              <a:rPr lang="pt-BR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construtor extra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a classe com parâmetros, o construtor padrão deixa de existir;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podemos cria-lo manualmente, o que é </a:t>
            </a:r>
            <a:r>
              <a:rPr lang="pt-BR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ACONSELHÁVEL.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514439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 para Cima e para Baixo 4"/>
          <p:cNvSpPr/>
          <p:nvPr/>
        </p:nvSpPr>
        <p:spPr bwMode="auto">
          <a:xfrm rot="566049">
            <a:off x="2082235" y="1253512"/>
            <a:ext cx="432048" cy="2272212"/>
          </a:xfrm>
          <a:prstGeom prst="upDownArrow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Construtor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256584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Construtor padrão (sem parâmetros) (fica oculto)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pt-BR" sz="1600" b="1" kern="12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Construtor com parâmetros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pt-BR" sz="1600" b="1" kern="12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00B05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14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23F9C60B-8A55-E32D-F5E9-A9741F6E4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370" y="847725"/>
            <a:ext cx="2196306" cy="1015455"/>
          </a:xfrm>
          <a:prstGeom prst="wedgeRoundRectCallout">
            <a:avLst>
              <a:gd name="adj1" fmla="val -144860"/>
              <a:gd name="adj2" fmla="val 20945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 err="1"/>
              <a:t>Constructor</a:t>
            </a:r>
            <a:r>
              <a:rPr lang="pt-BR" altLang="pt-BR" sz="1800" dirty="0"/>
              <a:t> tem o mesmo nome da classe (</a:t>
            </a:r>
            <a:r>
              <a:rPr lang="pt-BR" altLang="pt-BR" sz="1800" b="1" dirty="0"/>
              <a:t>Pessoa</a:t>
            </a:r>
            <a:r>
              <a:rPr lang="pt-BR" altLang="pt-BR" sz="1800" dirty="0"/>
              <a:t>)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90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Objetos - Instanciando Classes (2)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463711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Instanciando objetos de Pessoa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p0 = </a:t>
            </a: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"Maria das Dores Silva"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,1980);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p1 = </a:t>
            </a: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"João Luiz Soares"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,1967);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Acessando diretamente os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  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Chamando o método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p0.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95657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6025-F6E8-4479-B98B-BCBCF6F1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C8EE6-9B93-4903-974A-2DEF179D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pt-BR" sz="2400" b="1" dirty="0" err="1"/>
              <a:t>Public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Dá acesso (“visibilidade”) em todo o projeto (incluindo todos os seus pacotes/</a:t>
            </a:r>
            <a:r>
              <a:rPr lang="pt-BR" sz="2000" dirty="0" err="1"/>
              <a:t>packages</a:t>
            </a:r>
            <a:r>
              <a:rPr lang="pt-BR" sz="2000" dirty="0"/>
              <a:t>) aos elementos (classes, atributos, etc.); </a:t>
            </a:r>
          </a:p>
          <a:p>
            <a:pPr lvl="1"/>
            <a:r>
              <a:rPr lang="pt-BR" sz="2000" dirty="0"/>
              <a:t>Todas as classes são </a:t>
            </a:r>
            <a:r>
              <a:rPr lang="pt-BR" sz="2000" dirty="0" err="1"/>
              <a:t>public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Construtor é obrigatório ser public.</a:t>
            </a:r>
          </a:p>
          <a:p>
            <a:r>
              <a:rPr lang="pt-BR" sz="2400" b="1" dirty="0"/>
              <a:t>Private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Torna o elemento acessível (“visível”) somente dentro da classe;</a:t>
            </a:r>
          </a:p>
          <a:p>
            <a:r>
              <a:rPr lang="pt-BR" sz="2400" b="1" dirty="0" err="1"/>
              <a:t>Protected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Torna o elemento acessível (“visível”) somente dentro do pacote (</a:t>
            </a:r>
            <a:r>
              <a:rPr lang="pt-BR" sz="2000" dirty="0" err="1"/>
              <a:t>package</a:t>
            </a:r>
            <a:r>
              <a:rPr lang="pt-BR" sz="2000" dirty="0"/>
              <a:t>), ou através de herança;</a:t>
            </a:r>
          </a:p>
          <a:p>
            <a:pPr lvl="1"/>
            <a:r>
              <a:rPr lang="pt-BR" sz="2000" dirty="0"/>
              <a:t>Modificador de acesso default, ou seja, se não colocarmos os modificadores </a:t>
            </a:r>
            <a:r>
              <a:rPr lang="pt-BR" sz="2000" dirty="0" err="1"/>
              <a:t>public</a:t>
            </a:r>
            <a:r>
              <a:rPr lang="pt-BR" sz="2000" dirty="0"/>
              <a:t> ou </a:t>
            </a:r>
            <a:r>
              <a:rPr lang="pt-BR" sz="2000" dirty="0" err="1"/>
              <a:t>private</a:t>
            </a:r>
            <a:r>
              <a:rPr lang="pt-BR" sz="2000" dirty="0"/>
              <a:t>, o elemento se torna </a:t>
            </a:r>
            <a:r>
              <a:rPr lang="pt-BR" sz="2000" dirty="0" err="1"/>
              <a:t>protected</a:t>
            </a:r>
            <a:r>
              <a:rPr lang="pt-BR" sz="20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2ED54-9278-4A73-9511-33820032C9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04320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Modificadores de Acesso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463711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17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D50A37A9-63F9-4C6E-A2FF-ECE844B3B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494" y="404664"/>
            <a:ext cx="2196306" cy="1015455"/>
          </a:xfrm>
          <a:prstGeom prst="wedgeRoundRectCallout">
            <a:avLst>
              <a:gd name="adj1" fmla="val -172828"/>
              <a:gd name="adj2" fmla="val 10295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Atributos “visíveis” somente dentro da classe Pessoa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5FAD58A-9EAB-4681-B758-997DDA71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1621457"/>
            <a:ext cx="2196306" cy="727423"/>
          </a:xfrm>
          <a:prstGeom prst="wedgeRoundRectCallout">
            <a:avLst>
              <a:gd name="adj1" fmla="val -236880"/>
              <a:gd name="adj2" fmla="val 1242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“visível” em todo o projeto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725CFC90-BFAF-4170-A7DE-938C52A7F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557561"/>
            <a:ext cx="2196306" cy="1087463"/>
          </a:xfrm>
          <a:prstGeom prst="wedgeRoundRectCallout">
            <a:avLst>
              <a:gd name="adj1" fmla="val -166423"/>
              <a:gd name="adj2" fmla="val 8983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“visível” somente dentro do pacote/</a:t>
            </a:r>
            <a:r>
              <a:rPr lang="pt-BR" altLang="pt-BR" sz="1800" dirty="0" err="1"/>
              <a:t>package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5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6025-F6E8-4479-B98B-BCBCF6F1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C8EE6-9B93-4903-974A-2DEF179DE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34173"/>
          </a:xfrm>
        </p:spPr>
        <p:txBody>
          <a:bodyPr/>
          <a:lstStyle/>
          <a:p>
            <a:r>
              <a:rPr lang="pt-BR" sz="2400" b="1" dirty="0"/>
              <a:t>Encapsulamento</a:t>
            </a:r>
            <a:r>
              <a:rPr lang="pt-BR" sz="2400" dirty="0"/>
              <a:t>: é o empacotamento/proteção de atributos (variáveis) e métodos (ações), “ocultando” a sua implementação.</a:t>
            </a:r>
          </a:p>
          <a:p>
            <a:pPr lvl="1"/>
            <a:r>
              <a:rPr lang="pt-BR" sz="2000" dirty="0"/>
              <a:t>Coloca-se na classe toda a regra de negócio, e torna os atributos (variáveis) da classe protegidos;</a:t>
            </a:r>
          </a:p>
          <a:p>
            <a:pPr lvl="1"/>
            <a:r>
              <a:rPr lang="pt-BR" sz="2000" dirty="0"/>
              <a:t>Quando um atributo de uma classe é antecedido pela palavra </a:t>
            </a:r>
            <a:r>
              <a:rPr lang="pt-BR" sz="2000" b="1" dirty="0" err="1"/>
              <a:t>private</a:t>
            </a:r>
            <a:r>
              <a:rPr lang="pt-BR" sz="2000" dirty="0"/>
              <a:t> ele não pode ser alterado nem visualizado por outras classes;</a:t>
            </a:r>
          </a:p>
          <a:p>
            <a:pPr lvl="1"/>
            <a:r>
              <a:rPr lang="pt-BR" sz="2000" dirty="0"/>
              <a:t>Neste caso, é necessário a criação de métodos para alterar (</a:t>
            </a:r>
            <a:r>
              <a:rPr lang="pt-BR" sz="2000" b="1" dirty="0" err="1"/>
              <a:t>setter</a:t>
            </a:r>
            <a:r>
              <a:rPr lang="pt-BR" sz="2000" dirty="0"/>
              <a:t>) ou visualizar/retornar (</a:t>
            </a:r>
            <a:r>
              <a:rPr lang="pt-BR" sz="2000" b="1" dirty="0" err="1"/>
              <a:t>getter</a:t>
            </a:r>
            <a:r>
              <a:rPr lang="pt-BR" sz="2000" dirty="0"/>
              <a:t>) o valor daquele atributo (variável);</a:t>
            </a:r>
          </a:p>
          <a:p>
            <a:pPr lvl="1"/>
            <a:r>
              <a:rPr lang="pt-BR" sz="2000" dirty="0"/>
              <a:t>Normalmente a nomenclatura destes </a:t>
            </a:r>
            <a:r>
              <a:rPr lang="pt-BR" sz="2000"/>
              <a:t>são:</a:t>
            </a:r>
            <a:endParaRPr lang="pt-BR" sz="2000" dirty="0"/>
          </a:p>
          <a:p>
            <a:pPr lvl="2"/>
            <a:r>
              <a:rPr lang="pt-BR" sz="1600" dirty="0" err="1"/>
              <a:t>getter</a:t>
            </a:r>
            <a:r>
              <a:rPr lang="pt-BR" sz="1600" dirty="0"/>
              <a:t> = </a:t>
            </a:r>
            <a:r>
              <a:rPr lang="pt-BR" sz="1600" dirty="0" err="1"/>
              <a:t>getVariável</a:t>
            </a:r>
            <a:endParaRPr lang="pt-BR" sz="1600" dirty="0"/>
          </a:p>
          <a:p>
            <a:pPr lvl="2"/>
            <a:r>
              <a:rPr lang="pt-BR" sz="1600" dirty="0" err="1"/>
              <a:t>setter</a:t>
            </a:r>
            <a:r>
              <a:rPr lang="pt-BR" sz="1600" dirty="0"/>
              <a:t> = </a:t>
            </a:r>
            <a:r>
              <a:rPr lang="pt-BR" sz="1600" dirty="0" err="1"/>
              <a:t>setVariável</a:t>
            </a:r>
            <a:endParaRPr lang="pt-BR" sz="1600" dirty="0"/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A2ED54-9278-4A73-9511-33820032C9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19967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96752"/>
            <a:ext cx="8363272" cy="4530725"/>
          </a:xfrm>
        </p:spPr>
        <p:txBody>
          <a:bodyPr/>
          <a:lstStyle/>
          <a:p>
            <a:r>
              <a:rPr lang="pt-BR" sz="2800" dirty="0"/>
              <a:t>Criando os métodos </a:t>
            </a:r>
            <a:r>
              <a:rPr lang="pt-BR" sz="2800" b="1" dirty="0"/>
              <a:t>construtor</a:t>
            </a:r>
            <a:r>
              <a:rPr lang="pt-BR" sz="2800" dirty="0"/>
              <a:t>, </a:t>
            </a:r>
            <a:r>
              <a:rPr lang="pt-BR" sz="2800" b="1" dirty="0" err="1"/>
              <a:t>getter</a:t>
            </a:r>
            <a:r>
              <a:rPr lang="pt-BR" sz="2800" dirty="0"/>
              <a:t> e </a:t>
            </a:r>
            <a:r>
              <a:rPr lang="pt-BR" sz="2800" b="1" dirty="0" err="1"/>
              <a:t>setter</a:t>
            </a:r>
            <a:r>
              <a:rPr lang="pt-BR" sz="2800" dirty="0"/>
              <a:t> no </a:t>
            </a:r>
            <a:r>
              <a:rPr lang="pt-BR" sz="2800" u="sng" dirty="0" err="1"/>
              <a:t>Intellij</a:t>
            </a:r>
            <a:r>
              <a:rPr lang="pt-BR" sz="2800" dirty="0"/>
              <a:t> dentro de um classe de objeto:</a:t>
            </a:r>
          </a:p>
          <a:p>
            <a:pPr marL="784225" lvl="1" indent="-457200"/>
            <a:r>
              <a:rPr lang="pt-BR" sz="2400" dirty="0"/>
              <a:t>Crie os atributos da classe com o modificador </a:t>
            </a:r>
            <a:r>
              <a:rPr lang="pt-BR" sz="2400" b="1" dirty="0"/>
              <a:t>Private</a:t>
            </a:r>
            <a:r>
              <a:rPr lang="pt-BR" sz="2400" dirty="0"/>
              <a:t>;</a:t>
            </a:r>
          </a:p>
          <a:p>
            <a:pPr marL="784225" lvl="1" indent="-457200"/>
            <a:r>
              <a:rPr lang="pt-BR" sz="2400" dirty="0"/>
              <a:t>Clique em qualquer ponto dentro da classe;</a:t>
            </a:r>
          </a:p>
          <a:p>
            <a:pPr marL="784225" lvl="1" indent="-457200"/>
            <a:r>
              <a:rPr lang="pt-BR" sz="2400" dirty="0"/>
              <a:t>Pressione simultaneamente as teclas </a:t>
            </a:r>
            <a:r>
              <a:rPr lang="pt-BR" sz="2400" b="1" dirty="0"/>
              <a:t>ALT</a:t>
            </a:r>
            <a:r>
              <a:rPr lang="pt-BR" sz="2400" dirty="0"/>
              <a:t> e </a:t>
            </a:r>
            <a:r>
              <a:rPr lang="pt-BR" sz="2400" b="1" dirty="0"/>
              <a:t>INSERT</a:t>
            </a:r>
            <a:r>
              <a:rPr lang="pt-BR" sz="2400" dirty="0"/>
              <a:t>;</a:t>
            </a:r>
          </a:p>
          <a:p>
            <a:pPr marL="784225" lvl="1" indent="-457200"/>
            <a:r>
              <a:rPr lang="pt-BR" sz="2400" dirty="0"/>
              <a:t>Selecione uma das opções:</a:t>
            </a:r>
          </a:p>
          <a:p>
            <a:pPr marL="1136650" lvl="2" indent="-457200"/>
            <a:r>
              <a:rPr lang="pt-BR" sz="2000" dirty="0"/>
              <a:t>Construtor;</a:t>
            </a:r>
          </a:p>
          <a:p>
            <a:pPr marL="1136650" lvl="2" indent="-457200"/>
            <a:r>
              <a:rPr lang="pt-BR" sz="2000" dirty="0" err="1"/>
              <a:t>Getter</a:t>
            </a:r>
            <a:r>
              <a:rPr lang="pt-BR" sz="2000" dirty="0"/>
              <a:t> </a:t>
            </a:r>
            <a:r>
              <a:rPr lang="pt-BR" sz="2000" dirty="0" err="1"/>
              <a:t>and</a:t>
            </a:r>
            <a:r>
              <a:rPr lang="pt-BR" sz="2000" dirty="0"/>
              <a:t> </a:t>
            </a:r>
            <a:r>
              <a:rPr lang="pt-BR" sz="2000" dirty="0" err="1"/>
              <a:t>Setter</a:t>
            </a:r>
            <a:r>
              <a:rPr lang="pt-BR" sz="2000" dirty="0"/>
              <a:t>.</a:t>
            </a:r>
          </a:p>
          <a:p>
            <a:pPr marL="784225" lvl="1" indent="-457200"/>
            <a:r>
              <a:rPr lang="pt-BR" sz="2400" dirty="0"/>
              <a:t>Marque os atributos que terão seus métodos criados;</a:t>
            </a:r>
          </a:p>
          <a:p>
            <a:pPr marL="784225" lvl="1" indent="-457200"/>
            <a:r>
              <a:rPr lang="pt-BR" sz="2400" dirty="0"/>
              <a:t>Clique em OK.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19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9919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Espaço Reservado para Número de Slide 3">
            <a:extLst>
              <a:ext uri="{FF2B5EF4-FFF2-40B4-BE49-F238E27FC236}">
                <a16:creationId xmlns:a16="http://schemas.microsoft.com/office/drawing/2014/main" id="{812D1F9F-6F0B-4E65-8154-CCEF07161D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BB9F4C-5009-4BDF-879B-B5FCA89CB1BA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0579" name="Rectangle 2">
            <a:extLst>
              <a:ext uri="{FF2B5EF4-FFF2-40B4-BE49-F238E27FC236}">
                <a16:creationId xmlns:a16="http://schemas.microsoft.com/office/drawing/2014/main" id="{87E1BD7E-7578-461E-9B9D-F98185D86D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15</a:t>
            </a:r>
          </a:p>
        </p:txBody>
      </p:sp>
      <p:sp>
        <p:nvSpPr>
          <p:cNvPr id="920580" name="Rectangle 3">
            <a:extLst>
              <a:ext uri="{FF2B5EF4-FFF2-40B4-BE49-F238E27FC236}">
                <a16:creationId xmlns:a16="http://schemas.microsoft.com/office/drawing/2014/main" id="{B34F8ACC-F26D-4C99-82F9-F4D33DB46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Conceitos Básicos de POO (Programação Orientada a Objetos)</a:t>
            </a:r>
          </a:p>
          <a:p>
            <a:pPr lvl="1" eaLnBrk="1" hangingPunct="1"/>
            <a:r>
              <a:rPr lang="pt-BR" altLang="pt-BR" dirty="0"/>
              <a:t>Conceitos Iniciais</a:t>
            </a:r>
          </a:p>
          <a:p>
            <a:pPr lvl="1" eaLnBrk="1" hangingPunct="1"/>
            <a:r>
              <a:rPr lang="pt-BR" altLang="pt-BR" dirty="0"/>
              <a:t>Modificadores de Acesso</a:t>
            </a:r>
          </a:p>
          <a:p>
            <a:pPr lvl="1" eaLnBrk="1" hangingPunct="1"/>
            <a:r>
              <a:rPr lang="pt-BR" altLang="pt-BR" dirty="0"/>
              <a:t>Encapsulamento</a:t>
            </a:r>
          </a:p>
          <a:p>
            <a:pPr lvl="1" eaLnBrk="1" hangingPunct="1"/>
            <a:r>
              <a:rPr lang="pt-BR" altLang="pt-BR" dirty="0"/>
              <a:t>Herança</a:t>
            </a:r>
          </a:p>
          <a:p>
            <a:pPr lvl="1" eaLnBrk="1" hangingPunct="1"/>
            <a:r>
              <a:rPr lang="pt-BR" altLang="pt-BR" dirty="0"/>
              <a:t>Polimorfismo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pt-BR" altLang="pt-BR" dirty="0"/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65577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610DCB45-AAD8-42C4-9C82-C677425DD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973385"/>
            <a:ext cx="2196306" cy="727423"/>
          </a:xfrm>
          <a:prstGeom prst="wedgeRoundRectCallout">
            <a:avLst>
              <a:gd name="adj1" fmla="val -155534"/>
              <a:gd name="adj2" fmla="val 16483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</a:t>
            </a:r>
            <a:r>
              <a:rPr lang="pt-BR" altLang="pt-BR" sz="1800" b="1" dirty="0" err="1"/>
              <a:t>getter</a:t>
            </a:r>
            <a:r>
              <a:rPr lang="pt-BR" altLang="pt-BR" sz="1800" dirty="0"/>
              <a:t> do atributo </a:t>
            </a:r>
            <a:r>
              <a:rPr lang="pt-BR" altLang="pt-BR" sz="1800" b="1" dirty="0"/>
              <a:t>nome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BFB6239A-31FA-484B-8938-6A942E0D3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1909489"/>
            <a:ext cx="2196306" cy="727423"/>
          </a:xfrm>
          <a:prstGeom prst="wedgeRoundRectCallout">
            <a:avLst>
              <a:gd name="adj1" fmla="val -155534"/>
              <a:gd name="adj2" fmla="val 16483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</a:t>
            </a:r>
            <a:r>
              <a:rPr lang="pt-BR" altLang="pt-BR" sz="1800" b="1" dirty="0" err="1"/>
              <a:t>getter</a:t>
            </a:r>
            <a:r>
              <a:rPr lang="pt-BR" altLang="pt-BR" sz="1800" dirty="0"/>
              <a:t> do atributo </a:t>
            </a:r>
            <a:r>
              <a:rPr lang="pt-BR" altLang="pt-BR" sz="1800" b="1" dirty="0" err="1"/>
              <a:t>anoNasc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94D5731B-0038-4DE6-86FC-60FE5D159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152" y="2845593"/>
            <a:ext cx="2196306" cy="727423"/>
          </a:xfrm>
          <a:prstGeom prst="wedgeRoundRectCallout">
            <a:avLst>
              <a:gd name="adj1" fmla="val -169497"/>
              <a:gd name="adj2" fmla="val 15258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</a:t>
            </a:r>
            <a:r>
              <a:rPr lang="pt-BR" altLang="pt-BR" sz="1800" b="1" dirty="0" err="1"/>
              <a:t>setter</a:t>
            </a:r>
            <a:r>
              <a:rPr lang="pt-BR" altLang="pt-BR" sz="1800" dirty="0"/>
              <a:t> do atributo </a:t>
            </a:r>
            <a:r>
              <a:rPr lang="pt-BR" altLang="pt-BR" sz="1800" b="1" dirty="0"/>
              <a:t>nome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CA231150-FCD5-4446-8C6E-503365AE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094" y="3789040"/>
            <a:ext cx="2196306" cy="727423"/>
          </a:xfrm>
          <a:prstGeom prst="wedgeRoundRectCallout">
            <a:avLst>
              <a:gd name="adj1" fmla="val -169284"/>
              <a:gd name="adj2" fmla="val 15542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</a:t>
            </a:r>
            <a:r>
              <a:rPr lang="pt-BR" altLang="pt-BR" sz="1800" b="1" dirty="0" err="1"/>
              <a:t>setter</a:t>
            </a:r>
            <a:r>
              <a:rPr lang="pt-BR" altLang="pt-BR" sz="1800" dirty="0"/>
              <a:t> do atributo </a:t>
            </a:r>
            <a:r>
              <a:rPr lang="pt-BR" altLang="pt-BR" sz="1800" b="1" dirty="0" err="1"/>
              <a:t>anoNasc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463711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9035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Encapsulamento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463711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UtilizaPessoa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Instanciando objetos de Pessoa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p0 = </a:t>
            </a:r>
            <a:r>
              <a:rPr lang="pt-BR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// Acessando diretamente os atributos da classe =&gt; NÃO PODE MAIS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p0.nome = </a:t>
            </a:r>
            <a:r>
              <a:rPr lang="pt-BR" sz="1600" strike="sngStrike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"Maria das Dores Silva"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p0.anoNasc = 1980;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strike="sngStrike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strike="sngStrike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p0.nome);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strike="sngStrike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strike="sngStrike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6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p0.anoNasc);        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Chamando os métodos da classe que acessam os atributos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p0.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"Maria das Dores Silva"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p0.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(1980);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p0.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getAnoNasc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      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568577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pt-BR" sz="2400" b="1" dirty="0"/>
              <a:t>Herança</a:t>
            </a:r>
            <a:r>
              <a:rPr lang="pt-BR" sz="2400" dirty="0"/>
              <a:t>: é a propriedade de uma classe (filha ou subclasse) herdar as características (atributos) e ações (métodos) de uma classe superior (pai ou superclasse), estendendo (criando novos) atributos e métodos para esta nova classe.</a:t>
            </a:r>
          </a:p>
          <a:p>
            <a:pPr lvl="1"/>
            <a:r>
              <a:rPr lang="pt-BR" sz="2000" dirty="0"/>
              <a:t>Especializa a subclasse (classe filha) a partir das características da superclasse (classe pai);</a:t>
            </a:r>
          </a:p>
          <a:p>
            <a:pPr lvl="1"/>
            <a:r>
              <a:rPr lang="pt-BR" sz="2000" dirty="0"/>
              <a:t>Evita códigos redundantes.</a:t>
            </a:r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70991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C7E8-2533-4CDB-A779-9D50F4F3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Entidade </a:t>
            </a:r>
            <a:r>
              <a:rPr lang="pt-BR" b="1" dirty="0"/>
              <a:t>Pessoa</a:t>
            </a:r>
            <a:r>
              <a:rPr lang="pt-BR" dirty="0"/>
              <a:t>:</a:t>
            </a:r>
          </a:p>
          <a:p>
            <a:pPr lvl="1"/>
            <a:r>
              <a:rPr lang="pt-BR" u="sng" dirty="0"/>
              <a:t>Nome</a:t>
            </a:r>
            <a:endParaRPr lang="pt-BR" dirty="0"/>
          </a:p>
          <a:p>
            <a:pPr lvl="1"/>
            <a:r>
              <a:rPr lang="pt-BR" u="sng" dirty="0"/>
              <a:t>Ano de nascimento</a:t>
            </a:r>
            <a:endParaRPr lang="pt-BR" dirty="0"/>
          </a:p>
          <a:p>
            <a:pPr lvl="1"/>
            <a:r>
              <a:rPr lang="pt-BR" u="sng" dirty="0"/>
              <a:t>Sexo</a:t>
            </a:r>
            <a:endParaRPr lang="pt-BR" dirty="0"/>
          </a:p>
          <a:p>
            <a:pPr lvl="1"/>
            <a:r>
              <a:rPr lang="pt-BR" u="sng" dirty="0"/>
              <a:t>Nome da mãe</a:t>
            </a:r>
            <a:endParaRPr lang="pt-BR" dirty="0"/>
          </a:p>
          <a:p>
            <a:pPr lvl="1"/>
            <a:r>
              <a:rPr lang="pt-BR" u="sng" dirty="0"/>
              <a:t>Documento de identidade</a:t>
            </a:r>
            <a:endParaRPr lang="pt-BR" dirty="0"/>
          </a:p>
          <a:p>
            <a:pPr lvl="1"/>
            <a:r>
              <a:rPr lang="pt-BR" u="sng" dirty="0"/>
              <a:t>CPF</a:t>
            </a:r>
          </a:p>
          <a:p>
            <a:pPr lvl="1"/>
            <a:r>
              <a:rPr lang="pt-BR" u="sng" dirty="0"/>
              <a:t>Naturalidade</a:t>
            </a:r>
            <a:endParaRPr lang="pt-BR" dirty="0"/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pic>
        <p:nvPicPr>
          <p:cNvPr id="2052" name="Picture 4" descr="Área da Superfície de um Corpo Humano - Brasil Escola">
            <a:extLst>
              <a:ext uri="{FF2B5EF4-FFF2-40B4-BE49-F238E27FC236}">
                <a16:creationId xmlns:a16="http://schemas.microsoft.com/office/drawing/2014/main" id="{03DF391B-39C1-40E3-ACA4-E95B0A25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96752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33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C7E8-2533-4CDB-A779-9D50F4F3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Entidade </a:t>
            </a:r>
            <a:r>
              <a:rPr lang="pt-BR" sz="2400" b="1" dirty="0"/>
              <a:t>Professor</a:t>
            </a:r>
            <a:r>
              <a:rPr lang="pt-BR" sz="2400" dirty="0"/>
              <a:t>:</a:t>
            </a:r>
          </a:p>
          <a:p>
            <a:pPr lvl="1"/>
            <a:r>
              <a:rPr lang="pt-BR" sz="2000" u="sng" dirty="0"/>
              <a:t>Nome</a:t>
            </a:r>
            <a:endParaRPr lang="pt-BR" sz="2000" dirty="0"/>
          </a:p>
          <a:p>
            <a:pPr lvl="1"/>
            <a:r>
              <a:rPr lang="pt-BR" sz="2000" u="sng" dirty="0"/>
              <a:t>Ano de nascimento</a:t>
            </a:r>
            <a:endParaRPr lang="pt-BR" sz="2000" dirty="0"/>
          </a:p>
          <a:p>
            <a:pPr lvl="1"/>
            <a:r>
              <a:rPr lang="pt-BR" sz="2000" u="sng" dirty="0"/>
              <a:t>Sexo</a:t>
            </a:r>
            <a:endParaRPr lang="pt-BR" sz="2000" dirty="0"/>
          </a:p>
          <a:p>
            <a:pPr lvl="1"/>
            <a:r>
              <a:rPr lang="pt-BR" sz="2000" u="sng" dirty="0"/>
              <a:t>Nome da mãe</a:t>
            </a:r>
            <a:endParaRPr lang="pt-BR" sz="2000" dirty="0"/>
          </a:p>
          <a:p>
            <a:pPr lvl="1"/>
            <a:r>
              <a:rPr lang="pt-BR" sz="2000" u="sng" dirty="0"/>
              <a:t>Documento de identidade</a:t>
            </a:r>
            <a:endParaRPr lang="pt-BR" sz="2000" dirty="0"/>
          </a:p>
          <a:p>
            <a:pPr lvl="1"/>
            <a:r>
              <a:rPr lang="pt-BR" sz="2000" u="sng" dirty="0"/>
              <a:t>CPF</a:t>
            </a:r>
          </a:p>
          <a:p>
            <a:pPr lvl="1"/>
            <a:r>
              <a:rPr lang="pt-BR" sz="2000" u="sng" dirty="0"/>
              <a:t>Naturalidade</a:t>
            </a:r>
            <a:endParaRPr lang="pt-BR" sz="2000" dirty="0"/>
          </a:p>
          <a:p>
            <a:pPr lvl="1"/>
            <a:r>
              <a:rPr lang="pt-BR" sz="2000" dirty="0"/>
              <a:t>...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Salário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Horas aulas</a:t>
            </a:r>
          </a:p>
          <a:p>
            <a:pPr lvl="1"/>
            <a:r>
              <a:rPr lang="pt-BR" sz="2000" dirty="0"/>
              <a:t>...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24</a:t>
            </a:fld>
            <a:endParaRPr lang="pt-BR" altLang="en-US"/>
          </a:p>
        </p:txBody>
      </p:sp>
      <p:pic>
        <p:nvPicPr>
          <p:cNvPr id="1026" name="Picture 2" descr="Professor Honorário - Conceito, e o que é">
            <a:extLst>
              <a:ext uri="{FF2B5EF4-FFF2-40B4-BE49-F238E27FC236}">
                <a16:creationId xmlns:a16="http://schemas.microsoft.com/office/drawing/2014/main" id="{58F8468F-34B4-44D8-8336-E74CD581F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512168"/>
            <a:ext cx="2651787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E736F63-96D8-4FCC-B191-895B914DB7A1}"/>
              </a:ext>
            </a:extLst>
          </p:cNvPr>
          <p:cNvSpPr/>
          <p:nvPr/>
        </p:nvSpPr>
        <p:spPr bwMode="auto">
          <a:xfrm>
            <a:off x="539552" y="2060848"/>
            <a:ext cx="4392488" cy="2880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70C01EEF-2FD1-4DA6-BBA2-4F8EA257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166" y="3865562"/>
            <a:ext cx="2196306" cy="1029717"/>
          </a:xfrm>
          <a:prstGeom prst="wedgeRoundRectCallout">
            <a:avLst>
              <a:gd name="adj1" fmla="val -122085"/>
              <a:gd name="adj2" fmla="val -8086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Características (atributos) de </a:t>
            </a:r>
            <a:r>
              <a:rPr lang="pt-BR" altLang="pt-BR" sz="1800" b="1" dirty="0"/>
              <a:t>Pessoa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D9F43B88-9283-49FF-A5EC-18395D03E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24" y="5077841"/>
            <a:ext cx="2196306" cy="943447"/>
          </a:xfrm>
          <a:prstGeom prst="wedgeRoundRectCallout">
            <a:avLst>
              <a:gd name="adj1" fmla="val -160415"/>
              <a:gd name="adj2" fmla="val -1655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Características (atributos) extras de </a:t>
            </a:r>
            <a:r>
              <a:rPr lang="pt-BR" altLang="pt-BR" sz="1800" b="1" dirty="0"/>
              <a:t>Professor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67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60543" cy="4530725"/>
          </a:xfrm>
        </p:spPr>
        <p:txBody>
          <a:bodyPr/>
          <a:lstStyle/>
          <a:p>
            <a:r>
              <a:rPr lang="pt-BR" sz="2400" dirty="0"/>
              <a:t>Exemplo de </a:t>
            </a:r>
            <a:r>
              <a:rPr lang="pt-BR" sz="2400" b="1" dirty="0"/>
              <a:t>Professor</a:t>
            </a:r>
            <a:r>
              <a:rPr lang="pt-BR" sz="2400" dirty="0"/>
              <a:t>:</a:t>
            </a:r>
          </a:p>
          <a:p>
            <a:pPr lvl="1"/>
            <a:r>
              <a:rPr lang="pt-BR" sz="2000" u="sng" dirty="0"/>
              <a:t>Nome</a:t>
            </a:r>
            <a:r>
              <a:rPr lang="pt-BR" sz="2000" dirty="0"/>
              <a:t>: </a:t>
            </a:r>
            <a:r>
              <a:rPr lang="pt-BR" sz="2000" i="1" dirty="0"/>
              <a:t>Elizabeth Graça Oliveira</a:t>
            </a:r>
            <a:endParaRPr lang="pt-BR" sz="2000" dirty="0"/>
          </a:p>
          <a:p>
            <a:pPr lvl="1"/>
            <a:r>
              <a:rPr lang="pt-BR" sz="2000" u="sng" dirty="0"/>
              <a:t>Ano de nascimento</a:t>
            </a:r>
            <a:r>
              <a:rPr lang="pt-BR" sz="2000" dirty="0"/>
              <a:t>: </a:t>
            </a:r>
            <a:r>
              <a:rPr lang="pt-BR" sz="2000" i="1" dirty="0"/>
              <a:t>1965</a:t>
            </a:r>
            <a:endParaRPr lang="pt-BR" sz="2000" dirty="0"/>
          </a:p>
          <a:p>
            <a:pPr lvl="1"/>
            <a:r>
              <a:rPr lang="pt-BR" sz="2000" u="sng" dirty="0"/>
              <a:t>Sexo</a:t>
            </a:r>
            <a:r>
              <a:rPr lang="pt-BR" sz="2000" dirty="0"/>
              <a:t>: </a:t>
            </a:r>
            <a:r>
              <a:rPr lang="pt-BR" sz="2000" i="1" dirty="0"/>
              <a:t>Feminino</a:t>
            </a:r>
          </a:p>
          <a:p>
            <a:pPr lvl="1"/>
            <a:r>
              <a:rPr lang="pt-BR" sz="2000" u="sng" dirty="0"/>
              <a:t>Nome da mãe</a:t>
            </a:r>
            <a:r>
              <a:rPr lang="pt-BR" sz="2000" dirty="0"/>
              <a:t>: </a:t>
            </a:r>
            <a:r>
              <a:rPr lang="pt-BR" sz="2000" i="1" dirty="0"/>
              <a:t>Maria Antônia Oliveira</a:t>
            </a:r>
            <a:endParaRPr lang="pt-BR" sz="2000" dirty="0"/>
          </a:p>
          <a:p>
            <a:pPr lvl="1"/>
            <a:r>
              <a:rPr lang="pt-BR" sz="2000" u="sng" dirty="0"/>
              <a:t>Documento de identidade</a:t>
            </a:r>
            <a:r>
              <a:rPr lang="pt-BR" sz="2000" dirty="0"/>
              <a:t>: </a:t>
            </a:r>
            <a:r>
              <a:rPr lang="pt-BR" sz="2000" i="1" dirty="0"/>
              <a:t>MG777.334</a:t>
            </a:r>
            <a:endParaRPr lang="pt-BR" sz="2000" dirty="0"/>
          </a:p>
          <a:p>
            <a:pPr lvl="1"/>
            <a:r>
              <a:rPr lang="pt-BR" sz="2000" u="sng" dirty="0"/>
              <a:t>CPF</a:t>
            </a:r>
            <a:r>
              <a:rPr lang="pt-BR" sz="2000" dirty="0"/>
              <a:t>: </a:t>
            </a:r>
            <a:r>
              <a:rPr lang="pt-BR" sz="2000" i="1" dirty="0"/>
              <a:t>123.456.789-00</a:t>
            </a:r>
          </a:p>
          <a:p>
            <a:pPr lvl="1"/>
            <a:r>
              <a:rPr lang="pt-BR" sz="2000" u="sng" dirty="0"/>
              <a:t>Naturalidade</a:t>
            </a:r>
            <a:r>
              <a:rPr lang="pt-BR" sz="2000" dirty="0"/>
              <a:t>: </a:t>
            </a:r>
            <a:r>
              <a:rPr lang="pt-BR" sz="2000" i="1" dirty="0"/>
              <a:t>Ipatinga</a:t>
            </a:r>
            <a:endParaRPr lang="pt-BR" sz="2000" dirty="0"/>
          </a:p>
          <a:p>
            <a:pPr lvl="1"/>
            <a:r>
              <a:rPr lang="pt-BR" sz="2000" dirty="0"/>
              <a:t>...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Salário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i="1" dirty="0">
                <a:solidFill>
                  <a:srgbClr val="FF0000"/>
                </a:solidFill>
              </a:rPr>
              <a:t>R$7.800,00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Horas aulas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i="1" dirty="0">
                <a:solidFill>
                  <a:srgbClr val="FF0000"/>
                </a:solidFill>
              </a:rPr>
              <a:t>43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...</a:t>
            </a:r>
          </a:p>
          <a:p>
            <a:pPr lvl="1"/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25</a:t>
            </a:fld>
            <a:endParaRPr lang="pt-BR" alt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EB232A9-2183-470B-B2C7-5BBA043F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Herança</a:t>
            </a:r>
          </a:p>
        </p:txBody>
      </p:sp>
    </p:spTree>
    <p:extLst>
      <p:ext uri="{BB962C8B-B14F-4D97-AF65-F5344CB8AC3E}">
        <p14:creationId xmlns:p14="http://schemas.microsoft.com/office/powerpoint/2010/main" val="26138498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26</a:t>
            </a:fld>
            <a:endParaRPr lang="pt-BR" alt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46A4588-A69B-4521-B195-2EA0E21A6269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412776"/>
          <a:ext cx="2471936" cy="4415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776069671"/>
                    </a:ext>
                  </a:extLst>
                </a:gridCol>
              </a:tblGrid>
              <a:tr h="9597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  <a:p>
                      <a:pPr algn="ctr"/>
                      <a:r>
                        <a:rPr lang="pt-BR" dirty="0"/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5843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Atributos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25526"/>
                  </a:ext>
                </a:extLst>
              </a:tr>
              <a:tr h="143955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  <a:p>
                      <a:r>
                        <a:rPr lang="pt-BR" dirty="0" err="1"/>
                        <a:t>anoNasc</a:t>
                      </a:r>
                      <a:endParaRPr lang="pt-BR" dirty="0"/>
                    </a:p>
                    <a:p>
                      <a:r>
                        <a:rPr lang="pt-BR" dirty="0"/>
                        <a:t>sexo</a:t>
                      </a:r>
                    </a:p>
                    <a:p>
                      <a:r>
                        <a:rPr lang="pt-BR" dirty="0" err="1"/>
                        <a:t>nomeMae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35752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36874"/>
                  </a:ext>
                </a:extLst>
              </a:tr>
              <a:tr h="1107350">
                <a:tc>
                  <a:txBody>
                    <a:bodyPr/>
                    <a:lstStyle/>
                    <a:p>
                      <a:r>
                        <a:rPr lang="pt-BR" dirty="0" err="1"/>
                        <a:t>ImprimePessoa</a:t>
                      </a:r>
                      <a:endParaRPr lang="pt-BR" dirty="0"/>
                    </a:p>
                    <a:p>
                      <a:r>
                        <a:rPr lang="pt-BR" dirty="0" err="1"/>
                        <a:t>IdadePessoa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1840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2E6A24F-E2D6-4CC8-BA3F-E61503EF7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282409"/>
              </p:ext>
            </p:extLst>
          </p:nvPr>
        </p:nvGraphicFramePr>
        <p:xfrm>
          <a:off x="5833934" y="1419458"/>
          <a:ext cx="3058546" cy="440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546">
                  <a:extLst>
                    <a:ext uri="{9D8B030D-6E8A-4147-A177-3AD203B41FA5}">
                      <a16:colId xmlns:a16="http://schemas.microsoft.com/office/drawing/2014/main" val="3546438783"/>
                    </a:ext>
                  </a:extLst>
                </a:gridCol>
              </a:tblGrid>
              <a:tr h="115319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OBJETO</a:t>
                      </a:r>
                    </a:p>
                    <a:p>
                      <a:pPr algn="ctr"/>
                      <a:r>
                        <a:rPr lang="pt-BR" dirty="0"/>
                        <a:t> (exemplo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5551"/>
                  </a:ext>
                </a:extLst>
              </a:tr>
              <a:tr h="3256091">
                <a:tc>
                  <a:txBody>
                    <a:bodyPr/>
                    <a:lstStyle/>
                    <a:p>
                      <a:r>
                        <a:rPr lang="pt-BR" sz="1400" dirty="0"/>
                        <a:t>nome: </a:t>
                      </a:r>
                      <a:r>
                        <a:rPr lang="pt-BR" sz="1400" b="1" dirty="0"/>
                        <a:t>Elizabeth Graça Oliveira</a:t>
                      </a:r>
                    </a:p>
                    <a:p>
                      <a:r>
                        <a:rPr lang="pt-BR" sz="1400" dirty="0" err="1"/>
                        <a:t>anoNasc</a:t>
                      </a:r>
                      <a:r>
                        <a:rPr lang="pt-BR" sz="1400" dirty="0"/>
                        <a:t>: </a:t>
                      </a:r>
                      <a:r>
                        <a:rPr lang="pt-BR" sz="1400" b="1" dirty="0"/>
                        <a:t>1965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sexo: </a:t>
                      </a:r>
                      <a:r>
                        <a:rPr lang="pt-BR" sz="1400" b="1" dirty="0"/>
                        <a:t>Feminino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nomeMae</a:t>
                      </a:r>
                      <a:r>
                        <a:rPr lang="pt-BR" sz="1400" dirty="0"/>
                        <a:t>: 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Maria Antônia Oliveira</a:t>
                      </a:r>
                    </a:p>
                    <a:p>
                      <a:r>
                        <a:rPr lang="pt-BR" dirty="0"/>
                        <a:t>...</a:t>
                      </a: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salario: 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7800</a:t>
                      </a:r>
                    </a:p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horasAula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43</a:t>
                      </a:r>
                    </a:p>
                    <a:p>
                      <a:r>
                        <a:rPr lang="pt-BR" b="0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32983"/>
                  </a:ext>
                </a:extLst>
              </a:tr>
            </a:tbl>
          </a:graphicData>
        </a:graphic>
      </p:graphicFrame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48C109C9-2741-4B72-A4B1-4C33EF1C4271}"/>
              </a:ext>
            </a:extLst>
          </p:cNvPr>
          <p:cNvGraphicFramePr>
            <a:graphicFrameLocks noGrp="1"/>
          </p:cNvGraphicFramePr>
          <p:nvPr/>
        </p:nvGraphicFramePr>
        <p:xfrm>
          <a:off x="3059832" y="1412776"/>
          <a:ext cx="2471936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776069671"/>
                    </a:ext>
                  </a:extLst>
                </a:gridCol>
              </a:tblGrid>
              <a:tr h="9597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  <a:p>
                      <a:pPr algn="ctr"/>
                      <a:r>
                        <a:rPr lang="pt-BR" dirty="0"/>
                        <a:t>Professor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5843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Atributos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25526"/>
                  </a:ext>
                </a:extLst>
              </a:tr>
              <a:tr h="1439555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salario</a:t>
                      </a:r>
                    </a:p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horasAula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35752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36874"/>
                  </a:ext>
                </a:extLst>
              </a:tr>
              <a:tr h="110735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ImprimeProfessor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ReajustaSalario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18408"/>
                  </a:ext>
                </a:extLst>
              </a:tr>
            </a:tbl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29B53D1-6FCD-4559-8FBE-F28047F917DD}"/>
              </a:ext>
            </a:extLst>
          </p:cNvPr>
          <p:cNvCxnSpPr>
            <a:cxnSpLocks/>
          </p:cNvCxnSpPr>
          <p:nvPr/>
        </p:nvCxnSpPr>
        <p:spPr bwMode="auto">
          <a:xfrm>
            <a:off x="2433630" y="2035300"/>
            <a:ext cx="91423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C33135B-E160-46A9-A703-5449F5B6F23F}"/>
              </a:ext>
            </a:extLst>
          </p:cNvPr>
          <p:cNvCxnSpPr>
            <a:cxnSpLocks/>
          </p:cNvCxnSpPr>
          <p:nvPr/>
        </p:nvCxnSpPr>
        <p:spPr bwMode="auto">
          <a:xfrm>
            <a:off x="5241942" y="2036138"/>
            <a:ext cx="91423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2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C7E8-2533-4CDB-A779-9D50F4F3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/>
              <a:t>Entidade </a:t>
            </a:r>
            <a:r>
              <a:rPr lang="pt-BR" sz="2400" b="1" dirty="0"/>
              <a:t>Aluno</a:t>
            </a:r>
            <a:r>
              <a:rPr lang="pt-BR" sz="2400" dirty="0"/>
              <a:t>:</a:t>
            </a:r>
          </a:p>
          <a:p>
            <a:pPr lvl="1"/>
            <a:r>
              <a:rPr lang="pt-BR" sz="2000" u="sng" dirty="0"/>
              <a:t>Nome</a:t>
            </a:r>
            <a:endParaRPr lang="pt-BR" sz="2000" dirty="0"/>
          </a:p>
          <a:p>
            <a:pPr lvl="1"/>
            <a:r>
              <a:rPr lang="pt-BR" sz="2000" u="sng" dirty="0"/>
              <a:t>Ano de nascimento</a:t>
            </a:r>
            <a:endParaRPr lang="pt-BR" sz="2000" dirty="0"/>
          </a:p>
          <a:p>
            <a:pPr lvl="1"/>
            <a:r>
              <a:rPr lang="pt-BR" sz="2000" u="sng" dirty="0"/>
              <a:t>Sexo</a:t>
            </a:r>
            <a:endParaRPr lang="pt-BR" sz="2000" dirty="0"/>
          </a:p>
          <a:p>
            <a:pPr lvl="1"/>
            <a:r>
              <a:rPr lang="pt-BR" sz="2000" u="sng" dirty="0"/>
              <a:t>Nome da mãe</a:t>
            </a:r>
            <a:endParaRPr lang="pt-BR" sz="2000" dirty="0"/>
          </a:p>
          <a:p>
            <a:pPr lvl="1"/>
            <a:r>
              <a:rPr lang="pt-BR" sz="2000" u="sng" dirty="0"/>
              <a:t>Documento de identidade</a:t>
            </a:r>
            <a:endParaRPr lang="pt-BR" sz="2000" dirty="0"/>
          </a:p>
          <a:p>
            <a:pPr lvl="1"/>
            <a:r>
              <a:rPr lang="pt-BR" sz="2000" u="sng" dirty="0"/>
              <a:t>CPF</a:t>
            </a:r>
          </a:p>
          <a:p>
            <a:pPr lvl="1"/>
            <a:r>
              <a:rPr lang="pt-BR" sz="2000" u="sng" dirty="0"/>
              <a:t>Naturalidade</a:t>
            </a:r>
            <a:endParaRPr lang="pt-BR" sz="2000" dirty="0"/>
          </a:p>
          <a:p>
            <a:pPr lvl="1"/>
            <a:r>
              <a:rPr lang="pt-BR" sz="2000" dirty="0"/>
              <a:t>...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Registro acadêmico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Curso</a:t>
            </a:r>
          </a:p>
          <a:p>
            <a:pPr lvl="1"/>
            <a:r>
              <a:rPr lang="pt-BR" sz="2000" dirty="0"/>
              <a:t>...</a:t>
            </a:r>
          </a:p>
          <a:p>
            <a:pPr lvl="1"/>
            <a:endParaRPr lang="pt-BR" sz="2000" dirty="0"/>
          </a:p>
          <a:p>
            <a:pPr lvl="1"/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27</a:t>
            </a:fld>
            <a:endParaRPr lang="pt-BR" altLang="en-US"/>
          </a:p>
        </p:txBody>
      </p:sp>
      <p:pic>
        <p:nvPicPr>
          <p:cNvPr id="2050" name="Picture 2" descr="Portal do Aluno - Colégio Guarulhos">
            <a:extLst>
              <a:ext uri="{FF2B5EF4-FFF2-40B4-BE49-F238E27FC236}">
                <a16:creationId xmlns:a16="http://schemas.microsoft.com/office/drawing/2014/main" id="{D896E69E-39DB-416E-ACA8-2F338BC2F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417638"/>
            <a:ext cx="2677682" cy="19938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02B7017-BA1C-418A-AD72-0D81F3E651AB}"/>
              </a:ext>
            </a:extLst>
          </p:cNvPr>
          <p:cNvSpPr/>
          <p:nvPr/>
        </p:nvSpPr>
        <p:spPr bwMode="auto">
          <a:xfrm>
            <a:off x="539552" y="2060848"/>
            <a:ext cx="4392488" cy="288032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44990D43-ECE3-41DE-A86E-10D05204B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166" y="3865562"/>
            <a:ext cx="2196306" cy="1029717"/>
          </a:xfrm>
          <a:prstGeom prst="wedgeRoundRectCallout">
            <a:avLst>
              <a:gd name="adj1" fmla="val -122085"/>
              <a:gd name="adj2" fmla="val -8086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Características (atributos) de </a:t>
            </a:r>
            <a:r>
              <a:rPr lang="pt-BR" altLang="pt-BR" sz="1800" b="1" dirty="0"/>
              <a:t>Pessoa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151FC9E5-F3B5-460B-AC89-3DF69ED5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7524" y="5077841"/>
            <a:ext cx="2196306" cy="943447"/>
          </a:xfrm>
          <a:prstGeom prst="wedgeRoundRectCallout">
            <a:avLst>
              <a:gd name="adj1" fmla="val -124729"/>
              <a:gd name="adj2" fmla="val -19634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Características (atributos) extras de </a:t>
            </a:r>
            <a:r>
              <a:rPr lang="pt-BR" altLang="pt-BR" sz="1800" b="1" dirty="0"/>
              <a:t>Aluno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43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60543" cy="4530725"/>
          </a:xfrm>
        </p:spPr>
        <p:txBody>
          <a:bodyPr/>
          <a:lstStyle/>
          <a:p>
            <a:r>
              <a:rPr lang="pt-BR" sz="2400" dirty="0"/>
              <a:t>Exemplo de </a:t>
            </a:r>
            <a:r>
              <a:rPr lang="pt-BR" sz="2400" b="1" dirty="0"/>
              <a:t>Aluno</a:t>
            </a:r>
            <a:r>
              <a:rPr lang="pt-BR" sz="2400" dirty="0"/>
              <a:t>:</a:t>
            </a:r>
          </a:p>
          <a:p>
            <a:pPr lvl="1"/>
            <a:r>
              <a:rPr lang="pt-BR" sz="2000" u="sng" dirty="0"/>
              <a:t>Nome</a:t>
            </a:r>
            <a:r>
              <a:rPr lang="pt-BR" sz="2000" dirty="0"/>
              <a:t>: </a:t>
            </a:r>
            <a:r>
              <a:rPr lang="pt-BR" sz="2000" i="1" dirty="0"/>
              <a:t>Luiz </a:t>
            </a:r>
            <a:r>
              <a:rPr lang="pt-BR" sz="2000" i="1" dirty="0" err="1"/>
              <a:t>Terenzi</a:t>
            </a:r>
            <a:r>
              <a:rPr lang="pt-BR" sz="2000" i="1" dirty="0"/>
              <a:t> Silva</a:t>
            </a:r>
            <a:endParaRPr lang="pt-BR" sz="2000" dirty="0"/>
          </a:p>
          <a:p>
            <a:pPr lvl="1"/>
            <a:r>
              <a:rPr lang="pt-BR" sz="2000" u="sng" dirty="0"/>
              <a:t>Ano de nascimento</a:t>
            </a:r>
            <a:r>
              <a:rPr lang="pt-BR" sz="2000" dirty="0"/>
              <a:t>: </a:t>
            </a:r>
            <a:r>
              <a:rPr lang="pt-BR" sz="2000" i="1" dirty="0"/>
              <a:t>1972</a:t>
            </a:r>
            <a:endParaRPr lang="pt-BR" sz="2000" dirty="0"/>
          </a:p>
          <a:p>
            <a:pPr lvl="1"/>
            <a:r>
              <a:rPr lang="pt-BR" sz="2000" u="sng" dirty="0"/>
              <a:t>Sexo</a:t>
            </a:r>
            <a:r>
              <a:rPr lang="pt-BR" sz="2000" dirty="0"/>
              <a:t>: </a:t>
            </a:r>
            <a:r>
              <a:rPr lang="pt-BR" sz="2000" i="1" dirty="0"/>
              <a:t>Masculino</a:t>
            </a:r>
          </a:p>
          <a:p>
            <a:pPr lvl="1"/>
            <a:r>
              <a:rPr lang="pt-BR" sz="2000" u="sng" dirty="0"/>
              <a:t>Nome da mãe</a:t>
            </a:r>
            <a:r>
              <a:rPr lang="pt-BR" sz="2000" dirty="0"/>
              <a:t>: </a:t>
            </a:r>
            <a:r>
              <a:rPr lang="pt-BR" sz="2000" i="1" dirty="0"/>
              <a:t>Mércia </a:t>
            </a:r>
            <a:r>
              <a:rPr lang="pt-BR" sz="2000" i="1" dirty="0" err="1"/>
              <a:t>Terenzi</a:t>
            </a:r>
            <a:r>
              <a:rPr lang="pt-BR" sz="2000" i="1" dirty="0"/>
              <a:t> Silva</a:t>
            </a:r>
            <a:endParaRPr lang="pt-BR" sz="2000" dirty="0"/>
          </a:p>
          <a:p>
            <a:pPr lvl="1"/>
            <a:r>
              <a:rPr lang="pt-BR" sz="2000" u="sng" dirty="0"/>
              <a:t>Documento de identidade</a:t>
            </a:r>
            <a:r>
              <a:rPr lang="pt-BR" sz="2000" dirty="0"/>
              <a:t>: </a:t>
            </a:r>
            <a:r>
              <a:rPr lang="pt-BR" sz="2000" i="1" dirty="0"/>
              <a:t>MG987.654</a:t>
            </a:r>
            <a:endParaRPr lang="pt-BR" sz="2000" dirty="0"/>
          </a:p>
          <a:p>
            <a:pPr lvl="1"/>
            <a:r>
              <a:rPr lang="pt-BR" sz="2000" u="sng" dirty="0"/>
              <a:t>CPF</a:t>
            </a:r>
            <a:r>
              <a:rPr lang="pt-BR" sz="2000" dirty="0"/>
              <a:t>: </a:t>
            </a:r>
            <a:r>
              <a:rPr lang="pt-BR" sz="2000" i="1" dirty="0"/>
              <a:t>101.456.700-67</a:t>
            </a:r>
          </a:p>
          <a:p>
            <a:pPr lvl="1"/>
            <a:r>
              <a:rPr lang="pt-BR" sz="2000" u="sng" dirty="0"/>
              <a:t>Naturalidade</a:t>
            </a:r>
            <a:r>
              <a:rPr lang="pt-BR" sz="2000" dirty="0"/>
              <a:t>: </a:t>
            </a:r>
            <a:r>
              <a:rPr lang="pt-BR" sz="2000" i="1" dirty="0"/>
              <a:t>Contagem</a:t>
            </a:r>
            <a:endParaRPr lang="pt-BR" sz="2000" dirty="0"/>
          </a:p>
          <a:p>
            <a:pPr lvl="1"/>
            <a:r>
              <a:rPr lang="pt-BR" sz="2000" dirty="0"/>
              <a:t>...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Registro acadêmico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i="1" dirty="0">
                <a:solidFill>
                  <a:srgbClr val="FF0000"/>
                </a:solidFill>
              </a:rPr>
              <a:t>E000234</a:t>
            </a:r>
          </a:p>
          <a:p>
            <a:pPr lvl="1"/>
            <a:r>
              <a:rPr lang="pt-BR" sz="2000" u="sng" dirty="0">
                <a:solidFill>
                  <a:srgbClr val="FF0000"/>
                </a:solidFill>
              </a:rPr>
              <a:t>Curso</a:t>
            </a:r>
            <a:r>
              <a:rPr lang="pt-BR" sz="2000" dirty="0">
                <a:solidFill>
                  <a:srgbClr val="FF0000"/>
                </a:solidFill>
              </a:rPr>
              <a:t>: </a:t>
            </a:r>
            <a:r>
              <a:rPr lang="pt-BR" sz="2000" i="1" dirty="0">
                <a:solidFill>
                  <a:srgbClr val="FF0000"/>
                </a:solidFill>
              </a:rPr>
              <a:t>Arquitetura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...</a:t>
            </a:r>
          </a:p>
          <a:p>
            <a:pPr lvl="1"/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28</a:t>
            </a:fld>
            <a:endParaRPr lang="pt-BR" alt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EB232A9-2183-470B-B2C7-5BBA043F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Herança</a:t>
            </a:r>
          </a:p>
        </p:txBody>
      </p:sp>
    </p:spTree>
    <p:extLst>
      <p:ext uri="{BB962C8B-B14F-4D97-AF65-F5344CB8AC3E}">
        <p14:creationId xmlns:p14="http://schemas.microsoft.com/office/powerpoint/2010/main" val="840816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29</a:t>
            </a:fld>
            <a:endParaRPr lang="pt-BR" alt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46A4588-A69B-4521-B195-2EA0E21A6269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412776"/>
          <a:ext cx="2471936" cy="4415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776069671"/>
                    </a:ext>
                  </a:extLst>
                </a:gridCol>
              </a:tblGrid>
              <a:tr h="9597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  <a:p>
                      <a:pPr algn="ctr"/>
                      <a:r>
                        <a:rPr lang="pt-BR" dirty="0"/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5843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Atributos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25526"/>
                  </a:ext>
                </a:extLst>
              </a:tr>
              <a:tr h="143955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  <a:p>
                      <a:r>
                        <a:rPr lang="pt-BR" dirty="0" err="1"/>
                        <a:t>anoNasc</a:t>
                      </a:r>
                      <a:endParaRPr lang="pt-BR" dirty="0"/>
                    </a:p>
                    <a:p>
                      <a:r>
                        <a:rPr lang="pt-BR" dirty="0"/>
                        <a:t>sexo</a:t>
                      </a:r>
                    </a:p>
                    <a:p>
                      <a:r>
                        <a:rPr lang="pt-BR" dirty="0" err="1"/>
                        <a:t>nomeMae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35752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36874"/>
                  </a:ext>
                </a:extLst>
              </a:tr>
              <a:tr h="1107350">
                <a:tc>
                  <a:txBody>
                    <a:bodyPr/>
                    <a:lstStyle/>
                    <a:p>
                      <a:r>
                        <a:rPr lang="pt-BR" dirty="0" err="1"/>
                        <a:t>ImprimePessoa</a:t>
                      </a:r>
                      <a:endParaRPr lang="pt-BR" dirty="0"/>
                    </a:p>
                    <a:p>
                      <a:r>
                        <a:rPr lang="pt-BR" dirty="0" err="1"/>
                        <a:t>IdadePessoa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18408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2E6A24F-E2D6-4CC8-BA3F-E61503EF7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893637"/>
              </p:ext>
            </p:extLst>
          </p:nvPr>
        </p:nvGraphicFramePr>
        <p:xfrm>
          <a:off x="5833934" y="1419458"/>
          <a:ext cx="3058546" cy="4409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8546">
                  <a:extLst>
                    <a:ext uri="{9D8B030D-6E8A-4147-A177-3AD203B41FA5}">
                      <a16:colId xmlns:a16="http://schemas.microsoft.com/office/drawing/2014/main" val="3546438783"/>
                    </a:ext>
                  </a:extLst>
                </a:gridCol>
              </a:tblGrid>
              <a:tr h="115319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OBJETO</a:t>
                      </a:r>
                    </a:p>
                    <a:p>
                      <a:pPr algn="ctr"/>
                      <a:r>
                        <a:rPr lang="pt-BR" dirty="0"/>
                        <a:t> (exemplo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55551"/>
                  </a:ext>
                </a:extLst>
              </a:tr>
              <a:tr h="3256091">
                <a:tc>
                  <a:txBody>
                    <a:bodyPr/>
                    <a:lstStyle/>
                    <a:p>
                      <a:r>
                        <a:rPr lang="pt-BR" sz="1400" dirty="0"/>
                        <a:t>nome: </a:t>
                      </a:r>
                      <a:r>
                        <a:rPr lang="pt-BR" sz="1400" b="1" dirty="0"/>
                        <a:t>Luiz </a:t>
                      </a:r>
                      <a:r>
                        <a:rPr lang="pt-BR" sz="1400" b="1" dirty="0" err="1"/>
                        <a:t>Terenzi</a:t>
                      </a:r>
                      <a:r>
                        <a:rPr lang="pt-BR" sz="1400" b="1" dirty="0"/>
                        <a:t> Silva</a:t>
                      </a:r>
                    </a:p>
                    <a:p>
                      <a:r>
                        <a:rPr lang="pt-BR" sz="1400" dirty="0" err="1"/>
                        <a:t>anoNasc</a:t>
                      </a:r>
                      <a:r>
                        <a:rPr lang="pt-BR" sz="1400" dirty="0"/>
                        <a:t>: </a:t>
                      </a:r>
                      <a:r>
                        <a:rPr lang="pt-BR" sz="1400" b="1" dirty="0"/>
                        <a:t>1972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sexo: </a:t>
                      </a:r>
                      <a:r>
                        <a:rPr lang="pt-BR" sz="1400" b="1" dirty="0"/>
                        <a:t>Masculino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err="1"/>
                        <a:t>nomeMae</a:t>
                      </a:r>
                      <a:r>
                        <a:rPr lang="pt-BR" sz="1400" dirty="0"/>
                        <a:t>: 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Mércia </a:t>
                      </a:r>
                      <a:r>
                        <a:rPr lang="pt-BR" sz="1400" b="1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Terenzi</a:t>
                      </a:r>
                      <a:r>
                        <a:rPr lang="pt-BR" sz="14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Silva</a:t>
                      </a:r>
                    </a:p>
                    <a:p>
                      <a:r>
                        <a:rPr lang="pt-BR" dirty="0"/>
                        <a:t>...</a:t>
                      </a:r>
                    </a:p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ra</a:t>
                      </a:r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E000234</a:t>
                      </a: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curso: </a:t>
                      </a:r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Arquitetura</a:t>
                      </a:r>
                    </a:p>
                    <a:p>
                      <a:r>
                        <a:rPr lang="pt-BR" b="0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032983"/>
                  </a:ext>
                </a:extLst>
              </a:tr>
            </a:tbl>
          </a:graphicData>
        </a:graphic>
      </p:graphicFrame>
      <p:graphicFrame>
        <p:nvGraphicFramePr>
          <p:cNvPr id="9" name="Tabela 6">
            <a:extLst>
              <a:ext uri="{FF2B5EF4-FFF2-40B4-BE49-F238E27FC236}">
                <a16:creationId xmlns:a16="http://schemas.microsoft.com/office/drawing/2014/main" id="{48C109C9-2741-4B72-A4B1-4C33EF1C4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599066"/>
              </p:ext>
            </p:extLst>
          </p:nvPr>
        </p:nvGraphicFramePr>
        <p:xfrm>
          <a:off x="3059832" y="1412776"/>
          <a:ext cx="2471936" cy="4392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776069671"/>
                    </a:ext>
                  </a:extLst>
                </a:gridCol>
              </a:tblGrid>
              <a:tr h="9597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  <a:p>
                      <a:pPr algn="ctr"/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5843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Atributos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25526"/>
                  </a:ext>
                </a:extLst>
              </a:tr>
              <a:tr h="1439555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ra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curso</a:t>
                      </a: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35752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36874"/>
                  </a:ext>
                </a:extLst>
              </a:tr>
              <a:tr h="1107350"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ImprimeAluno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 err="1">
                          <a:solidFill>
                            <a:srgbClr val="FF0000"/>
                          </a:solidFill>
                        </a:rPr>
                        <a:t>TrancaMatricula</a:t>
                      </a:r>
                      <a:endParaRPr lang="pt-B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pt-BR" dirty="0">
                          <a:solidFill>
                            <a:srgbClr val="FF0000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18408"/>
                  </a:ext>
                </a:extLst>
              </a:tr>
            </a:tbl>
          </a:graphicData>
        </a:graphic>
      </p:graphicFrame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F29B53D1-6FCD-4559-8FBE-F28047F917DD}"/>
              </a:ext>
            </a:extLst>
          </p:cNvPr>
          <p:cNvCxnSpPr>
            <a:cxnSpLocks/>
          </p:cNvCxnSpPr>
          <p:nvPr/>
        </p:nvCxnSpPr>
        <p:spPr bwMode="auto">
          <a:xfrm>
            <a:off x="2433630" y="2035300"/>
            <a:ext cx="91423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C33135B-E160-46A9-A703-5449F5B6F23F}"/>
              </a:ext>
            </a:extLst>
          </p:cNvPr>
          <p:cNvCxnSpPr>
            <a:cxnSpLocks/>
          </p:cNvCxnSpPr>
          <p:nvPr/>
        </p:nvCxnSpPr>
        <p:spPr bwMode="auto">
          <a:xfrm>
            <a:off x="5241942" y="2036138"/>
            <a:ext cx="914234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0FC7E8-2533-4CDB-A779-9D50F4F3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Entidade </a:t>
            </a:r>
            <a:r>
              <a:rPr lang="pt-BR" b="1" dirty="0"/>
              <a:t>Pessoa</a:t>
            </a:r>
            <a:r>
              <a:rPr lang="pt-BR" dirty="0"/>
              <a:t>:</a:t>
            </a:r>
          </a:p>
          <a:p>
            <a:pPr lvl="1"/>
            <a:r>
              <a:rPr lang="pt-BR" u="sng" dirty="0"/>
              <a:t>Nome</a:t>
            </a:r>
            <a:endParaRPr lang="pt-BR" dirty="0"/>
          </a:p>
          <a:p>
            <a:pPr lvl="1"/>
            <a:r>
              <a:rPr lang="pt-BR" u="sng" dirty="0"/>
              <a:t>Ano de nascimento</a:t>
            </a:r>
            <a:endParaRPr lang="pt-BR" dirty="0"/>
          </a:p>
          <a:p>
            <a:pPr lvl="1"/>
            <a:r>
              <a:rPr lang="pt-BR" u="sng" dirty="0"/>
              <a:t>Sexo</a:t>
            </a:r>
            <a:endParaRPr lang="pt-BR" dirty="0"/>
          </a:p>
          <a:p>
            <a:pPr lvl="1"/>
            <a:r>
              <a:rPr lang="pt-BR" u="sng" dirty="0"/>
              <a:t>Nome da mãe</a:t>
            </a:r>
            <a:endParaRPr lang="pt-BR" dirty="0"/>
          </a:p>
          <a:p>
            <a:pPr lvl="1"/>
            <a:r>
              <a:rPr lang="pt-BR" u="sng" dirty="0"/>
              <a:t>Documento de identidade</a:t>
            </a:r>
            <a:endParaRPr lang="pt-BR" dirty="0"/>
          </a:p>
          <a:p>
            <a:pPr lvl="1"/>
            <a:r>
              <a:rPr lang="pt-BR" u="sng" dirty="0"/>
              <a:t>CPF</a:t>
            </a:r>
          </a:p>
          <a:p>
            <a:pPr lvl="1"/>
            <a:r>
              <a:rPr lang="pt-BR" u="sng" dirty="0"/>
              <a:t>Naturalidade</a:t>
            </a:r>
            <a:endParaRPr lang="pt-BR" dirty="0"/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</a:t>
            </a:fld>
            <a:endParaRPr lang="pt-BR" altLang="en-US"/>
          </a:p>
        </p:txBody>
      </p:sp>
      <p:pic>
        <p:nvPicPr>
          <p:cNvPr id="2052" name="Picture 4" descr="Área da Superfície de um Corpo Humano - Brasil Escola">
            <a:extLst>
              <a:ext uri="{FF2B5EF4-FFF2-40B4-BE49-F238E27FC236}">
                <a16:creationId xmlns:a16="http://schemas.microsoft.com/office/drawing/2014/main" id="{03DF391B-39C1-40E3-ACA4-E95B0A25B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96752"/>
            <a:ext cx="2448272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4857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30</a:t>
            </a:fld>
            <a:endParaRPr lang="pt-BR" alt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A86823A-01D5-4685-B192-D8DA438B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818207"/>
            <a:ext cx="2196306" cy="1001069"/>
          </a:xfrm>
          <a:prstGeom prst="wedgeRoundRectCallout">
            <a:avLst>
              <a:gd name="adj1" fmla="val -100066"/>
              <a:gd name="adj2" fmla="val -745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Pessoa (SUPERCLASSE ou classe PAI)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64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i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 no próximo slide...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31</a:t>
            </a:fld>
            <a:endParaRPr lang="pt-BR" alt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A86823A-01D5-4685-B192-D8DA438B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818207"/>
            <a:ext cx="2196306" cy="727423"/>
          </a:xfrm>
          <a:prstGeom prst="wedgeRoundRectCallout">
            <a:avLst>
              <a:gd name="adj1" fmla="val -83412"/>
              <a:gd name="adj2" fmla="val -663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Aluno (REDUNDANTE)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075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i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endParaRPr lang="pt-BR" sz="14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32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173114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>
            <a:extLst>
              <a:ext uri="{FF2B5EF4-FFF2-40B4-BE49-F238E27FC236}">
                <a16:creationId xmlns:a16="http://schemas.microsoft.com/office/drawing/2014/main" id="{9A86823A-01D5-4685-B192-D8DA438B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851" y="3212976"/>
            <a:ext cx="2336949" cy="2808312"/>
          </a:xfrm>
          <a:prstGeom prst="wedgeRoundRectCallout">
            <a:avLst>
              <a:gd name="adj1" fmla="val -221095"/>
              <a:gd name="adj2" fmla="val -11603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</a:t>
            </a:r>
            <a:r>
              <a:rPr lang="pt-BR" altLang="pt-BR" sz="1800" b="1" dirty="0"/>
              <a:t>Aluno</a:t>
            </a:r>
            <a:r>
              <a:rPr lang="pt-BR" altLang="pt-BR" sz="1800" dirty="0"/>
              <a:t> (SUBCLASSE ou classe FILHA)</a:t>
            </a:r>
          </a:p>
          <a:p>
            <a:pPr algn="ctr" eaLnBrk="1" hangingPunct="1"/>
            <a:endParaRPr lang="pt-BR" altLang="pt-BR" sz="1800" dirty="0"/>
          </a:p>
          <a:p>
            <a:pPr algn="ctr" eaLnBrk="1" hangingPunct="1"/>
            <a:r>
              <a:rPr lang="pt-BR" altLang="pt-BR" sz="1800" dirty="0"/>
              <a:t>Herda características (atributos e métodos) da classe </a:t>
            </a:r>
            <a:r>
              <a:rPr lang="pt-BR" altLang="pt-BR" sz="1800" b="1" dirty="0"/>
              <a:t>Pessoa</a:t>
            </a:r>
          </a:p>
          <a:p>
            <a:pPr algn="ctr" eaLnBrk="1" hangingPunct="1"/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nome)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endParaRPr lang="pt-BR" sz="1400" i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i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 no próximo slide...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4874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i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endParaRPr lang="pt-BR" sz="1400" kern="12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strike="sngStrike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strike="sngStrike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strike="sngStrike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strike="sngStrike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45784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">
            <a:extLst>
              <a:ext uri="{FF2B5EF4-FFF2-40B4-BE49-F238E27FC236}">
                <a16:creationId xmlns:a16="http://schemas.microsoft.com/office/drawing/2014/main" id="{D7537549-F4CC-4A0C-8F06-5C14CC1D7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9870" y="3134146"/>
            <a:ext cx="2336949" cy="2743126"/>
          </a:xfrm>
          <a:prstGeom prst="wedgeRoundRectCallout">
            <a:avLst>
              <a:gd name="adj1" fmla="val -216521"/>
              <a:gd name="adj2" fmla="val -114901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</a:t>
            </a:r>
            <a:r>
              <a:rPr lang="pt-BR" altLang="pt-BR" sz="1800" b="1" dirty="0"/>
              <a:t>Professor</a:t>
            </a:r>
            <a:r>
              <a:rPr lang="pt-BR" altLang="pt-BR" sz="1800" dirty="0"/>
              <a:t> (SUBCLASSE ou classe FILHA)</a:t>
            </a:r>
          </a:p>
          <a:p>
            <a:pPr algn="ctr" eaLnBrk="1" hangingPunct="1"/>
            <a:endParaRPr lang="pt-BR" altLang="pt-BR" sz="1800" dirty="0"/>
          </a:p>
          <a:p>
            <a:pPr algn="ctr" eaLnBrk="1" hangingPunct="1"/>
            <a:r>
              <a:rPr lang="pt-BR" altLang="pt-BR" sz="1800" dirty="0"/>
              <a:t>Herda características (atributos e métodos) da classe Pessoa</a:t>
            </a:r>
          </a:p>
          <a:p>
            <a:pPr algn="ctr" eaLnBrk="1" hangingPunct="1"/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32859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Professor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salario)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salario)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salario;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5208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08DE73-1436-427A-9190-86597977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85DAC7-CE66-49A2-B5F3-A992226BD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/>
          <a:lstStyle/>
          <a:p>
            <a:r>
              <a:rPr lang="pt-BR" sz="2400" b="1" dirty="0" err="1"/>
              <a:t>Poli+morfismo</a:t>
            </a:r>
            <a:r>
              <a:rPr lang="pt-BR" sz="2400" b="1" dirty="0"/>
              <a:t> </a:t>
            </a:r>
            <a:r>
              <a:rPr lang="pt-BR" sz="2400" dirty="0"/>
              <a:t>= </a:t>
            </a:r>
            <a:r>
              <a:rPr lang="pt-BR" sz="2400" dirty="0" err="1"/>
              <a:t>Muitas+Formas</a:t>
            </a:r>
            <a:endParaRPr lang="pt-BR" sz="2400" dirty="0"/>
          </a:p>
          <a:p>
            <a:pPr lvl="1"/>
            <a:r>
              <a:rPr lang="pt-BR" sz="2000" dirty="0"/>
              <a:t>O polimorfismo permite que duas ou mais classes herdadas (subclasses ou classe filha) invoquem a mesma identificação do método da classe original (superclasse  ou classe pai), mas com comportamentos diferentes;</a:t>
            </a:r>
          </a:p>
          <a:p>
            <a:pPr lvl="1"/>
            <a:r>
              <a:rPr lang="pt-BR" sz="2000" dirty="0"/>
              <a:t>Para isto acontecer, deve-se redefinir os métodos das classes de origem nas classes herdadas, utilizando a mesma identificação (nome), mas com funcionamento (variáveis, comandos ou ações) diferente.</a:t>
            </a:r>
          </a:p>
          <a:p>
            <a:pPr lvl="1"/>
            <a:endParaRPr lang="pt-BR" sz="2000" dirty="0"/>
          </a:p>
          <a:p>
            <a:pPr lvl="1"/>
            <a:r>
              <a:rPr lang="pt-BR" sz="2000" dirty="0"/>
              <a:t>Nos exemplos dos slides seguintes, o método </a:t>
            </a:r>
            <a:r>
              <a:rPr lang="pt-BR" sz="2000" b="1" dirty="0" err="1"/>
              <a:t>ImprimePessoa</a:t>
            </a:r>
            <a:r>
              <a:rPr lang="pt-BR" sz="2000" dirty="0"/>
              <a:t> da classe </a:t>
            </a:r>
            <a:r>
              <a:rPr lang="pt-BR" sz="2000" b="1" dirty="0"/>
              <a:t>Aluno</a:t>
            </a:r>
            <a:r>
              <a:rPr lang="pt-BR" sz="2000" dirty="0"/>
              <a:t> (herdada de Pessoa) tem a mesma identificação (nome) do método </a:t>
            </a:r>
            <a:r>
              <a:rPr lang="pt-BR" sz="2000" dirty="0" err="1"/>
              <a:t>ImprimePessoa</a:t>
            </a:r>
            <a:r>
              <a:rPr lang="pt-BR" sz="2000" dirty="0"/>
              <a:t> da classe </a:t>
            </a:r>
            <a:r>
              <a:rPr lang="pt-BR" sz="2000" b="1" dirty="0"/>
              <a:t>Pessoa</a:t>
            </a:r>
            <a:r>
              <a:rPr lang="pt-BR" sz="2000" dirty="0"/>
              <a:t>, mas </a:t>
            </a:r>
            <a:r>
              <a:rPr lang="pt-BR" sz="2000"/>
              <a:t>tem comportamento </a:t>
            </a:r>
            <a:r>
              <a:rPr lang="pt-BR" sz="2000" dirty="0"/>
              <a:t>(comandos) diferente.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25277C-4707-4A09-9E15-ADAD1EF234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023682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968552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37</a:t>
            </a:fld>
            <a:endParaRPr lang="pt-BR" alt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A86823A-01D5-4685-B192-D8DA438B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818207"/>
            <a:ext cx="2196306" cy="1001069"/>
          </a:xfrm>
          <a:prstGeom prst="wedgeRoundRectCallout">
            <a:avLst>
              <a:gd name="adj1" fmla="val -158908"/>
              <a:gd name="adj2" fmla="val 1690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Pessoa (SUPERCLASSE ou classe PAI)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4AA68A4-2444-4379-8EE9-DE4E09324DE8}"/>
              </a:ext>
            </a:extLst>
          </p:cNvPr>
          <p:cNvSpPr/>
          <p:nvPr/>
        </p:nvSpPr>
        <p:spPr bwMode="auto">
          <a:xfrm>
            <a:off x="539552" y="3789040"/>
            <a:ext cx="6624736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73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Polimorfismo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392488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Aluno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curso)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(nome,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curso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curso;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Substituição de método da classe pai (Pessoa)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"Aluno: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"Registro Acadêmico: "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38</a:t>
            </a:fld>
            <a:endParaRPr lang="pt-BR" alt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9A86823A-01D5-4685-B192-D8DA438B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6" y="818207"/>
            <a:ext cx="2196306" cy="1024136"/>
          </a:xfrm>
          <a:prstGeom prst="wedgeRoundRectCallout">
            <a:avLst>
              <a:gd name="adj1" fmla="val -98955"/>
              <a:gd name="adj2" fmla="val 17829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Classe Aluno (SUBCLASSE ou classe FILHA)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7AB908C-DE54-47D5-8289-E66187C09506}"/>
              </a:ext>
            </a:extLst>
          </p:cNvPr>
          <p:cNvSpPr/>
          <p:nvPr/>
        </p:nvSpPr>
        <p:spPr bwMode="auto">
          <a:xfrm>
            <a:off x="539552" y="4248852"/>
            <a:ext cx="6624736" cy="93610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E16C43E-CAAD-47B6-B539-65190A4FE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175" y="5653905"/>
            <a:ext cx="2336949" cy="727423"/>
          </a:xfrm>
          <a:prstGeom prst="wedgeRoundRectCallout">
            <a:avLst>
              <a:gd name="adj1" fmla="val -110539"/>
              <a:gd name="adj2" fmla="val -9146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Método alterado da classe </a:t>
            </a:r>
            <a:r>
              <a:rPr lang="pt-BR" altLang="pt-BR" sz="1800" b="1" dirty="0"/>
              <a:t>Pessoa</a:t>
            </a:r>
          </a:p>
          <a:p>
            <a:pPr algn="ctr" eaLnBrk="1" hangingPunct="1"/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1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39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  <a:endParaRPr lang="pt-BR" altLang="pt-BR" sz="2100" dirty="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4535834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300" dirty="0"/>
              <a:t>Crie uma classe (</a:t>
            </a:r>
            <a:r>
              <a:rPr lang="pt-BR" altLang="pt-BR" sz="2300" u="sng" dirty="0"/>
              <a:t>sem</a:t>
            </a:r>
            <a:r>
              <a:rPr lang="pt-BR" altLang="pt-BR" sz="2300" dirty="0"/>
              <a:t> o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) que represente uma entidade qualquer (diferente dos exemplos mostrados). Esta classe deve ter no mínimo 5 atributos e 3 métodos (um deles um </a:t>
            </a:r>
            <a:r>
              <a:rPr lang="pt-BR" altLang="pt-BR" sz="2300" i="1" dirty="0"/>
              <a:t>construtor</a:t>
            </a:r>
            <a:r>
              <a:rPr lang="pt-BR" altLang="pt-BR" sz="2300" dirty="0"/>
              <a:t> novo, e não contam os métodos de </a:t>
            </a:r>
            <a:r>
              <a:rPr lang="pt-BR" altLang="pt-BR" sz="2300" i="1" dirty="0" err="1"/>
              <a:t>setter</a:t>
            </a:r>
            <a:r>
              <a:rPr lang="pt-BR" altLang="pt-BR" sz="2300" dirty="0"/>
              <a:t> e </a:t>
            </a:r>
            <a:r>
              <a:rPr lang="pt-BR" altLang="pt-BR" sz="2300" i="1" dirty="0" err="1"/>
              <a:t>getter</a:t>
            </a:r>
            <a:r>
              <a:rPr lang="pt-BR" altLang="pt-BR" sz="2300" dirty="0"/>
              <a:t>). Esta classe deve manter o </a:t>
            </a:r>
            <a:r>
              <a:rPr lang="pt-BR" altLang="pt-BR" sz="2300" u="sng" dirty="0"/>
              <a:t>encapsulamento</a:t>
            </a:r>
            <a:r>
              <a:rPr lang="pt-BR" altLang="pt-BR" sz="2300" dirty="0"/>
              <a:t> dos atributos (modificador </a:t>
            </a:r>
            <a:r>
              <a:rPr lang="pt-BR" altLang="pt-BR" sz="2300" i="1" dirty="0" err="1"/>
              <a:t>private</a:t>
            </a:r>
            <a:r>
              <a:rPr lang="pt-BR" altLang="pt-BR" sz="2300" dirty="0"/>
              <a:t>).</a:t>
            </a:r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pt-BR" altLang="pt-BR" sz="2300" dirty="0"/>
          </a:p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300" dirty="0"/>
              <a:t>Para testar esta classe de entidade (dar valores aos seus atributos e rodar seus métodos) e criar vários objetos derivados dela, crie uma outra classe, desta vez executável (</a:t>
            </a:r>
            <a:r>
              <a:rPr lang="pt-BR" altLang="pt-BR" sz="2300" u="sng" dirty="0"/>
              <a:t>com</a:t>
            </a:r>
            <a:r>
              <a:rPr lang="pt-BR" altLang="pt-BR" sz="2300" dirty="0"/>
              <a:t> o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), para criar (instanciar) pelo menos 3 objetos a partir da classe entidade criada acima.</a:t>
            </a:r>
          </a:p>
        </p:txBody>
      </p:sp>
    </p:spTree>
    <p:extLst>
      <p:ext uri="{BB962C8B-B14F-4D97-AF65-F5344CB8AC3E}">
        <p14:creationId xmlns:p14="http://schemas.microsoft.com/office/powerpoint/2010/main" val="1908122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60543" cy="4530725"/>
          </a:xfrm>
        </p:spPr>
        <p:txBody>
          <a:bodyPr/>
          <a:lstStyle/>
          <a:p>
            <a:r>
              <a:rPr lang="pt-BR" dirty="0"/>
              <a:t>Exemplo 1 de </a:t>
            </a:r>
            <a:r>
              <a:rPr lang="pt-BR" b="1" dirty="0"/>
              <a:t>Pessoa</a:t>
            </a:r>
            <a:r>
              <a:rPr lang="pt-BR" dirty="0"/>
              <a:t>:</a:t>
            </a:r>
          </a:p>
          <a:p>
            <a:pPr lvl="1"/>
            <a:r>
              <a:rPr lang="pt-BR" u="sng" dirty="0"/>
              <a:t>Nome</a:t>
            </a:r>
            <a:r>
              <a:rPr lang="pt-BR" dirty="0"/>
              <a:t>: </a:t>
            </a:r>
            <a:r>
              <a:rPr lang="pt-BR" i="1" dirty="0"/>
              <a:t>Maria das Dores Silva</a:t>
            </a:r>
            <a:endParaRPr lang="pt-BR" dirty="0"/>
          </a:p>
          <a:p>
            <a:pPr lvl="1"/>
            <a:r>
              <a:rPr lang="pt-BR" u="sng" dirty="0"/>
              <a:t>Ano de nascimento</a:t>
            </a:r>
            <a:r>
              <a:rPr lang="pt-BR" dirty="0"/>
              <a:t>: </a:t>
            </a:r>
            <a:r>
              <a:rPr lang="pt-BR" i="1" dirty="0"/>
              <a:t>1980</a:t>
            </a:r>
            <a:endParaRPr lang="pt-BR" dirty="0"/>
          </a:p>
          <a:p>
            <a:pPr lvl="1"/>
            <a:r>
              <a:rPr lang="pt-BR" u="sng" dirty="0"/>
              <a:t>Sexo</a:t>
            </a:r>
            <a:r>
              <a:rPr lang="pt-BR" dirty="0"/>
              <a:t>: </a:t>
            </a:r>
            <a:r>
              <a:rPr lang="pt-BR" i="1" dirty="0"/>
              <a:t>Feminino</a:t>
            </a:r>
          </a:p>
          <a:p>
            <a:pPr lvl="1"/>
            <a:r>
              <a:rPr lang="pt-BR" u="sng" dirty="0"/>
              <a:t>Nome da mãe</a:t>
            </a:r>
            <a:r>
              <a:rPr lang="pt-BR" dirty="0"/>
              <a:t>: </a:t>
            </a:r>
            <a:r>
              <a:rPr lang="pt-BR" i="1" dirty="0"/>
              <a:t>Sônia Reis Silva</a:t>
            </a:r>
            <a:endParaRPr lang="pt-BR" dirty="0"/>
          </a:p>
          <a:p>
            <a:pPr lvl="1"/>
            <a:r>
              <a:rPr lang="pt-BR" u="sng" dirty="0"/>
              <a:t>Documento de identidade</a:t>
            </a:r>
            <a:r>
              <a:rPr lang="pt-BR" dirty="0"/>
              <a:t>: </a:t>
            </a:r>
            <a:r>
              <a:rPr lang="pt-BR" i="1" dirty="0"/>
              <a:t>MG123.345</a:t>
            </a:r>
            <a:endParaRPr lang="pt-BR" dirty="0"/>
          </a:p>
          <a:p>
            <a:pPr lvl="1"/>
            <a:r>
              <a:rPr lang="pt-BR" u="sng" dirty="0"/>
              <a:t>CPF</a:t>
            </a:r>
            <a:r>
              <a:rPr lang="pt-BR" dirty="0"/>
              <a:t>: </a:t>
            </a:r>
            <a:r>
              <a:rPr lang="pt-BR" i="1" dirty="0"/>
              <a:t>320.963.000-33</a:t>
            </a:r>
          </a:p>
          <a:p>
            <a:pPr lvl="1"/>
            <a:r>
              <a:rPr lang="pt-BR" u="sng" dirty="0"/>
              <a:t>Naturalidade</a:t>
            </a:r>
            <a:r>
              <a:rPr lang="pt-BR" dirty="0"/>
              <a:t>: </a:t>
            </a:r>
            <a:r>
              <a:rPr lang="pt-BR" i="1" dirty="0"/>
              <a:t>Belo Horizonte</a:t>
            </a:r>
            <a:endParaRPr lang="pt-BR" dirty="0"/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</a:t>
            </a:fld>
            <a:endParaRPr lang="pt-BR" altLang="en-US"/>
          </a:p>
        </p:txBody>
      </p:sp>
      <p:pic>
        <p:nvPicPr>
          <p:cNvPr id="1026" name="Picture 2" descr="Cada pessoa é única">
            <a:extLst>
              <a:ext uri="{FF2B5EF4-FFF2-40B4-BE49-F238E27FC236}">
                <a16:creationId xmlns:a16="http://schemas.microsoft.com/office/drawing/2014/main" id="{4459CE22-BB80-49D4-820E-DCC69F9D6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28787"/>
            <a:ext cx="2863305" cy="102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EB232A9-2183-470B-B2C7-5BBA043F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POO - Conceitos Iniciais</a:t>
            </a:r>
          </a:p>
        </p:txBody>
      </p:sp>
    </p:spTree>
    <p:extLst>
      <p:ext uri="{BB962C8B-B14F-4D97-AF65-F5344CB8AC3E}">
        <p14:creationId xmlns:p14="http://schemas.microsoft.com/office/powerpoint/2010/main" val="4128062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40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  <a:endParaRPr lang="pt-BR" altLang="pt-BR" sz="2100" dirty="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4535834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300" dirty="0"/>
              <a:t>Crie uma classe (</a:t>
            </a:r>
            <a:r>
              <a:rPr lang="pt-BR" altLang="pt-BR" sz="2300" u="sng" dirty="0"/>
              <a:t>sem</a:t>
            </a:r>
            <a:r>
              <a:rPr lang="pt-BR" altLang="pt-BR" sz="2300" dirty="0"/>
              <a:t> o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) que </a:t>
            </a:r>
            <a:r>
              <a:rPr lang="pt-BR" altLang="pt-BR" sz="2300" u="sng" dirty="0"/>
              <a:t>herde</a:t>
            </a:r>
            <a:r>
              <a:rPr lang="pt-BR" altLang="pt-BR" sz="2300" dirty="0"/>
              <a:t> a entidade (classe) criada no exercício 1, acrescentando no mínimo 2 novos atributos e 2 métodos (um deles um construtor novo). Esta classe deve manter o </a:t>
            </a:r>
            <a:r>
              <a:rPr lang="pt-BR" altLang="pt-BR" sz="2300" u="sng" dirty="0"/>
              <a:t>encapsulamento</a:t>
            </a:r>
            <a:r>
              <a:rPr lang="pt-BR" altLang="pt-BR" sz="2300" dirty="0"/>
              <a:t> dos atributos.</a:t>
            </a:r>
          </a:p>
        </p:txBody>
      </p:sp>
    </p:spTree>
    <p:extLst>
      <p:ext uri="{BB962C8B-B14F-4D97-AF65-F5344CB8AC3E}">
        <p14:creationId xmlns:p14="http://schemas.microsoft.com/office/powerpoint/2010/main" val="2743344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Espaço Reservado para Número de Slide 3">
            <a:extLst>
              <a:ext uri="{FF2B5EF4-FFF2-40B4-BE49-F238E27FC236}">
                <a16:creationId xmlns:a16="http://schemas.microsoft.com/office/drawing/2014/main" id="{2154B44C-6CBD-4966-8E76-E6BE793C11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117984-7E4A-47CC-A02F-00DC38AA5674}" type="slidenum">
              <a:rPr lang="pt-BR" altLang="en-US" sz="1200" smtClean="0">
                <a:latin typeface="Garamond" panose="02020404030301010803" pitchFamily="18" charset="0"/>
              </a:rPr>
              <a:pPr/>
              <a:t>41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99683" name="Rectangle 2">
            <a:extLst>
              <a:ext uri="{FF2B5EF4-FFF2-40B4-BE49-F238E27FC236}">
                <a16:creationId xmlns:a16="http://schemas.microsoft.com/office/drawing/2014/main" id="{256DFFCB-5561-44D5-A552-3DFB16AF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  <a:endParaRPr lang="pt-BR" altLang="pt-BR" sz="2100" dirty="0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D0C91E25-3B07-4915-B84B-8A447B328D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28000" cy="4535834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pt-BR" sz="2300" dirty="0"/>
              <a:t>Crie uma classe (</a:t>
            </a:r>
            <a:r>
              <a:rPr lang="pt-BR" altLang="pt-BR" sz="2300" u="sng" dirty="0"/>
              <a:t>com</a:t>
            </a:r>
            <a:r>
              <a:rPr lang="pt-BR" altLang="pt-BR" sz="2300" dirty="0"/>
              <a:t> o método </a:t>
            </a:r>
            <a:r>
              <a:rPr lang="pt-BR" altLang="pt-BR" sz="2300" b="1" dirty="0" err="1"/>
              <a:t>main</a:t>
            </a:r>
            <a:r>
              <a:rPr lang="pt-BR" altLang="pt-BR" sz="2300" dirty="0"/>
              <a:t>) que crie vários objetos (no mínimo 3) da classe criada no exercício 2, e os imprima na tela.</a:t>
            </a:r>
          </a:p>
        </p:txBody>
      </p:sp>
    </p:spTree>
    <p:extLst>
      <p:ext uri="{BB962C8B-B14F-4D97-AF65-F5344CB8AC3E}">
        <p14:creationId xmlns:p14="http://schemas.microsoft.com/office/powerpoint/2010/main" val="3628593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(Listas de Objetos)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03769"/>
            <a:ext cx="8229600" cy="4176464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Classe da entidade PESSOA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Pessoa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Atributos da classe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altura;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sexo;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Métodos da classe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Pessoa(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nome,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altura,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sexo)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this.altura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altura;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this.sexo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sexo;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42</a:t>
            </a:fld>
            <a:endParaRPr lang="pt-B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178800" cy="62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pt-BR" altLang="pt-BR" sz="2400" kern="0" dirty="0"/>
              <a:t>Exemplo de utilização de listas dinâmicas de objeto:</a:t>
            </a:r>
            <a:endParaRPr lang="pt-BR" altLang="pt-BR" sz="28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6086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(Listas de Objetos)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14434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Métodos </a:t>
            </a:r>
            <a:r>
              <a:rPr lang="pt-B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getters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classe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getAltura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this.altura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getSexo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this.sexo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43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270992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(Listas de Objetos)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14434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Métodos </a:t>
            </a:r>
            <a:r>
              <a:rPr lang="pt-BR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setters</a:t>
            </a:r>
            <a:r>
              <a:rPr lang="pt-BR" sz="1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 classe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nome)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nome;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setAltura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altura)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this.altura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altura;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setSexo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sexo)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this.sexo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sexo;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44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157331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(Listas de Objetos)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14434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ImprimePessoa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"Altura: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this.altura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"Sexo: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this.sexo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IdadePessoa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anoBase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idade;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idade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anoBase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idade;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45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872793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(Listas de Objetos)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176464"/>
          </a:xfrm>
        </p:spPr>
        <p:txBody>
          <a:bodyPr/>
          <a:lstStyle/>
          <a:p>
            <a:pPr marL="0" indent="0">
              <a:buNone/>
            </a:pPr>
            <a:r>
              <a:rPr lang="pt-BR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Classe que utiliza a entidade PESSOA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java.util.Scanner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ListaPessoa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Scanner teclado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pt-BR" sz="14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nome, sexo;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altura;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DECLARAÇÃO DE UMA LISTA DE PESSOAS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&lt;Pessoa&gt; Pessoas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&lt;Pessoa&gt;();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46</a:t>
            </a:fld>
            <a:endParaRPr lang="pt-B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90B4E74-F80B-48B0-8B00-F2EB2342E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178800" cy="622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pt-BR" altLang="pt-BR" sz="2400" kern="0" dirty="0"/>
              <a:t>Exemplo de utilização de listas dinâmicas de objeto:</a:t>
            </a:r>
            <a:endParaRPr lang="pt-BR" altLang="pt-BR" sz="2800" b="1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543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(Listas de Objetos)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ADICIONA PESSOAS A LISTA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nome de uma pessoa (X para fim):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nome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nome.equalsIgnoreCase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"X"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ano de nascimento desta pessoa: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a altura desta pessoa: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altura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teclado.nextFloat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o sexo desta pessoa: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sexo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ADICIONA A PESSOA NA LISTA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Pessoas.add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Pessoa(nome,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altura, sexo));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imprimirPessoas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(Pessoas);</a:t>
            </a:r>
          </a:p>
          <a:p>
            <a:pPr marL="0" indent="0">
              <a:buNone/>
            </a:pP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501296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(Listas de Objetos)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PESQUISA PESSOAS NA LISTA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("Informe o nome de uma pessoa para pesquisar: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nome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PESQUISA NOME DA PESSOA NA LISTA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achou =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(Pessoa P : Pessoas)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P.getNome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equalsIgnoreCase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(nome)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"&gt;&gt;&gt; Pessoa encontrada:"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P.ImprimePessoa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achou =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429320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(Listas de Objetos)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(achou)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"Quer removê-la da lista (S/N)?"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resp.equalsIgnoreCase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Pessoas.remove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marL="0" indent="0">
              <a:buNone/>
            </a:pP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pt-BR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 não encontrada!"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ORDENA LISTA DE PESSOAS PELO MÉTODO DA BOLHA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ordenarPessoas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(Pessoas);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imprimirPessoas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(Pessoas);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49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2712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C2A936-DE7B-4650-9526-29FBFFF1C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360543" cy="4530725"/>
          </a:xfrm>
        </p:spPr>
        <p:txBody>
          <a:bodyPr/>
          <a:lstStyle/>
          <a:p>
            <a:r>
              <a:rPr lang="pt-BR" dirty="0"/>
              <a:t>Exemplo 2 de </a:t>
            </a:r>
            <a:r>
              <a:rPr lang="pt-BR" b="1" dirty="0"/>
              <a:t>Pessoa</a:t>
            </a:r>
            <a:r>
              <a:rPr lang="pt-BR" dirty="0"/>
              <a:t>:</a:t>
            </a:r>
          </a:p>
          <a:p>
            <a:pPr lvl="1"/>
            <a:r>
              <a:rPr lang="pt-BR" u="sng" dirty="0"/>
              <a:t>Nome</a:t>
            </a:r>
            <a:r>
              <a:rPr lang="pt-BR" dirty="0"/>
              <a:t>: </a:t>
            </a:r>
            <a:r>
              <a:rPr lang="pt-BR" i="1" dirty="0"/>
              <a:t>João Luiz Soares</a:t>
            </a:r>
            <a:endParaRPr lang="pt-BR" dirty="0"/>
          </a:p>
          <a:p>
            <a:pPr lvl="1"/>
            <a:r>
              <a:rPr lang="pt-BR" u="sng" dirty="0"/>
              <a:t>Ano de nascimento</a:t>
            </a:r>
            <a:r>
              <a:rPr lang="pt-BR" dirty="0"/>
              <a:t>: </a:t>
            </a:r>
            <a:r>
              <a:rPr lang="pt-BR" i="1" dirty="0"/>
              <a:t>1967</a:t>
            </a:r>
            <a:endParaRPr lang="pt-BR" dirty="0"/>
          </a:p>
          <a:p>
            <a:pPr lvl="1"/>
            <a:r>
              <a:rPr lang="pt-BR" u="sng" dirty="0"/>
              <a:t>Sexo</a:t>
            </a:r>
            <a:r>
              <a:rPr lang="pt-BR" dirty="0"/>
              <a:t>: </a:t>
            </a:r>
            <a:r>
              <a:rPr lang="pt-BR" i="1" dirty="0"/>
              <a:t>Masculino</a:t>
            </a:r>
          </a:p>
          <a:p>
            <a:pPr lvl="1"/>
            <a:r>
              <a:rPr lang="pt-BR" u="sng" dirty="0"/>
              <a:t>Nome da mãe</a:t>
            </a:r>
            <a:r>
              <a:rPr lang="pt-BR" dirty="0"/>
              <a:t>: </a:t>
            </a:r>
            <a:r>
              <a:rPr lang="pt-BR" i="1" dirty="0"/>
              <a:t>Luciana Seres Soares</a:t>
            </a:r>
            <a:endParaRPr lang="pt-BR" dirty="0"/>
          </a:p>
          <a:p>
            <a:pPr lvl="1"/>
            <a:r>
              <a:rPr lang="pt-BR" u="sng" dirty="0"/>
              <a:t>Documento de identidade</a:t>
            </a:r>
            <a:r>
              <a:rPr lang="pt-BR" dirty="0"/>
              <a:t>: </a:t>
            </a:r>
            <a:r>
              <a:rPr lang="pt-BR" i="1" dirty="0"/>
              <a:t>MG987.654</a:t>
            </a:r>
            <a:endParaRPr lang="pt-BR" dirty="0"/>
          </a:p>
          <a:p>
            <a:pPr lvl="1"/>
            <a:r>
              <a:rPr lang="pt-BR" u="sng" dirty="0"/>
              <a:t>CPF</a:t>
            </a:r>
            <a:r>
              <a:rPr lang="pt-BR" dirty="0"/>
              <a:t>: </a:t>
            </a:r>
            <a:r>
              <a:rPr lang="pt-BR" i="1" dirty="0"/>
              <a:t>101.456.700-67</a:t>
            </a:r>
          </a:p>
          <a:p>
            <a:pPr lvl="1"/>
            <a:r>
              <a:rPr lang="pt-BR" u="sng" dirty="0"/>
              <a:t>Naturalidade</a:t>
            </a:r>
            <a:r>
              <a:rPr lang="pt-BR" dirty="0"/>
              <a:t>: </a:t>
            </a:r>
            <a:r>
              <a:rPr lang="pt-BR" i="1" dirty="0"/>
              <a:t>São Paulo</a:t>
            </a:r>
            <a:endParaRPr lang="pt-BR" dirty="0"/>
          </a:p>
          <a:p>
            <a:pPr lvl="1"/>
            <a:r>
              <a:rPr lang="pt-BR" dirty="0"/>
              <a:t>...</a:t>
            </a:r>
          </a:p>
          <a:p>
            <a:pPr lvl="1"/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BA8A05-BC19-442B-961A-B969F2AF0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</a:t>
            </a:fld>
            <a:endParaRPr lang="pt-BR" alt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EB232A9-2183-470B-B2C7-5BBA043F7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 dirty="0"/>
              <a:t>POO - Conceitos Iniciais</a:t>
            </a:r>
          </a:p>
        </p:txBody>
      </p:sp>
      <p:pic>
        <p:nvPicPr>
          <p:cNvPr id="6" name="Picture 2" descr="Cada pessoa é única">
            <a:extLst>
              <a:ext uri="{FF2B5EF4-FFF2-40B4-BE49-F238E27FC236}">
                <a16:creationId xmlns:a16="http://schemas.microsoft.com/office/drawing/2014/main" id="{74F16A44-215E-445E-8816-BA7613899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028787"/>
            <a:ext cx="2863305" cy="102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154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(Listas de Objetos)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LISTA PESSOAS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imprimirPessoas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&lt;Pessoa&gt; Pessoas)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"------------------------------------------------"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"Lista de Pessoas"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"------------------------------------------------"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(Pessoa P : Pessoas)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"&gt;&gt;&gt;&gt; Pessoa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P.ImprimePessoa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"----------------------------------------------"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de pessoas na lista: 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"------------------------------------------------"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01565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</a:t>
            </a:r>
            <a:r>
              <a:rPr lang="pt-BR" b="1" dirty="0"/>
              <a:t>DINÂMICAS</a:t>
            </a:r>
            <a:r>
              <a:rPr lang="pt-BR" sz="2100" dirty="0"/>
              <a:t> (Listas de Objetos)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43099"/>
            <a:ext cx="8229600" cy="5078189"/>
          </a:xfrm>
        </p:spPr>
        <p:txBody>
          <a:bodyPr/>
          <a:lstStyle/>
          <a:p>
            <a:pPr marL="0" indent="0">
              <a:buNone/>
            </a:pPr>
            <a:r>
              <a:rPr lang="pt-BR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continuação...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ORDENA LISTA DE PESSOAS PELO MÉTODO DA BOLHA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ordenarPessoas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&lt;Pessoa&gt; Pessoas)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Pessoa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()-1;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 = 0; x &lt;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Pessoas.size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()-1; x++)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Pessoas.get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(x).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compareToIgnoreCase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Pessoas.get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(x+1).</a:t>
            </a:r>
            <a:r>
              <a:rPr lang="pt-B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getNome</a:t>
            </a:r>
            <a:r>
              <a:rPr lang="pt-B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()) &gt; 0)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Pessoas.get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Pessoas.set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x,Pessoas.get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(x+1));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Pessoas.set</a:t>
            </a: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(x+1,temp);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51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4714715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24536"/>
          </a:xfrm>
        </p:spPr>
        <p:txBody>
          <a:bodyPr/>
          <a:lstStyle/>
          <a:p>
            <a:r>
              <a:rPr lang="pt-BR" sz="2800" b="1" dirty="0"/>
              <a:t>Classe (</a:t>
            </a:r>
            <a:r>
              <a:rPr lang="pt-BR" sz="2800" b="1" dirty="0" err="1"/>
              <a:t>class</a:t>
            </a:r>
            <a:r>
              <a:rPr lang="pt-BR" sz="2800" b="1" dirty="0"/>
              <a:t>)</a:t>
            </a:r>
            <a:r>
              <a:rPr lang="pt-BR" sz="2800" dirty="0"/>
              <a:t> como estrutura de dados: </a:t>
            </a:r>
          </a:p>
          <a:p>
            <a:pPr lvl="1"/>
            <a:r>
              <a:rPr lang="pt-BR" sz="2000" dirty="0"/>
              <a:t>Definição de uma </a:t>
            </a:r>
            <a:r>
              <a:rPr lang="pt-BR" sz="2000" u="sng" dirty="0"/>
              <a:t>entidade</a:t>
            </a:r>
            <a:r>
              <a:rPr lang="pt-BR" sz="2000" dirty="0"/>
              <a:t> qualquer especificando suas propriedades ou características:</a:t>
            </a:r>
          </a:p>
          <a:p>
            <a:pPr lvl="1"/>
            <a:r>
              <a:rPr lang="pt-BR" sz="2000" dirty="0"/>
              <a:t>Constituída por um </a:t>
            </a:r>
            <a:r>
              <a:rPr lang="pt-BR" sz="2000" u="sng" dirty="0"/>
              <a:t>nome</a:t>
            </a:r>
            <a:r>
              <a:rPr lang="pt-BR" sz="2000" dirty="0"/>
              <a:t>, </a:t>
            </a:r>
            <a:r>
              <a:rPr lang="pt-BR" sz="2000" u="sng" dirty="0"/>
              <a:t>atributos</a:t>
            </a:r>
            <a:r>
              <a:rPr lang="pt-BR" sz="2000" dirty="0"/>
              <a:t> (propriedades, características ou variáveis globais) e </a:t>
            </a:r>
            <a:r>
              <a:rPr lang="pt-BR" sz="2000" u="sng" dirty="0"/>
              <a:t>métodos</a:t>
            </a:r>
            <a:r>
              <a:rPr lang="pt-BR" sz="2000" dirty="0"/>
              <a:t> (ações ou funções).</a:t>
            </a:r>
          </a:p>
          <a:p>
            <a:pPr lvl="1"/>
            <a:r>
              <a:rPr lang="pt-BR" sz="2000" dirty="0"/>
              <a:t>O seu nome tem que começar com letra maiúscula e conter somente letras e números;</a:t>
            </a:r>
          </a:p>
          <a:p>
            <a:pPr lvl="1"/>
            <a:r>
              <a:rPr lang="pt-BR" sz="2000" dirty="0"/>
              <a:t>Dever ter o mesmo nome do arquivo (</a:t>
            </a:r>
            <a:r>
              <a:rPr lang="pt-BR" sz="2000" dirty="0" err="1"/>
              <a:t>NomeDaClasse.Java</a:t>
            </a:r>
            <a:r>
              <a:rPr lang="pt-BR" sz="2000" dirty="0"/>
              <a:t>);</a:t>
            </a:r>
          </a:p>
          <a:p>
            <a:pPr lvl="1"/>
            <a:r>
              <a:rPr lang="pt-BR" sz="2000" dirty="0"/>
              <a:t>Normalmente não tem o método </a:t>
            </a:r>
            <a:r>
              <a:rPr lang="pt-BR" sz="2000" b="1" dirty="0" err="1"/>
              <a:t>main</a:t>
            </a:r>
            <a:r>
              <a:rPr lang="pt-BR" sz="2000" dirty="0"/>
              <a:t> (o método </a:t>
            </a:r>
            <a:r>
              <a:rPr lang="pt-BR" sz="2000" dirty="0" err="1"/>
              <a:t>main</a:t>
            </a:r>
            <a:r>
              <a:rPr lang="pt-BR" sz="2000" dirty="0"/>
              <a:t> transforma uma classe em um programa executável).</a:t>
            </a:r>
          </a:p>
          <a:p>
            <a:pPr lvl="1"/>
            <a:endParaRPr lang="pt-BR" sz="2000" dirty="0"/>
          </a:p>
          <a:p>
            <a:pPr lvl="1"/>
            <a:r>
              <a:rPr lang="pt-BR" sz="2000" i="1" u="sng" dirty="0"/>
              <a:t>Exemplos</a:t>
            </a:r>
            <a:r>
              <a:rPr lang="pt-BR" sz="2000" dirty="0"/>
              <a:t>: classe </a:t>
            </a:r>
            <a:r>
              <a:rPr lang="pt-BR" sz="2000" b="1" dirty="0"/>
              <a:t>Pessoa</a:t>
            </a:r>
            <a:r>
              <a:rPr lang="pt-BR" sz="2000" dirty="0"/>
              <a:t>, classe </a:t>
            </a:r>
            <a:r>
              <a:rPr lang="pt-BR" sz="2000" b="1" dirty="0"/>
              <a:t>Aluno</a:t>
            </a:r>
            <a:r>
              <a:rPr lang="pt-BR" sz="2000" dirty="0"/>
              <a:t>, classe </a:t>
            </a:r>
            <a:r>
              <a:rPr lang="pt-BR" sz="2000" b="1" dirty="0"/>
              <a:t>Professor</a:t>
            </a:r>
            <a:r>
              <a:rPr lang="pt-BR" sz="2000" dirty="0"/>
              <a:t>, classe </a:t>
            </a:r>
            <a:r>
              <a:rPr lang="pt-BR" sz="2000" b="1" dirty="0"/>
              <a:t>Veículo</a:t>
            </a:r>
            <a:r>
              <a:rPr lang="pt-BR" sz="2000" dirty="0"/>
              <a:t>, classe </a:t>
            </a:r>
            <a:r>
              <a:rPr lang="pt-BR" sz="2000" b="1" dirty="0"/>
              <a:t>Cidade</a:t>
            </a:r>
            <a:r>
              <a:rPr lang="pt-BR" sz="2000" dirty="0"/>
              <a:t>.</a:t>
            </a:r>
          </a:p>
          <a:p>
            <a:pPr marL="344487" lvl="1" indent="0">
              <a:buNone/>
            </a:pPr>
            <a:endParaRPr lang="pt-BR" sz="12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6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3980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POO - Conceitos Iniciais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96544"/>
          </a:xfrm>
        </p:spPr>
        <p:txBody>
          <a:bodyPr/>
          <a:lstStyle/>
          <a:p>
            <a:r>
              <a:rPr lang="pt-BR" sz="2400" b="1" dirty="0"/>
              <a:t>Atributos</a:t>
            </a:r>
            <a:r>
              <a:rPr lang="pt-BR" sz="2400" dirty="0"/>
              <a:t>: </a:t>
            </a:r>
            <a:r>
              <a:rPr lang="pt-BR" sz="2200" dirty="0"/>
              <a:t>propriedades ou características da classe (</a:t>
            </a:r>
            <a:r>
              <a:rPr lang="pt-BR" sz="2200" u="sng" dirty="0"/>
              <a:t>variáveis globais </a:t>
            </a:r>
            <a:r>
              <a:rPr lang="pt-BR" sz="2200" dirty="0"/>
              <a:t>que são declaradas logo depois da declaração da classe);</a:t>
            </a:r>
          </a:p>
          <a:p>
            <a:pPr lvl="1"/>
            <a:r>
              <a:rPr lang="pt-BR" sz="1800" i="1" u="sng" dirty="0"/>
              <a:t>Exemplos</a:t>
            </a:r>
            <a:r>
              <a:rPr lang="pt-BR" sz="1800" dirty="0"/>
              <a:t>: nome, </a:t>
            </a:r>
            <a:r>
              <a:rPr lang="pt-BR" sz="1800" dirty="0" err="1"/>
              <a:t>anoNasc</a:t>
            </a:r>
            <a:r>
              <a:rPr lang="pt-BR" sz="1800" dirty="0"/>
              <a:t>, sexo, </a:t>
            </a:r>
            <a:r>
              <a:rPr lang="pt-BR" sz="1800" dirty="0" err="1"/>
              <a:t>docIdentidade</a:t>
            </a:r>
            <a:r>
              <a:rPr lang="pt-BR" sz="1800" dirty="0"/>
              <a:t>, </a:t>
            </a:r>
            <a:r>
              <a:rPr lang="pt-BR" sz="1800" dirty="0" err="1"/>
              <a:t>cpf</a:t>
            </a:r>
            <a:r>
              <a:rPr lang="pt-BR" sz="1800" dirty="0"/>
              <a:t>, etc.</a:t>
            </a:r>
          </a:p>
          <a:p>
            <a:pPr lvl="1"/>
            <a:endParaRPr lang="pt-BR" sz="1800" dirty="0"/>
          </a:p>
          <a:p>
            <a:r>
              <a:rPr lang="pt-BR" sz="2400" b="1" dirty="0"/>
              <a:t>Métodos</a:t>
            </a:r>
            <a:r>
              <a:rPr lang="pt-BR" sz="2400" dirty="0"/>
              <a:t>: </a:t>
            </a:r>
            <a:r>
              <a:rPr lang="pt-BR" sz="2200" dirty="0"/>
              <a:t>comportamentos ou ações da classe (como se fossem funções);</a:t>
            </a:r>
          </a:p>
          <a:p>
            <a:pPr lvl="1"/>
            <a:r>
              <a:rPr lang="pt-BR" sz="1800" i="1" u="sng" dirty="0"/>
              <a:t>Exemplos</a:t>
            </a:r>
            <a:r>
              <a:rPr lang="pt-BR" sz="1800" dirty="0"/>
              <a:t>: </a:t>
            </a:r>
            <a:r>
              <a:rPr lang="pt-BR" sz="1800" dirty="0" err="1"/>
              <a:t>ImprimePessoa</a:t>
            </a:r>
            <a:r>
              <a:rPr lang="pt-BR" sz="1800" dirty="0"/>
              <a:t>, </a:t>
            </a:r>
            <a:r>
              <a:rPr lang="pt-BR" sz="1800" dirty="0" err="1"/>
              <a:t>IdadePessoa</a:t>
            </a:r>
            <a:r>
              <a:rPr lang="pt-BR" sz="1800" dirty="0"/>
              <a:t>, </a:t>
            </a:r>
            <a:r>
              <a:rPr lang="pt-BR" sz="1800" dirty="0" err="1"/>
              <a:t>AlterarEndereço</a:t>
            </a:r>
            <a:r>
              <a:rPr lang="pt-BR" sz="1800" dirty="0"/>
              <a:t>, </a:t>
            </a:r>
            <a:r>
              <a:rPr lang="pt-BR" sz="1800" dirty="0" err="1"/>
              <a:t>validarCpf</a:t>
            </a:r>
            <a:endParaRPr lang="pt-BR" sz="1800" dirty="0"/>
          </a:p>
          <a:p>
            <a:pPr marL="344487" lvl="1" indent="0">
              <a:buNone/>
            </a:pPr>
            <a:endParaRPr lang="pt-BR" sz="1800" dirty="0"/>
          </a:p>
          <a:p>
            <a:r>
              <a:rPr lang="pt-BR" sz="2000" dirty="0"/>
              <a:t>O </a:t>
            </a:r>
            <a:r>
              <a:rPr lang="pt-BR" sz="2000" b="1" dirty="0" err="1">
                <a:highlight>
                  <a:srgbClr val="FFFF00"/>
                </a:highlight>
              </a:rPr>
              <a:t>this</a:t>
            </a:r>
            <a:r>
              <a:rPr lang="pt-BR" sz="2000" dirty="0"/>
              <a:t>, quando utilizado antes de uma variável (por exemplo: </a:t>
            </a:r>
            <a:r>
              <a:rPr lang="pt-BR" sz="2000" dirty="0" err="1"/>
              <a:t>this.nome</a:t>
            </a:r>
            <a:r>
              <a:rPr lang="pt-BR" sz="2000" dirty="0"/>
              <a:t>) informa que o código está se referenciando ao atributo (variável global) da classe e não ao atributo do método (se existir outra de mesmo identificador (no exemplo: nome).</a:t>
            </a:r>
          </a:p>
          <a:p>
            <a:pPr lvl="1"/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789740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Classe/Atributos/Métodos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8</a:t>
            </a:fld>
            <a:endParaRPr lang="pt-BR" altLang="en-US"/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46A4588-A69B-4521-B195-2EA0E21A6269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1412776"/>
          <a:ext cx="2471936" cy="44159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36">
                  <a:extLst>
                    <a:ext uri="{9D8B030D-6E8A-4147-A177-3AD203B41FA5}">
                      <a16:colId xmlns:a16="http://schemas.microsoft.com/office/drawing/2014/main" val="776069671"/>
                    </a:ext>
                  </a:extLst>
                </a:gridCol>
              </a:tblGrid>
              <a:tr h="959703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CLASSE</a:t>
                      </a:r>
                    </a:p>
                    <a:p>
                      <a:pPr algn="ctr"/>
                      <a:r>
                        <a:rPr lang="pt-BR" dirty="0"/>
                        <a:t>Pessoa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85843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Atributos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525526"/>
                  </a:ext>
                </a:extLst>
              </a:tr>
              <a:tr h="1439555"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  <a:p>
                      <a:r>
                        <a:rPr lang="pt-BR" dirty="0" err="1"/>
                        <a:t>anoNasc</a:t>
                      </a:r>
                      <a:endParaRPr lang="pt-BR" dirty="0"/>
                    </a:p>
                    <a:p>
                      <a:r>
                        <a:rPr lang="pt-BR" dirty="0"/>
                        <a:t>sexo</a:t>
                      </a:r>
                    </a:p>
                    <a:p>
                      <a:r>
                        <a:rPr lang="pt-BR" dirty="0" err="1"/>
                        <a:t>nomeMae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535752"/>
                  </a:ext>
                </a:extLst>
              </a:tr>
              <a:tr h="442940">
                <a:tc>
                  <a:txBody>
                    <a:bodyPr/>
                    <a:lstStyle/>
                    <a:p>
                      <a:r>
                        <a:rPr lang="pt-BR" b="1" dirty="0"/>
                        <a:t>Métodos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436874"/>
                  </a:ext>
                </a:extLst>
              </a:tr>
              <a:tr h="1107350">
                <a:tc>
                  <a:txBody>
                    <a:bodyPr/>
                    <a:lstStyle/>
                    <a:p>
                      <a:r>
                        <a:rPr lang="pt-BR" dirty="0" err="1"/>
                        <a:t>ImprimePessoa</a:t>
                      </a:r>
                      <a:endParaRPr lang="pt-BR" dirty="0"/>
                    </a:p>
                    <a:p>
                      <a:r>
                        <a:rPr lang="pt-BR" dirty="0" err="1"/>
                        <a:t>IdadePessoa</a:t>
                      </a:r>
                      <a:endParaRPr lang="pt-BR" dirty="0"/>
                    </a:p>
                    <a:p>
                      <a:r>
                        <a:rPr lang="pt-BR" dirty="0"/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318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40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E91C-3489-46A4-BF7B-E49A7D892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Classe/Atributos/Métodos</a:t>
            </a:r>
            <a:endParaRPr lang="pt-BR" sz="2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23E456-4DB5-4D4C-A4EA-91FDEFB42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256584"/>
          </a:xfrm>
        </p:spPr>
        <p:txBody>
          <a:bodyPr/>
          <a:lstStyle/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Atributos da classe (variáveis globais)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Métodos da classe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ImprimePessoa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"Ano Nascimento: "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IdadePessoa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anoBase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 =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anoBase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8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anoNasc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800" b="1" kern="120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idade;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 marL="0" indent="0">
              <a:lnSpc>
                <a:spcPct val="107000"/>
              </a:lnSpc>
              <a:spcBef>
                <a:spcPts val="100"/>
              </a:spcBef>
              <a:buNone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344487" lvl="1" indent="0">
              <a:buNone/>
            </a:pPr>
            <a:endParaRPr lang="pt-B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EF2122-B1F4-4882-BB98-4447FFED3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9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3851FDF-E416-4F23-974E-BC8A9837A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624" y="1727756"/>
            <a:ext cx="2196306" cy="1015455"/>
          </a:xfrm>
          <a:prstGeom prst="wedgeRoundRectCallout">
            <a:avLst>
              <a:gd name="adj1" fmla="val -88900"/>
              <a:gd name="adj2" fmla="val 87227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dirty="0"/>
              <a:t>Se refere ao atributo (variável global) </a:t>
            </a:r>
            <a:r>
              <a:rPr lang="pt-BR" altLang="pt-BR" sz="1800" b="1" dirty="0"/>
              <a:t>nome</a:t>
            </a:r>
            <a:r>
              <a:rPr lang="pt-BR" altLang="pt-BR" sz="1800" dirty="0"/>
              <a:t>.</a:t>
            </a:r>
            <a:endParaRPr lang="pt-BR" altLang="pt-BR" sz="18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2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78042</TotalTime>
  <Words>4487</Words>
  <Application>Microsoft Office PowerPoint</Application>
  <PresentationFormat>Apresentação na tela (4:3)</PresentationFormat>
  <Paragraphs>835</Paragraphs>
  <Slides>52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Courier New</vt:lpstr>
      <vt:lpstr>Garamond</vt:lpstr>
      <vt:lpstr>Wingdings</vt:lpstr>
      <vt:lpstr>Borda</vt:lpstr>
      <vt:lpstr>Algoritmos</vt:lpstr>
      <vt:lpstr>Conteúdo 15</vt:lpstr>
      <vt:lpstr>POO - Conceitos Iniciais</vt:lpstr>
      <vt:lpstr>POO - Conceitos Iniciais</vt:lpstr>
      <vt:lpstr>POO - Conceitos Iniciais</vt:lpstr>
      <vt:lpstr>POO - Conceitos Iniciais</vt:lpstr>
      <vt:lpstr>POO - Conceitos Iniciais</vt:lpstr>
      <vt:lpstr>Classe/Atributos/Métodos</vt:lpstr>
      <vt:lpstr>Classe/Atributos/Métodos</vt:lpstr>
      <vt:lpstr>POO - Conceitos Iniciais</vt:lpstr>
      <vt:lpstr>POO - Conceitos Iniciais</vt:lpstr>
      <vt:lpstr>Objetos - Instanciando Classes (1)</vt:lpstr>
      <vt:lpstr>POO - Conceitos Iniciais</vt:lpstr>
      <vt:lpstr>Construtor</vt:lpstr>
      <vt:lpstr>Objetos - Instanciando Classes (2)</vt:lpstr>
      <vt:lpstr>Modificadores de Acesso</vt:lpstr>
      <vt:lpstr>Modificadores de Acesso</vt:lpstr>
      <vt:lpstr>POO - Conceitos Iniciais</vt:lpstr>
      <vt:lpstr>POO - Conceitos Iniciais</vt:lpstr>
      <vt:lpstr>Encapsulamento</vt:lpstr>
      <vt:lpstr>Encapsulamento</vt:lpstr>
      <vt:lpstr>POO - Conceitos Iniciais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Herança</vt:lpstr>
      <vt:lpstr>Polimorfismo</vt:lpstr>
      <vt:lpstr>Polimorfismo</vt:lpstr>
      <vt:lpstr>Polimorfismo</vt:lpstr>
      <vt:lpstr>Exercício 1</vt:lpstr>
      <vt:lpstr>Exercício 2</vt:lpstr>
      <vt:lpstr>Exercício 3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Listas DINÂMICAS (Listas de Objetos) 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Ricardo Luiz Freitas</cp:lastModifiedBy>
  <cp:revision>2636</cp:revision>
  <dcterms:created xsi:type="dcterms:W3CDTF">2006-08-20T19:26:34Z</dcterms:created>
  <dcterms:modified xsi:type="dcterms:W3CDTF">2023-06-02T19:05:35Z</dcterms:modified>
</cp:coreProperties>
</file>