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Roboto"/>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Roboto-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1717c2ee4_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1717c2ee4_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1717c2ee4_7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1717c2ee4_7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1717c2ee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1717c2ee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1717c2ee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1717c2ee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vincent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1717c2ee4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1717c2ee4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vincent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1717c2ee4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1717c2ee4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vincent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1717c2ee4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1717c2ee4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vincent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1717c2ee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1717c2ee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1717c2ee4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1717c2ee4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eric</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1717c2ee4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1717c2ee4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eric</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1717c2ee4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1717c2ee4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1717c2ee4_5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1717c2ee4_5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eric</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1717c2ee4_5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1717c2ee4_5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eric</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1717c2ee4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1717c2ee4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eric</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1717c2ee4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1717c2ee4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eric</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1717c2ee4_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1717c2ee4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eric</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1717c2ee4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d1717c2ee4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1717c2ee4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1717c2ee4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april</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1717c2ee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1717c2ee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1717c2ee4_1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1717c2ee4_1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april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1717c2ee4_5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1717c2ee4_5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1717c2ee4_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1717c2ee4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1717c2ee4_7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1717c2ee4_7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1717c2ee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1717c2ee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1717c2ee4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1717c2ee4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1717c2ee4_7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1717c2ee4_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1717c2ee4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1717c2ee4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27.png"/><Relationship Id="rId5"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CSC 4370: Project 4</a:t>
            </a:r>
            <a:endParaRPr/>
          </a:p>
          <a:p>
            <a:pPr indent="0" lvl="0" marL="0" rtl="0" algn="l">
              <a:spcBef>
                <a:spcPts val="0"/>
              </a:spcBef>
              <a:spcAft>
                <a:spcPts val="0"/>
              </a:spcAft>
              <a:buNone/>
            </a:pPr>
            <a:r>
              <a:rPr lang="en">
                <a:solidFill>
                  <a:schemeClr val="dk1"/>
                </a:solidFill>
              </a:rPr>
              <a:t>PrepaidCarking</a:t>
            </a:r>
            <a:endParaRPr>
              <a:solidFill>
                <a:schemeClr val="dk1"/>
              </a:solidFill>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Leader: SingYu(April)Yu</a:t>
            </a:r>
            <a:endParaRPr/>
          </a:p>
          <a:p>
            <a:pPr indent="0" lvl="0" marL="0" rtl="0" algn="l">
              <a:spcBef>
                <a:spcPts val="0"/>
              </a:spcBef>
              <a:spcAft>
                <a:spcPts val="0"/>
              </a:spcAft>
              <a:buNone/>
            </a:pPr>
            <a:r>
              <a:rPr lang="en"/>
              <a:t>Eric Oh, Gayoung (Anna) Kim, Vincent Lee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register-submit</a:t>
            </a:r>
            <a:r>
              <a:rPr lang="en"/>
              <a:t>.php</a:t>
            </a:r>
            <a:endParaRPr/>
          </a:p>
        </p:txBody>
      </p:sp>
      <p:sp>
        <p:nvSpPr>
          <p:cNvPr id="146" name="Google Shape;146;p22"/>
          <p:cNvSpPr txBox="1"/>
          <p:nvPr>
            <p:ph idx="1" type="body"/>
          </p:nvPr>
        </p:nvSpPr>
        <p:spPr>
          <a:xfrm>
            <a:off x="729450" y="2078875"/>
            <a:ext cx="50142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Basically the same operation as login-submit.php</a:t>
            </a:r>
            <a:endParaRPr/>
          </a:p>
          <a:p>
            <a:pPr indent="-311150" lvl="0" marL="457200" rtl="0" algn="l">
              <a:spcBef>
                <a:spcPts val="1200"/>
              </a:spcBef>
              <a:spcAft>
                <a:spcPts val="0"/>
              </a:spcAft>
              <a:buSzPts val="1300"/>
              <a:buChar char="-"/>
            </a:pPr>
            <a:r>
              <a:rPr lang="en"/>
              <a:t>Includes dbconnect.php to include the database to fetch the user’s data</a:t>
            </a:r>
            <a:endParaRPr/>
          </a:p>
          <a:p>
            <a:pPr indent="-311150" lvl="0" marL="457200" rtl="0" algn="l">
              <a:spcBef>
                <a:spcPts val="0"/>
              </a:spcBef>
              <a:spcAft>
                <a:spcPts val="0"/>
              </a:spcAft>
              <a:buSzPts val="1300"/>
              <a:buChar char="-"/>
            </a:pPr>
            <a:r>
              <a:rPr lang="en"/>
              <a:t>Calls function validate() for name, username, password, and confirm password to remove the predefined characters in order to not cause error while reading data</a:t>
            </a:r>
            <a:endParaRPr/>
          </a:p>
          <a:p>
            <a:pPr indent="-311150" lvl="0" marL="457200" rtl="0" algn="l">
              <a:spcBef>
                <a:spcPts val="0"/>
              </a:spcBef>
              <a:spcAft>
                <a:spcPts val="0"/>
              </a:spcAft>
              <a:buSzPts val="1300"/>
              <a:buChar char="-"/>
            </a:pPr>
            <a:r>
              <a:rPr lang="en"/>
              <a:t>If any of the fields are empty, relocate the user back to login page with the error message of what is missing that will show in div empty</a:t>
            </a:r>
            <a:endParaRPr/>
          </a:p>
        </p:txBody>
      </p:sp>
      <p:pic>
        <p:nvPicPr>
          <p:cNvPr id="147" name="Google Shape;147;p22"/>
          <p:cNvPicPr preferRelativeResize="0"/>
          <p:nvPr/>
        </p:nvPicPr>
        <p:blipFill>
          <a:blip r:embed="rId3">
            <a:alphaModFix/>
          </a:blip>
          <a:stretch>
            <a:fillRect/>
          </a:stretch>
        </p:blipFill>
        <p:spPr>
          <a:xfrm>
            <a:off x="5799600" y="1853850"/>
            <a:ext cx="3095549" cy="22043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egister-submit.php (continued)</a:t>
            </a:r>
            <a:endParaRPr/>
          </a:p>
        </p:txBody>
      </p:sp>
      <p:sp>
        <p:nvSpPr>
          <p:cNvPr id="153" name="Google Shape;153;p23"/>
          <p:cNvSpPr txBox="1"/>
          <p:nvPr>
            <p:ph idx="1" type="body"/>
          </p:nvPr>
        </p:nvSpPr>
        <p:spPr>
          <a:xfrm>
            <a:off x="729450" y="2078875"/>
            <a:ext cx="5014200" cy="26253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If fields are not empty, perform mysqli_query() on $sql and $r from the dbConnect.php</a:t>
            </a:r>
            <a:endParaRPr/>
          </a:p>
          <a:p>
            <a:pPr indent="-311150" lvl="0" marL="457200" rtl="0" algn="l">
              <a:spcBef>
                <a:spcPts val="0"/>
              </a:spcBef>
              <a:spcAft>
                <a:spcPts val="0"/>
              </a:spcAft>
              <a:buSzPts val="1300"/>
              <a:buChar char="-"/>
            </a:pPr>
            <a:r>
              <a:rPr lang="en"/>
              <a:t>By using mysqli_num_rows() and mysqli_fetch_assoc(), check if the username is valid</a:t>
            </a:r>
            <a:endParaRPr/>
          </a:p>
          <a:p>
            <a:pPr indent="-311150" lvl="0" marL="457200" rtl="0" algn="l">
              <a:spcBef>
                <a:spcPts val="0"/>
              </a:spcBef>
              <a:spcAft>
                <a:spcPts val="0"/>
              </a:spcAft>
              <a:buSzPts val="1300"/>
              <a:buChar char="-"/>
            </a:pPr>
            <a:r>
              <a:rPr lang="en"/>
              <a:t>If username is already taken, it redirects user with error message</a:t>
            </a:r>
            <a:endParaRPr/>
          </a:p>
          <a:p>
            <a:pPr indent="-311150" lvl="0" marL="457200" rtl="0" algn="l">
              <a:spcBef>
                <a:spcPts val="0"/>
              </a:spcBef>
              <a:spcAft>
                <a:spcPts val="0"/>
              </a:spcAft>
              <a:buSzPts val="1300"/>
              <a:buChar char="-"/>
            </a:pPr>
            <a:r>
              <a:rPr lang="en"/>
              <a:t>If not, go through mysqli_query() on $sql2 and $r and if $result2 is true, redirect user to login page with success message</a:t>
            </a:r>
            <a:endParaRPr/>
          </a:p>
          <a:p>
            <a:pPr indent="-311150" lvl="0" marL="457200" rtl="0" algn="l">
              <a:spcBef>
                <a:spcPts val="0"/>
              </a:spcBef>
              <a:spcAft>
                <a:spcPts val="0"/>
              </a:spcAft>
              <a:buSzPts val="1300"/>
              <a:buChar char="-"/>
            </a:pPr>
            <a:r>
              <a:rPr lang="en"/>
              <a:t>If $result if false, redirect user to register.php with error message</a:t>
            </a:r>
            <a:endParaRPr/>
          </a:p>
        </p:txBody>
      </p:sp>
      <p:pic>
        <p:nvPicPr>
          <p:cNvPr id="154" name="Google Shape;154;p23"/>
          <p:cNvPicPr preferRelativeResize="0"/>
          <p:nvPr/>
        </p:nvPicPr>
        <p:blipFill>
          <a:blip r:embed="rId3">
            <a:alphaModFix/>
          </a:blip>
          <a:stretch>
            <a:fillRect/>
          </a:stretch>
        </p:blipFill>
        <p:spPr>
          <a:xfrm>
            <a:off x="5885325" y="1918850"/>
            <a:ext cx="3095551" cy="24211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PrePaidParking.php</a:t>
            </a:r>
            <a:endParaRPr/>
          </a:p>
        </p:txBody>
      </p:sp>
      <p:sp>
        <p:nvSpPr>
          <p:cNvPr id="160" name="Google Shape;160;p24"/>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the parking rental page, the parking spaces are represented using tables inside the PrePaidParking.php file. </a:t>
            </a:r>
            <a:endParaRPr/>
          </a:p>
          <a:p>
            <a:pPr indent="-311150" lvl="0" marL="457200" rtl="0" algn="l">
              <a:spcBef>
                <a:spcPts val="0"/>
              </a:spcBef>
              <a:spcAft>
                <a:spcPts val="0"/>
              </a:spcAft>
              <a:buSzPts val="1300"/>
              <a:buChar char="-"/>
            </a:pPr>
            <a:r>
              <a:rPr lang="en"/>
              <a:t>Each cell of the table contains a checkbox that when checked, will POST the name of the parking space to PrePaidParkingSubmit.php .</a:t>
            </a:r>
            <a:endParaRPr/>
          </a:p>
        </p:txBody>
      </p:sp>
      <p:pic>
        <p:nvPicPr>
          <p:cNvPr id="161" name="Google Shape;161;p24"/>
          <p:cNvPicPr preferRelativeResize="0"/>
          <p:nvPr/>
        </p:nvPicPr>
        <p:blipFill>
          <a:blip r:embed="rId3">
            <a:alphaModFix/>
          </a:blip>
          <a:stretch>
            <a:fillRect/>
          </a:stretch>
        </p:blipFill>
        <p:spPr>
          <a:xfrm>
            <a:off x="4724250" y="1619863"/>
            <a:ext cx="4260999" cy="1903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40"/>
              <a:t>PrePaidParking.php (continued)</a:t>
            </a:r>
            <a:endParaRPr sz="1840"/>
          </a:p>
        </p:txBody>
      </p:sp>
      <p:sp>
        <p:nvSpPr>
          <p:cNvPr id="167" name="Google Shape;167;p25"/>
          <p:cNvSpPr txBox="1"/>
          <p:nvPr>
            <p:ph idx="1" type="body"/>
          </p:nvPr>
        </p:nvSpPr>
        <p:spPr>
          <a:xfrm>
            <a:off x="729450" y="1886475"/>
            <a:ext cx="3842700" cy="29427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There is php code in PrePaidParking.php that connects to the database, and checks to see if there are any parking spaces that the user already chose.</a:t>
            </a:r>
            <a:endParaRPr/>
          </a:p>
          <a:p>
            <a:pPr indent="-311150" lvl="0" marL="457200" rtl="0" algn="l">
              <a:spcBef>
                <a:spcPts val="0"/>
              </a:spcBef>
              <a:spcAft>
                <a:spcPts val="0"/>
              </a:spcAft>
              <a:buSzPts val="1300"/>
              <a:buChar char="-"/>
            </a:pPr>
            <a:r>
              <a:rPr lang="en"/>
              <a:t>If there are no parking spaces that the user has already chosen, then which parking spaces that are available will be randomized on each page </a:t>
            </a:r>
            <a:r>
              <a:rPr lang="en"/>
              <a:t>refresh</a:t>
            </a:r>
            <a:r>
              <a:rPr lang="en"/>
              <a:t>. </a:t>
            </a:r>
            <a:endParaRPr/>
          </a:p>
          <a:p>
            <a:pPr indent="-311150" lvl="0" marL="457200" rtl="0" algn="l">
              <a:spcBef>
                <a:spcPts val="0"/>
              </a:spcBef>
              <a:spcAft>
                <a:spcPts val="0"/>
              </a:spcAft>
              <a:buSzPts val="1300"/>
              <a:buChar char="-"/>
            </a:pPr>
            <a:r>
              <a:rPr lang="en"/>
              <a:t>If there are already spaces the user has chosen, then the spaces will first be randomized, and then each space that the user already chose will be marked so that it cannot be chosen twice.</a:t>
            </a:r>
            <a:endParaRPr/>
          </a:p>
        </p:txBody>
      </p:sp>
      <p:pic>
        <p:nvPicPr>
          <p:cNvPr id="168" name="Google Shape;168;p25"/>
          <p:cNvPicPr preferRelativeResize="0"/>
          <p:nvPr/>
        </p:nvPicPr>
        <p:blipFill>
          <a:blip r:embed="rId3">
            <a:alphaModFix/>
          </a:blip>
          <a:stretch>
            <a:fillRect/>
          </a:stretch>
        </p:blipFill>
        <p:spPr>
          <a:xfrm>
            <a:off x="4683949" y="3677325"/>
            <a:ext cx="4108524" cy="1414500"/>
          </a:xfrm>
          <a:prstGeom prst="rect">
            <a:avLst/>
          </a:prstGeom>
          <a:noFill/>
          <a:ln>
            <a:noFill/>
          </a:ln>
        </p:spPr>
      </p:pic>
      <p:pic>
        <p:nvPicPr>
          <p:cNvPr id="169" name="Google Shape;169;p25"/>
          <p:cNvPicPr preferRelativeResize="0"/>
          <p:nvPr/>
        </p:nvPicPr>
        <p:blipFill>
          <a:blip r:embed="rId4">
            <a:alphaModFix/>
          </a:blip>
          <a:stretch>
            <a:fillRect/>
          </a:stretch>
        </p:blipFill>
        <p:spPr>
          <a:xfrm>
            <a:off x="4683950" y="558875"/>
            <a:ext cx="2798175" cy="30611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PrePaidParkingSubmit.php</a:t>
            </a:r>
            <a:endParaRPr/>
          </a:p>
        </p:txBody>
      </p:sp>
      <p:sp>
        <p:nvSpPr>
          <p:cNvPr id="175" name="Google Shape;175;p26"/>
          <p:cNvSpPr txBox="1"/>
          <p:nvPr>
            <p:ph idx="1" type="body"/>
          </p:nvPr>
        </p:nvSpPr>
        <p:spPr>
          <a:xfrm>
            <a:off x="729450" y="2078875"/>
            <a:ext cx="4067400" cy="27423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Once the selected parking space names are submitted to PrePaidParkingSubmit.php, a temporary table is created in the database, and each parking space name is inserted into this table for later use.</a:t>
            </a:r>
            <a:endParaRPr/>
          </a:p>
          <a:p>
            <a:pPr indent="-311150" lvl="0" marL="457200" rtl="0" algn="l">
              <a:spcBef>
                <a:spcPts val="0"/>
              </a:spcBef>
              <a:spcAft>
                <a:spcPts val="0"/>
              </a:spcAft>
              <a:buSzPts val="1300"/>
              <a:buChar char="-"/>
            </a:pPr>
            <a:r>
              <a:rPr lang="en"/>
              <a:t>An empty string is then created, and the names are used to build several html statements which are then inserted into an html form, so the user can specify how many hours they want to rent each </a:t>
            </a:r>
            <a:r>
              <a:rPr lang="en"/>
              <a:t>parking space for. </a:t>
            </a:r>
            <a:endParaRPr/>
          </a:p>
          <a:p>
            <a:pPr indent="-311150" lvl="0" marL="457200" rtl="0" algn="l">
              <a:spcBef>
                <a:spcPts val="0"/>
              </a:spcBef>
              <a:spcAft>
                <a:spcPts val="0"/>
              </a:spcAft>
              <a:buSzPts val="1300"/>
              <a:buChar char="-"/>
            </a:pPr>
            <a:r>
              <a:rPr lang="en"/>
              <a:t>This information is then POSTed to PrePaidParkingSubmitFinal.php</a:t>
            </a:r>
            <a:endParaRPr/>
          </a:p>
        </p:txBody>
      </p:sp>
      <p:pic>
        <p:nvPicPr>
          <p:cNvPr id="176" name="Google Shape;176;p26"/>
          <p:cNvPicPr preferRelativeResize="0"/>
          <p:nvPr/>
        </p:nvPicPr>
        <p:blipFill>
          <a:blip r:embed="rId3">
            <a:alphaModFix/>
          </a:blip>
          <a:stretch>
            <a:fillRect/>
          </a:stretch>
        </p:blipFill>
        <p:spPr>
          <a:xfrm>
            <a:off x="5055500" y="760525"/>
            <a:ext cx="3721749" cy="2713769"/>
          </a:xfrm>
          <a:prstGeom prst="rect">
            <a:avLst/>
          </a:prstGeom>
          <a:noFill/>
          <a:ln>
            <a:noFill/>
          </a:ln>
        </p:spPr>
      </p:pic>
      <p:pic>
        <p:nvPicPr>
          <p:cNvPr id="177" name="Google Shape;177;p26"/>
          <p:cNvPicPr preferRelativeResize="0"/>
          <p:nvPr/>
        </p:nvPicPr>
        <p:blipFill>
          <a:blip r:embed="rId4">
            <a:alphaModFix/>
          </a:blip>
          <a:stretch>
            <a:fillRect/>
          </a:stretch>
        </p:blipFill>
        <p:spPr>
          <a:xfrm>
            <a:off x="5055500" y="3611550"/>
            <a:ext cx="3721749" cy="1296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740"/>
              <a:t>PrePaidParkingSubmitFinal.php</a:t>
            </a:r>
            <a:endParaRPr sz="1740"/>
          </a:p>
        </p:txBody>
      </p:sp>
      <p:sp>
        <p:nvSpPr>
          <p:cNvPr id="183" name="Google Shape;183;p27"/>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When</a:t>
            </a:r>
            <a:r>
              <a:rPr lang="en"/>
              <a:t> PrePaidParkingSubmitFinal.php </a:t>
            </a:r>
            <a:r>
              <a:rPr lang="en"/>
              <a:t>receives</a:t>
            </a:r>
            <a:r>
              <a:rPr lang="en"/>
              <a:t> the information for the number of rental hours, it checks to see if there was any incorrect input the the user made, such as leaving spaces blank</a:t>
            </a:r>
            <a:r>
              <a:rPr lang="en"/>
              <a:t>, </a:t>
            </a:r>
            <a:r>
              <a:rPr lang="en"/>
              <a:t>inputting letters instead of number, or </a:t>
            </a:r>
            <a:r>
              <a:rPr lang="en"/>
              <a:t>attempting</a:t>
            </a:r>
            <a:r>
              <a:rPr lang="en"/>
              <a:t> to rent a </a:t>
            </a:r>
            <a:r>
              <a:rPr lang="en"/>
              <a:t>space for zero or less hours.</a:t>
            </a:r>
            <a:endParaRPr/>
          </a:p>
        </p:txBody>
      </p:sp>
      <p:pic>
        <p:nvPicPr>
          <p:cNvPr id="184" name="Google Shape;184;p27"/>
          <p:cNvPicPr preferRelativeResize="0"/>
          <p:nvPr/>
        </p:nvPicPr>
        <p:blipFill>
          <a:blip r:embed="rId3">
            <a:alphaModFix/>
          </a:blip>
          <a:stretch>
            <a:fillRect/>
          </a:stretch>
        </p:blipFill>
        <p:spPr>
          <a:xfrm>
            <a:off x="4750825" y="1598550"/>
            <a:ext cx="4077299" cy="2844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1166"/>
              <a:t>PrePaidParkingSubmitFinal.php (continued)</a:t>
            </a:r>
            <a:endParaRPr sz="1940"/>
          </a:p>
        </p:txBody>
      </p:sp>
      <p:sp>
        <p:nvSpPr>
          <p:cNvPr id="190" name="Google Shape;190;p28"/>
          <p:cNvSpPr txBox="1"/>
          <p:nvPr>
            <p:ph idx="1" type="body"/>
          </p:nvPr>
        </p:nvSpPr>
        <p:spPr>
          <a:xfrm>
            <a:off x="729450" y="2064075"/>
            <a:ext cx="3207600" cy="27687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If all of the user input was correct, then the cost of each parking space is calculated based on the number of rental hours, and </a:t>
            </a:r>
            <a:r>
              <a:rPr lang="en"/>
              <a:t>whether</a:t>
            </a:r>
            <a:r>
              <a:rPr lang="en"/>
              <a:t> the space is a VIP space or not. </a:t>
            </a:r>
            <a:endParaRPr/>
          </a:p>
          <a:p>
            <a:pPr indent="-304958" lvl="0" marL="457200" rtl="0" algn="l">
              <a:spcBef>
                <a:spcPts val="0"/>
              </a:spcBef>
              <a:spcAft>
                <a:spcPts val="0"/>
              </a:spcAft>
              <a:buSzPct val="100000"/>
              <a:buChar char="-"/>
            </a:pPr>
            <a:r>
              <a:rPr lang="en"/>
              <a:t>The space name is pulled from the temporary table, and it is inserted into a final table in the database, along with the rental hours and cost of the space. </a:t>
            </a:r>
            <a:endParaRPr/>
          </a:p>
          <a:p>
            <a:pPr indent="-304958" lvl="0" marL="457200" rtl="0" algn="l">
              <a:spcBef>
                <a:spcPts val="0"/>
              </a:spcBef>
              <a:spcAft>
                <a:spcPts val="0"/>
              </a:spcAft>
              <a:buSzPct val="100000"/>
              <a:buChar char="-"/>
            </a:pPr>
            <a:r>
              <a:rPr lang="en"/>
              <a:t>Several</a:t>
            </a:r>
            <a:r>
              <a:rPr lang="en"/>
              <a:t> messages created during this time, which inform the user of information about the spaces, such as names, rental hours, cost, and total cost.</a:t>
            </a:r>
            <a:endParaRPr/>
          </a:p>
        </p:txBody>
      </p:sp>
      <p:pic>
        <p:nvPicPr>
          <p:cNvPr id="191" name="Google Shape;191;p28"/>
          <p:cNvPicPr preferRelativeResize="0"/>
          <p:nvPr/>
        </p:nvPicPr>
        <p:blipFill>
          <a:blip r:embed="rId3">
            <a:alphaModFix/>
          </a:blip>
          <a:stretch>
            <a:fillRect/>
          </a:stretch>
        </p:blipFill>
        <p:spPr>
          <a:xfrm>
            <a:off x="4055550" y="1443150"/>
            <a:ext cx="4888400" cy="31649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729450" y="1287675"/>
            <a:ext cx="2829900" cy="56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RentalCar.php -</a:t>
            </a:r>
            <a:endParaRPr/>
          </a:p>
          <a:p>
            <a:pPr indent="0" lvl="0" marL="0" rtl="0" algn="l">
              <a:spcBef>
                <a:spcPts val="0"/>
              </a:spcBef>
              <a:spcAft>
                <a:spcPts val="0"/>
              </a:spcAft>
              <a:buNone/>
            </a:pPr>
            <a:r>
              <a:rPr lang="en"/>
              <a:t>Nav Bar</a:t>
            </a:r>
            <a:endParaRPr/>
          </a:p>
        </p:txBody>
      </p:sp>
      <p:sp>
        <p:nvSpPr>
          <p:cNvPr id="197" name="Google Shape;197;p29"/>
          <p:cNvSpPr txBox="1"/>
          <p:nvPr>
            <p:ph idx="1" type="body"/>
          </p:nvPr>
        </p:nvSpPr>
        <p:spPr>
          <a:xfrm>
            <a:off x="729450" y="2170250"/>
            <a:ext cx="3393900" cy="2046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Allows for easy transition between pages</a:t>
            </a:r>
            <a:endParaRPr/>
          </a:p>
          <a:p>
            <a:pPr indent="-311150" lvl="0" marL="457200" rtl="0" algn="l">
              <a:spcBef>
                <a:spcPts val="0"/>
              </a:spcBef>
              <a:spcAft>
                <a:spcPts val="0"/>
              </a:spcAft>
              <a:buSzPts val="1300"/>
              <a:buChar char="-"/>
            </a:pPr>
            <a:r>
              <a:rPr lang="en"/>
              <a:t>Used unordered list format to create tabs</a:t>
            </a:r>
            <a:endParaRPr/>
          </a:p>
          <a:p>
            <a:pPr indent="-311150" lvl="0" marL="457200" rtl="0" algn="l">
              <a:spcBef>
                <a:spcPts val="0"/>
              </a:spcBef>
              <a:spcAft>
                <a:spcPts val="0"/>
              </a:spcAft>
              <a:buSzPts val="1300"/>
              <a:buChar char="-"/>
            </a:pPr>
            <a:r>
              <a:rPr lang="en"/>
              <a:t>Linked to all pages through project</a:t>
            </a:r>
            <a:endParaRPr/>
          </a:p>
          <a:p>
            <a:pPr indent="-311150" lvl="0" marL="457200" rtl="0" algn="l">
              <a:spcBef>
                <a:spcPts val="0"/>
              </a:spcBef>
              <a:spcAft>
                <a:spcPts val="0"/>
              </a:spcAft>
              <a:buSzPts val="1300"/>
              <a:buChar char="-"/>
            </a:pPr>
            <a:r>
              <a:rPr lang="en"/>
              <a:t>Used CSS to style and align </a:t>
            </a:r>
            <a:endParaRPr/>
          </a:p>
        </p:txBody>
      </p:sp>
      <p:pic>
        <p:nvPicPr>
          <p:cNvPr id="198" name="Google Shape;198;p29"/>
          <p:cNvPicPr preferRelativeResize="0"/>
          <p:nvPr/>
        </p:nvPicPr>
        <p:blipFill>
          <a:blip r:embed="rId3">
            <a:alphaModFix/>
          </a:blip>
          <a:stretch>
            <a:fillRect/>
          </a:stretch>
        </p:blipFill>
        <p:spPr>
          <a:xfrm>
            <a:off x="4832150" y="245125"/>
            <a:ext cx="3934601" cy="1749850"/>
          </a:xfrm>
          <a:prstGeom prst="rect">
            <a:avLst/>
          </a:prstGeom>
          <a:noFill/>
          <a:ln>
            <a:noFill/>
          </a:ln>
        </p:spPr>
      </p:pic>
      <p:pic>
        <p:nvPicPr>
          <p:cNvPr id="199" name="Google Shape;199;p29"/>
          <p:cNvPicPr preferRelativeResize="0"/>
          <p:nvPr/>
        </p:nvPicPr>
        <p:blipFill>
          <a:blip r:embed="rId4">
            <a:alphaModFix/>
          </a:blip>
          <a:stretch>
            <a:fillRect/>
          </a:stretch>
        </p:blipFill>
        <p:spPr>
          <a:xfrm>
            <a:off x="5820200" y="2020550"/>
            <a:ext cx="1958500" cy="2988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729450" y="1287675"/>
            <a:ext cx="2829900" cy="56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RentalCar.php -</a:t>
            </a:r>
            <a:endParaRPr/>
          </a:p>
          <a:p>
            <a:pPr indent="0" lvl="0" marL="0" rtl="0" algn="l">
              <a:spcBef>
                <a:spcPts val="0"/>
              </a:spcBef>
              <a:spcAft>
                <a:spcPts val="0"/>
              </a:spcAft>
              <a:buNone/>
            </a:pPr>
            <a:r>
              <a:rPr lang="en"/>
              <a:t>Slide Show</a:t>
            </a:r>
            <a:endParaRPr/>
          </a:p>
        </p:txBody>
      </p:sp>
      <p:sp>
        <p:nvSpPr>
          <p:cNvPr id="205" name="Google Shape;205;p30"/>
          <p:cNvSpPr txBox="1"/>
          <p:nvPr>
            <p:ph idx="1" type="body"/>
          </p:nvPr>
        </p:nvSpPr>
        <p:spPr>
          <a:xfrm>
            <a:off x="729450" y="2170250"/>
            <a:ext cx="3321600" cy="2046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Added slideshow to present all vehicle options</a:t>
            </a:r>
            <a:endParaRPr/>
          </a:p>
          <a:p>
            <a:pPr indent="-311150" lvl="0" marL="457200" rtl="0" algn="l">
              <a:spcBef>
                <a:spcPts val="0"/>
              </a:spcBef>
              <a:spcAft>
                <a:spcPts val="0"/>
              </a:spcAft>
              <a:buSzPts val="1300"/>
              <a:buChar char="-"/>
            </a:pPr>
            <a:r>
              <a:rPr lang="en"/>
              <a:t>Allows for easy use for picking choices</a:t>
            </a:r>
            <a:endParaRPr/>
          </a:p>
          <a:p>
            <a:pPr indent="-311150" lvl="0" marL="457200" rtl="0" algn="l">
              <a:spcBef>
                <a:spcPts val="0"/>
              </a:spcBef>
              <a:spcAft>
                <a:spcPts val="0"/>
              </a:spcAft>
              <a:buSzPts val="1300"/>
              <a:buChar char="-"/>
            </a:pPr>
            <a:r>
              <a:rPr lang="en"/>
              <a:t>Main Image is clickable which sends the user to look at the vehicle’s detail</a:t>
            </a:r>
            <a:endParaRPr/>
          </a:p>
          <a:p>
            <a:pPr indent="-311150" lvl="0" marL="457200" rtl="0" algn="l">
              <a:spcBef>
                <a:spcPts val="0"/>
              </a:spcBef>
              <a:spcAft>
                <a:spcPts val="0"/>
              </a:spcAft>
              <a:buSzPts val="1300"/>
              <a:buChar char="-"/>
            </a:pPr>
            <a:r>
              <a:rPr lang="en"/>
              <a:t>Next and Back arrow for fun navigation</a:t>
            </a:r>
            <a:endParaRPr/>
          </a:p>
        </p:txBody>
      </p:sp>
      <p:pic>
        <p:nvPicPr>
          <p:cNvPr id="206" name="Google Shape;206;p30"/>
          <p:cNvPicPr preferRelativeResize="0"/>
          <p:nvPr/>
        </p:nvPicPr>
        <p:blipFill>
          <a:blip r:embed="rId3">
            <a:alphaModFix/>
          </a:blip>
          <a:stretch>
            <a:fillRect/>
          </a:stretch>
        </p:blipFill>
        <p:spPr>
          <a:xfrm>
            <a:off x="4123350" y="1257245"/>
            <a:ext cx="4750650" cy="1274150"/>
          </a:xfrm>
          <a:prstGeom prst="rect">
            <a:avLst/>
          </a:prstGeom>
          <a:noFill/>
          <a:ln>
            <a:noFill/>
          </a:ln>
        </p:spPr>
      </p:pic>
      <p:pic>
        <p:nvPicPr>
          <p:cNvPr id="207" name="Google Shape;207;p30"/>
          <p:cNvPicPr preferRelativeResize="0"/>
          <p:nvPr/>
        </p:nvPicPr>
        <p:blipFill>
          <a:blip r:embed="rId4">
            <a:alphaModFix/>
          </a:blip>
          <a:stretch>
            <a:fillRect/>
          </a:stretch>
        </p:blipFill>
        <p:spPr>
          <a:xfrm>
            <a:off x="4123345" y="2800354"/>
            <a:ext cx="4750649" cy="15197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729450" y="1287675"/>
            <a:ext cx="2829900" cy="56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carDetailpage.php</a:t>
            </a:r>
            <a:endParaRPr/>
          </a:p>
        </p:txBody>
      </p:sp>
      <p:sp>
        <p:nvSpPr>
          <p:cNvPr id="213" name="Google Shape;213;p31"/>
          <p:cNvSpPr txBox="1"/>
          <p:nvPr>
            <p:ph idx="1" type="body"/>
          </p:nvPr>
        </p:nvSpPr>
        <p:spPr>
          <a:xfrm>
            <a:off x="729450" y="1853775"/>
            <a:ext cx="3321600" cy="2362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Used Session to transfer car ID to cart page</a:t>
            </a:r>
            <a:endParaRPr/>
          </a:p>
          <a:p>
            <a:pPr indent="-311150" lvl="0" marL="457200" rtl="0" algn="l">
              <a:spcBef>
                <a:spcPts val="0"/>
              </a:spcBef>
              <a:spcAft>
                <a:spcPts val="0"/>
              </a:spcAft>
              <a:buSzPts val="1300"/>
              <a:buChar char="-"/>
            </a:pPr>
            <a:r>
              <a:rPr lang="en"/>
              <a:t>Used mySQL to manage database which contained car’s detail</a:t>
            </a:r>
            <a:endParaRPr/>
          </a:p>
          <a:p>
            <a:pPr indent="-298450" lvl="1" marL="914400" rtl="0" algn="l">
              <a:spcBef>
                <a:spcPts val="0"/>
              </a:spcBef>
              <a:spcAft>
                <a:spcPts val="0"/>
              </a:spcAft>
              <a:buSzPts val="1100"/>
              <a:buChar char="-"/>
            </a:pPr>
            <a:r>
              <a:rPr lang="en"/>
              <a:t>Model</a:t>
            </a:r>
            <a:endParaRPr/>
          </a:p>
          <a:p>
            <a:pPr indent="-298450" lvl="1" marL="914400" rtl="0" algn="l">
              <a:spcBef>
                <a:spcPts val="0"/>
              </a:spcBef>
              <a:spcAft>
                <a:spcPts val="0"/>
              </a:spcAft>
              <a:buSzPts val="1100"/>
              <a:buChar char="-"/>
            </a:pPr>
            <a:r>
              <a:rPr lang="en"/>
              <a:t>Name</a:t>
            </a:r>
            <a:endParaRPr/>
          </a:p>
          <a:p>
            <a:pPr indent="-298450" lvl="1" marL="914400" rtl="0" algn="l">
              <a:spcBef>
                <a:spcPts val="0"/>
              </a:spcBef>
              <a:spcAft>
                <a:spcPts val="0"/>
              </a:spcAft>
              <a:buSzPts val="1100"/>
              <a:buChar char="-"/>
            </a:pPr>
            <a:r>
              <a:rPr lang="en"/>
              <a:t>Cost</a:t>
            </a:r>
            <a:endParaRPr/>
          </a:p>
          <a:p>
            <a:pPr indent="-298450" lvl="1" marL="914400" rtl="0" algn="l">
              <a:spcBef>
                <a:spcPts val="0"/>
              </a:spcBef>
              <a:spcAft>
                <a:spcPts val="0"/>
              </a:spcAft>
              <a:buSzPts val="1100"/>
              <a:buChar char="-"/>
            </a:pPr>
            <a:r>
              <a:rPr lang="en"/>
              <a:t>Img</a:t>
            </a:r>
            <a:endParaRPr/>
          </a:p>
          <a:p>
            <a:pPr indent="-298450" lvl="1" marL="914400" rtl="0" algn="l">
              <a:spcBef>
                <a:spcPts val="0"/>
              </a:spcBef>
              <a:spcAft>
                <a:spcPts val="0"/>
              </a:spcAft>
              <a:buSzPts val="1100"/>
              <a:buChar char="-"/>
            </a:pPr>
            <a:r>
              <a:rPr lang="en"/>
              <a:t>Type</a:t>
            </a:r>
            <a:endParaRPr/>
          </a:p>
          <a:p>
            <a:pPr indent="-311150" lvl="0" marL="457200" rtl="0" algn="l">
              <a:spcBef>
                <a:spcPts val="0"/>
              </a:spcBef>
              <a:spcAft>
                <a:spcPts val="0"/>
              </a:spcAft>
              <a:buSzPts val="1300"/>
              <a:buChar char="-"/>
            </a:pPr>
            <a:r>
              <a:rPr lang="en"/>
              <a:t>Used PHP and CSS to display details in a presentable manner</a:t>
            </a:r>
            <a:endParaRPr/>
          </a:p>
        </p:txBody>
      </p:sp>
      <p:pic>
        <p:nvPicPr>
          <p:cNvPr id="214" name="Google Shape;214;p31"/>
          <p:cNvPicPr preferRelativeResize="0"/>
          <p:nvPr/>
        </p:nvPicPr>
        <p:blipFill>
          <a:blip r:embed="rId3">
            <a:alphaModFix/>
          </a:blip>
          <a:stretch>
            <a:fillRect/>
          </a:stretch>
        </p:blipFill>
        <p:spPr>
          <a:xfrm>
            <a:off x="4203410" y="484747"/>
            <a:ext cx="1735463" cy="4174001"/>
          </a:xfrm>
          <a:prstGeom prst="rect">
            <a:avLst/>
          </a:prstGeom>
          <a:noFill/>
          <a:ln>
            <a:noFill/>
          </a:ln>
        </p:spPr>
      </p:pic>
      <p:pic>
        <p:nvPicPr>
          <p:cNvPr id="215" name="Google Shape;215;p31"/>
          <p:cNvPicPr preferRelativeResize="0"/>
          <p:nvPr/>
        </p:nvPicPr>
        <p:blipFill>
          <a:blip r:embed="rId4">
            <a:alphaModFix/>
          </a:blip>
          <a:stretch>
            <a:fillRect/>
          </a:stretch>
        </p:blipFill>
        <p:spPr>
          <a:xfrm>
            <a:off x="6086375" y="484758"/>
            <a:ext cx="2771375" cy="923792"/>
          </a:xfrm>
          <a:prstGeom prst="rect">
            <a:avLst/>
          </a:prstGeom>
          <a:noFill/>
          <a:ln>
            <a:noFill/>
          </a:ln>
        </p:spPr>
      </p:pic>
      <p:pic>
        <p:nvPicPr>
          <p:cNvPr id="216" name="Google Shape;216;p31"/>
          <p:cNvPicPr preferRelativeResize="0"/>
          <p:nvPr/>
        </p:nvPicPr>
        <p:blipFill>
          <a:blip r:embed="rId5">
            <a:alphaModFix/>
          </a:blip>
          <a:stretch>
            <a:fillRect/>
          </a:stretch>
        </p:blipFill>
        <p:spPr>
          <a:xfrm>
            <a:off x="6091225" y="1521425"/>
            <a:ext cx="2771375" cy="3137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Scrum Development Methodology</a:t>
            </a:r>
            <a:endParaRPr/>
          </a:p>
        </p:txBody>
      </p:sp>
      <p:sp>
        <p:nvSpPr>
          <p:cNvPr id="93" name="Google Shape;93;p14"/>
          <p:cNvSpPr txBox="1"/>
          <p:nvPr>
            <p:ph idx="1" type="body"/>
          </p:nvPr>
        </p:nvSpPr>
        <p:spPr>
          <a:xfrm>
            <a:off x="729450" y="1853850"/>
            <a:ext cx="7688700" cy="2486100"/>
          </a:xfrm>
          <a:prstGeom prst="rect">
            <a:avLst/>
          </a:prstGeom>
        </p:spPr>
        <p:txBody>
          <a:bodyPr anchorCtr="0" anchor="t" bIns="91425" lIns="91425" spcFirstLastPara="1" rIns="91425" wrap="square" tIns="91425">
            <a:normAutofit lnSpcReduction="20000"/>
          </a:bodyPr>
          <a:lstStyle/>
          <a:p>
            <a:pPr indent="-317500" lvl="0" marL="457200" rtl="0" algn="l">
              <a:lnSpc>
                <a:spcPct val="100000"/>
              </a:lnSpc>
              <a:spcBef>
                <a:spcPts val="0"/>
              </a:spcBef>
              <a:spcAft>
                <a:spcPts val="0"/>
              </a:spcAft>
              <a:buClr>
                <a:schemeClr val="accent1"/>
              </a:buClr>
              <a:buSzPts val="1400"/>
              <a:buFont typeface="Lato"/>
              <a:buChar char="-"/>
            </a:pPr>
            <a:r>
              <a:rPr lang="en" sz="1400"/>
              <a:t>Agile framework built for developing delivering and sustaining complex products</a:t>
            </a:r>
            <a:endParaRPr sz="1400"/>
          </a:p>
          <a:p>
            <a:pPr indent="0" lvl="0" marL="0" rtl="0" algn="l">
              <a:lnSpc>
                <a:spcPct val="100000"/>
              </a:lnSpc>
              <a:spcBef>
                <a:spcPts val="0"/>
              </a:spcBef>
              <a:spcAft>
                <a:spcPts val="0"/>
              </a:spcAft>
              <a:buNone/>
            </a:pPr>
            <a:r>
              <a:rPr lang="en" sz="1400"/>
              <a:t>	</a:t>
            </a:r>
            <a:endParaRPr sz="1400"/>
          </a:p>
          <a:p>
            <a:pPr indent="0" lvl="0" marL="0" rtl="0" algn="l">
              <a:lnSpc>
                <a:spcPct val="100000"/>
              </a:lnSpc>
              <a:spcBef>
                <a:spcPts val="0"/>
              </a:spcBef>
              <a:spcAft>
                <a:spcPts val="0"/>
              </a:spcAft>
              <a:buNone/>
            </a:pPr>
            <a:r>
              <a:rPr lang="en" sz="1400"/>
              <a:t>Created a design that outlined the goals of our project</a:t>
            </a:r>
            <a:endParaRPr sz="1400"/>
          </a:p>
          <a:p>
            <a:pPr indent="-317500" lvl="0" marL="457200" rtl="0" algn="l">
              <a:lnSpc>
                <a:spcPct val="100000"/>
              </a:lnSpc>
              <a:spcBef>
                <a:spcPts val="0"/>
              </a:spcBef>
              <a:spcAft>
                <a:spcPts val="0"/>
              </a:spcAft>
              <a:buClr>
                <a:schemeClr val="accent1"/>
              </a:buClr>
              <a:buSzPts val="1400"/>
              <a:buFont typeface="Lato"/>
              <a:buChar char="-"/>
            </a:pPr>
            <a:r>
              <a:rPr lang="en" sz="1400"/>
              <a:t>Created list of roles, tasks, dates, protocols </a:t>
            </a:r>
            <a:endParaRPr sz="1400"/>
          </a:p>
          <a:p>
            <a:pPr indent="-317500" lvl="1" marL="914400" rtl="0" algn="l">
              <a:lnSpc>
                <a:spcPct val="100000"/>
              </a:lnSpc>
              <a:spcBef>
                <a:spcPts val="0"/>
              </a:spcBef>
              <a:spcAft>
                <a:spcPts val="0"/>
              </a:spcAft>
              <a:buClr>
                <a:schemeClr val="accent1"/>
              </a:buClr>
              <a:buSzPts val="1400"/>
              <a:buFont typeface="Lato"/>
              <a:buChar char="-"/>
            </a:pPr>
            <a:r>
              <a:rPr lang="en" sz="1400"/>
              <a:t>Assigned each member a role and task that had the use certain requirements based on provided project detail</a:t>
            </a:r>
            <a:endParaRPr sz="1400"/>
          </a:p>
          <a:p>
            <a:pPr indent="0" lvl="0" marL="0" rtl="0" algn="l">
              <a:lnSpc>
                <a:spcPct val="100000"/>
              </a:lnSpc>
              <a:spcBef>
                <a:spcPts val="0"/>
              </a:spcBef>
              <a:spcAft>
                <a:spcPts val="0"/>
              </a:spcAft>
              <a:buNone/>
            </a:pPr>
            <a:r>
              <a:rPr lang="en" sz="1400"/>
              <a:t>Benefits:</a:t>
            </a:r>
            <a:endParaRPr sz="1400"/>
          </a:p>
          <a:p>
            <a:pPr indent="-317500" lvl="0" marL="457200" rtl="0" algn="l">
              <a:lnSpc>
                <a:spcPct val="100000"/>
              </a:lnSpc>
              <a:spcBef>
                <a:spcPts val="0"/>
              </a:spcBef>
              <a:spcAft>
                <a:spcPts val="0"/>
              </a:spcAft>
              <a:buClr>
                <a:schemeClr val="accent1"/>
              </a:buClr>
              <a:buSzPts val="1400"/>
              <a:buFont typeface="Lato"/>
              <a:buChar char="-"/>
            </a:pPr>
            <a:r>
              <a:rPr lang="en" sz="1400"/>
              <a:t>Developed at an efficient rate</a:t>
            </a:r>
            <a:endParaRPr sz="1400"/>
          </a:p>
          <a:p>
            <a:pPr indent="-317500" lvl="1" marL="914400" rtl="0" algn="l">
              <a:lnSpc>
                <a:spcPct val="100000"/>
              </a:lnSpc>
              <a:spcBef>
                <a:spcPts val="0"/>
              </a:spcBef>
              <a:spcAft>
                <a:spcPts val="0"/>
              </a:spcAft>
              <a:buClr>
                <a:schemeClr val="accent1"/>
              </a:buClr>
              <a:buSzPts val="1400"/>
              <a:buFont typeface="Lato"/>
              <a:buChar char="-"/>
            </a:pPr>
            <a:r>
              <a:rPr lang="en" sz="1400"/>
              <a:t>Allowing more time to fine tune and fix any bugs or issues</a:t>
            </a:r>
            <a:endParaRPr sz="1400"/>
          </a:p>
          <a:p>
            <a:pPr indent="-317500" lvl="0" marL="457200" rtl="0" algn="l">
              <a:lnSpc>
                <a:spcPct val="100000"/>
              </a:lnSpc>
              <a:spcBef>
                <a:spcPts val="0"/>
              </a:spcBef>
              <a:spcAft>
                <a:spcPts val="0"/>
              </a:spcAft>
              <a:buClr>
                <a:schemeClr val="accent1"/>
              </a:buClr>
              <a:buSzPts val="1400"/>
              <a:buFont typeface="Lato"/>
              <a:buChar char="-"/>
            </a:pPr>
            <a:r>
              <a:rPr lang="en" sz="1400"/>
              <a:t>Provided more independence</a:t>
            </a:r>
            <a:endParaRPr sz="1400"/>
          </a:p>
          <a:p>
            <a:pPr indent="-317500" lvl="1" marL="914400" rtl="0" algn="l">
              <a:lnSpc>
                <a:spcPct val="100000"/>
              </a:lnSpc>
              <a:spcBef>
                <a:spcPts val="0"/>
              </a:spcBef>
              <a:spcAft>
                <a:spcPts val="0"/>
              </a:spcAft>
              <a:buClr>
                <a:schemeClr val="accent1"/>
              </a:buClr>
              <a:buSzPts val="1400"/>
              <a:buFont typeface="Lato"/>
              <a:buChar char="-"/>
            </a:pPr>
            <a:r>
              <a:rPr lang="en" sz="1400"/>
              <a:t>Allowing members to have more creative freedom while also staying within project guidelines</a:t>
            </a:r>
            <a:endParaRPr sz="1400"/>
          </a:p>
          <a:p>
            <a:pPr indent="-317500" lvl="0" marL="457200" rtl="0" algn="l">
              <a:lnSpc>
                <a:spcPct val="100000"/>
              </a:lnSpc>
              <a:spcBef>
                <a:spcPts val="0"/>
              </a:spcBef>
              <a:spcAft>
                <a:spcPts val="0"/>
              </a:spcAft>
              <a:buClr>
                <a:schemeClr val="accent1"/>
              </a:buClr>
              <a:buSzPts val="1400"/>
              <a:buFont typeface="Lato"/>
              <a:buChar char="-"/>
            </a:pPr>
            <a:r>
              <a:rPr lang="en" sz="1400"/>
              <a:t>Organization through use of issue orders and progress check up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729450" y="1287675"/>
            <a:ext cx="2829900" cy="56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 Database</a:t>
            </a:r>
            <a:endParaRPr/>
          </a:p>
        </p:txBody>
      </p:sp>
      <p:sp>
        <p:nvSpPr>
          <p:cNvPr id="222" name="Google Shape;222;p32"/>
          <p:cNvSpPr txBox="1"/>
          <p:nvPr>
            <p:ph idx="1" type="body"/>
          </p:nvPr>
        </p:nvSpPr>
        <p:spPr>
          <a:xfrm>
            <a:off x="729450" y="1853775"/>
            <a:ext cx="3321600" cy="2362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Utilized mySQL to manage, organize, and filter vehicle data</a:t>
            </a:r>
            <a:endParaRPr/>
          </a:p>
          <a:p>
            <a:pPr indent="-311150" lvl="0" marL="457200" rtl="0" algn="l">
              <a:spcBef>
                <a:spcPts val="0"/>
              </a:spcBef>
              <a:spcAft>
                <a:spcPts val="0"/>
              </a:spcAft>
              <a:buSzPts val="1300"/>
              <a:buChar char="-"/>
            </a:pPr>
            <a:r>
              <a:rPr lang="en"/>
              <a:t>Each car is </a:t>
            </a:r>
            <a:r>
              <a:rPr lang="en"/>
              <a:t>given</a:t>
            </a:r>
            <a:r>
              <a:rPr lang="en"/>
              <a:t> a special ID which is used throughout the project to pull data for specific cars</a:t>
            </a:r>
            <a:endParaRPr/>
          </a:p>
          <a:p>
            <a:pPr indent="-311150" lvl="0" marL="457200" rtl="0" algn="l">
              <a:spcBef>
                <a:spcPts val="0"/>
              </a:spcBef>
              <a:spcAft>
                <a:spcPts val="0"/>
              </a:spcAft>
              <a:buSzPts val="1300"/>
              <a:buChar char="-"/>
            </a:pPr>
            <a:r>
              <a:rPr lang="en"/>
              <a:t>Cost of each car is set to a decimal datatype to maintain money based format</a:t>
            </a:r>
            <a:endParaRPr/>
          </a:p>
          <a:p>
            <a:pPr indent="-311150" lvl="0" marL="457200" rtl="0" algn="l">
              <a:spcBef>
                <a:spcPts val="0"/>
              </a:spcBef>
              <a:spcAft>
                <a:spcPts val="0"/>
              </a:spcAft>
              <a:buSzPts val="1300"/>
              <a:buChar char="-"/>
            </a:pPr>
            <a:r>
              <a:rPr lang="en"/>
              <a:t>Each </a:t>
            </a:r>
            <a:r>
              <a:rPr lang="en"/>
              <a:t>vehicle</a:t>
            </a:r>
            <a:r>
              <a:rPr lang="en"/>
              <a:t> is also given a unique name</a:t>
            </a:r>
            <a:endParaRPr/>
          </a:p>
        </p:txBody>
      </p:sp>
      <p:pic>
        <p:nvPicPr>
          <p:cNvPr id="223" name="Google Shape;223;p32"/>
          <p:cNvPicPr preferRelativeResize="0"/>
          <p:nvPr/>
        </p:nvPicPr>
        <p:blipFill>
          <a:blip r:embed="rId3">
            <a:alphaModFix/>
          </a:blip>
          <a:stretch>
            <a:fillRect/>
          </a:stretch>
        </p:blipFill>
        <p:spPr>
          <a:xfrm>
            <a:off x="4189125" y="1503125"/>
            <a:ext cx="4788149" cy="213723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729450" y="1287675"/>
            <a:ext cx="2829900" cy="56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 Database -</a:t>
            </a:r>
            <a:endParaRPr/>
          </a:p>
          <a:p>
            <a:pPr indent="0" lvl="0" marL="0" rtl="0" algn="l">
              <a:spcBef>
                <a:spcPts val="0"/>
              </a:spcBef>
              <a:spcAft>
                <a:spcPts val="0"/>
              </a:spcAft>
              <a:buNone/>
            </a:pPr>
            <a:r>
              <a:rPr lang="en"/>
              <a:t>In ‘code’ format</a:t>
            </a:r>
            <a:endParaRPr/>
          </a:p>
        </p:txBody>
      </p:sp>
      <p:sp>
        <p:nvSpPr>
          <p:cNvPr id="229" name="Google Shape;229;p33"/>
          <p:cNvSpPr txBox="1"/>
          <p:nvPr>
            <p:ph idx="1" type="body"/>
          </p:nvPr>
        </p:nvSpPr>
        <p:spPr>
          <a:xfrm>
            <a:off x="729450" y="2127150"/>
            <a:ext cx="3321600" cy="2362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DROP TABLE deletes table if already exists</a:t>
            </a:r>
            <a:endParaRPr/>
          </a:p>
          <a:p>
            <a:pPr indent="-311150" lvl="0" marL="457200" rtl="0" algn="l">
              <a:spcBef>
                <a:spcPts val="0"/>
              </a:spcBef>
              <a:spcAft>
                <a:spcPts val="0"/>
              </a:spcAft>
              <a:buSzPts val="1300"/>
              <a:buChar char="-"/>
            </a:pPr>
            <a:r>
              <a:rPr lang="en"/>
              <a:t>Creates new table named carlist with set columns</a:t>
            </a:r>
            <a:endParaRPr/>
          </a:p>
          <a:p>
            <a:pPr indent="-298450" lvl="1" marL="914400" rtl="0" algn="l">
              <a:spcBef>
                <a:spcPts val="0"/>
              </a:spcBef>
              <a:spcAft>
                <a:spcPts val="0"/>
              </a:spcAft>
              <a:buSzPts val="1100"/>
              <a:buChar char="-"/>
            </a:pPr>
            <a:r>
              <a:rPr lang="en"/>
              <a:t>idCar - Primary Key</a:t>
            </a:r>
            <a:endParaRPr/>
          </a:p>
          <a:p>
            <a:pPr indent="-298450" lvl="1" marL="914400" rtl="0" algn="l">
              <a:spcBef>
                <a:spcPts val="0"/>
              </a:spcBef>
              <a:spcAft>
                <a:spcPts val="0"/>
              </a:spcAft>
              <a:buSzPts val="1100"/>
              <a:buChar char="-"/>
            </a:pPr>
            <a:r>
              <a:rPr lang="en"/>
              <a:t>Model</a:t>
            </a:r>
            <a:endParaRPr/>
          </a:p>
          <a:p>
            <a:pPr indent="-298450" lvl="1" marL="914400" rtl="0" algn="l">
              <a:spcBef>
                <a:spcPts val="0"/>
              </a:spcBef>
              <a:spcAft>
                <a:spcPts val="0"/>
              </a:spcAft>
              <a:buSzPts val="1100"/>
              <a:buChar char="-"/>
            </a:pPr>
            <a:r>
              <a:rPr lang="en"/>
              <a:t>Cartype</a:t>
            </a:r>
            <a:endParaRPr/>
          </a:p>
          <a:p>
            <a:pPr indent="-298450" lvl="1" marL="914400" rtl="0" algn="l">
              <a:spcBef>
                <a:spcPts val="0"/>
              </a:spcBef>
              <a:spcAft>
                <a:spcPts val="0"/>
              </a:spcAft>
              <a:buSzPts val="1100"/>
              <a:buChar char="-"/>
            </a:pPr>
            <a:r>
              <a:rPr lang="en"/>
              <a:t>carImg</a:t>
            </a:r>
            <a:endParaRPr/>
          </a:p>
          <a:p>
            <a:pPr indent="-298450" lvl="1" marL="914400" rtl="0" algn="l">
              <a:spcBef>
                <a:spcPts val="0"/>
              </a:spcBef>
              <a:spcAft>
                <a:spcPts val="0"/>
              </a:spcAft>
              <a:buSzPts val="1100"/>
              <a:buChar char="-"/>
            </a:pPr>
            <a:r>
              <a:rPr lang="en"/>
              <a:t>Cost</a:t>
            </a:r>
            <a:endParaRPr/>
          </a:p>
          <a:p>
            <a:pPr indent="-298450" lvl="1" marL="914400" rtl="0" algn="l">
              <a:spcBef>
                <a:spcPts val="0"/>
              </a:spcBef>
              <a:spcAft>
                <a:spcPts val="0"/>
              </a:spcAft>
              <a:buSzPts val="1100"/>
              <a:buChar char="-"/>
            </a:pPr>
            <a:r>
              <a:rPr lang="en"/>
              <a:t>Name</a:t>
            </a:r>
            <a:endParaRPr/>
          </a:p>
          <a:p>
            <a:pPr indent="-311150" lvl="0" marL="457200" rtl="0" algn="l">
              <a:spcBef>
                <a:spcPts val="0"/>
              </a:spcBef>
              <a:spcAft>
                <a:spcPts val="0"/>
              </a:spcAft>
              <a:buSzPts val="1300"/>
              <a:buChar char="-"/>
            </a:pPr>
            <a:r>
              <a:rPr lang="en"/>
              <a:t>Created in MySQL</a:t>
            </a:r>
            <a:endParaRPr/>
          </a:p>
        </p:txBody>
      </p:sp>
      <p:pic>
        <p:nvPicPr>
          <p:cNvPr id="230" name="Google Shape;230;p33"/>
          <p:cNvPicPr preferRelativeResize="0"/>
          <p:nvPr/>
        </p:nvPicPr>
        <p:blipFill>
          <a:blip r:embed="rId3">
            <a:alphaModFix/>
          </a:blip>
          <a:stretch>
            <a:fillRect/>
          </a:stretch>
        </p:blipFill>
        <p:spPr>
          <a:xfrm>
            <a:off x="4189775" y="1131563"/>
            <a:ext cx="4788150" cy="288037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729450" y="1287675"/>
            <a:ext cx="2829900" cy="56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creditCard.php</a:t>
            </a:r>
            <a:endParaRPr/>
          </a:p>
          <a:p>
            <a:pPr indent="0" lvl="0" marL="0" rtl="0" algn="l">
              <a:spcBef>
                <a:spcPts val="0"/>
              </a:spcBef>
              <a:spcAft>
                <a:spcPts val="0"/>
              </a:spcAft>
              <a:buNone/>
            </a:pPr>
            <a:r>
              <a:t/>
            </a:r>
            <a:endParaRPr/>
          </a:p>
        </p:txBody>
      </p:sp>
      <p:sp>
        <p:nvSpPr>
          <p:cNvPr id="236" name="Google Shape;236;p34"/>
          <p:cNvSpPr txBox="1"/>
          <p:nvPr>
            <p:ph idx="1" type="body"/>
          </p:nvPr>
        </p:nvSpPr>
        <p:spPr>
          <a:xfrm>
            <a:off x="729450" y="1853775"/>
            <a:ext cx="3321600" cy="2362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Utilized fieldset and legend to provide clean UI for entering card information</a:t>
            </a:r>
            <a:endParaRPr/>
          </a:p>
          <a:p>
            <a:pPr indent="-311150" lvl="0" marL="457200" rtl="0" algn="l">
              <a:spcBef>
                <a:spcPts val="0"/>
              </a:spcBef>
              <a:spcAft>
                <a:spcPts val="0"/>
              </a:spcAft>
              <a:buSzPts val="1300"/>
              <a:buChar char="-"/>
            </a:pPr>
            <a:r>
              <a:rPr lang="en"/>
              <a:t>Used drop down menus for requesting card expiration date</a:t>
            </a:r>
            <a:endParaRPr/>
          </a:p>
          <a:p>
            <a:pPr indent="-311150" lvl="0" marL="457200" rtl="0" algn="l">
              <a:spcBef>
                <a:spcPts val="0"/>
              </a:spcBef>
              <a:spcAft>
                <a:spcPts val="0"/>
              </a:spcAft>
              <a:buSzPts val="1300"/>
              <a:buChar char="-"/>
            </a:pPr>
            <a:r>
              <a:rPr lang="en"/>
              <a:t>Input text boxes for password as well as Card holder’s name</a:t>
            </a:r>
            <a:endParaRPr/>
          </a:p>
          <a:p>
            <a:pPr indent="-311150" lvl="0" marL="457200" rtl="0" algn="l">
              <a:spcBef>
                <a:spcPts val="0"/>
              </a:spcBef>
              <a:spcAft>
                <a:spcPts val="0"/>
              </a:spcAft>
              <a:buSzPts val="1300"/>
              <a:buChar char="-"/>
            </a:pPr>
            <a:r>
              <a:rPr lang="en"/>
              <a:t>Finally used drop down to check different types of cards which ran the “testCreditCard()” Function</a:t>
            </a:r>
            <a:endParaRPr/>
          </a:p>
        </p:txBody>
      </p:sp>
      <p:pic>
        <p:nvPicPr>
          <p:cNvPr id="237" name="Google Shape;237;p34"/>
          <p:cNvPicPr preferRelativeResize="0"/>
          <p:nvPr/>
        </p:nvPicPr>
        <p:blipFill>
          <a:blip r:embed="rId3">
            <a:alphaModFix/>
          </a:blip>
          <a:stretch>
            <a:fillRect/>
          </a:stretch>
        </p:blipFill>
        <p:spPr>
          <a:xfrm>
            <a:off x="4572000" y="152400"/>
            <a:ext cx="4076477" cy="48386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729450" y="1287675"/>
            <a:ext cx="2829900" cy="56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creditCard.js</a:t>
            </a:r>
            <a:endParaRPr/>
          </a:p>
          <a:p>
            <a:pPr indent="0" lvl="0" marL="0" rtl="0" algn="l">
              <a:spcBef>
                <a:spcPts val="0"/>
              </a:spcBef>
              <a:spcAft>
                <a:spcPts val="0"/>
              </a:spcAft>
              <a:buNone/>
            </a:pPr>
            <a:r>
              <a:t/>
            </a:r>
            <a:endParaRPr/>
          </a:p>
        </p:txBody>
      </p:sp>
      <p:sp>
        <p:nvSpPr>
          <p:cNvPr id="243" name="Google Shape;243;p35"/>
          <p:cNvSpPr txBox="1"/>
          <p:nvPr>
            <p:ph idx="1" type="body"/>
          </p:nvPr>
        </p:nvSpPr>
        <p:spPr>
          <a:xfrm>
            <a:off x="729450" y="1982775"/>
            <a:ext cx="3321600" cy="2362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Grabbed needed data from website to check card validation</a:t>
            </a:r>
            <a:endParaRPr/>
          </a:p>
          <a:p>
            <a:pPr indent="-311150" lvl="0" marL="457200" rtl="0" algn="l">
              <a:spcBef>
                <a:spcPts val="0"/>
              </a:spcBef>
              <a:spcAft>
                <a:spcPts val="0"/>
              </a:spcAft>
              <a:buSzPts val="1300"/>
              <a:buChar char="-"/>
            </a:pPr>
            <a:r>
              <a:rPr lang="en"/>
              <a:t>Had several error codes prepared for different outcomes</a:t>
            </a:r>
            <a:endParaRPr/>
          </a:p>
          <a:p>
            <a:pPr indent="-311150" lvl="0" marL="457200" rtl="0" algn="l">
              <a:spcBef>
                <a:spcPts val="0"/>
              </a:spcBef>
              <a:spcAft>
                <a:spcPts val="0"/>
              </a:spcAft>
              <a:buSzPts val="1300"/>
              <a:buChar char="-"/>
            </a:pPr>
            <a:r>
              <a:rPr lang="en"/>
              <a:t>Used provided info to check validity of each card data</a:t>
            </a:r>
            <a:endParaRPr/>
          </a:p>
          <a:p>
            <a:pPr indent="0" lvl="0" marL="0" rtl="0" algn="l">
              <a:spcBef>
                <a:spcPts val="1200"/>
              </a:spcBef>
              <a:spcAft>
                <a:spcPts val="1200"/>
              </a:spcAft>
              <a:buNone/>
            </a:pPr>
            <a:r>
              <a:t/>
            </a:r>
            <a:endParaRPr/>
          </a:p>
        </p:txBody>
      </p:sp>
      <p:pic>
        <p:nvPicPr>
          <p:cNvPr id="244" name="Google Shape;244;p35"/>
          <p:cNvPicPr preferRelativeResize="0"/>
          <p:nvPr/>
        </p:nvPicPr>
        <p:blipFill>
          <a:blip r:embed="rId3">
            <a:alphaModFix/>
          </a:blip>
          <a:stretch>
            <a:fillRect/>
          </a:stretch>
        </p:blipFill>
        <p:spPr>
          <a:xfrm>
            <a:off x="4748100" y="152400"/>
            <a:ext cx="3723694" cy="48386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729450" y="1287675"/>
            <a:ext cx="2829900" cy="56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Cc.css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0" name="Google Shape;250;p36"/>
          <p:cNvSpPr txBox="1"/>
          <p:nvPr>
            <p:ph idx="1" type="body"/>
          </p:nvPr>
        </p:nvSpPr>
        <p:spPr>
          <a:xfrm>
            <a:off x="729450" y="1982775"/>
            <a:ext cx="3321600" cy="2362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Added vibrant color theme to provide welcoming UI to user</a:t>
            </a:r>
            <a:endParaRPr/>
          </a:p>
          <a:p>
            <a:pPr indent="-311150" lvl="0" marL="457200" rtl="0" algn="l">
              <a:spcBef>
                <a:spcPts val="0"/>
              </a:spcBef>
              <a:spcAft>
                <a:spcPts val="0"/>
              </a:spcAft>
              <a:buSzPts val="1300"/>
              <a:buChar char="-"/>
            </a:pPr>
            <a:r>
              <a:rPr lang="en"/>
              <a:t>Used float to organize containers to look presentable</a:t>
            </a:r>
            <a:endParaRPr/>
          </a:p>
          <a:p>
            <a:pPr indent="-311150" lvl="0" marL="457200" rtl="0" algn="l">
              <a:spcBef>
                <a:spcPts val="0"/>
              </a:spcBef>
              <a:spcAft>
                <a:spcPts val="0"/>
              </a:spcAft>
              <a:buSzPts val="1300"/>
              <a:buChar char="-"/>
            </a:pPr>
            <a:r>
              <a:rPr lang="en"/>
              <a:t>Margin and padding configurations to add fine details for better </a:t>
            </a:r>
            <a:r>
              <a:rPr lang="en"/>
              <a:t>alignment</a:t>
            </a:r>
            <a:r>
              <a:rPr lang="en"/>
              <a:t> </a:t>
            </a:r>
            <a:endParaRPr/>
          </a:p>
          <a:p>
            <a:pPr indent="0" lvl="0" marL="0" rtl="0" algn="l">
              <a:spcBef>
                <a:spcPts val="1200"/>
              </a:spcBef>
              <a:spcAft>
                <a:spcPts val="1200"/>
              </a:spcAft>
              <a:buNone/>
            </a:pPr>
            <a:r>
              <a:t/>
            </a:r>
            <a:endParaRPr/>
          </a:p>
        </p:txBody>
      </p:sp>
      <p:pic>
        <p:nvPicPr>
          <p:cNvPr id="251" name="Google Shape;251;p36"/>
          <p:cNvPicPr preferRelativeResize="0"/>
          <p:nvPr/>
        </p:nvPicPr>
        <p:blipFill>
          <a:blip r:embed="rId3">
            <a:alphaModFix/>
          </a:blip>
          <a:stretch>
            <a:fillRect/>
          </a:stretch>
        </p:blipFill>
        <p:spPr>
          <a:xfrm>
            <a:off x="5239925" y="152400"/>
            <a:ext cx="3282241"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Cart</a:t>
            </a:r>
            <a:endParaRPr/>
          </a:p>
        </p:txBody>
      </p:sp>
      <p:sp>
        <p:nvSpPr>
          <p:cNvPr id="257" name="Google Shape;257;p37"/>
          <p:cNvSpPr txBox="1"/>
          <p:nvPr>
            <p:ph idx="1" type="body"/>
          </p:nvPr>
        </p:nvSpPr>
        <p:spPr>
          <a:xfrm>
            <a:off x="729450" y="2078875"/>
            <a:ext cx="3798300" cy="2261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Called rows and columns for parking space and rental car</a:t>
            </a:r>
            <a:endParaRPr/>
          </a:p>
          <a:p>
            <a:pPr indent="0" lvl="0" marL="0" rtl="0" algn="l">
              <a:spcBef>
                <a:spcPts val="1200"/>
              </a:spcBef>
              <a:spcAft>
                <a:spcPts val="0"/>
              </a:spcAft>
              <a:buNone/>
            </a:pPr>
            <a:r>
              <a:rPr lang="en"/>
              <a:t> Used while loops to loop </a:t>
            </a:r>
            <a:r>
              <a:rPr lang="en"/>
              <a:t>through</a:t>
            </a:r>
            <a:r>
              <a:rPr lang="en"/>
              <a:t> and display names and information and total up costs</a:t>
            </a:r>
            <a:endParaRPr/>
          </a:p>
          <a:p>
            <a:pPr indent="0" lvl="0" marL="0" rtl="0" algn="l">
              <a:spcBef>
                <a:spcPts val="1200"/>
              </a:spcBef>
              <a:spcAft>
                <a:spcPts val="0"/>
              </a:spcAft>
              <a:buNone/>
            </a:pPr>
            <a:r>
              <a:rPr lang="en"/>
              <a:t>If nothing, shows: Empty Cart</a:t>
            </a:r>
            <a:endParaRPr/>
          </a:p>
          <a:p>
            <a:pPr indent="0" lvl="0" marL="0" rtl="0" algn="l">
              <a:spcBef>
                <a:spcPts val="1200"/>
              </a:spcBef>
              <a:spcAft>
                <a:spcPts val="0"/>
              </a:spcAft>
              <a:buNone/>
            </a:pPr>
            <a:r>
              <a:rPr lang="en"/>
              <a:t>Has a total cost for </a:t>
            </a:r>
            <a:r>
              <a:rPr lang="en"/>
              <a:t>the</a:t>
            </a:r>
            <a:r>
              <a:rPr lang="en"/>
              <a:t> two sections added together</a:t>
            </a:r>
            <a:endParaRPr/>
          </a:p>
          <a:p>
            <a:pPr indent="0" lvl="0" marL="0" rtl="0" algn="l">
              <a:spcBef>
                <a:spcPts val="1200"/>
              </a:spcBef>
              <a:spcAft>
                <a:spcPts val="1200"/>
              </a:spcAft>
              <a:buNone/>
            </a:pPr>
            <a:r>
              <a:t/>
            </a:r>
            <a:endParaRPr/>
          </a:p>
        </p:txBody>
      </p:sp>
      <p:pic>
        <p:nvPicPr>
          <p:cNvPr id="258" name="Google Shape;258;p37"/>
          <p:cNvPicPr preferRelativeResize="0"/>
          <p:nvPr/>
        </p:nvPicPr>
        <p:blipFill>
          <a:blip r:embed="rId3">
            <a:alphaModFix/>
          </a:blip>
          <a:stretch>
            <a:fillRect/>
          </a:stretch>
        </p:blipFill>
        <p:spPr>
          <a:xfrm>
            <a:off x="4717400" y="384875"/>
            <a:ext cx="3482025" cy="46326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History</a:t>
            </a:r>
            <a:endParaRPr/>
          </a:p>
        </p:txBody>
      </p:sp>
      <p:sp>
        <p:nvSpPr>
          <p:cNvPr id="264" name="Google Shape;264;p38"/>
          <p:cNvSpPr txBox="1"/>
          <p:nvPr>
            <p:ph idx="1" type="body"/>
          </p:nvPr>
        </p:nvSpPr>
        <p:spPr>
          <a:xfrm>
            <a:off x="729450" y="2078875"/>
            <a:ext cx="2615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Uses while loops to show information and run through the columns and rows</a:t>
            </a:r>
            <a:endParaRPr/>
          </a:p>
          <a:p>
            <a:pPr indent="0" lvl="0" marL="0" rtl="0" algn="l">
              <a:spcBef>
                <a:spcPts val="1200"/>
              </a:spcBef>
              <a:spcAft>
                <a:spcPts val="1200"/>
              </a:spcAft>
              <a:buNone/>
            </a:pPr>
            <a:r>
              <a:rPr lang="en"/>
              <a:t>Similar to cart, displays the costs, including a total cost for each section</a:t>
            </a:r>
            <a:endParaRPr/>
          </a:p>
        </p:txBody>
      </p:sp>
      <p:pic>
        <p:nvPicPr>
          <p:cNvPr id="265" name="Google Shape;265;p38"/>
          <p:cNvPicPr preferRelativeResize="0"/>
          <p:nvPr/>
        </p:nvPicPr>
        <p:blipFill>
          <a:blip r:embed="rId3">
            <a:alphaModFix/>
          </a:blip>
          <a:stretch>
            <a:fillRect/>
          </a:stretch>
        </p:blipFill>
        <p:spPr>
          <a:xfrm>
            <a:off x="3507853" y="811750"/>
            <a:ext cx="5605274" cy="39468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Case</a:t>
            </a:r>
            <a:endParaRPr/>
          </a:p>
        </p:txBody>
      </p:sp>
      <p:sp>
        <p:nvSpPr>
          <p:cNvPr id="271" name="Google Shape;271;p39"/>
          <p:cNvSpPr txBox="1"/>
          <p:nvPr>
            <p:ph idx="1" type="body"/>
          </p:nvPr>
        </p:nvSpPr>
        <p:spPr>
          <a:xfrm>
            <a:off x="729450" y="1853850"/>
            <a:ext cx="7688700" cy="2699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800">
                <a:solidFill>
                  <a:srgbClr val="1E1E1E"/>
                </a:solidFill>
                <a:latin typeface="Roboto"/>
                <a:ea typeface="Roboto"/>
                <a:cs typeface="Roboto"/>
                <a:sym typeface="Roboto"/>
              </a:rPr>
              <a:t>Test Plan</a:t>
            </a:r>
            <a:endParaRPr sz="1800">
              <a:solidFill>
                <a:srgbClr val="1E1E1E"/>
              </a:solidFill>
              <a:latin typeface="Roboto"/>
              <a:ea typeface="Roboto"/>
              <a:cs typeface="Roboto"/>
              <a:sym typeface="Roboto"/>
            </a:endParaRPr>
          </a:p>
          <a:p>
            <a:pPr indent="-342900" lvl="0" marL="457200" rtl="0" algn="l">
              <a:lnSpc>
                <a:spcPct val="100000"/>
              </a:lnSpc>
              <a:spcBef>
                <a:spcPts val="0"/>
              </a:spcBef>
              <a:spcAft>
                <a:spcPts val="0"/>
              </a:spcAft>
              <a:buClr>
                <a:srgbClr val="1E1E1E"/>
              </a:buClr>
              <a:buSzPts val="1800"/>
              <a:buFont typeface="Roboto"/>
              <a:buChar char="-"/>
            </a:pPr>
            <a:r>
              <a:rPr lang="en" sz="1800">
                <a:solidFill>
                  <a:srgbClr val="1E1E1E"/>
                </a:solidFill>
                <a:latin typeface="Roboto"/>
                <a:ea typeface="Roboto"/>
                <a:cs typeface="Roboto"/>
                <a:sym typeface="Roboto"/>
              </a:rPr>
              <a:t>Trial and Error</a:t>
            </a:r>
            <a:endParaRPr sz="1800">
              <a:solidFill>
                <a:srgbClr val="1E1E1E"/>
              </a:solidFill>
              <a:latin typeface="Roboto"/>
              <a:ea typeface="Roboto"/>
              <a:cs typeface="Roboto"/>
              <a:sym typeface="Roboto"/>
            </a:endParaRPr>
          </a:p>
          <a:p>
            <a:pPr indent="-307975" lvl="1" marL="914400" rtl="0" algn="l">
              <a:lnSpc>
                <a:spcPct val="100000"/>
              </a:lnSpc>
              <a:spcBef>
                <a:spcPts val="0"/>
              </a:spcBef>
              <a:spcAft>
                <a:spcPts val="0"/>
              </a:spcAft>
              <a:buClr>
                <a:srgbClr val="1E1E1E"/>
              </a:buClr>
              <a:buSzPts val="1250"/>
              <a:buFont typeface="Roboto Light"/>
              <a:buChar char="-"/>
            </a:pPr>
            <a:r>
              <a:rPr lang="en" sz="1250">
                <a:solidFill>
                  <a:srgbClr val="1E1E1E"/>
                </a:solidFill>
                <a:latin typeface="Roboto"/>
                <a:ea typeface="Roboto"/>
                <a:cs typeface="Roboto"/>
                <a:sym typeface="Roboto"/>
              </a:rPr>
              <a:t>Worked on code to best abilities then tested and made adjustments over each test</a:t>
            </a:r>
            <a:endParaRPr sz="1250">
              <a:solidFill>
                <a:srgbClr val="1E1E1E"/>
              </a:solidFill>
              <a:latin typeface="Roboto"/>
              <a:ea typeface="Roboto"/>
              <a:cs typeface="Roboto"/>
              <a:sym typeface="Roboto"/>
            </a:endParaRPr>
          </a:p>
          <a:p>
            <a:pPr indent="0" lvl="0" marL="0" rtl="0" algn="l">
              <a:lnSpc>
                <a:spcPct val="100000"/>
              </a:lnSpc>
              <a:spcBef>
                <a:spcPts val="0"/>
              </a:spcBef>
              <a:spcAft>
                <a:spcPts val="0"/>
              </a:spcAft>
              <a:buNone/>
            </a:pPr>
            <a:r>
              <a:rPr lang="en" sz="1800">
                <a:solidFill>
                  <a:srgbClr val="1E1E1E"/>
                </a:solidFill>
                <a:latin typeface="Roboto"/>
                <a:ea typeface="Roboto"/>
                <a:cs typeface="Roboto"/>
                <a:sym typeface="Roboto"/>
              </a:rPr>
              <a:t>Tracking</a:t>
            </a:r>
            <a:endParaRPr sz="1800">
              <a:solidFill>
                <a:srgbClr val="1E1E1E"/>
              </a:solidFill>
              <a:latin typeface="Roboto"/>
              <a:ea typeface="Roboto"/>
              <a:cs typeface="Roboto"/>
              <a:sym typeface="Roboto"/>
            </a:endParaRPr>
          </a:p>
          <a:p>
            <a:pPr indent="-317500" lvl="0" marL="457200" rtl="0" algn="l">
              <a:lnSpc>
                <a:spcPct val="100000"/>
              </a:lnSpc>
              <a:spcBef>
                <a:spcPts val="0"/>
              </a:spcBef>
              <a:spcAft>
                <a:spcPts val="0"/>
              </a:spcAft>
              <a:buClr>
                <a:srgbClr val="1E1E1E"/>
              </a:buClr>
              <a:buSzPts val="1400"/>
              <a:buFont typeface="Roboto"/>
              <a:buChar char="-"/>
            </a:pPr>
            <a:r>
              <a:rPr lang="en" sz="1400">
                <a:solidFill>
                  <a:srgbClr val="1E1E1E"/>
                </a:solidFill>
                <a:latin typeface="Roboto"/>
                <a:ea typeface="Roboto"/>
                <a:cs typeface="Roboto"/>
                <a:sym typeface="Roboto"/>
              </a:rPr>
              <a:t>Observing and Correcting</a:t>
            </a:r>
            <a:endParaRPr sz="1400">
              <a:solidFill>
                <a:srgbClr val="1E1E1E"/>
              </a:solidFill>
              <a:latin typeface="Roboto"/>
              <a:ea typeface="Roboto"/>
              <a:cs typeface="Roboto"/>
              <a:sym typeface="Roboto"/>
            </a:endParaRPr>
          </a:p>
          <a:p>
            <a:pPr indent="-317500" lvl="1" marL="914400" rtl="0" algn="l">
              <a:lnSpc>
                <a:spcPct val="100000"/>
              </a:lnSpc>
              <a:spcBef>
                <a:spcPts val="0"/>
              </a:spcBef>
              <a:spcAft>
                <a:spcPts val="0"/>
              </a:spcAft>
              <a:buClr>
                <a:srgbClr val="1E1E1E"/>
              </a:buClr>
              <a:buSzPts val="1400"/>
              <a:buFont typeface="Roboto Light"/>
              <a:buChar char="-"/>
            </a:pPr>
            <a:r>
              <a:rPr lang="en" sz="1400">
                <a:solidFill>
                  <a:srgbClr val="1E1E1E"/>
                </a:solidFill>
                <a:latin typeface="Roboto"/>
                <a:ea typeface="Roboto"/>
                <a:cs typeface="Roboto"/>
                <a:sym typeface="Roboto"/>
              </a:rPr>
              <a:t>Took note of where errors occurred and made corrections where possible</a:t>
            </a:r>
            <a:endParaRPr sz="1400">
              <a:solidFill>
                <a:srgbClr val="1E1E1E"/>
              </a:solidFill>
              <a:latin typeface="Roboto"/>
              <a:ea typeface="Roboto"/>
              <a:cs typeface="Roboto"/>
              <a:sym typeface="Roboto"/>
            </a:endParaRPr>
          </a:p>
          <a:p>
            <a:pPr indent="0" lvl="0" marL="0" rtl="0" algn="l">
              <a:lnSpc>
                <a:spcPct val="100000"/>
              </a:lnSpc>
              <a:spcBef>
                <a:spcPts val="0"/>
              </a:spcBef>
              <a:spcAft>
                <a:spcPts val="0"/>
              </a:spcAft>
              <a:buNone/>
            </a:pPr>
            <a:r>
              <a:rPr lang="en" sz="1800">
                <a:solidFill>
                  <a:srgbClr val="1E1E1E"/>
                </a:solidFill>
                <a:latin typeface="Roboto"/>
                <a:ea typeface="Roboto"/>
                <a:cs typeface="Roboto"/>
                <a:sym typeface="Roboto"/>
              </a:rPr>
              <a:t>Bugs</a:t>
            </a:r>
            <a:endParaRPr sz="1800">
              <a:solidFill>
                <a:srgbClr val="1E1E1E"/>
              </a:solidFill>
              <a:latin typeface="Roboto"/>
              <a:ea typeface="Roboto"/>
              <a:cs typeface="Roboto"/>
              <a:sym typeface="Roboto"/>
            </a:endParaRPr>
          </a:p>
          <a:p>
            <a:pPr indent="-317500" lvl="0" marL="457200" rtl="0" algn="l">
              <a:lnSpc>
                <a:spcPct val="100000"/>
              </a:lnSpc>
              <a:spcBef>
                <a:spcPts val="0"/>
              </a:spcBef>
              <a:spcAft>
                <a:spcPts val="0"/>
              </a:spcAft>
              <a:buClr>
                <a:srgbClr val="1E1E1E"/>
              </a:buClr>
              <a:buSzPts val="1400"/>
              <a:buChar char="-"/>
            </a:pPr>
            <a:r>
              <a:rPr lang="en" sz="1400">
                <a:solidFill>
                  <a:srgbClr val="1E1E1E"/>
                </a:solidFill>
              </a:rPr>
              <a:t>When going to use the back arrow on some pages it would bug out and give an error due to not </a:t>
            </a:r>
            <a:r>
              <a:rPr lang="en" sz="1400">
                <a:solidFill>
                  <a:srgbClr val="1E1E1E"/>
                </a:solidFill>
              </a:rPr>
              <a:t>having</a:t>
            </a:r>
            <a:r>
              <a:rPr lang="en" sz="1400">
                <a:solidFill>
                  <a:srgbClr val="1E1E1E"/>
                </a:solidFill>
              </a:rPr>
              <a:t> certain ID codes</a:t>
            </a:r>
            <a:endParaRPr sz="1400">
              <a:solidFill>
                <a:srgbClr val="1E1E1E"/>
              </a:solidFill>
            </a:endParaRPr>
          </a:p>
          <a:p>
            <a:pPr indent="-317500" lvl="0" marL="457200" rtl="0" algn="l">
              <a:lnSpc>
                <a:spcPct val="100000"/>
              </a:lnSpc>
              <a:spcBef>
                <a:spcPts val="0"/>
              </a:spcBef>
              <a:spcAft>
                <a:spcPts val="0"/>
              </a:spcAft>
              <a:buClr>
                <a:srgbClr val="1E1E1E"/>
              </a:buClr>
              <a:buSzPts val="1400"/>
              <a:buChar char="-"/>
            </a:pPr>
            <a:r>
              <a:rPr lang="en" sz="1400">
                <a:solidFill>
                  <a:srgbClr val="1E1E1E"/>
                </a:solidFill>
              </a:rPr>
              <a:t>Had an issue with a str_contains function, was not valid on some platforms </a:t>
            </a:r>
            <a:endParaRPr sz="1400">
              <a:solidFill>
                <a:srgbClr val="1E1E1E"/>
              </a:solidFill>
            </a:endParaRPr>
          </a:p>
          <a:p>
            <a:pPr indent="-317500" lvl="0" marL="457200" rtl="0" algn="l">
              <a:lnSpc>
                <a:spcPct val="100000"/>
              </a:lnSpc>
              <a:spcBef>
                <a:spcPts val="0"/>
              </a:spcBef>
              <a:spcAft>
                <a:spcPts val="0"/>
              </a:spcAft>
              <a:buClr>
                <a:srgbClr val="1E1E1E"/>
              </a:buClr>
              <a:buSzPts val="1400"/>
              <a:buChar char="-"/>
            </a:pPr>
            <a:r>
              <a:rPr lang="en" sz="1400">
                <a:solidFill>
                  <a:srgbClr val="1E1E1E"/>
                </a:solidFill>
              </a:rPr>
              <a:t>If the user had chosen several parking spots and entered an incorrect input would still count the spots as taken</a:t>
            </a:r>
            <a:endParaRPr sz="1400">
              <a:solidFill>
                <a:srgbClr val="1E1E1E"/>
              </a:solidFill>
            </a:endParaRPr>
          </a:p>
          <a:p>
            <a:pPr indent="-317500" lvl="1" marL="914400" rtl="0" algn="l">
              <a:lnSpc>
                <a:spcPct val="100000"/>
              </a:lnSpc>
              <a:spcBef>
                <a:spcPts val="0"/>
              </a:spcBef>
              <a:spcAft>
                <a:spcPts val="0"/>
              </a:spcAft>
              <a:buClr>
                <a:srgbClr val="1E1E1E"/>
              </a:buClr>
              <a:buSzPts val="1400"/>
              <a:buChar char="-"/>
            </a:pPr>
            <a:r>
              <a:rPr lang="en" sz="1400">
                <a:solidFill>
                  <a:srgbClr val="1E1E1E"/>
                </a:solidFill>
              </a:rPr>
              <a:t>Is fixed in final version</a:t>
            </a:r>
            <a:endParaRPr sz="1400">
              <a:solidFill>
                <a:srgbClr val="1E1E1E"/>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277" name="Google Shape;277;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 https://github.com/oEriic/prepaidCarking</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MVC Development Guide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Clr>
                <a:schemeClr val="accent1"/>
              </a:buClr>
              <a:buSzPts val="1700"/>
              <a:buFont typeface="Lato"/>
              <a:buChar char="-"/>
            </a:pPr>
            <a:r>
              <a:rPr lang="en" sz="1700"/>
              <a:t>Used provided MVC </a:t>
            </a:r>
            <a:r>
              <a:rPr lang="en" sz="1700"/>
              <a:t>framework to model our application </a:t>
            </a:r>
            <a:endParaRPr sz="1700"/>
          </a:p>
          <a:p>
            <a:pPr indent="-336550" lvl="0" marL="457200" rtl="0" algn="l">
              <a:lnSpc>
                <a:spcPct val="150000"/>
              </a:lnSpc>
              <a:spcBef>
                <a:spcPts val="0"/>
              </a:spcBef>
              <a:spcAft>
                <a:spcPts val="0"/>
              </a:spcAft>
              <a:buClr>
                <a:srgbClr val="000000"/>
              </a:buClr>
              <a:buSzPts val="1700"/>
              <a:buFont typeface="Arial"/>
              <a:buChar char="-"/>
            </a:pPr>
            <a:r>
              <a:rPr lang="en" sz="1700"/>
              <a:t>Utilized php throughout the project to view and model our project</a:t>
            </a:r>
            <a:endParaRPr sz="1700"/>
          </a:p>
          <a:p>
            <a:pPr indent="-336550" lvl="0" marL="457200" rtl="0" algn="l">
              <a:lnSpc>
                <a:spcPct val="150000"/>
              </a:lnSpc>
              <a:spcBef>
                <a:spcPts val="0"/>
              </a:spcBef>
              <a:spcAft>
                <a:spcPts val="0"/>
              </a:spcAft>
              <a:buClr>
                <a:srgbClr val="000000"/>
              </a:buClr>
              <a:buSzPts val="1700"/>
              <a:buFont typeface="Arial"/>
              <a:buChar char="-"/>
            </a:pPr>
            <a:r>
              <a:rPr lang="en" sz="1700"/>
              <a:t>Assisted with distributing tasks and connecting database to sites</a:t>
            </a:r>
            <a:endParaRPr sz="1700"/>
          </a:p>
          <a:p>
            <a:pPr indent="-336550" lvl="0" marL="457200" rtl="0" algn="l">
              <a:lnSpc>
                <a:spcPct val="150000"/>
              </a:lnSpc>
              <a:spcBef>
                <a:spcPts val="0"/>
              </a:spcBef>
              <a:spcAft>
                <a:spcPts val="0"/>
              </a:spcAft>
              <a:buClr>
                <a:srgbClr val="000000"/>
              </a:buClr>
              <a:buSzPts val="1700"/>
              <a:buFont typeface="Arial"/>
              <a:buChar char="-"/>
            </a:pPr>
            <a:r>
              <a:rPr lang="en" sz="1700"/>
              <a:t>Helped explain the flow of interactions from page to page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a:t>
            </a:r>
            <a:endParaRPr/>
          </a:p>
        </p:txBody>
      </p:sp>
      <p:pic>
        <p:nvPicPr>
          <p:cNvPr id="105" name="Google Shape;105;p16"/>
          <p:cNvPicPr preferRelativeResize="0"/>
          <p:nvPr/>
        </p:nvPicPr>
        <p:blipFill>
          <a:blip r:embed="rId3">
            <a:alphaModFix/>
          </a:blip>
          <a:stretch>
            <a:fillRect/>
          </a:stretch>
        </p:blipFill>
        <p:spPr>
          <a:xfrm>
            <a:off x="2627275" y="1047150"/>
            <a:ext cx="6363126" cy="39303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dbConnect.php</a:t>
            </a:r>
            <a:endParaRPr/>
          </a:p>
        </p:txBody>
      </p:sp>
      <p:sp>
        <p:nvSpPr>
          <p:cNvPr id="111" name="Google Shape;111;p17"/>
          <p:cNvSpPr txBox="1"/>
          <p:nvPr>
            <p:ph idx="1" type="body"/>
          </p:nvPr>
        </p:nvSpPr>
        <p:spPr>
          <a:xfrm>
            <a:off x="729450" y="2078875"/>
            <a:ext cx="40926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file to connect to the database that will be used during the login page and register page</a:t>
            </a:r>
            <a:endParaRPr/>
          </a:p>
        </p:txBody>
      </p:sp>
      <p:pic>
        <p:nvPicPr>
          <p:cNvPr id="112" name="Google Shape;112;p17"/>
          <p:cNvPicPr preferRelativeResize="0"/>
          <p:nvPr/>
        </p:nvPicPr>
        <p:blipFill>
          <a:blip r:embed="rId3">
            <a:alphaModFix/>
          </a:blip>
          <a:stretch>
            <a:fillRect/>
          </a:stretch>
        </p:blipFill>
        <p:spPr>
          <a:xfrm>
            <a:off x="5081600" y="1717000"/>
            <a:ext cx="3653587"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login.php</a:t>
            </a:r>
            <a:endParaRPr/>
          </a:p>
        </p:txBody>
      </p:sp>
      <p:sp>
        <p:nvSpPr>
          <p:cNvPr id="118" name="Google Shape;118;p18"/>
          <p:cNvSpPr txBox="1"/>
          <p:nvPr>
            <p:ph idx="1" type="body"/>
          </p:nvPr>
        </p:nvSpPr>
        <p:spPr>
          <a:xfrm>
            <a:off x="729450" y="2078875"/>
            <a:ext cx="37926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Used form tag to take in 2 inputs: username and password</a:t>
            </a:r>
            <a:endParaRPr/>
          </a:p>
          <a:p>
            <a:pPr indent="-311150" lvl="0" marL="457200" rtl="0" algn="l">
              <a:spcBef>
                <a:spcPts val="0"/>
              </a:spcBef>
              <a:spcAft>
                <a:spcPts val="0"/>
              </a:spcAft>
              <a:buSzPts val="1300"/>
              <a:buChar char="-"/>
            </a:pPr>
            <a:r>
              <a:rPr lang="en"/>
              <a:t>Sends data to login-submit.php</a:t>
            </a:r>
            <a:endParaRPr/>
          </a:p>
          <a:p>
            <a:pPr indent="-311150" lvl="0" marL="457200" rtl="0" algn="l">
              <a:spcBef>
                <a:spcPts val="0"/>
              </a:spcBef>
              <a:spcAft>
                <a:spcPts val="0"/>
              </a:spcAft>
              <a:buSzPts val="1300"/>
              <a:buChar char="-"/>
            </a:pPr>
            <a:r>
              <a:rPr lang="en"/>
              <a:t>Hyperlink to redirect to register.php if not registered yet</a:t>
            </a:r>
            <a:endParaRPr/>
          </a:p>
          <a:p>
            <a:pPr indent="-311150" lvl="0" marL="457200" rtl="0" algn="l">
              <a:spcBef>
                <a:spcPts val="0"/>
              </a:spcBef>
              <a:spcAft>
                <a:spcPts val="0"/>
              </a:spcAft>
              <a:buSzPts val="1300"/>
              <a:buChar char="-"/>
            </a:pPr>
            <a:r>
              <a:rPr lang="en"/>
              <a:t>Div to display the error message to the user when they are missing something</a:t>
            </a:r>
            <a:endParaRPr/>
          </a:p>
        </p:txBody>
      </p:sp>
      <p:pic>
        <p:nvPicPr>
          <p:cNvPr id="119" name="Google Shape;119;p18"/>
          <p:cNvPicPr preferRelativeResize="0"/>
          <p:nvPr/>
        </p:nvPicPr>
        <p:blipFill>
          <a:blip r:embed="rId3">
            <a:alphaModFix/>
          </a:blip>
          <a:stretch>
            <a:fillRect/>
          </a:stretch>
        </p:blipFill>
        <p:spPr>
          <a:xfrm>
            <a:off x="4789900" y="1532950"/>
            <a:ext cx="4047125" cy="315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login-submit.php</a:t>
            </a:r>
            <a:endParaRPr/>
          </a:p>
        </p:txBody>
      </p:sp>
      <p:sp>
        <p:nvSpPr>
          <p:cNvPr id="125" name="Google Shape;125;p19"/>
          <p:cNvSpPr txBox="1"/>
          <p:nvPr>
            <p:ph idx="1" type="body"/>
          </p:nvPr>
        </p:nvSpPr>
        <p:spPr>
          <a:xfrm>
            <a:off x="729450" y="2078875"/>
            <a:ext cx="5121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Includes dbconnect.php to include the database to fetch the user’s data</a:t>
            </a:r>
            <a:endParaRPr/>
          </a:p>
          <a:p>
            <a:pPr indent="-311150" lvl="0" marL="457200" rtl="0" algn="l">
              <a:spcBef>
                <a:spcPts val="0"/>
              </a:spcBef>
              <a:spcAft>
                <a:spcPts val="0"/>
              </a:spcAft>
              <a:buSzPts val="1300"/>
              <a:buChar char="-"/>
            </a:pPr>
            <a:r>
              <a:rPr lang="en"/>
              <a:t>Calls function validate() for username and password to remove the predefined characters in order to not cause error while reading data</a:t>
            </a:r>
            <a:endParaRPr/>
          </a:p>
          <a:p>
            <a:pPr indent="-311150" lvl="0" marL="457200" rtl="0" algn="l">
              <a:spcBef>
                <a:spcPts val="0"/>
              </a:spcBef>
              <a:spcAft>
                <a:spcPts val="0"/>
              </a:spcAft>
              <a:buSzPts val="1300"/>
              <a:buChar char="-"/>
            </a:pPr>
            <a:r>
              <a:rPr lang="en"/>
              <a:t>If username and / or password are empty, relocate the user back to login page with the error message of what is missing that will show in div empty</a:t>
            </a:r>
            <a:endParaRPr/>
          </a:p>
        </p:txBody>
      </p:sp>
      <p:pic>
        <p:nvPicPr>
          <p:cNvPr id="126" name="Google Shape;126;p19"/>
          <p:cNvPicPr preferRelativeResize="0"/>
          <p:nvPr/>
        </p:nvPicPr>
        <p:blipFill>
          <a:blip r:embed="rId3">
            <a:alphaModFix/>
          </a:blip>
          <a:stretch>
            <a:fillRect/>
          </a:stretch>
        </p:blipFill>
        <p:spPr>
          <a:xfrm>
            <a:off x="5957900" y="1599050"/>
            <a:ext cx="2988451" cy="26331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
            </a:r>
            <a:r>
              <a:rPr lang="en"/>
              <a:t>ogin-submit.php (continued)</a:t>
            </a:r>
            <a:endParaRPr/>
          </a:p>
        </p:txBody>
      </p:sp>
      <p:sp>
        <p:nvSpPr>
          <p:cNvPr id="132" name="Google Shape;132;p20"/>
          <p:cNvSpPr txBox="1"/>
          <p:nvPr>
            <p:ph idx="1" type="body"/>
          </p:nvPr>
        </p:nvSpPr>
        <p:spPr>
          <a:xfrm>
            <a:off x="729450" y="2078875"/>
            <a:ext cx="5121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If username and password are not empty, perform mysqli_query() on $sql and $r from the dbConnect.php</a:t>
            </a:r>
            <a:endParaRPr/>
          </a:p>
          <a:p>
            <a:pPr indent="-311150" lvl="0" marL="457200" rtl="0" algn="l">
              <a:spcBef>
                <a:spcPts val="0"/>
              </a:spcBef>
              <a:spcAft>
                <a:spcPts val="0"/>
              </a:spcAft>
              <a:buSzPts val="1300"/>
              <a:buChar char="-"/>
            </a:pPr>
            <a:r>
              <a:rPr lang="en"/>
              <a:t>By using mysqli_num_rows() and mysqli_fetch_assoc(), check if the username and password are valid and matching</a:t>
            </a:r>
            <a:endParaRPr/>
          </a:p>
          <a:p>
            <a:pPr indent="-311150" lvl="0" marL="457200" rtl="0" algn="l">
              <a:spcBef>
                <a:spcPts val="0"/>
              </a:spcBef>
              <a:spcAft>
                <a:spcPts val="0"/>
              </a:spcAft>
              <a:buSzPts val="1300"/>
              <a:buChar char="-"/>
            </a:pPr>
            <a:r>
              <a:rPr lang="en"/>
              <a:t>If they are, redirect user to the homepage</a:t>
            </a:r>
            <a:endParaRPr/>
          </a:p>
          <a:p>
            <a:pPr indent="-311150" lvl="0" marL="457200" rtl="0" algn="l">
              <a:spcBef>
                <a:spcPts val="0"/>
              </a:spcBef>
              <a:spcAft>
                <a:spcPts val="0"/>
              </a:spcAft>
              <a:buSzPts val="1300"/>
              <a:buChar char="-"/>
            </a:pPr>
            <a:r>
              <a:rPr lang="en"/>
              <a:t>If they are not, redirect user to login.php with error message that will show in div empty</a:t>
            </a:r>
            <a:endParaRPr/>
          </a:p>
        </p:txBody>
      </p:sp>
      <p:pic>
        <p:nvPicPr>
          <p:cNvPr id="133" name="Google Shape;133;p20"/>
          <p:cNvPicPr preferRelativeResize="0"/>
          <p:nvPr/>
        </p:nvPicPr>
        <p:blipFill>
          <a:blip r:embed="rId3">
            <a:alphaModFix/>
          </a:blip>
          <a:stretch>
            <a:fillRect/>
          </a:stretch>
        </p:blipFill>
        <p:spPr>
          <a:xfrm>
            <a:off x="5938850" y="1853850"/>
            <a:ext cx="2988450" cy="24929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register</a:t>
            </a:r>
            <a:r>
              <a:rPr lang="en"/>
              <a:t>.php</a:t>
            </a:r>
            <a:endParaRPr/>
          </a:p>
        </p:txBody>
      </p:sp>
      <p:sp>
        <p:nvSpPr>
          <p:cNvPr id="139" name="Google Shape;139;p21"/>
          <p:cNvSpPr txBox="1"/>
          <p:nvPr>
            <p:ph idx="1" type="body"/>
          </p:nvPr>
        </p:nvSpPr>
        <p:spPr>
          <a:xfrm>
            <a:off x="729450" y="2078875"/>
            <a:ext cx="36318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Used form tag to take in 4 inputs: name, username, password, and confirm password</a:t>
            </a:r>
            <a:endParaRPr/>
          </a:p>
          <a:p>
            <a:pPr indent="-311150" lvl="0" marL="457200" rtl="0" algn="l">
              <a:spcBef>
                <a:spcPts val="0"/>
              </a:spcBef>
              <a:spcAft>
                <a:spcPts val="0"/>
              </a:spcAft>
              <a:buSzPts val="1300"/>
              <a:buChar char="-"/>
            </a:pPr>
            <a:r>
              <a:rPr lang="en"/>
              <a:t>Sends data to register-submit.php</a:t>
            </a:r>
            <a:endParaRPr/>
          </a:p>
          <a:p>
            <a:pPr indent="-311150" lvl="0" marL="457200" rtl="0" algn="l">
              <a:spcBef>
                <a:spcPts val="0"/>
              </a:spcBef>
              <a:spcAft>
                <a:spcPts val="0"/>
              </a:spcAft>
              <a:buSzPts val="1300"/>
              <a:buChar char="-"/>
            </a:pPr>
            <a:r>
              <a:rPr lang="en"/>
              <a:t>Hyperlink to redirect to login.php if already registered</a:t>
            </a:r>
            <a:endParaRPr/>
          </a:p>
          <a:p>
            <a:pPr indent="-311150" lvl="0" marL="457200" rtl="0" algn="l">
              <a:spcBef>
                <a:spcPts val="0"/>
              </a:spcBef>
              <a:spcAft>
                <a:spcPts val="0"/>
              </a:spcAft>
              <a:buSzPts val="1300"/>
              <a:buChar char="-"/>
            </a:pPr>
            <a:r>
              <a:rPr lang="en"/>
              <a:t>Div to display the error message to the user when they are missing something</a:t>
            </a:r>
            <a:endParaRPr/>
          </a:p>
        </p:txBody>
      </p:sp>
      <p:pic>
        <p:nvPicPr>
          <p:cNvPr id="140" name="Google Shape;140;p21"/>
          <p:cNvPicPr preferRelativeResize="0"/>
          <p:nvPr/>
        </p:nvPicPr>
        <p:blipFill>
          <a:blip r:embed="rId3">
            <a:alphaModFix/>
          </a:blip>
          <a:stretch>
            <a:fillRect/>
          </a:stretch>
        </p:blipFill>
        <p:spPr>
          <a:xfrm>
            <a:off x="4522005" y="1586550"/>
            <a:ext cx="4379399" cy="3146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