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-bold.fntdata"/><Relationship Id="rId12" Type="http://schemas.openxmlformats.org/officeDocument/2006/relationships/slide" Target="slides/slide7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Returns a simple boolean prediction.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sgd_clf = SGDClassifier(random_state=42)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sgd_clf.fit(X_train, y_train_5)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&gt;&gt;&gt; sgd_clf.predict([some_digit])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array([ True], dtype=bool)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Returns a simple boolean prediction.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sgd_clf = SGDClassifier(random_state=42)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sgd_clf.fit(X_train, y_train_5)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&gt;&gt;&gt; sgd_clf.predict([some_digit])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array([ True], dtype=bool)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Returns a simple boolean prediction.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sgd_clf = SGDClassifier(random_state=42)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sgd_clf.fit(X_train, y_train_5)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&gt;&gt;&gt; sgd_clf.predict([some_digit])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array([ True], dtype=bool)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Returns a simple boolean prediction.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sgd_clf = SGDClassifier(random_state=42)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sgd_clf.fit(X_train, y_train_5)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&gt;&gt;&gt; sgd_clf.predict([some_digit])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array([ True], dtype=bool)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Returns a simple boolean prediction.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sgd_clf = SGDClassifier(random_state=42)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sgd_clf.fit(X_train, y_train_5)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&gt;&gt;&gt; sgd_clf.predict([some_digit])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array([ True], dtype=bool)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Returns a simple boolean prediction.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sgd_clf = SGDClassifier(random_state=42)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sgd_clf.fit(X_train, y_train_5)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&gt;&gt;&gt; sgd_clf.predict([some_digit])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array([ True], dtype=bool)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Returns a simple boolean prediction.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sgd_clf = SGDClassifier(random_state=42)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sgd_clf.fit(X_train, y_train_5)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&gt;&gt;&gt; sgd_clf.predict([some_digit])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array([ True], dtype=bool)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Returns a simple boolean prediction.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sgd_clf = SGDClassifier(random_state=42)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sgd_clf.fit(X_train, y_train_5)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&gt;&gt;&gt; sgd_clf.predict([some_digit])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array([ True], dtype=bool)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Returns a simple boolean prediction.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sgd_clf = SGDClassifier(random_state=42)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sgd_clf.fit(X_train, y_train_5)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&gt;&gt;&gt; sgd_clf.predict([some_digit])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array([ True], dtype=bool)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Returns a simple boolean prediction.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sgd_clf = SGDClassifier(random_state=42)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sgd_clf.fit(X_train, y_train_5)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&gt;&gt;&gt; sgd_clf.predict([some_digit])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array([ True], dtype=bool)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Accuracy: ratio of correct predictions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Returns a simple boolean prediction.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sgd_clf = SGDClassifier(random_state=42)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sgd_clf.fit(X_train, y_train_5)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&gt;&gt;&gt; sgd_clf.predict([some_digit])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array([ True], dtype=bool)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Returns a simple boolean prediction.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sgd_clf = SGDClassifier(random_state=42)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sgd_clf.fit(X_train, y_train_5)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&gt;&gt;&gt; sgd_clf.predict([some_digit])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array([ True], dtype=bool)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Returns a simple boolean prediction.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sgd_clf = SGDClassifier(random_state=42)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sgd_clf.fit(X_train, y_train_5)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&gt;&gt;&gt; sgd_clf.predict([some_digit])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array([ True], dtype=bool)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scikit-learn.org/stable/tutorial/machine_learning_map/index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Chapter 3: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Classification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Oguzhan Uyar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727800" y="5506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4b- Precision/Recall Tradeoff</a:t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8662075" y="0"/>
            <a:ext cx="4371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000"/>
              <a:t>9</a:t>
            </a:r>
            <a:endParaRPr b="1" sz="3000"/>
          </a:p>
        </p:txBody>
      </p:sp>
      <p:sp>
        <p:nvSpPr>
          <p:cNvPr id="160" name="Shape 160"/>
          <p:cNvSpPr txBox="1"/>
          <p:nvPr/>
        </p:nvSpPr>
        <p:spPr>
          <a:xfrm>
            <a:off x="727800" y="1463175"/>
            <a:ext cx="2746200" cy="3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Plotting can help finding the right threshold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You can simply select the best value for the precision/recall tradeoff</a:t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450" y="1463175"/>
            <a:ext cx="5074628" cy="24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727800" y="5506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4b- Precision/Recall Tradeoff</a:t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8416200" y="0"/>
            <a:ext cx="6831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000"/>
              <a:t>10</a:t>
            </a:r>
            <a:endParaRPr b="1" sz="3000"/>
          </a:p>
        </p:txBody>
      </p:sp>
      <p:sp>
        <p:nvSpPr>
          <p:cNvPr id="168" name="Shape 168"/>
          <p:cNvSpPr txBox="1"/>
          <p:nvPr/>
        </p:nvSpPr>
        <p:spPr>
          <a:xfrm>
            <a:off x="727800" y="1463175"/>
            <a:ext cx="27462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Additionally plot precision against recall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Shows that precision falls sharply about 80% recall</a:t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400" y="1238200"/>
            <a:ext cx="5093474" cy="37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727800" y="5506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4c- ROC Curve</a:t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400" y="1238200"/>
            <a:ext cx="5112749" cy="37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200" y="3886500"/>
            <a:ext cx="14763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225" y="4321509"/>
            <a:ext cx="1420325" cy="669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213" y="3302925"/>
            <a:ext cx="142034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0" y="1440825"/>
            <a:ext cx="38214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Plots recall (TPR) vs 1 - specifity (FPR)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once again tradeoff: high recall (TPR) = more false positives (FPR)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comparing classifiers: Area Under Curve (AUC)</a:t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8416200" y="0"/>
            <a:ext cx="6831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000"/>
              <a:t>11</a:t>
            </a:r>
            <a:endParaRPr b="1"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727800" y="5506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</a:t>
            </a:r>
            <a:r>
              <a:rPr lang="de"/>
              <a:t>- Multiclass Classification</a:t>
            </a: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8416200" y="0"/>
            <a:ext cx="6831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000"/>
              <a:t>12</a:t>
            </a:r>
            <a:endParaRPr b="1" sz="3000"/>
          </a:p>
        </p:txBody>
      </p:sp>
      <p:sp>
        <p:nvSpPr>
          <p:cNvPr id="187" name="Shape 187"/>
          <p:cNvSpPr txBox="1"/>
          <p:nvPr/>
        </p:nvSpPr>
        <p:spPr>
          <a:xfrm>
            <a:off x="661200" y="1317625"/>
            <a:ext cx="75870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Classifies into n-classes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our case: 0-9 classes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Some classifiers directly capable of multiclass (Random Forest or naive Bayes),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	others strictly binary (Support Vector Machine or Linear)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Still possible to use binary for multiclass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e.g. train 10 classifiers for each class and compare the scores for given instance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this is called: one-versus-all (OvA) (also called one-versus-rest)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another way: train classifier for every pair of digits (0vs1,0vs2,2vs1..)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this is call: one-versus-one (OvO)</a:t>
            </a:r>
            <a:endParaRPr/>
          </a:p>
          <a:p>
            <a:pPr indent="-317500" lvl="2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for N classes, you need to train N x (N - 1) / 2 = 45 (our case)</a:t>
            </a:r>
            <a:endParaRPr/>
          </a:p>
          <a:p>
            <a:pPr indent="-317500" lvl="2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main advantage: every classifier gotta train only a part of whole set</a:t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0" y="4197625"/>
            <a:ext cx="91440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sgd_clf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SGDClassifier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random_state=</a:t>
            </a:r>
            <a:r>
              <a:rPr lang="de" sz="1200">
                <a:solidFill>
                  <a:srgbClr val="E69138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sgd_clf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fit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X_train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y_train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de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# y_train, not y_train_5 # OvA example</a:t>
            </a:r>
            <a:endParaRPr sz="12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sgd_clf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predict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([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some_digit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]) </a:t>
            </a:r>
            <a:r>
              <a:rPr lang="de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# some_digit = 5</a:t>
            </a:r>
            <a:endParaRPr sz="12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array([5])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727800" y="5506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5- Multiclass Classification</a:t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8416200" y="0"/>
            <a:ext cx="6831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000"/>
              <a:t>13</a:t>
            </a:r>
            <a:endParaRPr b="1" sz="3000"/>
          </a:p>
        </p:txBody>
      </p:sp>
      <p:sp>
        <p:nvSpPr>
          <p:cNvPr id="195" name="Shape 195"/>
          <p:cNvSpPr txBox="1"/>
          <p:nvPr/>
        </p:nvSpPr>
        <p:spPr>
          <a:xfrm>
            <a:off x="0" y="1250475"/>
            <a:ext cx="4572000" cy="19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sgd_clf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SGDClassifier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random_state=</a:t>
            </a:r>
            <a:r>
              <a:rPr lang="de" sz="1200">
                <a:solidFill>
                  <a:srgbClr val="E69138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sgd_clf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fit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X_train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y_train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de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# y_train, not y_train_5 </a:t>
            </a:r>
            <a:endParaRPr sz="12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sgd_clf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predict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([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some_digit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]) </a:t>
            </a:r>
            <a:r>
              <a:rPr lang="de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# some_digit = 5</a:t>
            </a:r>
            <a:endParaRPr sz="12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array([5,])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some_digit_scores 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sgd_clf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decision_function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([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some_digit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yields an array len: 10, with a score for each class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4359150" y="1250475"/>
            <a:ext cx="4784700" cy="19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ovo_clf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OneVsOneClassifier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GDClassifier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random_state=</a:t>
            </a:r>
            <a:r>
              <a:rPr lang="de" sz="1200">
                <a:solidFill>
                  <a:srgbClr val="E69138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ovo_clf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fit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X_train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y_train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de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# y_train, not y_train_5 </a:t>
            </a:r>
            <a:endParaRPr sz="12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ovo_clf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predict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([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some_digit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]) </a:t>
            </a:r>
            <a:r>
              <a:rPr lang="de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# some_digit = 5</a:t>
            </a:r>
            <a:endParaRPr sz="12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array([5.])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ovo_clf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estimators_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45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240900" y="3211575"/>
            <a:ext cx="8662200" cy="19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forest_clf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RandomForestClassifier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random_state=</a:t>
            </a:r>
            <a:r>
              <a:rPr lang="de" sz="1200">
                <a:solidFill>
                  <a:srgbClr val="E69138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forest_clf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fit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X_train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y_train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de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# y_train, not y_train_5 </a:t>
            </a:r>
            <a:endParaRPr sz="12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forest_clf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predict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([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some_digit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]) </a:t>
            </a:r>
            <a:r>
              <a:rPr lang="de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# some_digit = 5</a:t>
            </a:r>
            <a:endParaRPr sz="12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array([5.])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forest_clf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predict_proba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([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some_digit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]) </a:t>
            </a:r>
            <a:r>
              <a:rPr lang="de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# some_digit = 5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array([[ 0.1, 0. , 0. , 0.1, 0. , 0.8, 0. , 0. , 0. , 0. ]])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727800" y="5506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6- Error Analysis</a:t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8416200" y="0"/>
            <a:ext cx="6831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000"/>
              <a:t>14</a:t>
            </a:r>
            <a:endParaRPr b="1" sz="3000"/>
          </a:p>
        </p:txBody>
      </p:sp>
      <p:sp>
        <p:nvSpPr>
          <p:cNvPr id="204" name="Shape 204"/>
          <p:cNvSpPr txBox="1"/>
          <p:nvPr/>
        </p:nvSpPr>
        <p:spPr>
          <a:xfrm>
            <a:off x="661200" y="1317625"/>
            <a:ext cx="7587000" cy="18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de"/>
              <a:t>First, have a look at the confusion matrix. For binary = 2x2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								  For multiclass = nxn (our case: 10x10)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Big confusion matrices get confusing, plot them!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Looks fairly good! Most images are on the main diagonal!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The 5 looks slighty darker than the others, let’s have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	a look!</a:t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5350" y="2102125"/>
            <a:ext cx="2687169" cy="273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727800" y="5506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6- Error Analysis</a:t>
            </a: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8416200" y="0"/>
            <a:ext cx="6831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000"/>
              <a:t>15</a:t>
            </a:r>
            <a:endParaRPr b="1" sz="3000"/>
          </a:p>
        </p:txBody>
      </p:sp>
      <p:sp>
        <p:nvSpPr>
          <p:cNvPr id="212" name="Shape 212"/>
          <p:cNvSpPr txBox="1"/>
          <p:nvPr/>
        </p:nvSpPr>
        <p:spPr>
          <a:xfrm>
            <a:off x="661200" y="1317625"/>
            <a:ext cx="7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Let’s focus on the errors!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divide each value of the confusion matrix by the number of images in the corresponding class!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Then fill the diagonal with zeros to keep only errors!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Looks like classes 8 &amp; 9 have many misclassified instances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Analyzing confusion matrix gives you insights on ways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	improve code!</a:t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4500" y="2102150"/>
            <a:ext cx="2687169" cy="273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727800" y="5506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7</a:t>
            </a:r>
            <a:r>
              <a:rPr lang="de"/>
              <a:t>- Multilabel Classification</a:t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8416200" y="0"/>
            <a:ext cx="6831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000"/>
              <a:t>16</a:t>
            </a:r>
            <a:endParaRPr b="1" sz="3000"/>
          </a:p>
        </p:txBody>
      </p:sp>
      <p:sp>
        <p:nvSpPr>
          <p:cNvPr id="220" name="Shape 220"/>
          <p:cNvSpPr txBox="1"/>
          <p:nvPr/>
        </p:nvSpPr>
        <p:spPr>
          <a:xfrm>
            <a:off x="661200" y="1317625"/>
            <a:ext cx="75870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Very briefly!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In some cases you want an instance assigned to more than one class! (e.g. face recognition)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One label (class) per Person classified; for each instance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Classifier: e.g. KNeighborsClassifier()</a:t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0" y="2808025"/>
            <a:ext cx="8416200" cy="23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y_train_large 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y_train 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de" sz="1200">
                <a:solidFill>
                  <a:srgbClr val="E69138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y_train_odd 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y_train 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de" sz="1200">
                <a:solidFill>
                  <a:srgbClr val="E69138"/>
                </a:solidFill>
                <a:latin typeface="Roboto Mono"/>
                <a:ea typeface="Roboto Mono"/>
                <a:cs typeface="Roboto Mono"/>
                <a:sym typeface="Roboto Mono"/>
              </a:rPr>
              <a:t>2 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== </a:t>
            </a:r>
            <a:r>
              <a:rPr lang="de" sz="1200">
                <a:solidFill>
                  <a:srgbClr val="E6913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y_multilabel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np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c_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y_train_large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y_train_odd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knn_clf 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= .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KNeighborsClassifier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X_train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y_multilabel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forest_clf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fit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X_train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y_train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knn_clf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predict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([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some_digit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array([[False, True]], dtype=bool)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727800" y="5506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7- Multioutput Classification</a:t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8416200" y="0"/>
            <a:ext cx="6831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000"/>
              <a:t>17</a:t>
            </a:r>
            <a:endParaRPr b="1" sz="3000"/>
          </a:p>
        </p:txBody>
      </p:sp>
      <p:sp>
        <p:nvSpPr>
          <p:cNvPr id="228" name="Shape 228"/>
          <p:cNvSpPr txBox="1"/>
          <p:nvPr/>
        </p:nvSpPr>
        <p:spPr>
          <a:xfrm>
            <a:off x="661200" y="1317625"/>
            <a:ext cx="75870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Simply a generalization of multilabel classification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each label can be multiclass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To illustrate this, we put some noise to the instances and try to clean them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Classifiers output is multilabel: one label per pixel, each can have multiple values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Classifier: KNeighborsClassifier()</a:t>
            </a: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650" y="2952750"/>
            <a:ext cx="4332107" cy="20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729450" y="1318650"/>
            <a:ext cx="7688400" cy="3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5000"/>
              <a:t>?</a:t>
            </a:r>
            <a:endParaRPr sz="2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7800" y="6238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Index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829300" y="1429775"/>
            <a:ext cx="8012100" cy="3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Introduction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MNIST-Dataset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Binary Classifier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Performance Measures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de" sz="1800"/>
              <a:t>Confusion Matrix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de" sz="1800"/>
              <a:t>Precision/Recall Tradeoff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de" sz="1800"/>
              <a:t>ROC Curve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Multiclass Classification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Error Analysis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Multilabel Classification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Multioutput Classification</a:t>
            </a:r>
            <a:endParaRPr sz="1800"/>
          </a:p>
        </p:txBody>
      </p:sp>
      <p:sp>
        <p:nvSpPr>
          <p:cNvPr id="94" name="Shape 94"/>
          <p:cNvSpPr txBox="1"/>
          <p:nvPr/>
        </p:nvSpPr>
        <p:spPr>
          <a:xfrm>
            <a:off x="8662075" y="0"/>
            <a:ext cx="4371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000"/>
              <a:t>1</a:t>
            </a:r>
            <a:endParaRPr b="1"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727800" y="6066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Sources</a:t>
            </a:r>
            <a:endParaRPr/>
          </a:p>
        </p:txBody>
      </p:sp>
      <p:sp>
        <p:nvSpPr>
          <p:cNvPr id="240" name="Shape 240"/>
          <p:cNvSpPr txBox="1"/>
          <p:nvPr/>
        </p:nvSpPr>
        <p:spPr>
          <a:xfrm>
            <a:off x="810600" y="1534600"/>
            <a:ext cx="8097900" cy="3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Hands-On Machine Learning with Scikit-Learn and Machine Learning Chapter 3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u="sng">
                <a:solidFill>
                  <a:schemeClr val="hlink"/>
                </a:solidFill>
                <a:hlinkClick r:id="rId3"/>
              </a:rPr>
              <a:t>http://scikit-learn.org/stable/tutorial/machine_learning_map/index.html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Intoduction</a:t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8662075" y="0"/>
            <a:ext cx="4371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000"/>
              <a:t>2</a:t>
            </a:r>
            <a:endParaRPr b="1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27800" y="5506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2- MNIST-Dataset</a:t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616350" y="1249400"/>
            <a:ext cx="6544200" cy="23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Considered as the “Hello World”-set of ML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A set of handwritten digits [0-9], 70.000 records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Has two columns: data, label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de"/>
              <a:t>data</a:t>
            </a:r>
            <a:r>
              <a:rPr lang="de"/>
              <a:t> key: array with 1 row per instance (w/ 784 features)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			              1 col  per feature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de"/>
              <a:t>target</a:t>
            </a:r>
            <a:r>
              <a:rPr lang="de"/>
              <a:t> key: an array with the labels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Data already split into training and test sets</a:t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6446" y="550600"/>
            <a:ext cx="2740929" cy="45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0" y="3570200"/>
            <a:ext cx="7776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mnist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["</a:t>
            </a:r>
            <a:r>
              <a:rPr lang="de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"],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mnist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["</a:t>
            </a:r>
            <a:r>
              <a:rPr lang="de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target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"]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shape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(70000, 784)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shape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(70000,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X_train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X_test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y_train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y_test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[:</a:t>
            </a:r>
            <a:r>
              <a:rPr lang="de" sz="1200">
                <a:solidFill>
                  <a:srgbClr val="E69138"/>
                </a:solidFill>
                <a:latin typeface="Roboto Mono"/>
                <a:ea typeface="Roboto Mono"/>
                <a:cs typeface="Roboto Mono"/>
                <a:sym typeface="Roboto Mono"/>
              </a:rPr>
              <a:t>60000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],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de" sz="1200">
                <a:solidFill>
                  <a:srgbClr val="E69138"/>
                </a:solidFill>
                <a:latin typeface="Roboto Mono"/>
                <a:ea typeface="Roboto Mono"/>
                <a:cs typeface="Roboto Mono"/>
                <a:sym typeface="Roboto Mono"/>
              </a:rPr>
              <a:t>60000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:],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[:</a:t>
            </a:r>
            <a:r>
              <a:rPr lang="de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60000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],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de" sz="1200">
                <a:solidFill>
                  <a:srgbClr val="E69138"/>
                </a:solidFill>
                <a:latin typeface="Roboto Mono"/>
                <a:ea typeface="Roboto Mono"/>
                <a:cs typeface="Roboto Mono"/>
                <a:sym typeface="Roboto Mono"/>
              </a:rPr>
              <a:t>60000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:]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662075" y="0"/>
            <a:ext cx="4371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000"/>
              <a:t>3</a:t>
            </a:r>
            <a:endParaRPr b="1"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727800" y="5506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3- Binary Classifier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354" y="2728624"/>
            <a:ext cx="9253252" cy="57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616350" y="1193375"/>
            <a:ext cx="6544200" cy="22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Classifies into two classes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for our case: 5s &amp; non-5s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Stochastic Gradient Descent Classifier (SGDClassifier()) good starting point with large datasets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Many more classifiers: RandomForest, KNeighbors,..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8662075" y="0"/>
            <a:ext cx="4371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000"/>
              <a:t>4</a:t>
            </a:r>
            <a:endParaRPr b="1" sz="3000"/>
          </a:p>
        </p:txBody>
      </p:sp>
      <p:sp>
        <p:nvSpPr>
          <p:cNvPr id="118" name="Shape 118"/>
          <p:cNvSpPr txBox="1"/>
          <p:nvPr/>
        </p:nvSpPr>
        <p:spPr>
          <a:xfrm>
            <a:off x="44825" y="3614575"/>
            <a:ext cx="52332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sgd_clf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SGDClassifier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random_state=</a:t>
            </a:r>
            <a:r>
              <a:rPr lang="de" sz="1200">
                <a:solidFill>
                  <a:srgbClr val="E69138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sgd_clf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fit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X_train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y_train_5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sgd_clf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predict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([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some_digit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]) </a:t>
            </a:r>
            <a:r>
              <a:rPr lang="de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# some_digit = 5</a:t>
            </a:r>
            <a:endParaRPr sz="12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array([True], dtype=bool)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727800" y="5506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4- Performance Measures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616350" y="1193375"/>
            <a:ext cx="6544200" cy="1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Many ways of performance measures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Really good way: cross-validation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This time: accuracy!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8662075" y="0"/>
            <a:ext cx="4371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000"/>
              <a:t>5</a:t>
            </a:r>
            <a:endParaRPr b="1" sz="3000"/>
          </a:p>
        </p:txBody>
      </p:sp>
      <p:sp>
        <p:nvSpPr>
          <p:cNvPr id="126" name="Shape 126"/>
          <p:cNvSpPr txBox="1"/>
          <p:nvPr/>
        </p:nvSpPr>
        <p:spPr>
          <a:xfrm>
            <a:off x="727800" y="2862150"/>
            <a:ext cx="75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sgd_clf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SGDClassifier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random_state=</a:t>
            </a:r>
            <a:r>
              <a:rPr lang="de" sz="1200">
                <a:solidFill>
                  <a:srgbClr val="E69138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cross_val_score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sgd_clf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X_train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y_train_5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cv=</a:t>
            </a:r>
            <a:r>
              <a:rPr lang="de" sz="1200">
                <a:solidFill>
                  <a:srgbClr val="E6913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00">
                <a:solidFill>
                  <a:srgbClr val="E6913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scoring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=”</a:t>
            </a:r>
            <a:r>
              <a:rPr lang="de" sz="12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accuracy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array([ 0.9502 , 0.96565, 0.96495])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" name="Shape 127"/>
          <p:cNvSpPr txBox="1"/>
          <p:nvPr/>
        </p:nvSpPr>
        <p:spPr>
          <a:xfrm rot="-1186">
            <a:off x="3267312" y="3592805"/>
            <a:ext cx="26094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WOW! 95% accuracy.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727800" y="5506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4a</a:t>
            </a:r>
            <a:r>
              <a:rPr lang="de"/>
              <a:t>- Confusion Matrix</a:t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8662075" y="0"/>
            <a:ext cx="4371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000"/>
              <a:t>6</a:t>
            </a:r>
            <a:endParaRPr b="1" sz="3000"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271850"/>
            <a:ext cx="7900841" cy="375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727800" y="5506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4a- Confusion Matrix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8662075" y="0"/>
            <a:ext cx="4371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000"/>
              <a:t>7</a:t>
            </a:r>
            <a:endParaRPr b="1" sz="3000"/>
          </a:p>
        </p:txBody>
      </p:sp>
      <p:sp>
        <p:nvSpPr>
          <p:cNvPr id="141" name="Shape 141"/>
          <p:cNvSpPr txBox="1"/>
          <p:nvPr/>
        </p:nvSpPr>
        <p:spPr>
          <a:xfrm>
            <a:off x="727800" y="1336450"/>
            <a:ext cx="75864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sgd_clf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SGDClassifier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random_state=</a:t>
            </a:r>
            <a:r>
              <a:rPr lang="de" sz="1200">
                <a:solidFill>
                  <a:srgbClr val="E69138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y_train_pred =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cross_val_predict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sgd_clf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X_train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y_train_5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cv=</a:t>
            </a:r>
            <a:r>
              <a:rPr lang="de" sz="1200">
                <a:solidFill>
                  <a:srgbClr val="E6913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confusion_matrix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y_train_5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y_train_pred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array([[53272, 1307],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  [ 1077, 4344]])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29850"/>
            <a:ext cx="361950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4825" y="2529850"/>
            <a:ext cx="283845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727800" y="379400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778800" y="3491875"/>
            <a:ext cx="75864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precision_score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y_train_5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y_train_pred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0.76871350203503808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recall_score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y_train_5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y_train_pred</a:t>
            </a: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 Mono"/>
                <a:ea typeface="Roboto Mono"/>
                <a:cs typeface="Roboto Mono"/>
                <a:sym typeface="Roboto Mono"/>
              </a:rPr>
              <a:t>0.80132816823464303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727800" y="5506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4b- Precision/Recall Tradeoff</a:t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8662075" y="0"/>
            <a:ext cx="4371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000"/>
              <a:t>8</a:t>
            </a:r>
            <a:endParaRPr b="1" sz="3000"/>
          </a:p>
        </p:txBody>
      </p:sp>
      <p:sp>
        <p:nvSpPr>
          <p:cNvPr id="152" name="Shape 152"/>
          <p:cNvSpPr txBox="1"/>
          <p:nvPr/>
        </p:nvSpPr>
        <p:spPr>
          <a:xfrm>
            <a:off x="727800" y="379400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Precision/Recall score changes with the given thresholds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Raising the threshold decreases recall</a:t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25" y="1238200"/>
            <a:ext cx="8067355" cy="24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