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0287000" cy="18288000"/>
  <p:embeddedFontLst>
    <p:embeddedFont>
      <p:font typeface="맑은 고딕" panose="020B0503020000020004" pitchFamily="50" charset="-127"/>
      <p:regular r:id="rId14"/>
      <p:bold r:id="rId15"/>
    </p:embeddedFont>
    <p:embeddedFont>
      <p:font typeface="맑은 고딕" panose="020B0503020000020004" pitchFamily="50" charset="-127"/>
      <p:regular r:id="rId14"/>
      <p:bold r:id="rId15"/>
    </p:embeddedFont>
    <p:embeddedFont>
      <p:font typeface="에스코어 드림 5 Medium" panose="020B0503030302020204" pitchFamily="34" charset="-127"/>
      <p:regular r:id="rId16"/>
    </p:embeddedFont>
    <p:embeddedFont>
      <p:font typeface="a뉴고딕M" panose="02020600000000000000" pitchFamily="18" charset="-127"/>
      <p:regular r:id="rId17"/>
    </p:embeddedFont>
    <p:embeddedFont>
      <p:font typeface="a드림고딕3" panose="02020600000000000000" pitchFamily="18" charset="-127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G마켓 산스 TTF Medium" panose="02000000000000000000" pitchFamily="2" charset="-127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Eunjo" initials="KE" lastIdx="7" clrIdx="0">
    <p:extLst>
      <p:ext uri="{19B8F6BF-5375-455C-9EA6-DF929625EA0E}">
        <p15:presenceInfo xmlns:p15="http://schemas.microsoft.com/office/powerpoint/2012/main" userId="3c9908bcc57f98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6D38"/>
    <a:srgbClr val="DA6A67"/>
    <a:srgbClr val="FBA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826" autoAdjust="0"/>
  </p:normalViewPr>
  <p:slideViewPr>
    <p:cSldViewPr>
      <p:cViewPr varScale="1">
        <p:scale>
          <a:sx n="86" d="100"/>
          <a:sy n="86" d="100"/>
        </p:scale>
        <p:origin x="41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56859-BA72-43AD-8280-6C0E84ED6BAF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E7344-95D6-4E5E-A50F-8DABA90F6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250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E7344-95D6-4E5E-A50F-8DABA90F6D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626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E7344-95D6-4E5E-A50F-8DABA90F6D0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401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산업혁명이란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?</a:t>
            </a:r>
            <a:endParaRPr lang="ko-KR" altLang="en-US" sz="1800" dirty="0">
              <a:effectLst/>
              <a:latin typeface="Arial" panose="020B0604020202020204" pitchFamily="34" charset="0"/>
            </a:endParaRPr>
          </a:p>
          <a:p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산업혁명이란 무엇일까요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?</a:t>
            </a:r>
            <a:endParaRPr lang="ko-KR" altLang="en-US" sz="1800" dirty="0">
              <a:effectLst/>
              <a:latin typeface="Arial" panose="020B0604020202020204" pitchFamily="34" charset="0"/>
            </a:endParaRPr>
          </a:p>
          <a:p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산업화에는 한 획을 그을 혁명들이 일어나는데요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그것을 산업혁명이라 부릅니다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1800" dirty="0">
              <a:effectLst/>
              <a:latin typeface="Arial" panose="020B0604020202020204" pitchFamily="34" charset="0"/>
            </a:endParaRPr>
          </a:p>
          <a:p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산업혁명의 특징은 매 산업혁명마다 생산성이 증가했다는 겁니다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정확히는 필요한 한 사람의 노동력 대비 생산성이 증가했다는 것이죠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1800" dirty="0">
              <a:effectLst/>
              <a:latin typeface="Arial" panose="020B0604020202020204" pitchFamily="34" charset="0"/>
            </a:endParaRPr>
          </a:p>
          <a:p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 진화과정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함께 알아볼까요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?</a:t>
            </a:r>
            <a:endParaRPr lang="ko-KR" altLang="en-US" sz="1800" dirty="0"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E7344-95D6-4E5E-A50F-8DABA90F6D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510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차 산업혁명이란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?</a:t>
            </a:r>
            <a:endParaRPr lang="ko-KR" altLang="en-US" sz="1800" dirty="0">
              <a:effectLst/>
              <a:latin typeface="Arial" panose="020B0604020202020204" pitchFamily="34" charset="0"/>
            </a:endParaRPr>
          </a:p>
          <a:p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사람들은 화석연료를 추위 방지와 음식조리에만 사용했다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하지만 증기기관의 발명 이후 화석연료는 공장 기계를 움직이게 만들었다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이때 영국의 섬유공업이 </a:t>
            </a:r>
            <a:r>
              <a:rPr lang="ko-KR" altLang="en-US" sz="180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거대산업화되며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본격적인 기계화 시대가 열렸다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1800" dirty="0">
              <a:effectLst/>
              <a:latin typeface="Arial" panose="020B0604020202020204" pitchFamily="34" charset="0"/>
            </a:endParaRPr>
          </a:p>
          <a:p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증기기관은 인류가 열에너지를 운동에너지로 바꿀 수 </a:t>
            </a:r>
            <a:r>
              <a:rPr lang="ko-KR" altLang="en-US" sz="180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있게된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80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기술혁명이고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증기기관은 사람이 할 수 없는 큰 힘이 들어가는 일을 해냈고 수 많은 노동력을 대체했다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80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이로인해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인류는 산업생산이 대폭적으로 늘어나는 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차 산업혁명 즉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산업시대에 접어든다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1800" dirty="0"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E7344-95D6-4E5E-A50F-8DABA90F6D0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856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차 산업혁명이란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?</a:t>
            </a:r>
            <a:endParaRPr lang="ko-KR" altLang="en-US" sz="1800" dirty="0">
              <a:effectLst/>
              <a:latin typeface="Arial" panose="020B0604020202020204" pitchFamily="34" charset="0"/>
            </a:endParaRPr>
          </a:p>
          <a:p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차 산업혁명은 더 효율적인 자원들을 활용해 대량생산이 가능해진 시기를 말한다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2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차 산업혁명을 한 마디로 요약하자면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대량생산이다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2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차 산업이 가능했던 이유는 새로운 에너지 자원인 석유 자연과 전기 </a:t>
            </a:r>
            <a:r>
              <a:rPr lang="ko-KR" altLang="en-US" sz="180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에너지때문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이다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1800" dirty="0">
              <a:effectLst/>
              <a:latin typeface="Arial" panose="020B0604020202020204" pitchFamily="34" charset="0"/>
            </a:endParaRPr>
          </a:p>
          <a:p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인류는 전기에너지를 사용하게 되면서 복잡한 파이프라인 없이 더 강력한 에너지를 얻을 수 있게 되었다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이를 통해 엄청나게 큰 규모의 공장을 만들 수 있었다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1800" dirty="0">
              <a:effectLst/>
              <a:latin typeface="Arial" panose="020B0604020202020204" pitchFamily="34" charset="0"/>
            </a:endParaRPr>
          </a:p>
          <a:p>
            <a:r>
              <a:rPr lang="ko-KR" altLang="en-US" sz="180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이뿐만이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아니라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또 다른 자원인 석유의 발견으로 자동차라는 걸 이용할 수 있었고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석유를 통해 플라스틱이라는 값싸고 유용한 자원을 얻을 수 있었다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값 싸고 녹슬지도 않고 자유자재로 형태를 만들 수 있는 플라스틱으로 기존에는 상상도 못하던 다양한 제품을 저렴한 가격으로 만들 수 있게 되었다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1800" dirty="0"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E7344-95D6-4E5E-A50F-8DABA90F6D0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912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차 산업혁명이란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?</a:t>
            </a:r>
            <a:endParaRPr lang="ko-KR" altLang="en-US" sz="1800" dirty="0">
              <a:effectLst/>
              <a:latin typeface="Arial" panose="020B0604020202020204" pitchFamily="34" charset="0"/>
            </a:endParaRPr>
          </a:p>
          <a:p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차 산업혁명은 정보화혁명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자동화 혁명이라 불린다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1800" dirty="0">
              <a:effectLst/>
              <a:latin typeface="Arial" panose="020B0604020202020204" pitchFamily="34" charset="0"/>
            </a:endParaRPr>
          </a:p>
          <a:p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아무리 전기에너지의 발견으로 공장을 돌릴 수 있었다고 하지만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공장에 있는 수많은 기계를 가동시키기 위해서는 인간의 노동력이 필요했다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1800" dirty="0">
              <a:effectLst/>
              <a:latin typeface="Arial" panose="020B0604020202020204" pitchFamily="34" charset="0"/>
            </a:endParaRPr>
          </a:p>
          <a:p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하지만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20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세기 중반을 넘어서면서 컴퓨터라는 연산장치가 등장한다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인간이 </a:t>
            </a:r>
            <a:r>
              <a:rPr lang="ko-KR" altLang="en-US" sz="180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해야했던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80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노동중에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완전히 단순한 노동은 모두 컴퓨터가 할 수 있게 되었다는 것이다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그리고 공장에서도 수많은 공정이 프로그램으로 돌아가면서 더 정밀한 제품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저렴한 제품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복잡한 제품을 만들 수 있게 되었고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반도체 기술의 발달이 가능했던 것도 다 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차 산업혁명 덕분이다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3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차 산업혁명이 없었다면 지금과 같은 고밀도 직접회로 즉 성능 좋은 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CPU 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개발이 불가능 했을 것이고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스마트폰을 만들 수 없었다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1800" dirty="0">
              <a:effectLst/>
              <a:latin typeface="Arial" panose="020B0604020202020204" pitchFamily="34" charset="0"/>
            </a:endParaRPr>
          </a:p>
          <a:p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‘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차 산업 </a:t>
            </a:r>
            <a:r>
              <a:rPr lang="ko-KR" altLang="en-US" sz="180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혁명’은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20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세기 중후반부터 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21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세기 초에 개발된 컴퓨터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인터넷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인공위성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스마트폰 등이 가져온 정보화 시대를 대표적으로 일컫는다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공업화 중심이었던 사회에서 정보가 사회 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· 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경제적으로 중요한 자원이 된 사회로 변화했다는 점에서 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차 산업 혁명과는 차이가 있다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1800" dirty="0"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E7344-95D6-4E5E-A50F-8DABA90F6D0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164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4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차 산업혁명이란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?</a:t>
            </a:r>
            <a:endParaRPr lang="ko-KR" altLang="en-US" sz="1800" dirty="0">
              <a:effectLst/>
              <a:latin typeface="Arial" panose="020B0604020202020204" pitchFamily="34" charset="0"/>
            </a:endParaRPr>
          </a:p>
          <a:p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21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세기에 들어 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IT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기술은 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IoT, 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인공지능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(AI), CPS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기술 등으로 발전했다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이를 기반으로 실제와 가상을 통합하고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사물 스스로 제어할 수 있게 만들고 있다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즉 지금은 지능화 혁명 시대라고 말할 수 있다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정확히는 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4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차 산업혁명은 지금현재 진행형이다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1800" dirty="0"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E7344-95D6-4E5E-A50F-8DABA90F6D0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859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클라우드 </a:t>
            </a:r>
            <a:r>
              <a:rPr lang="ko-KR" altLang="en-US" sz="180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슈밥</a:t>
            </a:r>
            <a:endParaRPr lang="ko-KR" altLang="en-US" sz="1800" dirty="0">
              <a:effectLst/>
              <a:latin typeface="Arial" panose="020B0604020202020204" pitchFamily="34" charset="0"/>
            </a:endParaRPr>
          </a:p>
          <a:p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4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차 산업혁명 정의</a:t>
            </a:r>
            <a:endParaRPr lang="ko-KR" altLang="en-US" sz="1800" dirty="0">
              <a:effectLst/>
              <a:latin typeface="Arial" panose="020B0604020202020204" pitchFamily="34" charset="0"/>
            </a:endParaRPr>
          </a:p>
          <a:p>
            <a:r>
              <a:rPr lang="ko-KR" altLang="en-US" sz="180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사물인터넷를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기반으로 연결된 다양한 사물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 사물들이 발생시키는 빅데이터를 인공지능과 기계 학습 등의 기술로 처리하여 자동화된 </a:t>
            </a:r>
            <a:r>
              <a:rPr lang="ko-KR" altLang="en-US" sz="180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제품생상과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서비스가 인간의 경쟁</a:t>
            </a:r>
            <a:endParaRPr lang="ko-KR" altLang="en-US" sz="1800" dirty="0">
              <a:effectLst/>
              <a:latin typeface="Arial" panose="020B0604020202020204" pitchFamily="34" charset="0"/>
            </a:endParaRPr>
          </a:p>
          <a:p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생산성을 돕는 지능 정보 혁명시대</a:t>
            </a:r>
            <a:endParaRPr lang="ko-KR" altLang="en-US" sz="1800" dirty="0"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E7344-95D6-4E5E-A50F-8DABA90F6D0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379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IOT: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G마켓 산스 TTF Medium" panose="02000000000000000000" pitchFamily="2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각종 사물에 센서와 통신 기능을 내장하여 무선 통신을 통해 인터넷에 연결하는 기술이다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G마켓 산스 TTF Medium" panose="02000000000000000000" pitchFamily="2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간단하게 말하자면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사물에 센서가 달려있어 인터넷을 통해 데이터를 주고받는 효율적인 기술이다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G마켓 산스 TTF Medium" panose="02000000000000000000" pitchFamily="2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응용 예시：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G마켓 산스 TTF Medium" panose="02000000000000000000" pitchFamily="2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스마트팜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센서가 식물의 정보를 파악하여 데이터를 주고 받으면서 효율적인 관리가 가능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G마켓 산스 TTF Medium" panose="02000000000000000000" pitchFamily="2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이외 스마트 팩토리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스마트 시티가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G마켓 산스 TTF Medium" panose="02000000000000000000" pitchFamily="2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미래 일상 속 예시 ：스마트 폰을 통해 냉장고 속 남은 음식을 확인하고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+mn-ea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스마트 폰에게 “피자 좀 주문해주고 피자가 출발하면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TV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에도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알려줘”라고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말하면 인식을 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+mn-ea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TV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보는 중에 ‘피자 배달이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출발했다’는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알림이 뜨게 만든다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G마켓 산스 TTF Medium" panose="02000000000000000000" pitchFamily="2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제페토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로블록스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메타버스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가상현실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VR: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G마켓 산스 TTF Medium" panose="02000000000000000000" pitchFamily="2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가상 공간에서 아바타가 무엇인가를 행동할 때 행동이 마치 현실처럼 느껴지는 혹은 현실에서 있던 행동이 사이버 공간에서의 아바타 행동과 일치하는 가상의 공간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G마켓 산스 TTF Medium" panose="02000000000000000000" pitchFamily="2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응용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+mn-ea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많은 사람이 모이지 못하는 상황 속에서 메타버스를 통해 모여 다양한 활동을 할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G마켓 산스 TTF Medium" panose="02000000000000000000" pitchFamily="2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유명해진 계기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+mn-ea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레디 플레이어 원 등 영화에서 이름을 날리다가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로블록스와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제페토가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학생들에게 인기가 많아지며 이름을 날리게 되었다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코로나의 영향을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잘받았다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G마켓 산스 TTF Medium" panose="02000000000000000000" pitchFamily="2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마이크로 소프트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메쉬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G마켓 산스 TTF Medium" panose="02000000000000000000" pitchFamily="2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-&gt;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내가 마치 순간 이동한 것처럼 다른 사람과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함께있는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것처럼 느끼게 함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킹스맨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회의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G마켓 산스 TTF Medium" panose="02000000000000000000" pitchFamily="2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블록체인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blockchain security technology,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G마켓 산스 TTF Medium" panose="02000000000000000000" pitchFamily="2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데이터를 저장한 블록을 체인 형태로 연결한 다음 동시에 수많은 컴퓨터에 복제와 저장을 하는 분산형 데이터 저장 기술이다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G마켓 산스 TTF Medium" panose="02000000000000000000" pitchFamily="2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중앙서버네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거래기록을 따로 보관하지 않고 거래를 할 때마다 거래 참여자들에게 정보를 공유해서 “위조 변조가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불가능”하다는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장점이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G마켓 산스 TTF Medium" panose="02000000000000000000" pitchFamily="2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추가만 가능한 데이터 베이스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G마켓 산스 TTF Medium" panose="02000000000000000000" pitchFamily="2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응용예시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거래장부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암호화폐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비트코인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-&gt;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암호화폐거래내역을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블록체인에저장또는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발행방법을 블록체인에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기록등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같은 것은 아니다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G마켓 산스 TTF Medium" panose="02000000000000000000" pitchFamily="2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경제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문화 영역에서 사용되어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G마켓 산스 TTF Medium" panose="02000000000000000000" pitchFamily="2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선거관리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위원회없이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국민투표를 할 수 있으며 은행이라는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보증기관없이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안전하게 송금할 수 있으며 합리적인 소비와 거래를 할 수 있을 것이다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G마켓 산스 TTF Medium" panose="02000000000000000000" pitchFamily="2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즉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권력화된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중앙집권화를 타파 할 수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있따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(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월스트리트저널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G마켓 산스 TTF Medium" panose="02000000000000000000" pitchFamily="2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센프란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시스코 대학교수 정은진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G마켓 산스 TTF Medium" panose="020000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E7344-95D6-4E5E-A50F-8DABA90F6D0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153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E7344-95D6-4E5E-A50F-8DABA90F6D0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481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3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5" Type="http://schemas.openxmlformats.org/officeDocument/2006/relationships/image" Target="../media/image125.png"/><Relationship Id="rId10" Type="http://schemas.openxmlformats.org/officeDocument/2006/relationships/image" Target="../media/image120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Relationship Id="rId14" Type="http://schemas.openxmlformats.org/officeDocument/2006/relationships/image" Target="../media/image1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7.png"/><Relationship Id="rId1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40.png"/><Relationship Id="rId12" Type="http://schemas.openxmlformats.org/officeDocument/2006/relationships/image" Target="../media/image56.png"/><Relationship Id="rId17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55.png"/><Relationship Id="rId5" Type="http://schemas.openxmlformats.org/officeDocument/2006/relationships/image" Target="../media/image52.png"/><Relationship Id="rId15" Type="http://schemas.openxmlformats.org/officeDocument/2006/relationships/image" Target="../media/image58.png"/><Relationship Id="rId10" Type="http://schemas.openxmlformats.org/officeDocument/2006/relationships/image" Target="../media/image54.png"/><Relationship Id="rId19" Type="http://schemas.openxmlformats.org/officeDocument/2006/relationships/image" Target="../media/image39.png"/><Relationship Id="rId4" Type="http://schemas.openxmlformats.org/officeDocument/2006/relationships/image" Target="../media/image51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7.png"/><Relationship Id="rId1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40.png"/><Relationship Id="rId12" Type="http://schemas.openxmlformats.org/officeDocument/2006/relationships/image" Target="../media/image66.png"/><Relationship Id="rId17" Type="http://schemas.openxmlformats.org/officeDocument/2006/relationships/image" Target="../media/image7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65.png"/><Relationship Id="rId5" Type="http://schemas.openxmlformats.org/officeDocument/2006/relationships/image" Target="../media/image62.png"/><Relationship Id="rId15" Type="http://schemas.openxmlformats.org/officeDocument/2006/relationships/image" Target="../media/image68.png"/><Relationship Id="rId10" Type="http://schemas.openxmlformats.org/officeDocument/2006/relationships/image" Target="../media/image64.png"/><Relationship Id="rId19" Type="http://schemas.openxmlformats.org/officeDocument/2006/relationships/image" Target="../media/image39.png"/><Relationship Id="rId4" Type="http://schemas.openxmlformats.org/officeDocument/2006/relationships/image" Target="../media/image61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7.png"/><Relationship Id="rId1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40.png"/><Relationship Id="rId12" Type="http://schemas.openxmlformats.org/officeDocument/2006/relationships/image" Target="../media/image76.png"/><Relationship Id="rId17" Type="http://schemas.openxmlformats.org/officeDocument/2006/relationships/image" Target="../media/image8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75.png"/><Relationship Id="rId5" Type="http://schemas.openxmlformats.org/officeDocument/2006/relationships/image" Target="../media/image72.png"/><Relationship Id="rId15" Type="http://schemas.openxmlformats.org/officeDocument/2006/relationships/image" Target="../media/image78.png"/><Relationship Id="rId10" Type="http://schemas.openxmlformats.org/officeDocument/2006/relationships/image" Target="../media/image74.png"/><Relationship Id="rId19" Type="http://schemas.openxmlformats.org/officeDocument/2006/relationships/image" Target="../media/image39.png"/><Relationship Id="rId4" Type="http://schemas.openxmlformats.org/officeDocument/2006/relationships/image" Target="../media/image71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5" Type="http://schemas.openxmlformats.org/officeDocument/2006/relationships/image" Target="../media/image9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3" Type="http://schemas.openxmlformats.org/officeDocument/2006/relationships/image" Target="../media/image93.png"/><Relationship Id="rId21" Type="http://schemas.openxmlformats.org/officeDocument/2006/relationships/image" Target="../media/image111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10" Type="http://schemas.openxmlformats.org/officeDocument/2006/relationships/image" Target="../media/image100.png"/><Relationship Id="rId19" Type="http://schemas.openxmlformats.org/officeDocument/2006/relationships/image" Target="../media/image109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Relationship Id="rId22" Type="http://schemas.openxmlformats.org/officeDocument/2006/relationships/image" Target="../media/image1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41377" y="3834246"/>
            <a:ext cx="6518137" cy="17611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63373" y="5940516"/>
            <a:ext cx="4489542" cy="68569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645C84A-4704-49A0-A7C7-075F5C794B15}"/>
              </a:ext>
            </a:extLst>
          </p:cNvPr>
          <p:cNvGrpSpPr/>
          <p:nvPr/>
        </p:nvGrpSpPr>
        <p:grpSpPr>
          <a:xfrm>
            <a:off x="13750786" y="8648700"/>
            <a:ext cx="4437222" cy="1075304"/>
            <a:chOff x="13750786" y="8648700"/>
            <a:chExt cx="4437222" cy="107530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80378" y="9066004"/>
              <a:ext cx="2907630" cy="658000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750786" y="8648700"/>
              <a:ext cx="4437222" cy="5485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11215" y="5527182"/>
            <a:ext cx="5863284" cy="175853"/>
            <a:chOff x="6211215" y="5527182"/>
            <a:chExt cx="5863284" cy="17585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11215" y="5527182"/>
              <a:ext cx="5863284" cy="1758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accel="44000" decel="56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accel="44000" decel="56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44000" decel="56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accel="44000" decel="56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Object 3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60374" y="988651"/>
            <a:ext cx="4839491" cy="1371392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97523" y="1491027"/>
            <a:ext cx="4285150" cy="548558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277935" y="2362202"/>
            <a:ext cx="8724174" cy="152788"/>
            <a:chOff x="1277935" y="2362202"/>
            <a:chExt cx="8724174" cy="152788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77935" y="2362202"/>
              <a:ext cx="8724174" cy="152788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1012572-D392-48E5-9134-00A633F98C3D}"/>
              </a:ext>
            </a:extLst>
          </p:cNvPr>
          <p:cNvGrpSpPr/>
          <p:nvPr/>
        </p:nvGrpSpPr>
        <p:grpSpPr>
          <a:xfrm>
            <a:off x="967380" y="3477781"/>
            <a:ext cx="5132359" cy="5132359"/>
            <a:chOff x="967380" y="3477781"/>
            <a:chExt cx="5132359" cy="513235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67380" y="3477781"/>
              <a:ext cx="5132359" cy="5132359"/>
              <a:chOff x="1104069" y="3917128"/>
              <a:chExt cx="5132359" cy="5132359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5400000">
                <a:off x="1104069" y="3917128"/>
                <a:ext cx="5132359" cy="513235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378826" y="4065700"/>
              <a:ext cx="1189439" cy="1189439"/>
              <a:chOff x="1515515" y="4505047"/>
              <a:chExt cx="1189439" cy="1189439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1515515" y="4505047"/>
                <a:ext cx="1189439" cy="1189439"/>
                <a:chOff x="1515515" y="4505047"/>
                <a:chExt cx="1189439" cy="1189439"/>
              </a:xfrm>
            </p:grpSpPr>
            <p:pic>
              <p:nvPicPr>
                <p:cNvPr id="13" name="Object 12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515515" y="4505047"/>
                  <a:ext cx="1189439" cy="1189439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1827111" y="4663285"/>
                <a:ext cx="566247" cy="872962"/>
                <a:chOff x="1827111" y="4663285"/>
                <a:chExt cx="566247" cy="872962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827111" y="4663285"/>
                  <a:ext cx="566247" cy="872962"/>
                </a:xfrm>
                <a:prstGeom prst="rect">
                  <a:avLst/>
                </a:prstGeom>
              </p:spPr>
            </p:pic>
          </p:grpSp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12345" y="4327430"/>
              <a:ext cx="2699714" cy="65811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73772A7-9D31-4632-AD85-5AF2C017C986}"/>
                </a:ext>
              </a:extLst>
            </p:cNvPr>
            <p:cNvSpPr txBox="1"/>
            <p:nvPr/>
          </p:nvSpPr>
          <p:spPr>
            <a:xfrm>
              <a:off x="1315281" y="5614184"/>
              <a:ext cx="4436558" cy="72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>
                  <a:solidFill>
                    <a:srgbClr val="206D38"/>
                  </a:solidFill>
                  <a:latin typeface="a드림고딕3" panose="02020600000000000000" pitchFamily="18" charset="-127"/>
                  <a:ea typeface="a드림고딕3" panose="02020600000000000000" pitchFamily="18" charset="-127"/>
                </a:rPr>
                <a:t>: </a:t>
              </a:r>
              <a:r>
                <a:rPr lang="ko-KR" altLang="en-US" dirty="0">
                  <a:solidFill>
                    <a:srgbClr val="206D38"/>
                  </a:solidFill>
                  <a:latin typeface="a드림고딕3" panose="02020600000000000000" pitchFamily="18" charset="-127"/>
                  <a:ea typeface="a드림고딕3" panose="02020600000000000000" pitchFamily="18" charset="-127"/>
                </a:rPr>
                <a:t>각종 사물에 센서와 통신기능을 내장하여 무선통신을 통해 인터넷에 연결하는 기술</a:t>
              </a:r>
              <a:endParaRPr lang="en-US" altLang="ko-KR" dirty="0">
                <a:solidFill>
                  <a:srgbClr val="206D38"/>
                </a:solidFill>
                <a:latin typeface="a드림고딕3" panose="02020600000000000000" pitchFamily="18" charset="-127"/>
                <a:ea typeface="a드림고딕3" panose="02020600000000000000" pitchFamily="18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F51B496-B67C-436D-8FE5-D807F7C8B4BF}"/>
                </a:ext>
              </a:extLst>
            </p:cNvPr>
            <p:cNvSpPr txBox="1"/>
            <p:nvPr/>
          </p:nvSpPr>
          <p:spPr>
            <a:xfrm>
              <a:off x="1315281" y="6901892"/>
              <a:ext cx="4436558" cy="8156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206D38"/>
                  </a:solidFill>
                  <a:latin typeface="a드림고딕3" panose="02020600000000000000" pitchFamily="18" charset="-127"/>
                  <a:ea typeface="a드림고딕3" panose="02020600000000000000" pitchFamily="18" charset="-127"/>
                </a:rPr>
                <a:t>기존 </a:t>
              </a:r>
              <a:r>
                <a:rPr lang="en-US" altLang="ko-KR" dirty="0">
                  <a:solidFill>
                    <a:srgbClr val="206D38"/>
                  </a:solidFill>
                  <a:latin typeface="a드림고딕3" panose="02020600000000000000" pitchFamily="18" charset="-127"/>
                  <a:ea typeface="a드림고딕3" panose="02020600000000000000" pitchFamily="18" charset="-127"/>
                </a:rPr>
                <a:t>: </a:t>
              </a:r>
              <a:r>
                <a:rPr lang="ko-KR" altLang="en-US" dirty="0">
                  <a:solidFill>
                    <a:srgbClr val="206D38"/>
                  </a:solidFill>
                  <a:latin typeface="a드림고딕3" panose="02020600000000000000" pitchFamily="18" charset="-127"/>
                  <a:ea typeface="a드림고딕3" panose="02020600000000000000" pitchFamily="18" charset="-127"/>
                </a:rPr>
                <a:t>스마트폰으로 모든 사람을 연결</a:t>
              </a:r>
              <a:br>
                <a:rPr lang="en-US" altLang="ko-KR" sz="1050" dirty="0">
                  <a:solidFill>
                    <a:srgbClr val="206D38"/>
                  </a:solidFill>
                  <a:latin typeface="a드림고딕3" panose="02020600000000000000" pitchFamily="18" charset="-127"/>
                  <a:ea typeface="a드림고딕3" panose="02020600000000000000" pitchFamily="18" charset="-127"/>
                </a:rPr>
              </a:br>
              <a:endParaRPr lang="en-US" altLang="ko-KR" sz="1050" dirty="0">
                <a:solidFill>
                  <a:srgbClr val="206D38"/>
                </a:solidFill>
                <a:latin typeface="a드림고딕3" panose="02020600000000000000" pitchFamily="18" charset="-127"/>
                <a:ea typeface="a드림고딕3" panose="02020600000000000000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206D38"/>
                  </a:solidFill>
                  <a:latin typeface="a드림고딕3" panose="02020600000000000000" pitchFamily="18" charset="-127"/>
                  <a:ea typeface="a드림고딕3" panose="02020600000000000000" pitchFamily="18" charset="-127"/>
                </a:rPr>
                <a:t>향후 </a:t>
              </a:r>
              <a:r>
                <a:rPr lang="en-US" altLang="ko-KR" dirty="0">
                  <a:solidFill>
                    <a:srgbClr val="206D38"/>
                  </a:solidFill>
                  <a:latin typeface="a드림고딕3" panose="02020600000000000000" pitchFamily="18" charset="-127"/>
                  <a:ea typeface="a드림고딕3" panose="02020600000000000000" pitchFamily="18" charset="-127"/>
                </a:rPr>
                <a:t>: </a:t>
              </a:r>
              <a:r>
                <a:rPr lang="ko-KR" altLang="en-US" dirty="0">
                  <a:solidFill>
                    <a:srgbClr val="206D38"/>
                  </a:solidFill>
                  <a:latin typeface="a드림고딕3" panose="02020600000000000000" pitchFamily="18" charset="-127"/>
                  <a:ea typeface="a드림고딕3" panose="02020600000000000000" pitchFamily="18" charset="-127"/>
                </a:rPr>
                <a:t>모든 사물을 인터넷에 연결</a:t>
              </a:r>
              <a:endParaRPr lang="en-US" altLang="ko-KR" dirty="0">
                <a:solidFill>
                  <a:srgbClr val="206D38"/>
                </a:solidFill>
                <a:latin typeface="a드림고딕3" panose="02020600000000000000" pitchFamily="18" charset="-127"/>
                <a:ea typeface="a드림고딕3" panose="02020600000000000000" pitchFamily="18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C3BBF5F-24DE-4106-8507-2C861FA2F9A3}"/>
              </a:ext>
            </a:extLst>
          </p:cNvPr>
          <p:cNvGrpSpPr/>
          <p:nvPr/>
        </p:nvGrpSpPr>
        <p:grpSpPr>
          <a:xfrm>
            <a:off x="6427290" y="3477781"/>
            <a:ext cx="5132359" cy="5132359"/>
            <a:chOff x="6427290" y="3477781"/>
            <a:chExt cx="5132359" cy="513235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427290" y="3477781"/>
              <a:ext cx="5132359" cy="5132359"/>
              <a:chOff x="6563979" y="3917128"/>
              <a:chExt cx="5132359" cy="5132359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5400000">
                <a:off x="6563979" y="3917128"/>
                <a:ext cx="5132359" cy="5132359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6885146" y="4065700"/>
              <a:ext cx="1189439" cy="1189439"/>
              <a:chOff x="7021835" y="4505047"/>
              <a:chExt cx="1189439" cy="1189439"/>
            </a:xfrm>
          </p:grpSpPr>
          <p:grpSp>
            <p:nvGrpSpPr>
              <p:cNvPr id="1011" name="그룹 1011"/>
              <p:cNvGrpSpPr/>
              <p:nvPr/>
            </p:nvGrpSpPr>
            <p:grpSpPr>
              <a:xfrm>
                <a:off x="7021835" y="4505047"/>
                <a:ext cx="1189439" cy="1189439"/>
                <a:chOff x="7021835" y="4505047"/>
                <a:chExt cx="1189439" cy="1189439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7021835" y="4505047"/>
                  <a:ext cx="1189439" cy="1189439"/>
                </a:xfrm>
                <a:prstGeom prst="rect">
                  <a:avLst/>
                </a:prstGeom>
              </p:spPr>
            </p:pic>
          </p:grpSp>
          <p:grpSp>
            <p:nvGrpSpPr>
              <p:cNvPr id="1012" name="그룹 1012"/>
              <p:cNvGrpSpPr/>
              <p:nvPr/>
            </p:nvGrpSpPr>
            <p:grpSpPr>
              <a:xfrm>
                <a:off x="7166192" y="4696140"/>
                <a:ext cx="861110" cy="840107"/>
                <a:chOff x="7166192" y="4696140"/>
                <a:chExt cx="861110" cy="840107"/>
              </a:xfrm>
            </p:grpSpPr>
            <p:pic>
              <p:nvPicPr>
                <p:cNvPr id="32" name="Object 31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7166192" y="4696140"/>
                  <a:ext cx="861110" cy="840107"/>
                </a:xfrm>
                <a:prstGeom prst="rect">
                  <a:avLst/>
                </a:prstGeom>
              </p:spPr>
            </p:pic>
          </p:grpSp>
        </p:grpSp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54554" y="4365525"/>
              <a:ext cx="1549483" cy="65811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608C368-2025-41F8-A960-E7D0795B1932}"/>
                </a:ext>
              </a:extLst>
            </p:cNvPr>
            <p:cNvSpPr txBox="1"/>
            <p:nvPr/>
          </p:nvSpPr>
          <p:spPr>
            <a:xfrm>
              <a:off x="6656217" y="5614184"/>
              <a:ext cx="4773783" cy="1726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>
                  <a:solidFill>
                    <a:srgbClr val="206D38"/>
                  </a:solidFill>
                  <a:latin typeface="a드림고딕3" panose="02020600000000000000" pitchFamily="18" charset="-127"/>
                  <a:ea typeface="a드림고딕3" panose="02020600000000000000" pitchFamily="18" charset="-127"/>
                </a:rPr>
                <a:t>: </a:t>
              </a:r>
              <a:r>
                <a:rPr lang="ko-KR" altLang="en-US" dirty="0">
                  <a:solidFill>
                    <a:srgbClr val="206D38"/>
                  </a:solidFill>
                  <a:latin typeface="a드림고딕3" panose="02020600000000000000" pitchFamily="18" charset="-127"/>
                  <a:ea typeface="a드림고딕3" panose="02020600000000000000" pitchFamily="18" charset="-127"/>
                </a:rPr>
                <a:t>문제해결의 경험을 통해 학습하여 자신의 능력을 향상할 수 있는 기술 혹은 지능</a:t>
              </a:r>
              <a:endParaRPr lang="en-US" altLang="ko-KR" dirty="0">
                <a:solidFill>
                  <a:srgbClr val="206D38"/>
                </a:solidFill>
                <a:latin typeface="a드림고딕3" panose="02020600000000000000" pitchFamily="18" charset="-127"/>
                <a:ea typeface="a드림고딕3" panose="02020600000000000000" pitchFamily="18" charset="-127"/>
              </a:endParaRPr>
            </a:p>
            <a:p>
              <a:pPr>
                <a:lnSpc>
                  <a:spcPct val="120000"/>
                </a:lnSpc>
              </a:pPr>
              <a:endParaRPr lang="en-US" altLang="ko-KR" dirty="0">
                <a:solidFill>
                  <a:srgbClr val="206D38"/>
                </a:solidFill>
                <a:latin typeface="a드림고딕3" panose="02020600000000000000" pitchFamily="18" charset="-127"/>
                <a:ea typeface="a드림고딕3" panose="02020600000000000000" pitchFamily="18" charset="-127"/>
              </a:endParaRPr>
            </a:p>
            <a:p>
              <a:pPr>
                <a:lnSpc>
                  <a:spcPct val="120000"/>
                </a:lnSpc>
              </a:pPr>
              <a:endParaRPr lang="en-US" altLang="ko-KR" dirty="0">
                <a:solidFill>
                  <a:srgbClr val="206D38"/>
                </a:solidFill>
                <a:latin typeface="a드림고딕3" panose="02020600000000000000" pitchFamily="18" charset="-127"/>
                <a:ea typeface="a드림고딕3" panose="02020600000000000000" pitchFamily="18" charset="-127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dirty="0">
                  <a:solidFill>
                    <a:srgbClr val="206D38"/>
                  </a:solidFill>
                  <a:latin typeface="a드림고딕3" panose="02020600000000000000" pitchFamily="18" charset="-127"/>
                  <a:ea typeface="a드림고딕3" panose="02020600000000000000" pitchFamily="18" charset="-127"/>
                </a:rPr>
                <a:t>합리적 사고를 통한  문제 </a:t>
              </a:r>
              <a:r>
                <a:rPr lang="ko-KR" altLang="en-US" dirty="0" err="1">
                  <a:solidFill>
                    <a:srgbClr val="206D38"/>
                  </a:solidFill>
                  <a:latin typeface="a드림고딕3" panose="02020600000000000000" pitchFamily="18" charset="-127"/>
                  <a:ea typeface="a드림고딕3" panose="02020600000000000000" pitchFamily="18" charset="-127"/>
                </a:rPr>
                <a:t>해결력을</a:t>
              </a:r>
              <a:r>
                <a:rPr lang="ko-KR" altLang="en-US" dirty="0">
                  <a:solidFill>
                    <a:srgbClr val="206D38"/>
                  </a:solidFill>
                  <a:latin typeface="a드림고딕3" panose="02020600000000000000" pitchFamily="18" charset="-127"/>
                  <a:ea typeface="a드림고딕3" panose="02020600000000000000" pitchFamily="18" charset="-127"/>
                </a:rPr>
                <a:t> 갖춘 기계</a:t>
              </a:r>
              <a:endParaRPr lang="en-US" altLang="ko-KR" dirty="0">
                <a:solidFill>
                  <a:srgbClr val="206D38"/>
                </a:solidFill>
                <a:latin typeface="a드림고딕3" panose="02020600000000000000" pitchFamily="18" charset="-127"/>
                <a:ea typeface="a드림고딕3" panose="02020600000000000000" pitchFamily="18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9E0FB220-637F-444D-B49B-5EE36317970C}"/>
              </a:ext>
            </a:extLst>
          </p:cNvPr>
          <p:cNvGrpSpPr/>
          <p:nvPr/>
        </p:nvGrpSpPr>
        <p:grpSpPr>
          <a:xfrm>
            <a:off x="11887200" y="3390900"/>
            <a:ext cx="5132359" cy="5132359"/>
            <a:chOff x="11887200" y="3390900"/>
            <a:chExt cx="5132359" cy="5132359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11887200" y="3390900"/>
              <a:ext cx="5132359" cy="5132359"/>
              <a:chOff x="12023889" y="3830247"/>
              <a:chExt cx="5132359" cy="5132359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2023889" y="3830247"/>
                <a:ext cx="5132359" cy="5132359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2243802" y="4065700"/>
              <a:ext cx="1189439" cy="1189439"/>
              <a:chOff x="12380491" y="4505047"/>
              <a:chExt cx="1189439" cy="1189439"/>
            </a:xfrm>
          </p:grpSpPr>
          <p:grpSp>
            <p:nvGrpSpPr>
              <p:cNvPr id="1008" name="그룹 1008"/>
              <p:cNvGrpSpPr/>
              <p:nvPr/>
            </p:nvGrpSpPr>
            <p:grpSpPr>
              <a:xfrm>
                <a:off x="12380491" y="4505047"/>
                <a:ext cx="1189439" cy="1189439"/>
                <a:chOff x="12380491" y="4505047"/>
                <a:chExt cx="1189439" cy="1189439"/>
              </a:xfrm>
            </p:grpSpPr>
            <p:pic>
              <p:nvPicPr>
                <p:cNvPr id="21" name="Object 20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12380491" y="4505047"/>
                  <a:ext cx="1189439" cy="1189439"/>
                </a:xfrm>
                <a:prstGeom prst="rect">
                  <a:avLst/>
                </a:prstGeom>
              </p:spPr>
            </p:pic>
          </p:grpSp>
          <p:grpSp>
            <p:nvGrpSpPr>
              <p:cNvPr id="1009" name="그룹 1009"/>
              <p:cNvGrpSpPr/>
              <p:nvPr/>
            </p:nvGrpSpPr>
            <p:grpSpPr>
              <a:xfrm>
                <a:off x="12608744" y="4691533"/>
                <a:ext cx="705611" cy="844714"/>
                <a:chOff x="12608744" y="4691533"/>
                <a:chExt cx="705611" cy="844714"/>
              </a:xfrm>
            </p:grpSpPr>
            <p:pic>
              <p:nvPicPr>
                <p:cNvPr id="24" name="Object 23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12608744" y="4691533"/>
                  <a:ext cx="705611" cy="844714"/>
                </a:xfrm>
                <a:prstGeom prst="rect">
                  <a:avLst/>
                </a:prstGeom>
              </p:spPr>
            </p:pic>
          </p:grpSp>
        </p:grpSp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615230" y="4375049"/>
              <a:ext cx="1549483" cy="65811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C90CDA3-8EC3-4AB4-8784-2C67B778D2FC}"/>
                </a:ext>
              </a:extLst>
            </p:cNvPr>
            <p:cNvSpPr txBox="1"/>
            <p:nvPr/>
          </p:nvSpPr>
          <p:spPr>
            <a:xfrm>
              <a:off x="12269202" y="5426164"/>
              <a:ext cx="4495800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>
                  <a:solidFill>
                    <a:srgbClr val="206D38"/>
                  </a:solidFill>
                  <a:latin typeface="a드림고딕3" panose="02020600000000000000" pitchFamily="18" charset="-127"/>
                  <a:ea typeface="a드림고딕3" panose="02020600000000000000" pitchFamily="18" charset="-127"/>
                </a:rPr>
                <a:t>: </a:t>
              </a:r>
              <a:r>
                <a:rPr lang="ko-KR" altLang="en-US" dirty="0">
                  <a:solidFill>
                    <a:srgbClr val="206D38"/>
                  </a:solidFill>
                  <a:latin typeface="a드림고딕3" panose="02020600000000000000" pitchFamily="18" charset="-127"/>
                  <a:ea typeface="a드림고딕3" panose="02020600000000000000" pitchFamily="18" charset="-127"/>
                </a:rPr>
                <a:t>데이터를 저장한 블록을 체인 형태로 </a:t>
              </a:r>
              <a:br>
                <a:rPr lang="en-US" altLang="ko-KR" dirty="0">
                  <a:solidFill>
                    <a:srgbClr val="206D38"/>
                  </a:solidFill>
                  <a:latin typeface="a드림고딕3" panose="02020600000000000000" pitchFamily="18" charset="-127"/>
                  <a:ea typeface="a드림고딕3" panose="02020600000000000000" pitchFamily="18" charset="-127"/>
                </a:rPr>
              </a:br>
              <a:r>
                <a:rPr lang="ko-KR" altLang="en-US" dirty="0">
                  <a:solidFill>
                    <a:srgbClr val="206D38"/>
                  </a:solidFill>
                  <a:latin typeface="a드림고딕3" panose="02020600000000000000" pitchFamily="18" charset="-127"/>
                  <a:ea typeface="a드림고딕3" panose="02020600000000000000" pitchFamily="18" charset="-127"/>
                </a:rPr>
                <a:t>연결한 다음 동시에 수 많은 컴퓨터에 </a:t>
              </a:r>
              <a:br>
                <a:rPr lang="en-US" altLang="ko-KR" dirty="0">
                  <a:solidFill>
                    <a:srgbClr val="206D38"/>
                  </a:solidFill>
                  <a:latin typeface="a드림고딕3" panose="02020600000000000000" pitchFamily="18" charset="-127"/>
                  <a:ea typeface="a드림고딕3" panose="02020600000000000000" pitchFamily="18" charset="-127"/>
                </a:rPr>
              </a:br>
              <a:r>
                <a:rPr lang="ko-KR" altLang="en-US" dirty="0">
                  <a:solidFill>
                    <a:srgbClr val="206D38"/>
                  </a:solidFill>
                  <a:latin typeface="a드림고딕3" panose="02020600000000000000" pitchFamily="18" charset="-127"/>
                  <a:ea typeface="a드림고딕3" panose="02020600000000000000" pitchFamily="18" charset="-127"/>
                </a:rPr>
                <a:t>복제</a:t>
              </a:r>
              <a:r>
                <a:rPr lang="en-US" altLang="ko-KR" dirty="0">
                  <a:solidFill>
                    <a:srgbClr val="206D38"/>
                  </a:solidFill>
                  <a:latin typeface="a드림고딕3" panose="02020600000000000000" pitchFamily="18" charset="-127"/>
                  <a:ea typeface="a드림고딕3" panose="02020600000000000000" pitchFamily="18" charset="-127"/>
                </a:rPr>
                <a:t>/</a:t>
              </a:r>
              <a:r>
                <a:rPr lang="ko-KR" altLang="en-US" dirty="0">
                  <a:solidFill>
                    <a:srgbClr val="206D38"/>
                  </a:solidFill>
                  <a:latin typeface="a드림고딕3" panose="02020600000000000000" pitchFamily="18" charset="-127"/>
                  <a:ea typeface="a드림고딕3" panose="02020600000000000000" pitchFamily="18" charset="-127"/>
                </a:rPr>
                <a:t>저장을 하는 분산형 데이터 저장 기술</a:t>
              </a:r>
              <a:endParaRPr lang="en-US" altLang="ko-KR" dirty="0">
                <a:solidFill>
                  <a:srgbClr val="206D38"/>
                </a:solidFill>
                <a:latin typeface="a드림고딕3" panose="02020600000000000000" pitchFamily="18" charset="-127"/>
                <a:ea typeface="a드림고딕3" panose="02020600000000000000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31429" decel="6857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31429" decel="6857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31429" decel="6857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82634" y="3547953"/>
            <a:ext cx="5155684" cy="176109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59749" y="5401635"/>
            <a:ext cx="4386595" cy="7803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669677" y="5073359"/>
            <a:ext cx="4928631" cy="175853"/>
            <a:chOff x="6669677" y="5073359"/>
            <a:chExt cx="4928631" cy="17585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69677" y="5073359"/>
              <a:ext cx="4928631" cy="1758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89505" y="562650"/>
            <a:ext cx="2232905" cy="2178136"/>
            <a:chOff x="889505" y="562650"/>
            <a:chExt cx="2232905" cy="21781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505" y="562650"/>
              <a:ext cx="2232905" cy="217813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65192" y="1173123"/>
            <a:ext cx="1578726" cy="114862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91592" y="3793287"/>
            <a:ext cx="1943443" cy="57141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87782" y="4433544"/>
            <a:ext cx="2405197" cy="38856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662515" y="3793287"/>
            <a:ext cx="1854557" cy="57141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31629" y="4433544"/>
            <a:ext cx="2788146" cy="66919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819715" y="3793287"/>
            <a:ext cx="1919317" cy="57141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815906" y="4452591"/>
            <a:ext cx="2782533" cy="66919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706287" y="3793287"/>
            <a:ext cx="1919952" cy="57141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702382" y="4452591"/>
            <a:ext cx="2782965" cy="66919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83715" y="6861735"/>
            <a:ext cx="1927253" cy="57141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79906" y="7521039"/>
            <a:ext cx="2787930" cy="6691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72387" y="4354054"/>
            <a:ext cx="2139362" cy="175853"/>
            <a:chOff x="272387" y="4354054"/>
            <a:chExt cx="2139362" cy="17585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272387" y="4354054"/>
              <a:ext cx="2139362" cy="1758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478898" y="8580105"/>
            <a:ext cx="491544" cy="1874196"/>
            <a:chOff x="16478898" y="8580105"/>
            <a:chExt cx="491544" cy="187419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478898" y="8580105"/>
              <a:ext cx="491544" cy="18741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49233" y="4354054"/>
            <a:ext cx="2139362" cy="175853"/>
            <a:chOff x="4249233" y="4354054"/>
            <a:chExt cx="2139362" cy="17585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4249233" y="4354054"/>
              <a:ext cx="2139362" cy="1758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226079" y="4354054"/>
            <a:ext cx="2139362" cy="175853"/>
            <a:chOff x="8226079" y="4354054"/>
            <a:chExt cx="2139362" cy="17585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8226079" y="4354054"/>
              <a:ext cx="2139362" cy="17585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202925" y="4354054"/>
            <a:ext cx="2139362" cy="175853"/>
            <a:chOff x="12202925" y="4354054"/>
            <a:chExt cx="2139362" cy="17585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12202925" y="4354054"/>
              <a:ext cx="2139362" cy="17585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72387" y="7422498"/>
            <a:ext cx="2139362" cy="175853"/>
            <a:chOff x="272387" y="7422498"/>
            <a:chExt cx="2139362" cy="17585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272387" y="7422498"/>
              <a:ext cx="2139362" cy="17585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249233" y="7422498"/>
            <a:ext cx="2139362" cy="175853"/>
            <a:chOff x="4249233" y="7422498"/>
            <a:chExt cx="2139362" cy="17585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4249233" y="7422498"/>
              <a:ext cx="2139362" cy="175853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681573" y="6861734"/>
            <a:ext cx="2016460" cy="571415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677753" y="7521039"/>
            <a:ext cx="2787930" cy="66919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8161103" y="7465493"/>
            <a:ext cx="2139362" cy="175853"/>
            <a:chOff x="8161103" y="7465493"/>
            <a:chExt cx="2139362" cy="17585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8161103" y="7465493"/>
              <a:ext cx="2139362" cy="175853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819715" y="6861734"/>
            <a:ext cx="2016460" cy="571415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815906" y="7521039"/>
            <a:ext cx="2848588" cy="3885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05149" y="3656290"/>
            <a:ext cx="6685125" cy="17610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862729" y="5085714"/>
            <a:ext cx="6560256" cy="234069"/>
            <a:chOff x="5862729" y="5085714"/>
            <a:chExt cx="6560256" cy="23406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62729" y="5085714"/>
              <a:ext cx="6560256" cy="2340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030C549-EFD4-4DEC-9AB8-B8B094C21C93}"/>
              </a:ext>
            </a:extLst>
          </p:cNvPr>
          <p:cNvSpPr txBox="1"/>
          <p:nvPr/>
        </p:nvSpPr>
        <p:spPr>
          <a:xfrm>
            <a:off x="6117028" y="5493511"/>
            <a:ext cx="6051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산업화에 중요하고 핵심적인 사건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48000" decel="5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2" presetClass="emph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11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2050" y="-792109"/>
            <a:ext cx="19389815" cy="4262328"/>
            <a:chOff x="-552050" y="-792109"/>
            <a:chExt cx="19389815" cy="42623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552050" y="-792109"/>
              <a:ext cx="19389815" cy="42623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93298" y="519403"/>
            <a:ext cx="6069040" cy="137139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15315" y="1695220"/>
            <a:ext cx="4315718" cy="9447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409186" y="2638607"/>
            <a:ext cx="5696420" cy="152788"/>
            <a:chOff x="6409186" y="2638607"/>
            <a:chExt cx="5696420" cy="15278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09186" y="2638607"/>
              <a:ext cx="5696420" cy="1527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480615" y="3126679"/>
            <a:ext cx="828031" cy="1255548"/>
            <a:chOff x="16480615" y="3126679"/>
            <a:chExt cx="828031" cy="12555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80615" y="3126679"/>
              <a:ext cx="828031" cy="12555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33146" y="1964459"/>
            <a:ext cx="663236" cy="1005667"/>
            <a:chOff x="15533146" y="1964459"/>
            <a:chExt cx="663236" cy="100566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33146" y="1964459"/>
              <a:ext cx="663236" cy="100566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29810" y="4062464"/>
            <a:ext cx="2585507" cy="2260207"/>
            <a:chOff x="1429810" y="4062464"/>
            <a:chExt cx="2585507" cy="2260207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429810" y="4062464"/>
              <a:ext cx="2585507" cy="2260207"/>
              <a:chOff x="1429810" y="4062464"/>
              <a:chExt cx="2585507" cy="2260207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429810" y="4062464"/>
                <a:ext cx="2585507" cy="2260207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79906" y="4815334"/>
              <a:ext cx="1849340" cy="87132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05238" y="6966932"/>
            <a:ext cx="2434652" cy="2374934"/>
            <a:chOff x="1505238" y="6966932"/>
            <a:chExt cx="2434652" cy="2374934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505238" y="6966932"/>
              <a:ext cx="2434652" cy="2374934"/>
              <a:chOff x="1505238" y="6966932"/>
              <a:chExt cx="2434652" cy="2374934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505238" y="6966932"/>
                <a:ext cx="2434652" cy="2374934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79906" y="7777163"/>
              <a:ext cx="1688848" cy="871325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A9DC0A4-EBC5-4720-8DE2-632C113C6012}"/>
              </a:ext>
            </a:extLst>
          </p:cNvPr>
          <p:cNvGrpSpPr/>
          <p:nvPr/>
        </p:nvGrpSpPr>
        <p:grpSpPr>
          <a:xfrm>
            <a:off x="5187491" y="7132473"/>
            <a:ext cx="2585507" cy="2260207"/>
            <a:chOff x="5187491" y="7132473"/>
            <a:chExt cx="2585507" cy="226020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5187491" y="7132473"/>
              <a:ext cx="2585507" cy="2260207"/>
              <a:chOff x="5187491" y="7132473"/>
              <a:chExt cx="2585507" cy="2260207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11700000">
                <a:off x="5187491" y="7132473"/>
                <a:ext cx="2585507" cy="2260207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37582" y="7976125"/>
              <a:ext cx="1849340" cy="50593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262918" y="3955390"/>
            <a:ext cx="2434652" cy="2374934"/>
            <a:chOff x="5262918" y="3955390"/>
            <a:chExt cx="2434652" cy="2374934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5262918" y="3955390"/>
              <a:ext cx="2434652" cy="2374934"/>
              <a:chOff x="5262918" y="3955390"/>
              <a:chExt cx="2434652" cy="2374934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262918" y="3955390"/>
                <a:ext cx="2434652" cy="2374934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58430" y="4793115"/>
              <a:ext cx="1881664" cy="87132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571711" y="4086150"/>
            <a:ext cx="2585507" cy="2260207"/>
            <a:chOff x="8571711" y="4086150"/>
            <a:chExt cx="2585507" cy="2260207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8571711" y="4086150"/>
              <a:ext cx="2585507" cy="2260207"/>
              <a:chOff x="8571711" y="4086150"/>
              <a:chExt cx="2585507" cy="2260207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571711" y="4086150"/>
                <a:ext cx="2585507" cy="2260207"/>
              </a:xfrm>
              <a:prstGeom prst="rect">
                <a:avLst/>
              </a:prstGeom>
            </p:spPr>
          </p:pic>
        </p:grpSp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821830" y="4839020"/>
              <a:ext cx="1977509" cy="871325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EF80708-DB6D-4227-BB8F-621FE852C25F}"/>
              </a:ext>
            </a:extLst>
          </p:cNvPr>
          <p:cNvGrpSpPr/>
          <p:nvPr/>
        </p:nvGrpSpPr>
        <p:grpSpPr>
          <a:xfrm>
            <a:off x="8513316" y="6836391"/>
            <a:ext cx="2702299" cy="2636016"/>
            <a:chOff x="8513316" y="6836391"/>
            <a:chExt cx="2702299" cy="2636016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8513316" y="6836391"/>
              <a:ext cx="2702299" cy="2636016"/>
              <a:chOff x="8513316" y="6836391"/>
              <a:chExt cx="2702299" cy="2636016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8513316" y="6836391"/>
                <a:ext cx="2702299" cy="2636016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859896" y="7935896"/>
              <a:ext cx="2105679" cy="505930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59375D-BA85-46EC-9760-12D6E707EA11}"/>
              </a:ext>
            </a:extLst>
          </p:cNvPr>
          <p:cNvGrpSpPr/>
          <p:nvPr/>
        </p:nvGrpSpPr>
        <p:grpSpPr>
          <a:xfrm>
            <a:off x="11712958" y="5979822"/>
            <a:ext cx="6596080" cy="3362044"/>
            <a:chOff x="11712958" y="5979822"/>
            <a:chExt cx="6596080" cy="3362044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037036" y="5979822"/>
              <a:ext cx="5065853" cy="822837"/>
            </a:xfrm>
            <a:prstGeom prst="rect">
              <a:avLst/>
            </a:prstGeom>
          </p:spPr>
        </p:pic>
        <p:grpSp>
          <p:nvGrpSpPr>
            <p:cNvPr id="1015" name="그룹 1015"/>
            <p:cNvGrpSpPr/>
            <p:nvPr/>
          </p:nvGrpSpPr>
          <p:grpSpPr>
            <a:xfrm flipH="1">
              <a:off x="11712958" y="6522301"/>
              <a:ext cx="6596080" cy="2819565"/>
              <a:chOff x="11712958" y="6522301"/>
              <a:chExt cx="6596080" cy="2819565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1712958" y="6522301"/>
                <a:ext cx="6596080" cy="281956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8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8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80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8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8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8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accel="42000" decel="58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2050" y="-792109"/>
            <a:ext cx="19389815" cy="4262328"/>
            <a:chOff x="-552050" y="-792109"/>
            <a:chExt cx="19389815" cy="42623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552050" y="-792109"/>
              <a:ext cx="19389815" cy="42623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93298" y="519403"/>
            <a:ext cx="6146752" cy="137139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15315" y="1695220"/>
            <a:ext cx="4166236" cy="9447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409186" y="2638607"/>
            <a:ext cx="5696420" cy="152788"/>
            <a:chOff x="6409186" y="2638607"/>
            <a:chExt cx="5696420" cy="15278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09186" y="2638607"/>
              <a:ext cx="5696420" cy="152788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B91BED5-AEF7-4376-90C5-D961A287DCBE}"/>
              </a:ext>
            </a:extLst>
          </p:cNvPr>
          <p:cNvGrpSpPr/>
          <p:nvPr/>
        </p:nvGrpSpPr>
        <p:grpSpPr>
          <a:xfrm>
            <a:off x="1429810" y="4062464"/>
            <a:ext cx="2585507" cy="2260207"/>
            <a:chOff x="1429810" y="4062464"/>
            <a:chExt cx="2585507" cy="2260207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29810" y="4062464"/>
              <a:ext cx="2585507" cy="2260207"/>
              <a:chOff x="1429810" y="4062464"/>
              <a:chExt cx="2585507" cy="2260207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29810" y="4062464"/>
                <a:ext cx="2585507" cy="2260207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9906" y="4929620"/>
              <a:ext cx="1849340" cy="505930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6E5B968-6C1E-41B7-AD60-4A0F9E1CAE8F}"/>
              </a:ext>
            </a:extLst>
          </p:cNvPr>
          <p:cNvGrpSpPr/>
          <p:nvPr/>
        </p:nvGrpSpPr>
        <p:grpSpPr>
          <a:xfrm>
            <a:off x="1505238" y="6966932"/>
            <a:ext cx="2434652" cy="2374934"/>
            <a:chOff x="1505238" y="6966932"/>
            <a:chExt cx="2434652" cy="2374934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505238" y="6966932"/>
              <a:ext cx="2434652" cy="2374934"/>
              <a:chOff x="1505238" y="6966932"/>
              <a:chExt cx="2434652" cy="2374934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505238" y="6966932"/>
                <a:ext cx="2434652" cy="2374934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79906" y="7920020"/>
              <a:ext cx="1688848" cy="505930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96B9F71-B06E-40F5-8E3E-E23C285AD4C2}"/>
              </a:ext>
            </a:extLst>
          </p:cNvPr>
          <p:cNvGrpSpPr/>
          <p:nvPr/>
        </p:nvGrpSpPr>
        <p:grpSpPr>
          <a:xfrm>
            <a:off x="5187491" y="7132473"/>
            <a:ext cx="2585507" cy="2260207"/>
            <a:chOff x="5187491" y="7132473"/>
            <a:chExt cx="2585507" cy="2260207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5187491" y="7132473"/>
              <a:ext cx="2585507" cy="2260207"/>
              <a:chOff x="5187491" y="7132473"/>
              <a:chExt cx="2585507" cy="2260207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1700000">
                <a:off x="5187491" y="7132473"/>
                <a:ext cx="2585507" cy="2260207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37582" y="7918982"/>
              <a:ext cx="1688848" cy="505930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2B8F3E2-B3E4-48DF-89D1-C8FE81E2A80E}"/>
              </a:ext>
            </a:extLst>
          </p:cNvPr>
          <p:cNvGrpSpPr/>
          <p:nvPr/>
        </p:nvGrpSpPr>
        <p:grpSpPr>
          <a:xfrm>
            <a:off x="5262918" y="3955390"/>
            <a:ext cx="2434652" cy="2374934"/>
            <a:chOff x="5262918" y="3955390"/>
            <a:chExt cx="2434652" cy="2374934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5262918" y="3955390"/>
              <a:ext cx="2434652" cy="2374934"/>
              <a:chOff x="5262918" y="3955390"/>
              <a:chExt cx="2434652" cy="2374934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262918" y="3955390"/>
                <a:ext cx="2434652" cy="2374934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58430" y="4897877"/>
              <a:ext cx="2138002" cy="505930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BD27C5B-25BB-4424-B888-AEAFE8746EE4}"/>
              </a:ext>
            </a:extLst>
          </p:cNvPr>
          <p:cNvGrpSpPr/>
          <p:nvPr/>
        </p:nvGrpSpPr>
        <p:grpSpPr>
          <a:xfrm>
            <a:off x="8571711" y="4086150"/>
            <a:ext cx="2585507" cy="2260207"/>
            <a:chOff x="8571711" y="4086150"/>
            <a:chExt cx="2585507" cy="226020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8571711" y="4086150"/>
              <a:ext cx="2585507" cy="2260207"/>
              <a:chOff x="8571711" y="4086150"/>
              <a:chExt cx="2585507" cy="2260207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571711" y="4086150"/>
                <a:ext cx="2585507" cy="2260207"/>
              </a:xfrm>
              <a:prstGeom prst="rect">
                <a:avLst/>
              </a:prstGeom>
            </p:spPr>
          </p:pic>
        </p:grpSp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821830" y="4896163"/>
              <a:ext cx="2105679" cy="505930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95A5FFF8-E44A-49D3-AEBE-A5355049FAC2}"/>
              </a:ext>
            </a:extLst>
          </p:cNvPr>
          <p:cNvGrpSpPr/>
          <p:nvPr/>
        </p:nvGrpSpPr>
        <p:grpSpPr>
          <a:xfrm>
            <a:off x="8513316" y="6836391"/>
            <a:ext cx="2702299" cy="2636016"/>
            <a:chOff x="8513316" y="6836391"/>
            <a:chExt cx="2702299" cy="2636016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8513316" y="6836391"/>
              <a:ext cx="2702299" cy="2636016"/>
              <a:chOff x="8513316" y="6836391"/>
              <a:chExt cx="2702299" cy="2636016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8513316" y="6836391"/>
                <a:ext cx="2702299" cy="2636016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859896" y="7859706"/>
              <a:ext cx="1977509" cy="505930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01ADEB6-EFE2-46FB-92EC-1B805581A74F}"/>
              </a:ext>
            </a:extLst>
          </p:cNvPr>
          <p:cNvGrpSpPr/>
          <p:nvPr/>
        </p:nvGrpSpPr>
        <p:grpSpPr>
          <a:xfrm>
            <a:off x="11521361" y="5304924"/>
            <a:ext cx="6787677" cy="4036942"/>
            <a:chOff x="11521361" y="5304924"/>
            <a:chExt cx="6787677" cy="4036942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620471" y="5304924"/>
              <a:ext cx="6439408" cy="822837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11521361" y="6317185"/>
              <a:ext cx="6787677" cy="3024681"/>
              <a:chOff x="11521361" y="6317185"/>
              <a:chExt cx="6787677" cy="3024681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1521361" y="6317185"/>
                <a:ext cx="6787677" cy="3024681"/>
              </a:xfrm>
              <a:prstGeom prst="rect">
                <a:avLst/>
              </a:prstGeom>
            </p:spPr>
          </p:pic>
        </p:grpSp>
      </p:grpSp>
      <p:grpSp>
        <p:nvGrpSpPr>
          <p:cNvPr id="34" name="그룹 1003">
            <a:extLst>
              <a:ext uri="{FF2B5EF4-FFF2-40B4-BE49-F238E27FC236}">
                <a16:creationId xmlns:a16="http://schemas.microsoft.com/office/drawing/2014/main" id="{14A11F4A-164C-49CC-AD46-817AE45C9C0D}"/>
              </a:ext>
            </a:extLst>
          </p:cNvPr>
          <p:cNvGrpSpPr/>
          <p:nvPr/>
        </p:nvGrpSpPr>
        <p:grpSpPr>
          <a:xfrm>
            <a:off x="16492269" y="3126679"/>
            <a:ext cx="828031" cy="1255548"/>
            <a:chOff x="16480615" y="3126679"/>
            <a:chExt cx="828031" cy="1255548"/>
          </a:xfrm>
        </p:grpSpPr>
        <p:pic>
          <p:nvPicPr>
            <p:cNvPr id="36" name="Object 10">
              <a:extLst>
                <a:ext uri="{FF2B5EF4-FFF2-40B4-BE49-F238E27FC236}">
                  <a16:creationId xmlns:a16="http://schemas.microsoft.com/office/drawing/2014/main" id="{F9F97B96-68CB-40CD-AFFF-9DA660FEC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480615" y="3126679"/>
              <a:ext cx="828031" cy="1255548"/>
            </a:xfrm>
            <a:prstGeom prst="rect">
              <a:avLst/>
            </a:prstGeom>
          </p:spPr>
        </p:pic>
      </p:grpSp>
      <p:grpSp>
        <p:nvGrpSpPr>
          <p:cNvPr id="38" name="그룹 1004">
            <a:extLst>
              <a:ext uri="{FF2B5EF4-FFF2-40B4-BE49-F238E27FC236}">
                <a16:creationId xmlns:a16="http://schemas.microsoft.com/office/drawing/2014/main" id="{ED8FC595-3888-48AC-9ACA-5FDD8C7E1F71}"/>
              </a:ext>
            </a:extLst>
          </p:cNvPr>
          <p:cNvGrpSpPr/>
          <p:nvPr/>
        </p:nvGrpSpPr>
        <p:grpSpPr>
          <a:xfrm>
            <a:off x="15544800" y="1964459"/>
            <a:ext cx="663236" cy="1005667"/>
            <a:chOff x="15533146" y="1964459"/>
            <a:chExt cx="663236" cy="1005667"/>
          </a:xfrm>
        </p:grpSpPr>
        <p:pic>
          <p:nvPicPr>
            <p:cNvPr id="41" name="Object 13">
              <a:extLst>
                <a:ext uri="{FF2B5EF4-FFF2-40B4-BE49-F238E27FC236}">
                  <a16:creationId xmlns:a16="http://schemas.microsoft.com/office/drawing/2014/main" id="{FF6FC3E5-564E-412D-85D4-409D9E5D5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533146" y="1964459"/>
              <a:ext cx="663236" cy="100566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8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accel="42000" decel="58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2050" y="-792109"/>
            <a:ext cx="19389815" cy="4262328"/>
            <a:chOff x="-552050" y="-792109"/>
            <a:chExt cx="19389815" cy="42623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552050" y="-792109"/>
              <a:ext cx="19389815" cy="42623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93298" y="519403"/>
            <a:ext cx="6147514" cy="137139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15315" y="1695220"/>
            <a:ext cx="4315718" cy="9447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409186" y="2638607"/>
            <a:ext cx="5696420" cy="152788"/>
            <a:chOff x="6409186" y="2638607"/>
            <a:chExt cx="5696420" cy="15278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09186" y="2638607"/>
              <a:ext cx="5696420" cy="152788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72F2BAC-679D-4309-BE0A-0F0E4A7E534B}"/>
              </a:ext>
            </a:extLst>
          </p:cNvPr>
          <p:cNvGrpSpPr/>
          <p:nvPr/>
        </p:nvGrpSpPr>
        <p:grpSpPr>
          <a:xfrm>
            <a:off x="1429810" y="4062464"/>
            <a:ext cx="2585507" cy="2260207"/>
            <a:chOff x="1429810" y="4062464"/>
            <a:chExt cx="2585507" cy="2260207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29810" y="4062464"/>
              <a:ext cx="2585507" cy="2260207"/>
              <a:chOff x="1429810" y="4062464"/>
              <a:chExt cx="2585507" cy="2260207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29810" y="4062464"/>
                <a:ext cx="2585507" cy="2260207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9906" y="4958192"/>
              <a:ext cx="1560678" cy="505930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69A5E3-D65A-49EE-88F3-E8FC05896909}"/>
              </a:ext>
            </a:extLst>
          </p:cNvPr>
          <p:cNvGrpSpPr/>
          <p:nvPr/>
        </p:nvGrpSpPr>
        <p:grpSpPr>
          <a:xfrm>
            <a:off x="1505238" y="6966932"/>
            <a:ext cx="2434652" cy="2374934"/>
            <a:chOff x="1505238" y="6966932"/>
            <a:chExt cx="2434652" cy="2374934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505238" y="6966932"/>
              <a:ext cx="2434652" cy="2374934"/>
              <a:chOff x="1505238" y="6966932"/>
              <a:chExt cx="2434652" cy="2374934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505238" y="6966932"/>
                <a:ext cx="2434652" cy="2374934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79906" y="7843830"/>
              <a:ext cx="1849340" cy="505930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6F84AC5-D38E-4785-8710-2B6DB02F7AD8}"/>
              </a:ext>
            </a:extLst>
          </p:cNvPr>
          <p:cNvGrpSpPr/>
          <p:nvPr/>
        </p:nvGrpSpPr>
        <p:grpSpPr>
          <a:xfrm>
            <a:off x="5187491" y="7132473"/>
            <a:ext cx="2585507" cy="2260207"/>
            <a:chOff x="5187491" y="7132473"/>
            <a:chExt cx="2585507" cy="2260207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5187491" y="7132473"/>
              <a:ext cx="2585507" cy="2260207"/>
              <a:chOff x="5187491" y="7132473"/>
              <a:chExt cx="2585507" cy="2260207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1700000">
                <a:off x="5187491" y="7132473"/>
                <a:ext cx="2585507" cy="2260207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37582" y="7918982"/>
              <a:ext cx="1852292" cy="505930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507A00C-5162-41C8-BE86-C6FE6D3D8DB6}"/>
              </a:ext>
            </a:extLst>
          </p:cNvPr>
          <p:cNvGrpSpPr/>
          <p:nvPr/>
        </p:nvGrpSpPr>
        <p:grpSpPr>
          <a:xfrm>
            <a:off x="5262918" y="3955390"/>
            <a:ext cx="2434652" cy="2374934"/>
            <a:chOff x="5262918" y="3955390"/>
            <a:chExt cx="2434652" cy="2374934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5262918" y="3955390"/>
              <a:ext cx="2434652" cy="2374934"/>
              <a:chOff x="5262918" y="3955390"/>
              <a:chExt cx="2434652" cy="2374934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262918" y="3955390"/>
                <a:ext cx="2434652" cy="2374934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58430" y="4897877"/>
              <a:ext cx="1560679" cy="505930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1E7CF42-A111-48B8-9EE0-D537B1674614}"/>
              </a:ext>
            </a:extLst>
          </p:cNvPr>
          <p:cNvGrpSpPr/>
          <p:nvPr/>
        </p:nvGrpSpPr>
        <p:grpSpPr>
          <a:xfrm>
            <a:off x="8571711" y="4086150"/>
            <a:ext cx="2585507" cy="2260207"/>
            <a:chOff x="8571711" y="4086150"/>
            <a:chExt cx="2585507" cy="226020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8571711" y="4086150"/>
              <a:ext cx="2585507" cy="2260207"/>
              <a:chOff x="8571711" y="4086150"/>
              <a:chExt cx="2585507" cy="2260207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571711" y="4086150"/>
                <a:ext cx="2585507" cy="2260207"/>
              </a:xfrm>
              <a:prstGeom prst="rect">
                <a:avLst/>
              </a:prstGeom>
            </p:spPr>
          </p:pic>
        </p:grpSp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821830" y="4896163"/>
              <a:ext cx="1688848" cy="505930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0D112F4-45B5-4523-9DF1-97BF7FBFEE85}"/>
              </a:ext>
            </a:extLst>
          </p:cNvPr>
          <p:cNvGrpSpPr/>
          <p:nvPr/>
        </p:nvGrpSpPr>
        <p:grpSpPr>
          <a:xfrm>
            <a:off x="8513316" y="6836391"/>
            <a:ext cx="2702299" cy="2636016"/>
            <a:chOff x="8513316" y="6836391"/>
            <a:chExt cx="2702299" cy="2636016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8513316" y="6836391"/>
              <a:ext cx="2702299" cy="2636016"/>
              <a:chOff x="8513316" y="6836391"/>
              <a:chExt cx="2702299" cy="2636016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8513316" y="6836391"/>
                <a:ext cx="2702299" cy="2636016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859896" y="7907325"/>
              <a:ext cx="1849340" cy="505930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D85D5FF-8A53-4357-BD0E-97816778DBD9}"/>
              </a:ext>
            </a:extLst>
          </p:cNvPr>
          <p:cNvGrpSpPr/>
          <p:nvPr/>
        </p:nvGrpSpPr>
        <p:grpSpPr>
          <a:xfrm>
            <a:off x="11499566" y="5719211"/>
            <a:ext cx="7019385" cy="3612925"/>
            <a:chOff x="11499566" y="5719211"/>
            <a:chExt cx="7019385" cy="361292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597145" y="5719211"/>
              <a:ext cx="6150448" cy="822836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11499566" y="6566403"/>
              <a:ext cx="7019385" cy="2765733"/>
              <a:chOff x="11499566" y="6566403"/>
              <a:chExt cx="7019385" cy="2765733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1499566" y="6566403"/>
                <a:ext cx="7019385" cy="2765733"/>
              </a:xfrm>
              <a:prstGeom prst="rect">
                <a:avLst/>
              </a:prstGeom>
            </p:spPr>
          </p:pic>
        </p:grpSp>
      </p:grpSp>
      <p:grpSp>
        <p:nvGrpSpPr>
          <p:cNvPr id="34" name="그룹 1003">
            <a:extLst>
              <a:ext uri="{FF2B5EF4-FFF2-40B4-BE49-F238E27FC236}">
                <a16:creationId xmlns:a16="http://schemas.microsoft.com/office/drawing/2014/main" id="{FAA5E112-4C06-42C3-8227-59ECC360FC40}"/>
              </a:ext>
            </a:extLst>
          </p:cNvPr>
          <p:cNvGrpSpPr/>
          <p:nvPr/>
        </p:nvGrpSpPr>
        <p:grpSpPr>
          <a:xfrm>
            <a:off x="16469369" y="3105320"/>
            <a:ext cx="828031" cy="1255548"/>
            <a:chOff x="16480615" y="3126679"/>
            <a:chExt cx="828031" cy="1255548"/>
          </a:xfrm>
        </p:grpSpPr>
        <p:pic>
          <p:nvPicPr>
            <p:cNvPr id="36" name="Object 10">
              <a:extLst>
                <a:ext uri="{FF2B5EF4-FFF2-40B4-BE49-F238E27FC236}">
                  <a16:creationId xmlns:a16="http://schemas.microsoft.com/office/drawing/2014/main" id="{A919E869-BAB0-4C23-A362-1091DF737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480615" y="3126679"/>
              <a:ext cx="828031" cy="1255548"/>
            </a:xfrm>
            <a:prstGeom prst="rect">
              <a:avLst/>
            </a:prstGeom>
          </p:spPr>
        </p:pic>
      </p:grpSp>
      <p:grpSp>
        <p:nvGrpSpPr>
          <p:cNvPr id="38" name="그룹 1004">
            <a:extLst>
              <a:ext uri="{FF2B5EF4-FFF2-40B4-BE49-F238E27FC236}">
                <a16:creationId xmlns:a16="http://schemas.microsoft.com/office/drawing/2014/main" id="{3C455AA7-673A-4948-BF07-DF7CE0886573}"/>
              </a:ext>
            </a:extLst>
          </p:cNvPr>
          <p:cNvGrpSpPr/>
          <p:nvPr/>
        </p:nvGrpSpPr>
        <p:grpSpPr>
          <a:xfrm>
            <a:off x="15521900" y="1943100"/>
            <a:ext cx="663236" cy="1005667"/>
            <a:chOff x="15533146" y="1964459"/>
            <a:chExt cx="663236" cy="1005667"/>
          </a:xfrm>
        </p:grpSpPr>
        <p:pic>
          <p:nvPicPr>
            <p:cNvPr id="41" name="Object 13">
              <a:extLst>
                <a:ext uri="{FF2B5EF4-FFF2-40B4-BE49-F238E27FC236}">
                  <a16:creationId xmlns:a16="http://schemas.microsoft.com/office/drawing/2014/main" id="{53C3ED52-7723-47EB-93FF-0FDA212E2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533146" y="1964459"/>
              <a:ext cx="663236" cy="100566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8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accel="42000" decel="58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2050" y="-792109"/>
            <a:ext cx="19389815" cy="4262328"/>
            <a:chOff x="-552050" y="-792109"/>
            <a:chExt cx="19389815" cy="42623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552050" y="-792109"/>
              <a:ext cx="19389815" cy="42623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93298" y="519403"/>
            <a:ext cx="6156276" cy="137139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15315" y="1695220"/>
            <a:ext cx="4353203" cy="9447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409186" y="2638607"/>
            <a:ext cx="5696420" cy="152788"/>
            <a:chOff x="6409186" y="2638607"/>
            <a:chExt cx="5696420" cy="15278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09186" y="2638607"/>
              <a:ext cx="5696420" cy="152788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4D29D474-85DA-4E7C-AAE3-AF863B15A210}"/>
              </a:ext>
            </a:extLst>
          </p:cNvPr>
          <p:cNvGrpSpPr/>
          <p:nvPr/>
        </p:nvGrpSpPr>
        <p:grpSpPr>
          <a:xfrm>
            <a:off x="1429810" y="4062464"/>
            <a:ext cx="2585507" cy="2260207"/>
            <a:chOff x="1429810" y="4062464"/>
            <a:chExt cx="2585507" cy="2260207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29810" y="4062464"/>
              <a:ext cx="2585507" cy="2260207"/>
              <a:chOff x="1429810" y="4062464"/>
              <a:chExt cx="2585507" cy="2260207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29810" y="4062464"/>
                <a:ext cx="2585507" cy="2260207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9906" y="4815334"/>
              <a:ext cx="1977509" cy="87132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05238" y="6966932"/>
            <a:ext cx="2434652" cy="2374934"/>
            <a:chOff x="1505238" y="6966932"/>
            <a:chExt cx="2434652" cy="2374934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505238" y="6966932"/>
              <a:ext cx="2434652" cy="2374934"/>
              <a:chOff x="1505238" y="6966932"/>
              <a:chExt cx="2434652" cy="2374934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505238" y="6966932"/>
                <a:ext cx="2434652" cy="2374934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79906" y="7777163"/>
              <a:ext cx="2009833" cy="871325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FA03295-B03F-4DBA-8841-7FA87B6B11B0}"/>
              </a:ext>
            </a:extLst>
          </p:cNvPr>
          <p:cNvGrpSpPr/>
          <p:nvPr/>
        </p:nvGrpSpPr>
        <p:grpSpPr>
          <a:xfrm>
            <a:off x="5187491" y="7132473"/>
            <a:ext cx="2585507" cy="2260207"/>
            <a:chOff x="5187491" y="7132473"/>
            <a:chExt cx="2585507" cy="226020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5187491" y="7132473"/>
              <a:ext cx="2585507" cy="2260207"/>
              <a:chOff x="5187491" y="7132473"/>
              <a:chExt cx="2585507" cy="2260207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1700000">
                <a:off x="5187491" y="7132473"/>
                <a:ext cx="2585507" cy="2260207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37582" y="8014220"/>
              <a:ext cx="2138002" cy="50593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262918" y="3955390"/>
            <a:ext cx="2434652" cy="2374934"/>
            <a:chOff x="5262918" y="3955390"/>
            <a:chExt cx="2434652" cy="2374934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5262918" y="3955390"/>
              <a:ext cx="2434652" cy="2374934"/>
              <a:chOff x="5262918" y="3955390"/>
              <a:chExt cx="2434652" cy="2374934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262918" y="3955390"/>
                <a:ext cx="2434652" cy="2374934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58430" y="4793115"/>
              <a:ext cx="1977509" cy="871325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8EEA3B1-1C58-472B-8C78-BB327BEFE020}"/>
              </a:ext>
            </a:extLst>
          </p:cNvPr>
          <p:cNvGrpSpPr/>
          <p:nvPr/>
        </p:nvGrpSpPr>
        <p:grpSpPr>
          <a:xfrm>
            <a:off x="8571711" y="4086150"/>
            <a:ext cx="2585507" cy="2260207"/>
            <a:chOff x="8571711" y="4086150"/>
            <a:chExt cx="2585507" cy="2260207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8571711" y="4086150"/>
              <a:ext cx="2585507" cy="2260207"/>
              <a:chOff x="8571711" y="4086150"/>
              <a:chExt cx="2585507" cy="2260207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571711" y="4086150"/>
                <a:ext cx="2585507" cy="2260207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821830" y="4924734"/>
              <a:ext cx="1849340" cy="505930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DB36FD6-9487-4DDC-8C46-56FA86F515EA}"/>
              </a:ext>
            </a:extLst>
          </p:cNvPr>
          <p:cNvGrpSpPr/>
          <p:nvPr/>
        </p:nvGrpSpPr>
        <p:grpSpPr>
          <a:xfrm>
            <a:off x="8513316" y="6836391"/>
            <a:ext cx="2702299" cy="2636016"/>
            <a:chOff x="8513316" y="6836391"/>
            <a:chExt cx="2702299" cy="2636016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8513316" y="6836391"/>
              <a:ext cx="2702299" cy="2636016"/>
              <a:chOff x="8513316" y="6836391"/>
              <a:chExt cx="2702299" cy="2636016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8513316" y="6836391"/>
                <a:ext cx="2702299" cy="2636016"/>
              </a:xfrm>
              <a:prstGeom prst="rect">
                <a:avLst/>
              </a:prstGeom>
            </p:spPr>
          </p:pic>
        </p:grpSp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859896" y="8002563"/>
              <a:ext cx="2138002" cy="505930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5AE8F2A-36C6-4A8A-AE79-86E6B84F2BF1}"/>
              </a:ext>
            </a:extLst>
          </p:cNvPr>
          <p:cNvGrpSpPr/>
          <p:nvPr/>
        </p:nvGrpSpPr>
        <p:grpSpPr>
          <a:xfrm>
            <a:off x="11282000" y="4878941"/>
            <a:ext cx="7462470" cy="4460903"/>
            <a:chOff x="11282000" y="4878941"/>
            <a:chExt cx="7462470" cy="4460903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11282000" y="7009353"/>
              <a:ext cx="7462470" cy="2330491"/>
              <a:chOff x="11282000" y="7009353"/>
              <a:chExt cx="7462470" cy="2330491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1282000" y="7009353"/>
                <a:ext cx="7462470" cy="2330491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590330" y="4878941"/>
              <a:ext cx="6982949" cy="2790024"/>
            </a:xfrm>
            <a:prstGeom prst="rect">
              <a:avLst/>
            </a:prstGeom>
          </p:spPr>
        </p:pic>
      </p:grpSp>
      <p:grpSp>
        <p:nvGrpSpPr>
          <p:cNvPr id="35" name="그룹 1003">
            <a:extLst>
              <a:ext uri="{FF2B5EF4-FFF2-40B4-BE49-F238E27FC236}">
                <a16:creationId xmlns:a16="http://schemas.microsoft.com/office/drawing/2014/main" id="{09FACA97-8487-4EF1-BB8A-004EDC36E8BB}"/>
              </a:ext>
            </a:extLst>
          </p:cNvPr>
          <p:cNvGrpSpPr/>
          <p:nvPr/>
        </p:nvGrpSpPr>
        <p:grpSpPr>
          <a:xfrm>
            <a:off x="16469369" y="3126679"/>
            <a:ext cx="828031" cy="1255548"/>
            <a:chOff x="16480615" y="3126679"/>
            <a:chExt cx="828031" cy="1255548"/>
          </a:xfrm>
        </p:grpSpPr>
        <p:pic>
          <p:nvPicPr>
            <p:cNvPr id="36" name="Object 10">
              <a:extLst>
                <a:ext uri="{FF2B5EF4-FFF2-40B4-BE49-F238E27FC236}">
                  <a16:creationId xmlns:a16="http://schemas.microsoft.com/office/drawing/2014/main" id="{482BACDA-7E87-42B0-B252-14CF9A17D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480615" y="3126679"/>
              <a:ext cx="828031" cy="1255548"/>
            </a:xfrm>
            <a:prstGeom prst="rect">
              <a:avLst/>
            </a:prstGeom>
          </p:spPr>
        </p:pic>
      </p:grpSp>
      <p:grpSp>
        <p:nvGrpSpPr>
          <p:cNvPr id="38" name="그룹 1004">
            <a:extLst>
              <a:ext uri="{FF2B5EF4-FFF2-40B4-BE49-F238E27FC236}">
                <a16:creationId xmlns:a16="http://schemas.microsoft.com/office/drawing/2014/main" id="{39853B9C-5535-45EF-B0C6-725444863E96}"/>
              </a:ext>
            </a:extLst>
          </p:cNvPr>
          <p:cNvGrpSpPr/>
          <p:nvPr/>
        </p:nvGrpSpPr>
        <p:grpSpPr>
          <a:xfrm>
            <a:off x="15521900" y="1964459"/>
            <a:ext cx="663236" cy="1005667"/>
            <a:chOff x="15533146" y="1964459"/>
            <a:chExt cx="663236" cy="1005667"/>
          </a:xfrm>
        </p:grpSpPr>
        <p:pic>
          <p:nvPicPr>
            <p:cNvPr id="40" name="Object 13">
              <a:extLst>
                <a:ext uri="{FF2B5EF4-FFF2-40B4-BE49-F238E27FC236}">
                  <a16:creationId xmlns:a16="http://schemas.microsoft.com/office/drawing/2014/main" id="{CD2D9A94-0C4D-4AAF-A5C2-36EC18409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533146" y="1964459"/>
              <a:ext cx="663236" cy="100566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8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8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8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8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accel="42000" decel="58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3984" y="608434"/>
            <a:ext cx="4839506" cy="137139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07410" y="772242"/>
            <a:ext cx="2198193" cy="9447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8267" y="1862681"/>
            <a:ext cx="6826135" cy="163007"/>
            <a:chOff x="1008267" y="1862681"/>
            <a:chExt cx="6826135" cy="16300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008267" y="1862681"/>
              <a:ext cx="6826135" cy="163007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BC79A36-F3E4-4080-948C-42DE6B4F06EA}"/>
              </a:ext>
            </a:extLst>
          </p:cNvPr>
          <p:cNvGrpSpPr/>
          <p:nvPr/>
        </p:nvGrpSpPr>
        <p:grpSpPr>
          <a:xfrm>
            <a:off x="1468798" y="2584400"/>
            <a:ext cx="5566657" cy="6814652"/>
            <a:chOff x="1468798" y="2584400"/>
            <a:chExt cx="5566657" cy="681465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468798" y="2584400"/>
              <a:ext cx="5566657" cy="5378469"/>
              <a:chOff x="1468798" y="2584400"/>
              <a:chExt cx="5566657" cy="537846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68798" y="2584400"/>
                <a:ext cx="5566657" cy="5378469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42115" y="8154639"/>
              <a:ext cx="3423639" cy="1244413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72007D7-DC43-487A-91F4-6F936F7162EA}"/>
              </a:ext>
            </a:extLst>
          </p:cNvPr>
          <p:cNvGrpSpPr/>
          <p:nvPr/>
        </p:nvGrpSpPr>
        <p:grpSpPr>
          <a:xfrm>
            <a:off x="8548823" y="2388848"/>
            <a:ext cx="8461157" cy="2241509"/>
            <a:chOff x="8548823" y="2388848"/>
            <a:chExt cx="8461157" cy="224150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8548823" y="2388848"/>
              <a:ext cx="8461157" cy="2241509"/>
              <a:chOff x="8548823" y="2388848"/>
              <a:chExt cx="8461157" cy="2241509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548823" y="2388848"/>
                <a:ext cx="8461157" cy="2241509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066668" y="3271001"/>
              <a:ext cx="7424815" cy="829184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11068" y="2633649"/>
              <a:ext cx="2312712" cy="685699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DBEE49B-87FB-45E4-896C-3C893CD97F60}"/>
              </a:ext>
            </a:extLst>
          </p:cNvPr>
          <p:cNvGrpSpPr/>
          <p:nvPr/>
        </p:nvGrpSpPr>
        <p:grpSpPr>
          <a:xfrm>
            <a:off x="8548823" y="7171975"/>
            <a:ext cx="8461157" cy="2238095"/>
            <a:chOff x="8548823" y="7171975"/>
            <a:chExt cx="8461157" cy="2238095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8548823" y="7171975"/>
              <a:ext cx="8461157" cy="2238095"/>
              <a:chOff x="8548823" y="7171975"/>
              <a:chExt cx="8461157" cy="2238095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8548823" y="7171975"/>
                <a:ext cx="8461157" cy="2238095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011068" y="7419220"/>
              <a:ext cx="3877631" cy="68569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F92325C-F55D-4F93-A836-6AA5F795ACDC}"/>
                </a:ext>
              </a:extLst>
            </p:cNvPr>
            <p:cNvSpPr txBox="1"/>
            <p:nvPr/>
          </p:nvSpPr>
          <p:spPr>
            <a:xfrm>
              <a:off x="8960187" y="7975971"/>
              <a:ext cx="7857023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dirty="0">
                  <a:solidFill>
                    <a:srgbClr val="206D38"/>
                  </a:solidFill>
                  <a:latin typeface="a뉴고딕M" panose="02020600000000000000" pitchFamily="18" charset="-127"/>
                  <a:ea typeface="a뉴고딕M" panose="02020600000000000000" pitchFamily="18" charset="-127"/>
                  <a:cs typeface="Noto Sans" panose="020B0502040504020204" pitchFamily="34"/>
                </a:rPr>
                <a:t>관련 사물인터넷 </a:t>
              </a:r>
              <a:r>
                <a:rPr lang="en-US" altLang="ko-KR" dirty="0">
                  <a:solidFill>
                    <a:srgbClr val="206D38"/>
                  </a:solidFill>
                  <a:latin typeface="a뉴고딕M" panose="02020600000000000000" pitchFamily="18" charset="-127"/>
                  <a:ea typeface="a뉴고딕M" panose="02020600000000000000" pitchFamily="18" charset="-127"/>
                  <a:cs typeface="Noto Sans" panose="020B0502040504020204" pitchFamily="34"/>
                </a:rPr>
                <a:t>IoT</a:t>
              </a:r>
              <a:r>
                <a:rPr lang="ko-KR" altLang="en-US" dirty="0">
                  <a:solidFill>
                    <a:srgbClr val="206D38"/>
                  </a:solidFill>
                  <a:latin typeface="a뉴고딕M" panose="02020600000000000000" pitchFamily="18" charset="-127"/>
                  <a:ea typeface="a뉴고딕M" panose="02020600000000000000" pitchFamily="18" charset="-127"/>
                  <a:cs typeface="Noto Sans" panose="020B0502040504020204" pitchFamily="34"/>
                </a:rPr>
                <a:t>를 기반으로 연결된 다양한 사물</a:t>
              </a:r>
              <a:r>
                <a:rPr lang="en-US" altLang="ko-KR" dirty="0">
                  <a:solidFill>
                    <a:srgbClr val="206D38"/>
                  </a:solidFill>
                  <a:latin typeface="a뉴고딕M" panose="02020600000000000000" pitchFamily="18" charset="-127"/>
                  <a:ea typeface="a뉴고딕M" panose="02020600000000000000" pitchFamily="18" charset="-127"/>
                  <a:cs typeface="Noto Sans" panose="020B0502040504020204" pitchFamily="34"/>
                </a:rPr>
                <a:t>, </a:t>
              </a:r>
              <a:r>
                <a:rPr lang="ko-KR" altLang="en-US" dirty="0">
                  <a:solidFill>
                    <a:srgbClr val="206D38"/>
                  </a:solidFill>
                  <a:latin typeface="a뉴고딕M" panose="02020600000000000000" pitchFamily="18" charset="-127"/>
                  <a:ea typeface="a뉴고딕M" panose="02020600000000000000" pitchFamily="18" charset="-127"/>
                  <a:cs typeface="Noto Sans" panose="020B0502040504020204" pitchFamily="34"/>
                </a:rPr>
                <a:t>이 사물들이 발생시키는</a:t>
              </a:r>
              <a:endParaRPr lang="en-US" altLang="ko-KR" dirty="0">
                <a:solidFill>
                  <a:srgbClr val="206D38"/>
                </a:solidFill>
                <a:latin typeface="a뉴고딕M" panose="02020600000000000000" pitchFamily="18" charset="-127"/>
                <a:ea typeface="a뉴고딕M" panose="02020600000000000000" pitchFamily="18" charset="-127"/>
                <a:cs typeface="Noto Sans" panose="020B0502040504020204" pitchFamily="34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dirty="0">
                  <a:solidFill>
                    <a:srgbClr val="206D38"/>
                  </a:solidFill>
                  <a:latin typeface="a뉴고딕M" panose="02020600000000000000" pitchFamily="18" charset="-127"/>
                  <a:ea typeface="a뉴고딕M" panose="02020600000000000000" pitchFamily="18" charset="-127"/>
                  <a:cs typeface="Noto Sans" panose="020B0502040504020204" pitchFamily="34"/>
                </a:rPr>
                <a:t>빅데이터를  인공지능과 기계학습 등의 기술로 처리하여 자동화된 제품생산과</a:t>
              </a:r>
              <a:endParaRPr lang="en-US" altLang="ko-KR" dirty="0">
                <a:solidFill>
                  <a:srgbClr val="206D38"/>
                </a:solidFill>
                <a:latin typeface="a뉴고딕M" panose="02020600000000000000" pitchFamily="18" charset="-127"/>
                <a:ea typeface="a뉴고딕M" panose="02020600000000000000" pitchFamily="18" charset="-127"/>
                <a:cs typeface="Noto Sans" panose="020B0502040504020204" pitchFamily="34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dirty="0">
                  <a:solidFill>
                    <a:srgbClr val="206D38"/>
                  </a:solidFill>
                  <a:latin typeface="a뉴고딕M" panose="02020600000000000000" pitchFamily="18" charset="-127"/>
                  <a:ea typeface="a뉴고딕M" panose="02020600000000000000" pitchFamily="18" charset="-127"/>
                  <a:cs typeface="Noto Sans" panose="020B0502040504020204" pitchFamily="34"/>
                </a:rPr>
                <a:t>서비스가 인간의 경제 생산성을 돕는 지능정보 혁명시대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91BEDF2-9589-4BF7-9445-E12A5F082FA0}"/>
              </a:ext>
            </a:extLst>
          </p:cNvPr>
          <p:cNvGrpSpPr/>
          <p:nvPr/>
        </p:nvGrpSpPr>
        <p:grpSpPr>
          <a:xfrm>
            <a:off x="8576011" y="4785945"/>
            <a:ext cx="8461157" cy="2263460"/>
            <a:chOff x="8576011" y="4785945"/>
            <a:chExt cx="8461157" cy="226346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D3977DF-9835-4CD1-AD7F-2515AB5FABDB}"/>
                </a:ext>
              </a:extLst>
            </p:cNvPr>
            <p:cNvGrpSpPr/>
            <p:nvPr/>
          </p:nvGrpSpPr>
          <p:grpSpPr>
            <a:xfrm>
              <a:off x="8576011" y="4785945"/>
              <a:ext cx="8461157" cy="2263460"/>
              <a:chOff x="8576011" y="4785945"/>
              <a:chExt cx="8461157" cy="2263460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8576011" y="4785945"/>
                <a:ext cx="8461157" cy="2263460"/>
                <a:chOff x="8576011" y="4785945"/>
                <a:chExt cx="8461157" cy="2263460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 rot="-10800000">
                  <a:off x="8576011" y="4785945"/>
                  <a:ext cx="8461157" cy="2263460"/>
                </a:xfrm>
                <a:prstGeom prst="rect">
                  <a:avLst/>
                </a:prstGeom>
              </p:spPr>
            </p:pic>
          </p:grpSp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9030115" y="5651506"/>
                <a:ext cx="7175678" cy="829184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6B4522-9108-4290-BBA1-5B57CFAB5A46}"/>
                </a:ext>
              </a:extLst>
            </p:cNvPr>
            <p:cNvSpPr txBox="1"/>
            <p:nvPr/>
          </p:nvSpPr>
          <p:spPr>
            <a:xfrm>
              <a:off x="8960187" y="5143500"/>
              <a:ext cx="2356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err="1">
                  <a:solidFill>
                    <a:srgbClr val="206D38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클라우스</a:t>
              </a:r>
              <a:r>
                <a:rPr lang="ko-KR" altLang="en-US" sz="2800" dirty="0">
                  <a:solidFill>
                    <a:srgbClr val="206D38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ko-KR" altLang="en-US" sz="2800" dirty="0" err="1">
                  <a:solidFill>
                    <a:srgbClr val="206D38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슈밥</a:t>
              </a:r>
              <a:endParaRPr lang="ko-KR" altLang="en-US" sz="2800" dirty="0">
                <a:solidFill>
                  <a:srgbClr val="206D3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293"/>
    </mc:Choice>
    <mc:Fallback>
      <p:transition spd="slow" advTm="72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accel="27500" decel="72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accel="27500" decel="725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accel="27500" decel="725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316052" y="6100576"/>
            <a:ext cx="18998931" cy="4408280"/>
            <a:chOff x="-316052" y="6100576"/>
            <a:chExt cx="18998931" cy="44082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316052" y="6100576"/>
              <a:ext cx="18998931" cy="4408280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2326" y="488225"/>
            <a:ext cx="4625416" cy="137139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6758" y="1742477"/>
            <a:ext cx="2283829" cy="944738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DF59D87D-847C-40D6-914F-D6514E2D7174}"/>
              </a:ext>
            </a:extLst>
          </p:cNvPr>
          <p:cNvGrpSpPr/>
          <p:nvPr/>
        </p:nvGrpSpPr>
        <p:grpSpPr>
          <a:xfrm>
            <a:off x="679991" y="4276122"/>
            <a:ext cx="3061700" cy="4023784"/>
            <a:chOff x="679991" y="4276122"/>
            <a:chExt cx="3061700" cy="402378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79991" y="4276122"/>
              <a:ext cx="2686885" cy="1800768"/>
              <a:chOff x="679991" y="4276122"/>
              <a:chExt cx="2686885" cy="1800768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679991" y="4276122"/>
                <a:ext cx="2686885" cy="180076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271068" y="5889883"/>
              <a:ext cx="2470623" cy="2410023"/>
              <a:chOff x="1271068" y="5889883"/>
              <a:chExt cx="2470623" cy="2410023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71068" y="5889883"/>
                <a:ext cx="2470623" cy="2410023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84501" y="6685263"/>
              <a:ext cx="1437509" cy="736613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6343" y="4629200"/>
              <a:ext cx="2021875" cy="669190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65FCA00-47AC-441E-BAD2-5C9989074E9A}"/>
              </a:ext>
            </a:extLst>
          </p:cNvPr>
          <p:cNvGrpSpPr/>
          <p:nvPr/>
        </p:nvGrpSpPr>
        <p:grpSpPr>
          <a:xfrm>
            <a:off x="11630453" y="4053319"/>
            <a:ext cx="3020767" cy="4084268"/>
            <a:chOff x="11630453" y="4053319"/>
            <a:chExt cx="3020767" cy="4084268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11828177" y="4053319"/>
              <a:ext cx="2823043" cy="1892022"/>
              <a:chOff x="11828177" y="4053319"/>
              <a:chExt cx="2823043" cy="1892022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0800000">
                <a:off x="11828177" y="4053319"/>
                <a:ext cx="2823043" cy="1892022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1630453" y="6052202"/>
              <a:ext cx="2385524" cy="2085385"/>
              <a:chOff x="11630453" y="6052202"/>
              <a:chExt cx="2385524" cy="2085385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1630453" y="6052202"/>
                <a:ext cx="2385524" cy="2085385"/>
              </a:xfrm>
              <a:prstGeom prst="rect">
                <a:avLst/>
              </a:prstGeom>
            </p:spPr>
          </p:pic>
        </p:grpSp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901378" y="6719387"/>
              <a:ext cx="1965824" cy="736613"/>
            </a:xfrm>
            <a:prstGeom prst="rect">
              <a:avLst/>
            </a:prstGeom>
          </p:spPr>
        </p:pic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151991" y="4336042"/>
              <a:ext cx="2105660" cy="92823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66508" y="2784361"/>
            <a:ext cx="4005794" cy="163007"/>
            <a:chOff x="866508" y="2784361"/>
            <a:chExt cx="4005794" cy="16300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0800000">
              <a:off x="866508" y="2784361"/>
              <a:ext cx="4005794" cy="163007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106C7F7-431F-4FDD-891E-92654FF385DF}"/>
              </a:ext>
            </a:extLst>
          </p:cNvPr>
          <p:cNvGrpSpPr/>
          <p:nvPr/>
        </p:nvGrpSpPr>
        <p:grpSpPr>
          <a:xfrm>
            <a:off x="4195926" y="4077062"/>
            <a:ext cx="2686885" cy="4060525"/>
            <a:chOff x="4195926" y="4077062"/>
            <a:chExt cx="2686885" cy="4060525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4352216" y="6052202"/>
              <a:ext cx="2385524" cy="2085385"/>
              <a:chOff x="4352216" y="6052202"/>
              <a:chExt cx="2385524" cy="208538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352216" y="6052202"/>
                <a:ext cx="2385524" cy="2085385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66663" y="6708016"/>
              <a:ext cx="1489481" cy="736613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4195926" y="4077062"/>
              <a:ext cx="2686885" cy="1942493"/>
              <a:chOff x="4195926" y="4077062"/>
              <a:chExt cx="2686885" cy="1942493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-10800000">
                <a:off x="4195926" y="4077062"/>
                <a:ext cx="2686885" cy="1942493"/>
              </a:xfrm>
              <a:prstGeom prst="rect">
                <a:avLst/>
              </a:prstGeom>
            </p:spPr>
          </p:pic>
        </p:grpSp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460201" y="4485673"/>
              <a:ext cx="2015895" cy="669190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8FA4721-5CAD-4BF7-BF05-E95C8870A36C}"/>
              </a:ext>
            </a:extLst>
          </p:cNvPr>
          <p:cNvGrpSpPr/>
          <p:nvPr/>
        </p:nvGrpSpPr>
        <p:grpSpPr>
          <a:xfrm>
            <a:off x="14858652" y="4047055"/>
            <a:ext cx="2747072" cy="4090532"/>
            <a:chOff x="14858652" y="4047055"/>
            <a:chExt cx="2747072" cy="4090532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4858652" y="6052202"/>
              <a:ext cx="2385524" cy="2085385"/>
              <a:chOff x="14858652" y="6052202"/>
              <a:chExt cx="2385524" cy="2085385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9000000">
                <a:off x="14858652" y="6052202"/>
                <a:ext cx="2385524" cy="2085385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129568" y="6742139"/>
              <a:ext cx="1823617" cy="736613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14918839" y="4047055"/>
              <a:ext cx="2686885" cy="1800768"/>
              <a:chOff x="14918839" y="4047055"/>
              <a:chExt cx="2686885" cy="1800768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14918839" y="4047055"/>
                <a:ext cx="2686885" cy="1800768"/>
              </a:xfrm>
              <a:prstGeom prst="rect">
                <a:avLst/>
              </a:prstGeom>
            </p:spPr>
          </p:pic>
        </p:grpSp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158572" y="4312718"/>
              <a:ext cx="2079726" cy="928232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8C692E0-7C86-43CB-9BC1-211168776D3C}"/>
              </a:ext>
            </a:extLst>
          </p:cNvPr>
          <p:cNvGrpSpPr/>
          <p:nvPr/>
        </p:nvGrpSpPr>
        <p:grpSpPr>
          <a:xfrm>
            <a:off x="6882810" y="1989523"/>
            <a:ext cx="4945367" cy="6908169"/>
            <a:chOff x="6882810" y="1989523"/>
            <a:chExt cx="4945367" cy="6908169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12C724C-1AD1-4BFA-9E59-FF00FA6FA8C7}"/>
                </a:ext>
              </a:extLst>
            </p:cNvPr>
            <p:cNvGrpSpPr/>
            <p:nvPr/>
          </p:nvGrpSpPr>
          <p:grpSpPr>
            <a:xfrm>
              <a:off x="6882810" y="1989523"/>
              <a:ext cx="4945367" cy="6908169"/>
              <a:chOff x="6882810" y="1989523"/>
              <a:chExt cx="4945367" cy="6908169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6882810" y="1989523"/>
                <a:ext cx="4945367" cy="3314418"/>
                <a:chOff x="6882810" y="1989523"/>
                <a:chExt cx="4945367" cy="3314418"/>
              </a:xfrm>
            </p:grpSpPr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 rot="10800000">
                  <a:off x="6882810" y="1989523"/>
                  <a:ext cx="4945367" cy="3314418"/>
                </a:xfrm>
                <a:prstGeom prst="rect">
                  <a:avLst/>
                </a:prstGeom>
              </p:spPr>
            </p:pic>
          </p:grpSp>
          <p:grpSp>
            <p:nvGrpSpPr>
              <p:cNvPr id="1009" name="그룹 1009"/>
              <p:cNvGrpSpPr/>
              <p:nvPr/>
            </p:nvGrpSpPr>
            <p:grpSpPr>
              <a:xfrm>
                <a:off x="7311599" y="5292098"/>
                <a:ext cx="3696257" cy="3605594"/>
                <a:chOff x="7311599" y="5292098"/>
                <a:chExt cx="3696257" cy="3605594"/>
              </a:xfrm>
            </p:grpSpPr>
            <p:pic>
              <p:nvPicPr>
                <p:cNvPr id="27" name="Object 26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7311599" y="5292098"/>
                  <a:ext cx="3696257" cy="3605594"/>
                </a:xfrm>
                <a:prstGeom prst="rect">
                  <a:avLst/>
                </a:prstGeom>
              </p:spPr>
            </p:pic>
          </p:grpSp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8051505" y="6331006"/>
                <a:ext cx="2345139" cy="1691469"/>
              </a:xfrm>
              <a:prstGeom prst="rect">
                <a:avLst/>
              </a:prstGeom>
            </p:spPr>
          </p:pic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ABD5DE3-83EF-46AF-803B-1CEA6FDBAF88}"/>
                </a:ext>
              </a:extLst>
            </p:cNvPr>
            <p:cNvSpPr txBox="1"/>
            <p:nvPr/>
          </p:nvSpPr>
          <p:spPr>
            <a:xfrm>
              <a:off x="7173380" y="2947369"/>
              <a:ext cx="44570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rgbClr val="DA6A67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기계를 인간 행동의 지식과</a:t>
              </a:r>
              <a:r>
                <a:rPr lang="en-US" altLang="ko-KR" sz="2400" dirty="0">
                  <a:solidFill>
                    <a:srgbClr val="DA6A67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ko-KR" altLang="en-US" sz="2400" dirty="0">
                  <a:solidFill>
                    <a:srgbClr val="DA6A67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같이</a:t>
              </a:r>
              <a:endParaRPr lang="en-US" altLang="ko-KR" sz="2400" dirty="0">
                <a:solidFill>
                  <a:srgbClr val="DA6A67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r>
                <a:rPr lang="ko-KR" altLang="en-US" sz="2400" dirty="0">
                  <a:solidFill>
                    <a:srgbClr val="DA6A67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행동하게 만드는 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12000" decel="88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6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6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1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6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6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6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6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1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873</Words>
  <Application>Microsoft Office PowerPoint</Application>
  <PresentationFormat>사용자 지정</PresentationFormat>
  <Paragraphs>74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에스코어 드림 5 Medium</vt:lpstr>
      <vt:lpstr>맑은 고딕</vt:lpstr>
      <vt:lpstr>Calibri</vt:lpstr>
      <vt:lpstr>Arial</vt:lpstr>
      <vt:lpstr>a뉴고딕M</vt:lpstr>
      <vt:lpstr>G마켓 산스 TTF Medium</vt:lpstr>
      <vt:lpstr>a드림고딕3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황진주</cp:lastModifiedBy>
  <cp:revision>11</cp:revision>
  <dcterms:created xsi:type="dcterms:W3CDTF">2021-08-01T22:32:05Z</dcterms:created>
  <dcterms:modified xsi:type="dcterms:W3CDTF">2021-08-05T15:07:57Z</dcterms:modified>
</cp:coreProperties>
</file>