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9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3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9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6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9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30FD-C55C-4D2B-8F28-6DCB6F4295B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100B-B036-404B-8CFA-B05346F4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987562" y="1121061"/>
            <a:ext cx="0" cy="4176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323991" y="1784838"/>
            <a:ext cx="3050931" cy="252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74" y="4369778"/>
            <a:ext cx="2002164" cy="75577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062545" y="2340535"/>
            <a:ext cx="923194" cy="139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9335" y="2231591"/>
                <a:ext cx="1409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35" y="2231591"/>
                <a:ext cx="140936" cy="184666"/>
              </a:xfrm>
              <a:prstGeom prst="rect">
                <a:avLst/>
              </a:prstGeom>
              <a:blipFill>
                <a:blip r:embed="rId3"/>
                <a:stretch>
                  <a:fillRect l="-8696" r="-4348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83195" y="1121061"/>
                <a:ext cx="1436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95" y="1121061"/>
                <a:ext cx="143694" cy="184666"/>
              </a:xfrm>
              <a:prstGeom prst="rect">
                <a:avLst/>
              </a:prstGeom>
              <a:blipFill>
                <a:blip r:embed="rId4"/>
                <a:stretch>
                  <a:fillRect l="-20833" r="-125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847843" y="1280454"/>
            <a:ext cx="7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top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7297" y="1904834"/>
            <a:ext cx="7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right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50031" y="2972568"/>
            <a:ext cx="98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bottom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0025" y="1917304"/>
            <a:ext cx="7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left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8470142" y="3320821"/>
            <a:ext cx="108000" cy="10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416142" y="290711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8228671" y="2079339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width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980063" y="283748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height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2428065" y="1626925"/>
            <a:ext cx="923194" cy="13939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2789027" y="2323924"/>
            <a:ext cx="828000" cy="6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2784194" y="1346662"/>
            <a:ext cx="0" cy="9938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56834" y="3605567"/>
            <a:ext cx="123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top = </a:t>
            </a:r>
            <a:r>
              <a:rPr lang="en-US" altLang="ko-KR" sz="1200" dirty="0" smtClean="0">
                <a:solidFill>
                  <a:srgbClr val="FF0000"/>
                </a:solidFill>
              </a:rPr>
              <a:t>height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75434" y="5223788"/>
            <a:ext cx="98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bottom=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06234" y="4444978"/>
            <a:ext cx="7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</a:t>
            </a:r>
            <a:r>
              <a:rPr lang="en-US" altLang="ko-KR" sz="1200" dirty="0" smtClean="0"/>
              <a:t>eft=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453468" y="3878145"/>
            <a:ext cx="923194" cy="13939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2453468" y="5265895"/>
            <a:ext cx="1224000" cy="6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453468" y="3740007"/>
            <a:ext cx="0" cy="1548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89400" y="4412659"/>
            <a:ext cx="126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</a:t>
            </a:r>
            <a:r>
              <a:rPr lang="en-US" altLang="ko-KR" sz="1200" dirty="0" smtClean="0"/>
              <a:t>ight=</a:t>
            </a:r>
            <a:r>
              <a:rPr lang="en-US" altLang="ko-KR" sz="1200" dirty="0" smtClean="0">
                <a:solidFill>
                  <a:srgbClr val="FF0000"/>
                </a:solidFill>
              </a:rPr>
              <a:t>width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473078" y="3482013"/>
            <a:ext cx="108000" cy="10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922346" y="1535698"/>
            <a:ext cx="123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top = </a:t>
            </a:r>
            <a:r>
              <a:rPr lang="en-US" altLang="ko-KR" sz="1200" dirty="0" smtClean="0">
                <a:solidFill>
                  <a:srgbClr val="FF0000"/>
                </a:solidFill>
              </a:rPr>
              <a:t>height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0946" y="3153919"/>
            <a:ext cx="98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bottom=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71746" y="2375109"/>
            <a:ext cx="7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</a:t>
            </a:r>
            <a:r>
              <a:rPr lang="en-US" altLang="ko-KR" sz="1200" dirty="0" smtClean="0"/>
              <a:t>eft=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18980" y="1808276"/>
            <a:ext cx="923194" cy="13939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2918980" y="3196026"/>
            <a:ext cx="1224000" cy="6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918980" y="1670138"/>
            <a:ext cx="0" cy="1548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54912" y="2342790"/>
            <a:ext cx="126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</a:t>
            </a:r>
            <a:r>
              <a:rPr lang="en-US" altLang="ko-KR" sz="1200" dirty="0" smtClean="0"/>
              <a:t>ight=</a:t>
            </a:r>
            <a:r>
              <a:rPr lang="en-US" altLang="ko-KR" sz="1200" dirty="0" smtClean="0">
                <a:solidFill>
                  <a:srgbClr val="FF0000"/>
                </a:solidFill>
              </a:rPr>
              <a:t>width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8088" y="1535698"/>
            <a:ext cx="3911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움직이는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공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공의 중심의 위치가 변경 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265002" y="1874252"/>
            <a:ext cx="23378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b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all_center.x</a:t>
            </a:r>
            <a:r>
              <a:rPr lang="en-US" altLang="ko-KR" sz="1400" dirty="0" smtClean="0">
                <a:solidFill>
                  <a:srgbClr val="FF0000"/>
                </a:solidFill>
              </a:rPr>
              <a:t> +=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velocity.x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b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all_center.y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+=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velocity.y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55513" y="2908026"/>
            <a:ext cx="288000" cy="28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760457" y="3196026"/>
            <a:ext cx="288000" cy="28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909026" y="3011928"/>
            <a:ext cx="495167" cy="32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6818944" y="3196026"/>
            <a:ext cx="288000" cy="28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67513" y="3011928"/>
            <a:ext cx="495167" cy="32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606569" y="2908026"/>
            <a:ext cx="288000" cy="28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170000" y="3196026"/>
            <a:ext cx="288000" cy="28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8318569" y="3011928"/>
            <a:ext cx="495167" cy="32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101736" y="2579928"/>
            <a:ext cx="288000" cy="28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8750569" y="2723928"/>
            <a:ext cx="495167" cy="32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216638" y="2475789"/>
            <a:ext cx="288000" cy="28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63513" y="301144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209736" y="268792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871946" y="330448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12550" y="3668124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time01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6963606" y="364518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time02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549175" y="359449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time03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39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922346" y="1535698"/>
            <a:ext cx="123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top = </a:t>
            </a:r>
            <a:r>
              <a:rPr lang="en-US" altLang="ko-KR" sz="1200" dirty="0" smtClean="0">
                <a:solidFill>
                  <a:srgbClr val="FF0000"/>
                </a:solidFill>
              </a:rPr>
              <a:t>height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0946" y="3153919"/>
            <a:ext cx="98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bottom=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71746" y="2375109"/>
            <a:ext cx="7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</a:t>
            </a:r>
            <a:r>
              <a:rPr lang="en-US" altLang="ko-KR" sz="1200" dirty="0" smtClean="0"/>
              <a:t>eft=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18980" y="1808276"/>
            <a:ext cx="923194" cy="13939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2918980" y="3196026"/>
            <a:ext cx="1224000" cy="6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918980" y="1670138"/>
            <a:ext cx="0" cy="1548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54912" y="2342790"/>
            <a:ext cx="126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</a:t>
            </a:r>
            <a:r>
              <a:rPr lang="en-US" altLang="ko-KR" sz="1200" dirty="0" smtClean="0"/>
              <a:t>ight=</a:t>
            </a:r>
            <a:r>
              <a:rPr lang="en-US" altLang="ko-KR" sz="1200" dirty="0" smtClean="0">
                <a:solidFill>
                  <a:srgbClr val="FF0000"/>
                </a:solidFill>
              </a:rPr>
              <a:t>width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8088" y="1242870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공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 충돌 탐지  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78088" y="1945239"/>
            <a:ext cx="326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(ball_01_center.x, ball_01_center.y)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216638" y="2475789"/>
            <a:ext cx="288000" cy="28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531784" y="2403789"/>
            <a:ext cx="432000" cy="432000"/>
            <a:chOff x="7434753" y="3544204"/>
            <a:chExt cx="432000" cy="432000"/>
          </a:xfrm>
        </p:grpSpPr>
        <p:sp>
          <p:nvSpPr>
            <p:cNvPr id="39" name="타원 38"/>
            <p:cNvSpPr/>
            <p:nvPr/>
          </p:nvSpPr>
          <p:spPr>
            <a:xfrm>
              <a:off x="7434753" y="3544204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614753" y="3724204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88466" y="1964003"/>
            <a:ext cx="288000" cy="288000"/>
            <a:chOff x="5760457" y="3196026"/>
            <a:chExt cx="288000" cy="288000"/>
          </a:xfrm>
        </p:grpSpPr>
        <p:sp>
          <p:nvSpPr>
            <p:cNvPr id="31" name="타원 30"/>
            <p:cNvSpPr/>
            <p:nvPr/>
          </p:nvSpPr>
          <p:spPr>
            <a:xfrm>
              <a:off x="5760457" y="3196026"/>
              <a:ext cx="288000" cy="28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871946" y="330448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4238" y="2403418"/>
            <a:ext cx="326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(ball_02_center.x, ball_02_center.y)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274389" y="4505466"/>
            <a:ext cx="432000" cy="432000"/>
            <a:chOff x="7434753" y="3544204"/>
            <a:chExt cx="432000" cy="432000"/>
          </a:xfrm>
        </p:grpSpPr>
        <p:sp>
          <p:nvSpPr>
            <p:cNvPr id="41" name="타원 40"/>
            <p:cNvSpPr/>
            <p:nvPr/>
          </p:nvSpPr>
          <p:spPr>
            <a:xfrm>
              <a:off x="7434753" y="3544204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614753" y="3724204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986389" y="4613010"/>
            <a:ext cx="288000" cy="288000"/>
            <a:chOff x="5760457" y="3196026"/>
            <a:chExt cx="288000" cy="288000"/>
          </a:xfrm>
        </p:grpSpPr>
        <p:sp>
          <p:nvSpPr>
            <p:cNvPr id="44" name="타원 43"/>
            <p:cNvSpPr/>
            <p:nvPr/>
          </p:nvSpPr>
          <p:spPr>
            <a:xfrm>
              <a:off x="5760457" y="3196026"/>
              <a:ext cx="288000" cy="28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871946" y="330448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454389" y="5092108"/>
            <a:ext cx="432000" cy="432000"/>
            <a:chOff x="7434753" y="3544204"/>
            <a:chExt cx="432000" cy="432000"/>
          </a:xfrm>
        </p:grpSpPr>
        <p:sp>
          <p:nvSpPr>
            <p:cNvPr id="49" name="타원 48"/>
            <p:cNvSpPr/>
            <p:nvPr/>
          </p:nvSpPr>
          <p:spPr>
            <a:xfrm>
              <a:off x="7434753" y="3544204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614753" y="3724204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925480" y="5164108"/>
            <a:ext cx="288000" cy="288000"/>
            <a:chOff x="5760457" y="3196026"/>
            <a:chExt cx="288000" cy="288000"/>
          </a:xfrm>
        </p:grpSpPr>
        <p:sp>
          <p:nvSpPr>
            <p:cNvPr id="53" name="타원 52"/>
            <p:cNvSpPr/>
            <p:nvPr/>
          </p:nvSpPr>
          <p:spPr>
            <a:xfrm>
              <a:off x="5760457" y="3196026"/>
              <a:ext cx="288000" cy="28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871946" y="330448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89020" y="3436424"/>
            <a:ext cx="4744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elta_x</a:t>
            </a:r>
            <a:r>
              <a:rPr lang="en-US" altLang="ko-KR" sz="1400" dirty="0" smtClean="0"/>
              <a:t> = </a:t>
            </a:r>
            <a:r>
              <a:rPr lang="en-US" altLang="ko-KR" sz="1400" dirty="0" smtClean="0">
                <a:solidFill>
                  <a:srgbClr val="FF0000"/>
                </a:solidFill>
              </a:rPr>
              <a:t>ball_01_center.x – </a:t>
            </a:r>
            <a:r>
              <a:rPr lang="en-US" altLang="ko-KR" sz="1400" dirty="0" smtClean="0">
                <a:solidFill>
                  <a:srgbClr val="0070C0"/>
                </a:solidFill>
              </a:rPr>
              <a:t>ball_02_center.x</a:t>
            </a:r>
          </a:p>
          <a:p>
            <a:r>
              <a:rPr lang="en-US" altLang="ko-KR" sz="1400" dirty="0" err="1" smtClean="0"/>
              <a:t>delta_y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ball_01_center.y </a:t>
            </a:r>
            <a:r>
              <a:rPr lang="en-US" altLang="ko-KR" sz="1400" dirty="0">
                <a:solidFill>
                  <a:srgbClr val="FF0000"/>
                </a:solidFill>
              </a:rPr>
              <a:t>– </a:t>
            </a:r>
            <a:r>
              <a:rPr lang="en-US" altLang="ko-KR" sz="1400" dirty="0" smtClean="0">
                <a:solidFill>
                  <a:srgbClr val="0070C0"/>
                </a:solidFill>
              </a:rPr>
              <a:t>ball_02_center.y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d</a:t>
            </a:r>
            <a:r>
              <a:rPr lang="en-US" altLang="ko-KR" sz="1400" dirty="0" smtClean="0"/>
              <a:t>istance = </a:t>
            </a:r>
            <a:r>
              <a:rPr lang="en-US" altLang="ko-KR" sz="1400" dirty="0" err="1" smtClean="0"/>
              <a:t>sqrt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delta_x</a:t>
            </a:r>
            <a:r>
              <a:rPr lang="en-US" altLang="ko-KR" sz="1400" dirty="0" smtClean="0"/>
              <a:t> * </a:t>
            </a:r>
            <a:r>
              <a:rPr lang="en-US" altLang="ko-KR" sz="1400" dirty="0" err="1" smtClean="0"/>
              <a:t>delta_x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delta_y</a:t>
            </a:r>
            <a:r>
              <a:rPr lang="en-US" altLang="ko-KR" sz="1400" dirty="0" smtClean="0"/>
              <a:t> * </a:t>
            </a:r>
            <a:r>
              <a:rPr lang="en-US" altLang="ko-KR" sz="1400" dirty="0" err="1" smtClean="0"/>
              <a:t>delta_y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If ( distance &lt;= radius1 + radius2 )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collision ;</a:t>
            </a:r>
          </a:p>
          <a:p>
            <a:r>
              <a:rPr lang="en-US" altLang="ko-KR" sz="1400" dirty="0" smtClean="0"/>
              <a:t>else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no collision 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96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532764" y="1490774"/>
            <a:ext cx="4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60029" y="5329249"/>
            <a:ext cx="98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bottom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62511" y="2689950"/>
            <a:ext cx="46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655851" y="1767773"/>
            <a:ext cx="2192942" cy="361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8088" y="1242870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공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벽 충돌 탐지  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78088" y="1945239"/>
            <a:ext cx="416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공의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중심좌표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ball_center.x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ball_center.y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50957" y="3161929"/>
            <a:ext cx="288000" cy="288000"/>
            <a:chOff x="5760457" y="3196026"/>
            <a:chExt cx="288000" cy="288000"/>
          </a:xfrm>
        </p:grpSpPr>
        <p:sp>
          <p:nvSpPr>
            <p:cNvPr id="31" name="타원 30"/>
            <p:cNvSpPr/>
            <p:nvPr/>
          </p:nvSpPr>
          <p:spPr>
            <a:xfrm>
              <a:off x="5760457" y="3196026"/>
              <a:ext cx="288000" cy="28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871946" y="330448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867583" y="2581494"/>
            <a:ext cx="288000" cy="288000"/>
            <a:chOff x="5760457" y="3196026"/>
            <a:chExt cx="288000" cy="288000"/>
          </a:xfrm>
        </p:grpSpPr>
        <p:sp>
          <p:nvSpPr>
            <p:cNvPr id="33" name="타원 32"/>
            <p:cNvSpPr/>
            <p:nvPr/>
          </p:nvSpPr>
          <p:spPr>
            <a:xfrm>
              <a:off x="5760457" y="3196026"/>
              <a:ext cx="288000" cy="28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871946" y="330448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16305" y="3742364"/>
            <a:ext cx="288000" cy="288000"/>
            <a:chOff x="5760457" y="3196026"/>
            <a:chExt cx="288000" cy="288000"/>
          </a:xfrm>
        </p:grpSpPr>
        <p:sp>
          <p:nvSpPr>
            <p:cNvPr id="36" name="타원 35"/>
            <p:cNvSpPr/>
            <p:nvPr/>
          </p:nvSpPr>
          <p:spPr>
            <a:xfrm>
              <a:off x="5760457" y="3196026"/>
              <a:ext cx="288000" cy="28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871946" y="330448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10855" y="2623450"/>
            <a:ext cx="56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right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78088" y="2567265"/>
            <a:ext cx="4164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공은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사각형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안쪽에서 존재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값 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left &lt;=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ball_center.x</a:t>
            </a:r>
            <a:r>
              <a:rPr lang="en-US" altLang="ko-KR" sz="1400" dirty="0" smtClean="0">
                <a:solidFill>
                  <a:srgbClr val="0070C0"/>
                </a:solidFill>
              </a:rPr>
              <a:t> – radius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ball_center.x</a:t>
            </a:r>
            <a:r>
              <a:rPr lang="en-US" altLang="ko-KR" sz="1400" dirty="0" smtClean="0">
                <a:solidFill>
                  <a:srgbClr val="0070C0"/>
                </a:solidFill>
              </a:rPr>
              <a:t> + radius &lt;= right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    y</a:t>
            </a:r>
            <a:r>
              <a:rPr lang="ko-KR" altLang="en-US" sz="1400" dirty="0" smtClean="0">
                <a:solidFill>
                  <a:srgbClr val="00B050"/>
                </a:solidFill>
              </a:rPr>
              <a:t>값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00B050"/>
                </a:solidFill>
              </a:rPr>
              <a:t>            </a:t>
            </a:r>
            <a:r>
              <a:rPr lang="en-US" altLang="ko-KR" sz="1400" dirty="0" smtClean="0">
                <a:solidFill>
                  <a:srgbClr val="00B050"/>
                </a:solidFill>
              </a:rPr>
              <a:t>bottom </a:t>
            </a:r>
            <a:r>
              <a:rPr lang="en-US" altLang="ko-KR" sz="1400" dirty="0">
                <a:solidFill>
                  <a:srgbClr val="00B050"/>
                </a:solidFill>
              </a:rPr>
              <a:t>&lt;=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ball_center.y</a:t>
            </a:r>
            <a:r>
              <a:rPr lang="en-US" altLang="ko-KR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– radius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         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ball_center.y</a:t>
            </a:r>
            <a:r>
              <a:rPr lang="en-US" altLang="ko-KR" sz="1400" dirty="0" smtClean="0">
                <a:solidFill>
                  <a:srgbClr val="00B050"/>
                </a:solidFill>
              </a:rPr>
              <a:t> + </a:t>
            </a:r>
            <a:r>
              <a:rPr lang="en-US" altLang="ko-KR" sz="1400" dirty="0">
                <a:solidFill>
                  <a:srgbClr val="00B050"/>
                </a:solidFill>
              </a:rPr>
              <a:t>radius &lt;= </a:t>
            </a:r>
            <a:r>
              <a:rPr lang="en-US" altLang="ko-KR" sz="1400" dirty="0" smtClean="0">
                <a:solidFill>
                  <a:srgbClr val="00B050"/>
                </a:solidFill>
              </a:rPr>
              <a:t>top</a:t>
            </a:r>
            <a:endParaRPr lang="en-US" altLang="ko-KR" sz="1400" dirty="0">
              <a:solidFill>
                <a:srgbClr val="00B05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655851" y="1767773"/>
            <a:ext cx="2160000" cy="36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8088" y="1242870"/>
            <a:ext cx="349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움직이는 공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벽 충돌 문제 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4786" y="1842830"/>
            <a:ext cx="4164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고려사항</a:t>
            </a:r>
            <a:r>
              <a:rPr lang="ko-KR" altLang="en-US" sz="1400" dirty="0" smtClean="0">
                <a:solidFill>
                  <a:srgbClr val="FF0000"/>
                </a:solidFill>
              </a:rPr>
              <a:t>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이중 프레임 버퍼 사용 </a:t>
            </a:r>
            <a:endParaRPr lang="en-US" altLang="ko-KR" sz="1400" dirty="0" smtClean="0"/>
          </a:p>
          <a:p>
            <a:r>
              <a:rPr lang="en-US" altLang="ko-KR" sz="1400" dirty="0" smtClean="0"/>
              <a:t>    2. frame buffer swapping </a:t>
            </a:r>
            <a:r>
              <a:rPr lang="ko-KR" altLang="en-US" sz="1400" dirty="0" smtClean="0"/>
              <a:t>처리 </a:t>
            </a:r>
            <a:endParaRPr lang="en-US" altLang="ko-KR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3. </a:t>
            </a:r>
            <a:r>
              <a:rPr lang="ko-KR" altLang="en-US" sz="1400" dirty="0" smtClean="0"/>
              <a:t>움직이는 공과 벽과의 충돌 여부 파악 처리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4. </a:t>
            </a:r>
            <a:r>
              <a:rPr lang="ko-KR" altLang="en-US" sz="1400" dirty="0" smtClean="0"/>
              <a:t>충돌 감지 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충돌반응</a:t>
            </a:r>
            <a:r>
              <a:rPr lang="ko-KR" altLang="en-US" sz="1400" dirty="0" smtClean="0"/>
              <a:t> 처리</a:t>
            </a:r>
            <a:endParaRPr lang="en-US" altLang="ko-K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52958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</a:rPr>
              <a:t>차원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벽돌깨기</a:t>
            </a:r>
            <a:r>
              <a:rPr lang="ko-KR" altLang="en-US" sz="2000" dirty="0" smtClean="0">
                <a:solidFill>
                  <a:srgbClr val="0070C0"/>
                </a:solidFill>
              </a:rPr>
              <a:t> 게임 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5498" y="4129540"/>
            <a:ext cx="41646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추가 고려사항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1. </a:t>
            </a:r>
            <a:r>
              <a:rPr lang="ko-KR" altLang="en-US" sz="1400" dirty="0" smtClean="0">
                <a:solidFill>
                  <a:srgbClr val="FF0000"/>
                </a:solidFill>
              </a:rPr>
              <a:t>벽돌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모양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배치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1400" dirty="0" smtClean="0">
                <a:solidFill>
                  <a:srgbClr val="FF0000"/>
                </a:solidFill>
              </a:rPr>
              <a:t>, …)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2. </a:t>
            </a:r>
            <a:r>
              <a:rPr lang="ko-KR" altLang="en-US" sz="1400" dirty="0">
                <a:solidFill>
                  <a:srgbClr val="FF0000"/>
                </a:solidFill>
              </a:rPr>
              <a:t>모양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벽돌과의 움직이는 공의 충돌 처리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3. </a:t>
            </a:r>
            <a:r>
              <a:rPr lang="ko-KR" altLang="en-US" sz="1400" dirty="0" smtClean="0">
                <a:solidFill>
                  <a:srgbClr val="FF0000"/>
                </a:solidFill>
              </a:rPr>
              <a:t>볼 받침대와의 충돌 여부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4. </a:t>
            </a:r>
            <a:r>
              <a:rPr lang="ko-KR" altLang="en-US" sz="1400" dirty="0" smtClean="0">
                <a:solidFill>
                  <a:srgbClr val="FF0000"/>
                </a:solidFill>
              </a:rPr>
              <a:t>충돌 횟수에 따른 벽돌의 색상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5.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점수처리</a:t>
            </a:r>
            <a:r>
              <a:rPr lang="en-US" altLang="ko-KR" sz="1400" dirty="0" smtClean="0">
                <a:solidFill>
                  <a:srgbClr val="FF0000"/>
                </a:solidFill>
              </a:rPr>
              <a:t>, stage </a:t>
            </a:r>
            <a:r>
              <a:rPr lang="ko-KR" altLang="en-US" sz="1400" dirty="0" smtClean="0">
                <a:solidFill>
                  <a:srgbClr val="FF0000"/>
                </a:solidFill>
              </a:rPr>
              <a:t>처리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6. </a:t>
            </a:r>
            <a:r>
              <a:rPr lang="ko-KR" altLang="en-US" sz="1400" dirty="0" smtClean="0">
                <a:solidFill>
                  <a:srgbClr val="FF0000"/>
                </a:solidFill>
              </a:rPr>
              <a:t>새로운 자신의 아이디어 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7236" y="190361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05905" y="190523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22211" y="190361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44055" y="190523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57186" y="190679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75855" y="190840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92161" y="190679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14005" y="190840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26730" y="19115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87236" y="207189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05905" y="207350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22211" y="207189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44055" y="207350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57186" y="207506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75855" y="20766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92161" y="207506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314005" y="20766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26730" y="207985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93586" y="251956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2255" y="25211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228561" y="251956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450405" y="25211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663536" y="252274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82205" y="252435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8511" y="252274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20355" y="252435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533080" y="252753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93586" y="269419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012255" y="269580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228561" y="2694190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450405" y="269580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63536" y="269736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882205" y="26989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098511" y="2697365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320355" y="2698981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533080" y="2702156"/>
            <a:ext cx="174568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678820" y="3721201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470604" y="5255672"/>
            <a:ext cx="560432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848100" y="1785679"/>
            <a:ext cx="0" cy="360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647825" y="1785679"/>
            <a:ext cx="0" cy="360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1627276" y="1793524"/>
            <a:ext cx="223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8088" y="1242870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공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벽돌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7902" y="1951234"/>
            <a:ext cx="416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공의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중심좌표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ball_center.x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ball_center.y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81208" y="3326921"/>
            <a:ext cx="288000" cy="28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714308" y="2567265"/>
            <a:ext cx="5471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If (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velocity.x</a:t>
            </a:r>
            <a:r>
              <a:rPr lang="en-US" altLang="ko-KR" sz="1400" dirty="0" smtClean="0">
                <a:solidFill>
                  <a:srgbClr val="00B050"/>
                </a:solidFill>
              </a:rPr>
              <a:t> &lt; 0  &amp;&amp; </a:t>
            </a:r>
            <a:r>
              <a:rPr lang="en-US" altLang="ko-KR" sz="1400" dirty="0" err="1">
                <a:solidFill>
                  <a:srgbClr val="00B050"/>
                </a:solidFill>
              </a:rPr>
              <a:t>brick_right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&gt;= </a:t>
            </a:r>
            <a:r>
              <a:rPr lang="en-US" altLang="ko-KR" sz="1400" dirty="0" err="1">
                <a:solidFill>
                  <a:srgbClr val="00B050"/>
                </a:solidFill>
              </a:rPr>
              <a:t>ball_center.x</a:t>
            </a:r>
            <a:r>
              <a:rPr lang="en-US" altLang="ko-KR" sz="1400" dirty="0">
                <a:solidFill>
                  <a:srgbClr val="00B050"/>
                </a:solidFill>
              </a:rPr>
              <a:t> – radius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left_collision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en-US" altLang="ko-KR" sz="1400" dirty="0" smtClean="0"/>
              <a:t>If </a:t>
            </a:r>
            <a:r>
              <a:rPr lang="en-US" altLang="ko-KR" sz="1400" dirty="0"/>
              <a:t>( </a:t>
            </a:r>
            <a:r>
              <a:rPr lang="en-US" altLang="ko-KR" sz="1400" dirty="0" err="1">
                <a:solidFill>
                  <a:srgbClr val="FF0000"/>
                </a:solidFill>
              </a:rPr>
              <a:t>velocity.x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en-US" altLang="ko-KR" sz="1400" dirty="0">
                <a:solidFill>
                  <a:srgbClr val="FF0000"/>
                </a:solidFill>
              </a:rPr>
              <a:t>0 &amp;&amp;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ball_center.x</a:t>
            </a:r>
            <a:r>
              <a:rPr lang="en-US" altLang="ko-KR" sz="1400" dirty="0" smtClean="0">
                <a:solidFill>
                  <a:srgbClr val="FF0000"/>
                </a:solidFill>
              </a:rPr>
              <a:t> + radius &gt;=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brick_left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right_collision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 smtClean="0"/>
              <a:t>If </a:t>
            </a:r>
            <a:r>
              <a:rPr lang="en-US" altLang="ko-KR" sz="1400" dirty="0"/>
              <a:t>( </a:t>
            </a:r>
            <a:r>
              <a:rPr lang="en-US" altLang="ko-KR" sz="1400" dirty="0" err="1" smtClean="0">
                <a:solidFill>
                  <a:schemeClr val="accent4">
                    <a:lumMod val="50000"/>
                  </a:schemeClr>
                </a:solidFill>
              </a:rPr>
              <a:t>velocity.y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&lt; 0  &amp;&amp;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brick_top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&gt;=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ball_center.y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– radius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bottom_collision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If ( </a:t>
            </a:r>
            <a:r>
              <a:rPr lang="en-US" altLang="ko-KR" sz="1400" dirty="0" err="1">
                <a:solidFill>
                  <a:srgbClr val="7030A0"/>
                </a:solidFill>
              </a:rPr>
              <a:t>velocity.y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 smtClean="0">
                <a:solidFill>
                  <a:srgbClr val="7030A0"/>
                </a:solidFill>
              </a:rPr>
              <a:t>&gt; </a:t>
            </a:r>
            <a:r>
              <a:rPr lang="en-US" altLang="ko-KR" sz="1400" dirty="0">
                <a:solidFill>
                  <a:srgbClr val="7030A0"/>
                </a:solidFill>
              </a:rPr>
              <a:t>0  </a:t>
            </a:r>
            <a:r>
              <a:rPr lang="en-US" altLang="ko-KR" sz="1400" dirty="0" smtClean="0">
                <a:solidFill>
                  <a:srgbClr val="7030A0"/>
                </a:solidFill>
              </a:rPr>
              <a:t>&amp;&amp;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ball_center.y</a:t>
            </a:r>
            <a:r>
              <a:rPr lang="en-US" altLang="ko-KR" sz="1400" dirty="0" smtClean="0">
                <a:solidFill>
                  <a:srgbClr val="7030A0"/>
                </a:solidFill>
              </a:rPr>
              <a:t> + </a:t>
            </a:r>
            <a:r>
              <a:rPr lang="en-US" altLang="ko-KR" sz="1400" dirty="0">
                <a:solidFill>
                  <a:srgbClr val="7030A0"/>
                </a:solidFill>
              </a:rPr>
              <a:t>radius </a:t>
            </a:r>
            <a:r>
              <a:rPr lang="en-US" altLang="ko-KR" sz="1400" dirty="0" smtClean="0">
                <a:solidFill>
                  <a:srgbClr val="7030A0"/>
                </a:solidFill>
              </a:rPr>
              <a:t>&gt;= 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brick_bottom</a:t>
            </a:r>
            <a:endParaRPr lang="en-US" altLang="ko-KR" sz="1400" dirty="0">
              <a:solidFill>
                <a:srgbClr val="7030A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top_collision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7480" y="2699766"/>
            <a:ext cx="504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1208" y="2699766"/>
            <a:ext cx="504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19385" y="3059676"/>
            <a:ext cx="504000" cy="14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17480" y="2555856"/>
            <a:ext cx="504000" cy="14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75385" y="2697951"/>
            <a:ext cx="144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20418" y="2698332"/>
            <a:ext cx="144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02348" y="34480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7263" y="4021836"/>
            <a:ext cx="504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49168" y="4381746"/>
            <a:ext cx="50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47263" y="3877926"/>
            <a:ext cx="504000" cy="14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605168" y="4020021"/>
            <a:ext cx="144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50201" y="4020402"/>
            <a:ext cx="144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>
            <a:off x="3605168" y="3876111"/>
            <a:ext cx="144000" cy="144000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5400000">
            <a:off x="3605249" y="4379841"/>
            <a:ext cx="144000" cy="144000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4250201" y="4381746"/>
            <a:ext cx="144000" cy="144000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>
            <a:off x="3605168" y="4381746"/>
            <a:ext cx="144000" cy="144000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>
            <a:off x="4250200" y="3876111"/>
            <a:ext cx="144000" cy="144000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4250201" y="4378407"/>
            <a:ext cx="144000" cy="144000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3605168" y="3879359"/>
            <a:ext cx="144000" cy="14400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>
            <a:off x="4250200" y="3876276"/>
            <a:ext cx="144000" cy="14400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40211" y="44488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305971" y="41999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655731" y="42049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889411" y="39001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06398" y="400907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</a:t>
            </a:r>
            <a:r>
              <a:rPr lang="en-US" altLang="ko-KR" sz="1100" dirty="0" smtClean="0"/>
              <a:t>eft-collision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01450" y="45123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top-collision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88102" y="397610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right-collision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75385" y="351302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bottom-collision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80161" y="2739451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brick_right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2708" y="2739450"/>
            <a:ext cx="811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brick_left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6914" y="2419135"/>
            <a:ext cx="824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brick_top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356914" y="3016449"/>
            <a:ext cx="1105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brick_bottom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6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310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Hyoungseok</dc:creator>
  <cp:lastModifiedBy>Kim Hyoungseok</cp:lastModifiedBy>
  <cp:revision>32</cp:revision>
  <dcterms:created xsi:type="dcterms:W3CDTF">2020-05-24T13:09:05Z</dcterms:created>
  <dcterms:modified xsi:type="dcterms:W3CDTF">2020-06-02T13:27:20Z</dcterms:modified>
</cp:coreProperties>
</file>