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5F5F5"/>
    <a:srgbClr val="FFFFFF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howGuides="1">
      <p:cViewPr varScale="1">
        <p:scale>
          <a:sx n="111" d="100"/>
          <a:sy n="111" d="100"/>
        </p:scale>
        <p:origin x="42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4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6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78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39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89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7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6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7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2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0359-8CA1-4405-8BAD-787A69404068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82730" y="149918"/>
            <a:ext cx="5915025" cy="395514"/>
          </a:xfrm>
        </p:spPr>
        <p:txBody>
          <a:bodyPr/>
          <a:lstStyle/>
          <a:p>
            <a:r>
              <a:rPr lang="ko-KR" altLang="en-US" sz="1400" dirty="0">
                <a:latin typeface="+mj-ea"/>
              </a:rPr>
              <a:t>디지털영상처리 </a:t>
            </a:r>
            <a:r>
              <a:rPr lang="en-US" altLang="ko-KR" sz="1400" dirty="0">
                <a:latin typeface="+mj-ea"/>
              </a:rPr>
              <a:t>Homework #01</a:t>
            </a:r>
            <a:endParaRPr lang="ko-KR" altLang="en-US" sz="1400" dirty="0">
              <a:latin typeface="+mj-ea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182730" y="1038153"/>
            <a:ext cx="6490786" cy="86806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76213" indent="-176213" algn="just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dirty="0">
                <a:latin typeface="+mj-ea"/>
                <a:ea typeface="+mj-ea"/>
              </a:rPr>
              <a:t>EM </a:t>
            </a:r>
            <a:r>
              <a:rPr lang="ko-KR" altLang="en-US" sz="1200" dirty="0">
                <a:latin typeface="+mj-ea"/>
                <a:ea typeface="+mj-ea"/>
              </a:rPr>
              <a:t>스펙트럼의 한 </a:t>
            </a:r>
            <a:r>
              <a:rPr lang="ko-KR" altLang="en-US" sz="1200" dirty="0" err="1">
                <a:latin typeface="+mj-ea"/>
                <a:ea typeface="+mj-ea"/>
              </a:rPr>
              <a:t>대역대를</a:t>
            </a:r>
            <a:r>
              <a:rPr lang="ko-KR" altLang="en-US" sz="1200" dirty="0">
                <a:latin typeface="+mj-ea"/>
                <a:ea typeface="+mj-ea"/>
              </a:rPr>
              <a:t> 선택하고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그 </a:t>
            </a:r>
            <a:r>
              <a:rPr lang="ko-KR" altLang="en-US" sz="1200" dirty="0" err="1">
                <a:latin typeface="+mj-ea"/>
                <a:ea typeface="+mj-ea"/>
              </a:rPr>
              <a:t>대역대를</a:t>
            </a:r>
            <a:r>
              <a:rPr lang="ko-KR" altLang="en-US" sz="1200" dirty="0">
                <a:latin typeface="+mj-ea"/>
                <a:ea typeface="+mj-ea"/>
              </a:rPr>
              <a:t> 활용한 영상 예를 찾고</a:t>
            </a:r>
            <a:r>
              <a:rPr lang="en-US" altLang="ko-KR" sz="1200" dirty="0">
                <a:latin typeface="+mj-ea"/>
                <a:ea typeface="+mj-ea"/>
              </a:rPr>
              <a:t>,</a:t>
            </a:r>
            <a:r>
              <a:rPr lang="ko-KR" altLang="en-US" sz="1200" dirty="0">
                <a:latin typeface="+mj-ea"/>
                <a:ea typeface="+mj-ea"/>
              </a:rPr>
              <a:t> 영상화하는 과정과 결과로 얻은 영상에서 얻을 수 있는 정보는 무엇인지 설명하시오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endParaRPr lang="ko-KR" altLang="en-US" sz="1200" dirty="0">
              <a:latin typeface="+mj-ea"/>
              <a:ea typeface="+mj-ea"/>
            </a:endParaRPr>
          </a:p>
          <a:p>
            <a:pPr algn="just">
              <a:lnSpc>
                <a:spcPct val="200000"/>
              </a:lnSpc>
            </a:pP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8823" y="2873829"/>
            <a:ext cx="6178731" cy="6675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altLang="ko-KR" sz="1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/>
            <a:endParaRPr lang="ko-KR" altLang="en-US" sz="1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27"/>
          <a:stretch/>
        </p:blipFill>
        <p:spPr bwMode="auto">
          <a:xfrm>
            <a:off x="378822" y="1842223"/>
            <a:ext cx="6178731" cy="977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92883C2-AF6F-CE48-9863-BCA4E87C5486}"/>
              </a:ext>
            </a:extLst>
          </p:cNvPr>
          <p:cNvSpPr/>
          <p:nvPr/>
        </p:nvSpPr>
        <p:spPr>
          <a:xfrm>
            <a:off x="182730" y="602133"/>
            <a:ext cx="526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</a:rPr>
              <a:t>학번</a:t>
            </a:r>
            <a:r>
              <a:rPr lang="en-US" altLang="ko-KR" sz="1200" dirty="0">
                <a:latin typeface="+mn-ea"/>
              </a:rPr>
              <a:t>:</a:t>
            </a:r>
            <a:endParaRPr lang="ko-Kore-KR" altLang="en-US" sz="1200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EDF245-73CD-DF40-9EFF-CC3951A41B0A}"/>
              </a:ext>
            </a:extLst>
          </p:cNvPr>
          <p:cNvSpPr/>
          <p:nvPr/>
        </p:nvSpPr>
        <p:spPr>
          <a:xfrm>
            <a:off x="708836" y="602133"/>
            <a:ext cx="15899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dirty="0">
                <a:latin typeface="+mn-ea"/>
              </a:rPr>
              <a:t>20193148</a:t>
            </a:r>
            <a:endParaRPr lang="ko-Kore-KR" altLang="en-US" sz="1200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C00B10-0604-004D-A54A-D63FFEE1826A}"/>
              </a:ext>
            </a:extLst>
          </p:cNvPr>
          <p:cNvSpPr/>
          <p:nvPr/>
        </p:nvSpPr>
        <p:spPr>
          <a:xfrm>
            <a:off x="2443216" y="594708"/>
            <a:ext cx="526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</a:rPr>
              <a:t>성명</a:t>
            </a:r>
            <a:r>
              <a:rPr lang="en-US" altLang="ko-KR" sz="1200" dirty="0">
                <a:latin typeface="+mn-ea"/>
              </a:rPr>
              <a:t>:</a:t>
            </a:r>
            <a:endParaRPr lang="ko-Kore-KR" altLang="en-US" sz="1200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B74840-0363-6F45-A91B-712E9184CD47}"/>
              </a:ext>
            </a:extLst>
          </p:cNvPr>
          <p:cNvSpPr/>
          <p:nvPr/>
        </p:nvSpPr>
        <p:spPr>
          <a:xfrm>
            <a:off x="2969322" y="594708"/>
            <a:ext cx="15899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</a:rPr>
              <a:t>황진주</a:t>
            </a:r>
            <a:endParaRPr lang="ko-Kore-KR" altLang="en-US" sz="1200" dirty="0">
              <a:latin typeface="+mn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866AFFD-A4B7-418D-902A-E912FFFADCAF}"/>
              </a:ext>
            </a:extLst>
          </p:cNvPr>
          <p:cNvSpPr/>
          <p:nvPr/>
        </p:nvSpPr>
        <p:spPr>
          <a:xfrm>
            <a:off x="568778" y="2986420"/>
            <a:ext cx="5798817" cy="708149"/>
          </a:xfrm>
          <a:prstGeom prst="roundRect">
            <a:avLst>
              <a:gd name="adj" fmla="val 8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DA79CF-DDBD-4CBE-A35D-8F13931014DB}"/>
              </a:ext>
            </a:extLst>
          </p:cNvPr>
          <p:cNvSpPr txBox="1"/>
          <p:nvPr/>
        </p:nvSpPr>
        <p:spPr>
          <a:xfrm>
            <a:off x="1311727" y="3001856"/>
            <a:ext cx="4312917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a뉴고딕E" panose="02020600000000000000" pitchFamily="18" charset="-127"/>
                <a:ea typeface="a뉴고딕E" panose="02020600000000000000" pitchFamily="18" charset="-127"/>
              </a:rPr>
              <a:t>마이크로웨이브대역 영상화</a:t>
            </a:r>
            <a:endParaRPr lang="en-US" altLang="ko-KR" sz="1400" dirty="0">
              <a:solidFill>
                <a:schemeClr val="bg1"/>
              </a:solidFill>
              <a:latin typeface="a뉴고딕E" panose="02020600000000000000" pitchFamily="18" charset="-127"/>
              <a:ea typeface="a뉴고딕E" panose="02020600000000000000" pitchFamily="18" charset="-127"/>
            </a:endParaRPr>
          </a:p>
          <a:p>
            <a:pPr algn="ctr"/>
            <a:endParaRPr lang="en-US" altLang="ko-KR" sz="500" dirty="0">
              <a:solidFill>
                <a:schemeClr val="bg1"/>
              </a:solidFill>
              <a:latin typeface="a뉴고딕M" panose="02020600000000000000" pitchFamily="18" charset="-127"/>
              <a:ea typeface="a뉴고딕M" panose="02020600000000000000" pitchFamily="18" charset="-127"/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 - </a:t>
            </a:r>
            <a:r>
              <a:rPr lang="ko-KR" altLang="en-US" sz="1000" dirty="0">
                <a:solidFill>
                  <a:schemeClr val="bg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날씨</a:t>
            </a:r>
            <a:r>
              <a:rPr lang="en-US" altLang="ko-KR" sz="1000" dirty="0">
                <a:solidFill>
                  <a:schemeClr val="bg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조명 등 환경과 무관하며 구름</a:t>
            </a:r>
            <a:r>
              <a:rPr lang="en-US" altLang="ko-KR" sz="1000" dirty="0">
                <a:solidFill>
                  <a:schemeClr val="bg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식물</a:t>
            </a:r>
            <a:r>
              <a:rPr lang="en-US" altLang="ko-KR" sz="1000" dirty="0">
                <a:solidFill>
                  <a:schemeClr val="bg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얼음</a:t>
            </a:r>
            <a:r>
              <a:rPr lang="en-US" altLang="ko-KR" sz="1000" dirty="0">
                <a:solidFill>
                  <a:schemeClr val="bg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모래 등을 투과한다</a:t>
            </a:r>
            <a:r>
              <a:rPr lang="en-US" altLang="ko-KR" sz="1000" dirty="0">
                <a:solidFill>
                  <a:schemeClr val="bg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 - </a:t>
            </a:r>
            <a:r>
              <a:rPr lang="ko-KR" altLang="en-US" sz="1000" dirty="0">
                <a:solidFill>
                  <a:schemeClr val="bg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자동차 번호판 인식 및 지폐 인식에 사용된다</a:t>
            </a:r>
            <a:r>
              <a:rPr lang="en-US" altLang="ko-KR" sz="1000" dirty="0">
                <a:solidFill>
                  <a:schemeClr val="bg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AC5D48C-D8AF-4A84-88F5-0CC21D1544BA}"/>
              </a:ext>
            </a:extLst>
          </p:cNvPr>
          <p:cNvSpPr/>
          <p:nvPr/>
        </p:nvSpPr>
        <p:spPr>
          <a:xfrm>
            <a:off x="568778" y="3999299"/>
            <a:ext cx="5798817" cy="4395402"/>
          </a:xfrm>
          <a:prstGeom prst="roundRect">
            <a:avLst>
              <a:gd name="adj" fmla="val 7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CC2314-0934-4AE6-8481-9C97C3B9A648}"/>
              </a:ext>
            </a:extLst>
          </p:cNvPr>
          <p:cNvSpPr/>
          <p:nvPr/>
        </p:nvSpPr>
        <p:spPr>
          <a:xfrm>
            <a:off x="2548916" y="3879725"/>
            <a:ext cx="1790525" cy="276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18931-8388-4E88-AE07-74EDEF1809CC}"/>
              </a:ext>
            </a:extLst>
          </p:cNvPr>
          <p:cNvSpPr txBox="1"/>
          <p:nvPr/>
        </p:nvSpPr>
        <p:spPr>
          <a:xfrm>
            <a:off x="2488018" y="3843985"/>
            <a:ext cx="1925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뉴고딕B" panose="02020600000000000000" pitchFamily="18" charset="-127"/>
                <a:ea typeface="a뉴고딕B" panose="02020600000000000000" pitchFamily="18" charset="-127"/>
              </a:rPr>
              <a:t>영상화 과정 </a:t>
            </a:r>
            <a:r>
              <a:rPr lang="en-US" altLang="ko-KR" sz="1200" dirty="0">
                <a:latin typeface="a뉴고딕B" panose="02020600000000000000" pitchFamily="18" charset="-127"/>
                <a:ea typeface="a뉴고딕B" panose="02020600000000000000" pitchFamily="18" charset="-127"/>
              </a:rPr>
              <a:t>: </a:t>
            </a:r>
            <a:r>
              <a:rPr lang="ko-KR" altLang="en-US" sz="1200" dirty="0">
                <a:latin typeface="a뉴고딕B" panose="02020600000000000000" pitchFamily="18" charset="-127"/>
                <a:ea typeface="a뉴고딕B" panose="02020600000000000000" pitchFamily="18" charset="-127"/>
              </a:rPr>
              <a:t>번호판 인식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94690DAE-7C19-40F5-A73A-FBFF68C3C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35" y="4804443"/>
            <a:ext cx="1166723" cy="77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>
            <a:extLst>
              <a:ext uri="{FF2B5EF4-FFF2-40B4-BE49-F238E27FC236}">
                <a16:creationId xmlns:a16="http://schemas.microsoft.com/office/drawing/2014/main" id="{0BD55BBA-4688-42CF-B6C5-8EB5BCE3D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186" y="4786561"/>
            <a:ext cx="1238133" cy="83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628332E8-9A87-4776-84D9-028F58E20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104" y="4756088"/>
            <a:ext cx="1281823" cy="86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>
            <a:extLst>
              <a:ext uri="{FF2B5EF4-FFF2-40B4-BE49-F238E27FC236}">
                <a16:creationId xmlns:a16="http://schemas.microsoft.com/office/drawing/2014/main" id="{9C160C11-9F03-44F2-AD23-CBD8A535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34" y="6211455"/>
            <a:ext cx="1150664" cy="77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48427697-AA8D-4AB8-8C3F-EFBE106CA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322" y="6235151"/>
            <a:ext cx="1150281" cy="77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7">
            <a:extLst>
              <a:ext uri="{FF2B5EF4-FFF2-40B4-BE49-F238E27FC236}">
                <a16:creationId xmlns:a16="http://schemas.microsoft.com/office/drawing/2014/main" id="{11C31BA8-703D-4380-9AA4-D3F6BA0DC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370" y="6211455"/>
            <a:ext cx="1188327" cy="79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>
            <a:extLst>
              <a:ext uri="{FF2B5EF4-FFF2-40B4-BE49-F238E27FC236}">
                <a16:creationId xmlns:a16="http://schemas.microsoft.com/office/drawing/2014/main" id="{8A0E157D-FF5E-4C52-88C2-CCF35ABD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43" y="7703095"/>
            <a:ext cx="1238133" cy="40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9">
            <a:extLst>
              <a:ext uri="{FF2B5EF4-FFF2-40B4-BE49-F238E27FC236}">
                <a16:creationId xmlns:a16="http://schemas.microsoft.com/office/drawing/2014/main" id="{B136A476-4CA4-48A7-B085-39C286E2A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444" y="7696913"/>
            <a:ext cx="1238133" cy="40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C7E949-FE75-4AC9-BF58-9BFF4988AEAB}"/>
              </a:ext>
            </a:extLst>
          </p:cNvPr>
          <p:cNvSpPr txBox="1"/>
          <p:nvPr/>
        </p:nvSpPr>
        <p:spPr>
          <a:xfrm>
            <a:off x="1132034" y="4540644"/>
            <a:ext cx="11667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a뉴고딕B" panose="02020600000000000000" pitchFamily="18" charset="-127"/>
                <a:ea typeface="a뉴고딕B" panose="02020600000000000000" pitchFamily="18" charset="-127"/>
              </a:rPr>
              <a:t>1.</a:t>
            </a:r>
            <a:r>
              <a:rPr lang="ko-KR" altLang="en-US" sz="800" dirty="0">
                <a:latin typeface="a뉴고딕B" panose="02020600000000000000" pitchFamily="18" charset="-127"/>
                <a:ea typeface="a뉴고딕B" panose="02020600000000000000" pitchFamily="18" charset="-127"/>
              </a:rPr>
              <a:t> 영상획득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578257-28DE-4DF9-9C8C-D88719E44017}"/>
              </a:ext>
            </a:extLst>
          </p:cNvPr>
          <p:cNvSpPr txBox="1"/>
          <p:nvPr/>
        </p:nvSpPr>
        <p:spPr>
          <a:xfrm>
            <a:off x="2788126" y="4542296"/>
            <a:ext cx="1393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a뉴고딕B" panose="02020600000000000000" pitchFamily="18" charset="-127"/>
                <a:ea typeface="a뉴고딕B" panose="02020600000000000000" pitchFamily="18" charset="-127"/>
              </a:rPr>
              <a:t>2.</a:t>
            </a:r>
            <a:r>
              <a:rPr lang="ko-KR" altLang="en-US" sz="800" dirty="0">
                <a:latin typeface="a뉴고딕B" panose="02020600000000000000" pitchFamily="18" charset="-127"/>
                <a:ea typeface="a뉴고딕B" panose="02020600000000000000" pitchFamily="18" charset="-127"/>
              </a:rPr>
              <a:t> 영상개선 </a:t>
            </a:r>
            <a:r>
              <a:rPr lang="en-US" altLang="ko-KR" sz="800" dirty="0">
                <a:latin typeface="a뉴고딕B" panose="02020600000000000000" pitchFamily="18" charset="-127"/>
                <a:ea typeface="a뉴고딕B" panose="02020600000000000000" pitchFamily="18" charset="-127"/>
              </a:rPr>
              <a:t>: Grayscale</a:t>
            </a:r>
            <a:endParaRPr lang="ko-KR" altLang="en-US" sz="800" dirty="0">
              <a:latin typeface="a뉴고딕B" panose="02020600000000000000" pitchFamily="18" charset="-127"/>
              <a:ea typeface="a뉴고딕B" panose="02020600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125C24-0D9B-4B50-8873-77DDD8023903}"/>
              </a:ext>
            </a:extLst>
          </p:cNvPr>
          <p:cNvSpPr txBox="1"/>
          <p:nvPr/>
        </p:nvSpPr>
        <p:spPr>
          <a:xfrm>
            <a:off x="4496136" y="4547034"/>
            <a:ext cx="1495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a뉴고딕B" panose="02020600000000000000" pitchFamily="18" charset="-127"/>
                <a:ea typeface="a뉴고딕B" panose="02020600000000000000" pitchFamily="18" charset="-127"/>
              </a:rPr>
              <a:t>3.</a:t>
            </a:r>
            <a:r>
              <a:rPr lang="ko-KR" altLang="en-US" sz="800" dirty="0">
                <a:latin typeface="a뉴고딕B" panose="02020600000000000000" pitchFamily="18" charset="-127"/>
                <a:ea typeface="a뉴고딕B" panose="02020600000000000000" pitchFamily="18" charset="-127"/>
              </a:rPr>
              <a:t> 형태학적 처리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167AC5-D354-4F23-86DE-CBAEFFA05271}"/>
              </a:ext>
            </a:extLst>
          </p:cNvPr>
          <p:cNvSpPr txBox="1"/>
          <p:nvPr/>
        </p:nvSpPr>
        <p:spPr>
          <a:xfrm>
            <a:off x="1070443" y="6006874"/>
            <a:ext cx="12951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a뉴고딕B" panose="02020600000000000000" pitchFamily="18" charset="-127"/>
                <a:ea typeface="a뉴고딕B" panose="02020600000000000000" pitchFamily="18" charset="-127"/>
              </a:rPr>
              <a:t>4.</a:t>
            </a:r>
            <a:r>
              <a:rPr lang="ko-KR" altLang="en-US" sz="800" dirty="0">
                <a:latin typeface="a뉴고딕B" panose="02020600000000000000" pitchFamily="18" charset="-127"/>
                <a:ea typeface="a뉴고딕B" panose="02020600000000000000" pitchFamily="18" charset="-127"/>
              </a:rPr>
              <a:t> 분할 </a:t>
            </a:r>
            <a:r>
              <a:rPr lang="en-US" altLang="ko-KR" sz="800" dirty="0">
                <a:latin typeface="a뉴고딕B" panose="02020600000000000000" pitchFamily="18" charset="-127"/>
                <a:ea typeface="a뉴고딕B" panose="02020600000000000000" pitchFamily="18" charset="-127"/>
              </a:rPr>
              <a:t>: </a:t>
            </a:r>
            <a:r>
              <a:rPr lang="ko-KR" altLang="en-US" sz="800" dirty="0">
                <a:latin typeface="a뉴고딕B" panose="02020600000000000000" pitchFamily="18" charset="-127"/>
                <a:ea typeface="a뉴고딕B" panose="02020600000000000000" pitchFamily="18" charset="-127"/>
              </a:rPr>
              <a:t>그룹화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AD687E-A04E-4397-9919-17FAEE579D15}"/>
              </a:ext>
            </a:extLst>
          </p:cNvPr>
          <p:cNvSpPr txBox="1"/>
          <p:nvPr/>
        </p:nvSpPr>
        <p:spPr>
          <a:xfrm>
            <a:off x="2889726" y="6007744"/>
            <a:ext cx="1393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a뉴고딕B" panose="02020600000000000000" pitchFamily="18" charset="-127"/>
                <a:ea typeface="a뉴고딕B" panose="02020600000000000000" pitchFamily="18" charset="-127"/>
              </a:rPr>
              <a:t>5.</a:t>
            </a:r>
            <a:r>
              <a:rPr lang="ko-KR" altLang="en-US" sz="800" dirty="0">
                <a:latin typeface="a뉴고딕B" panose="02020600000000000000" pitchFamily="18" charset="-127"/>
                <a:ea typeface="a뉴고딕B" panose="02020600000000000000" pitchFamily="18" charset="-127"/>
              </a:rPr>
              <a:t> 분할 </a:t>
            </a:r>
            <a:r>
              <a:rPr lang="en-US" altLang="ko-KR" sz="800" dirty="0">
                <a:latin typeface="a뉴고딕B" panose="02020600000000000000" pitchFamily="18" charset="-127"/>
                <a:ea typeface="a뉴고딕B" panose="02020600000000000000" pitchFamily="18" charset="-127"/>
              </a:rPr>
              <a:t>: </a:t>
            </a:r>
            <a:r>
              <a:rPr lang="ko-KR" altLang="en-US" sz="800" dirty="0">
                <a:latin typeface="a뉴고딕B" panose="02020600000000000000" pitchFamily="18" charset="-127"/>
                <a:ea typeface="a뉴고딕B" panose="02020600000000000000" pitchFamily="18" charset="-127"/>
              </a:rPr>
              <a:t>비율 비교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C20379-9FEA-4C32-87CE-C9F08F408DBD}"/>
              </a:ext>
            </a:extLst>
          </p:cNvPr>
          <p:cNvSpPr txBox="1"/>
          <p:nvPr/>
        </p:nvSpPr>
        <p:spPr>
          <a:xfrm>
            <a:off x="4644114" y="6011532"/>
            <a:ext cx="1393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a뉴고딕B" panose="02020600000000000000" pitchFamily="18" charset="-127"/>
                <a:ea typeface="a뉴고딕B" panose="02020600000000000000" pitchFamily="18" charset="-127"/>
              </a:rPr>
              <a:t>6.</a:t>
            </a:r>
            <a:r>
              <a:rPr lang="ko-KR" altLang="en-US" sz="800" dirty="0">
                <a:latin typeface="a뉴고딕B" panose="02020600000000000000" pitchFamily="18" charset="-127"/>
                <a:ea typeface="a뉴고딕B" panose="02020600000000000000" pitchFamily="18" charset="-127"/>
              </a:rPr>
              <a:t> 분할 </a:t>
            </a:r>
            <a:r>
              <a:rPr lang="en-US" altLang="ko-KR" sz="800" dirty="0">
                <a:latin typeface="a뉴고딕B" panose="02020600000000000000" pitchFamily="18" charset="-127"/>
                <a:ea typeface="a뉴고딕B" panose="02020600000000000000" pitchFamily="18" charset="-127"/>
              </a:rPr>
              <a:t>: </a:t>
            </a:r>
            <a:r>
              <a:rPr lang="ko-KR" altLang="en-US" sz="800" dirty="0">
                <a:latin typeface="a뉴고딕B" panose="02020600000000000000" pitchFamily="18" charset="-127"/>
                <a:ea typeface="a뉴고딕B" panose="02020600000000000000" pitchFamily="18" charset="-127"/>
              </a:rPr>
              <a:t>배치 확인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791166-401B-4316-9965-39FFCC0602D9}"/>
              </a:ext>
            </a:extLst>
          </p:cNvPr>
          <p:cNvSpPr txBox="1"/>
          <p:nvPr/>
        </p:nvSpPr>
        <p:spPr>
          <a:xfrm>
            <a:off x="1052446" y="7497088"/>
            <a:ext cx="13455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a뉴고딕B" panose="02020600000000000000" pitchFamily="18" charset="-127"/>
                <a:ea typeface="a뉴고딕B" panose="02020600000000000000" pitchFamily="18" charset="-127"/>
              </a:rPr>
              <a:t>7.</a:t>
            </a:r>
            <a:r>
              <a:rPr lang="ko-KR" altLang="en-US" sz="800" dirty="0">
                <a:latin typeface="a뉴고딕B" panose="02020600000000000000" pitchFamily="18" charset="-127"/>
                <a:ea typeface="a뉴고딕B" panose="02020600000000000000" pitchFamily="18" charset="-127"/>
              </a:rPr>
              <a:t> 표현과 묘사 </a:t>
            </a:r>
            <a:r>
              <a:rPr lang="en-US" altLang="ko-KR" sz="800" dirty="0">
                <a:latin typeface="a뉴고딕B" panose="02020600000000000000" pitchFamily="18" charset="-127"/>
                <a:ea typeface="a뉴고딕B" panose="02020600000000000000" pitchFamily="18" charset="-127"/>
              </a:rPr>
              <a:t>: </a:t>
            </a:r>
            <a:r>
              <a:rPr lang="ko-KR" altLang="en-US" sz="800" dirty="0">
                <a:latin typeface="a뉴고딕B" panose="02020600000000000000" pitchFamily="18" charset="-127"/>
                <a:ea typeface="a뉴고딕B" panose="02020600000000000000" pitchFamily="18" charset="-127"/>
              </a:rPr>
              <a:t>범위지정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5A2B15-5850-4CC1-B7CE-A14015DB2A9A}"/>
              </a:ext>
            </a:extLst>
          </p:cNvPr>
          <p:cNvSpPr txBox="1"/>
          <p:nvPr/>
        </p:nvSpPr>
        <p:spPr>
          <a:xfrm>
            <a:off x="2890865" y="7497958"/>
            <a:ext cx="1393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a뉴고딕B" panose="02020600000000000000" pitchFamily="18" charset="-127"/>
                <a:ea typeface="a뉴고딕B" panose="02020600000000000000" pitchFamily="18" charset="-127"/>
              </a:rPr>
              <a:t>8.</a:t>
            </a:r>
            <a:r>
              <a:rPr lang="ko-KR" altLang="en-US" sz="800" dirty="0">
                <a:latin typeface="a뉴고딕B" panose="02020600000000000000" pitchFamily="18" charset="-127"/>
                <a:ea typeface="a뉴고딕B" panose="02020600000000000000" pitchFamily="18" charset="-127"/>
              </a:rPr>
              <a:t> 표현과 묘사 </a:t>
            </a:r>
            <a:r>
              <a:rPr lang="en-US" altLang="ko-KR" sz="800" dirty="0">
                <a:latin typeface="a뉴고딕B" panose="02020600000000000000" pitchFamily="18" charset="-127"/>
                <a:ea typeface="a뉴고딕B" panose="02020600000000000000" pitchFamily="18" charset="-127"/>
              </a:rPr>
              <a:t>: </a:t>
            </a:r>
            <a:r>
              <a:rPr lang="ko-KR" altLang="en-US" sz="800" dirty="0">
                <a:latin typeface="a뉴고딕B" panose="02020600000000000000" pitchFamily="18" charset="-127"/>
                <a:ea typeface="a뉴고딕B" panose="02020600000000000000" pitchFamily="18" charset="-127"/>
              </a:rPr>
              <a:t>표현개선</a:t>
            </a:r>
          </a:p>
        </p:txBody>
      </p:sp>
      <p:pic>
        <p:nvPicPr>
          <p:cNvPr id="43" name="Picture 10">
            <a:extLst>
              <a:ext uri="{FF2B5EF4-FFF2-40B4-BE49-F238E27FC236}">
                <a16:creationId xmlns:a16="http://schemas.microsoft.com/office/drawing/2014/main" id="{BB47A96A-CC0F-43E3-B735-FACC38B2B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859" y="7717035"/>
            <a:ext cx="1188327" cy="29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E313FE8-7141-4A87-B034-EF8AC050C4A9}"/>
              </a:ext>
            </a:extLst>
          </p:cNvPr>
          <p:cNvSpPr txBox="1"/>
          <p:nvPr/>
        </p:nvSpPr>
        <p:spPr>
          <a:xfrm>
            <a:off x="4678319" y="7497088"/>
            <a:ext cx="1393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a뉴고딕B" panose="02020600000000000000" pitchFamily="18" charset="-127"/>
                <a:ea typeface="a뉴고딕B" panose="02020600000000000000" pitchFamily="18" charset="-127"/>
              </a:rPr>
              <a:t>9.</a:t>
            </a:r>
            <a:r>
              <a:rPr lang="ko-KR" altLang="en-US" sz="800" dirty="0">
                <a:latin typeface="a뉴고딕B" panose="02020600000000000000" pitchFamily="18" charset="-127"/>
                <a:ea typeface="a뉴고딕B" panose="02020600000000000000" pitchFamily="18" charset="-127"/>
              </a:rPr>
              <a:t> 객체 인식</a:t>
            </a: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B8EB3BBA-1FEC-404A-8CD5-4E71A89D7845}"/>
              </a:ext>
            </a:extLst>
          </p:cNvPr>
          <p:cNvSpPr/>
          <p:nvPr/>
        </p:nvSpPr>
        <p:spPr>
          <a:xfrm rot="16200000">
            <a:off x="2501197" y="5086350"/>
            <a:ext cx="166634" cy="1651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6EAEB4E5-9D74-438D-A8B7-7254B1DAACE4}"/>
              </a:ext>
            </a:extLst>
          </p:cNvPr>
          <p:cNvSpPr/>
          <p:nvPr/>
        </p:nvSpPr>
        <p:spPr>
          <a:xfrm rot="16200000">
            <a:off x="4299715" y="5086350"/>
            <a:ext cx="166634" cy="1651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9D4D65C1-FF49-4156-930B-7ECCB0A47018}"/>
              </a:ext>
            </a:extLst>
          </p:cNvPr>
          <p:cNvSpPr/>
          <p:nvPr/>
        </p:nvSpPr>
        <p:spPr>
          <a:xfrm rot="16200000">
            <a:off x="2548358" y="6526155"/>
            <a:ext cx="166634" cy="1651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7BA4D121-2C6F-4BCB-80AF-86DCED062794}"/>
              </a:ext>
            </a:extLst>
          </p:cNvPr>
          <p:cNvSpPr/>
          <p:nvPr/>
        </p:nvSpPr>
        <p:spPr>
          <a:xfrm rot="16200000">
            <a:off x="4346876" y="6526155"/>
            <a:ext cx="166634" cy="1651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A6E69745-DD11-4D80-9F69-47E236282C04}"/>
              </a:ext>
            </a:extLst>
          </p:cNvPr>
          <p:cNvSpPr/>
          <p:nvPr/>
        </p:nvSpPr>
        <p:spPr>
          <a:xfrm rot="16200000">
            <a:off x="2558234" y="7797298"/>
            <a:ext cx="166634" cy="1651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D0A1E925-80AA-4BC3-A99A-724FC7E2CF7A}"/>
              </a:ext>
            </a:extLst>
          </p:cNvPr>
          <p:cNvSpPr/>
          <p:nvPr/>
        </p:nvSpPr>
        <p:spPr>
          <a:xfrm rot="16200000">
            <a:off x="4356752" y="7797298"/>
            <a:ext cx="166634" cy="1651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7E9C89AE-EA4C-47BB-BF68-B7C815E82FB0}"/>
              </a:ext>
            </a:extLst>
          </p:cNvPr>
          <p:cNvSpPr/>
          <p:nvPr/>
        </p:nvSpPr>
        <p:spPr>
          <a:xfrm rot="16200000">
            <a:off x="776684" y="6539299"/>
            <a:ext cx="166634" cy="1651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91DA60FE-F268-4243-9355-AEA8E8A04F0D}"/>
              </a:ext>
            </a:extLst>
          </p:cNvPr>
          <p:cNvSpPr/>
          <p:nvPr/>
        </p:nvSpPr>
        <p:spPr>
          <a:xfrm rot="16200000">
            <a:off x="776684" y="7792271"/>
            <a:ext cx="166634" cy="1651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CE0CB7-FF4E-41C0-83D8-A9E7ECCD87F1}"/>
              </a:ext>
            </a:extLst>
          </p:cNvPr>
          <p:cNvSpPr txBox="1"/>
          <p:nvPr/>
        </p:nvSpPr>
        <p:spPr>
          <a:xfrm>
            <a:off x="1334120" y="4077293"/>
            <a:ext cx="44206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a뉴고딕L" panose="02020600000000000000" pitchFamily="18" charset="-127"/>
                <a:ea typeface="a뉴고딕L" panose="02020600000000000000" pitchFamily="18" charset="-127"/>
              </a:rPr>
              <a:t>강의의 </a:t>
            </a:r>
            <a:r>
              <a:rPr lang="en-US" altLang="ko-KR" sz="900" dirty="0">
                <a:latin typeface="a뉴고딕L" panose="02020600000000000000" pitchFamily="18" charset="-127"/>
                <a:ea typeface="a뉴고딕L" panose="02020600000000000000" pitchFamily="18" charset="-127"/>
              </a:rPr>
              <a:t>“</a:t>
            </a:r>
            <a:r>
              <a:rPr lang="ko-KR" altLang="en-US" sz="900" dirty="0">
                <a:latin typeface="a뉴고딕L" panose="02020600000000000000" pitchFamily="18" charset="-127"/>
                <a:ea typeface="a뉴고딕L" panose="02020600000000000000" pitchFamily="18" charset="-127"/>
              </a:rPr>
              <a:t>디지털 영상 처리단계</a:t>
            </a:r>
            <a:r>
              <a:rPr lang="en-US" altLang="ko-KR" sz="900" dirty="0">
                <a:latin typeface="a뉴고딕L" panose="02020600000000000000" pitchFamily="18" charset="-127"/>
                <a:ea typeface="a뉴고딕L" panose="02020600000000000000" pitchFamily="18" charset="-127"/>
              </a:rPr>
              <a:t>”</a:t>
            </a:r>
            <a:r>
              <a:rPr lang="ko-KR" altLang="en-US" sz="900" dirty="0">
                <a:latin typeface="a뉴고딕L" panose="02020600000000000000" pitchFamily="18" charset="-127"/>
                <a:ea typeface="a뉴고딕L" panose="02020600000000000000" pitchFamily="18" charset="-127"/>
              </a:rPr>
              <a:t>를 기준으로 번호판 인식 과정을 나타내어본다</a:t>
            </a:r>
            <a:r>
              <a:rPr lang="en-US" altLang="ko-KR" sz="900" dirty="0">
                <a:latin typeface="a뉴고딕L" panose="02020600000000000000" pitchFamily="18" charset="-127"/>
                <a:ea typeface="a뉴고딕L" panose="02020600000000000000" pitchFamily="18" charset="-127"/>
              </a:rPr>
              <a:t>.</a:t>
            </a:r>
            <a:endParaRPr lang="ko-KR" altLang="en-US" sz="900" dirty="0"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884EDC-9D2D-4D09-AD9D-1374D72EF104}"/>
              </a:ext>
            </a:extLst>
          </p:cNvPr>
          <p:cNvSpPr txBox="1"/>
          <p:nvPr/>
        </p:nvSpPr>
        <p:spPr>
          <a:xfrm>
            <a:off x="1141853" y="5608613"/>
            <a:ext cx="11667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latin typeface="a뉴고딕L" panose="02020600000000000000" pitchFamily="18" charset="-127"/>
                <a:ea typeface="a뉴고딕L" panose="02020600000000000000" pitchFamily="18" charset="-127"/>
              </a:rPr>
              <a:t>적절한 차량 이미지를 얻는다</a:t>
            </a:r>
            <a:r>
              <a:rPr lang="en-US" altLang="ko-KR" sz="600" dirty="0">
                <a:latin typeface="a뉴고딕L" panose="02020600000000000000" pitchFamily="18" charset="-127"/>
                <a:ea typeface="a뉴고딕L" panose="02020600000000000000" pitchFamily="18" charset="-127"/>
              </a:rPr>
              <a:t>.</a:t>
            </a:r>
            <a:endParaRPr lang="ko-KR" altLang="en-US" sz="600" dirty="0"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414F51-B137-4B19-9AD3-099867FF7F3B}"/>
              </a:ext>
            </a:extLst>
          </p:cNvPr>
          <p:cNvSpPr txBox="1"/>
          <p:nvPr/>
        </p:nvSpPr>
        <p:spPr>
          <a:xfrm>
            <a:off x="2921596" y="5607491"/>
            <a:ext cx="1166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latin typeface="a뉴고딕L" panose="02020600000000000000" pitchFamily="18" charset="-127"/>
                <a:ea typeface="a뉴고딕L" panose="02020600000000000000" pitchFamily="18" charset="-127"/>
              </a:rPr>
              <a:t>응용에 적합하도록 회색화 이미지로 변경한다</a:t>
            </a:r>
            <a:r>
              <a:rPr lang="en-US" altLang="ko-KR" sz="600" dirty="0">
                <a:latin typeface="a뉴고딕L" panose="02020600000000000000" pitchFamily="18" charset="-127"/>
                <a:ea typeface="a뉴고딕L" panose="02020600000000000000" pitchFamily="18" charset="-127"/>
              </a:rPr>
              <a:t>.</a:t>
            </a:r>
            <a:endParaRPr lang="ko-KR" altLang="en-US" sz="600" dirty="0"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56FAC3-8225-4418-BD2E-11EF61AB045B}"/>
              </a:ext>
            </a:extLst>
          </p:cNvPr>
          <p:cNvSpPr txBox="1"/>
          <p:nvPr/>
        </p:nvSpPr>
        <p:spPr>
          <a:xfrm>
            <a:off x="4718829" y="5607490"/>
            <a:ext cx="11667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latin typeface="a뉴고딕L" panose="02020600000000000000" pitchFamily="18" charset="-127"/>
                <a:ea typeface="a뉴고딕L" panose="02020600000000000000" pitchFamily="18" charset="-127"/>
              </a:rPr>
              <a:t>이진화 및 </a:t>
            </a:r>
            <a:r>
              <a:rPr lang="ko-KR" altLang="en-US" sz="600" dirty="0" err="1">
                <a:latin typeface="a뉴고딕L" panose="02020600000000000000" pitchFamily="18" charset="-127"/>
                <a:ea typeface="a뉴고딕L" panose="02020600000000000000" pitchFamily="18" charset="-127"/>
              </a:rPr>
              <a:t>세선화</a:t>
            </a:r>
            <a:r>
              <a:rPr lang="ko-KR" altLang="en-US" sz="600" dirty="0">
                <a:latin typeface="a뉴고딕L" panose="02020600000000000000" pitchFamily="18" charset="-127"/>
                <a:ea typeface="a뉴고딕L" panose="02020600000000000000" pitchFamily="18" charset="-127"/>
              </a:rPr>
              <a:t> 처리를 한다</a:t>
            </a:r>
            <a:r>
              <a:rPr lang="en-US" altLang="ko-KR" sz="600" dirty="0">
                <a:latin typeface="a뉴고딕L" panose="02020600000000000000" pitchFamily="18" charset="-127"/>
                <a:ea typeface="a뉴고딕L" panose="02020600000000000000" pitchFamily="18" charset="-127"/>
              </a:rPr>
              <a:t>.</a:t>
            </a:r>
            <a:endParaRPr lang="ko-KR" altLang="en-US" sz="600" dirty="0"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784011-5B75-4DED-817C-834BBB93DE8B}"/>
              </a:ext>
            </a:extLst>
          </p:cNvPr>
          <p:cNvSpPr txBox="1"/>
          <p:nvPr/>
        </p:nvSpPr>
        <p:spPr>
          <a:xfrm>
            <a:off x="1106938" y="6959104"/>
            <a:ext cx="12365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latin typeface="a뉴고딕L" panose="02020600000000000000" pitchFamily="18" charset="-127"/>
                <a:ea typeface="a뉴고딕L" panose="02020600000000000000" pitchFamily="18" charset="-127"/>
              </a:rPr>
              <a:t>색이 연결된 부분을 </a:t>
            </a:r>
            <a:r>
              <a:rPr lang="ko-KR" altLang="en-US" sz="600" dirty="0" err="1">
                <a:latin typeface="a뉴고딕L" panose="02020600000000000000" pitchFamily="18" charset="-127"/>
                <a:ea typeface="a뉴고딕L" panose="02020600000000000000" pitchFamily="18" charset="-127"/>
              </a:rPr>
              <a:t>그룹핑</a:t>
            </a:r>
            <a:r>
              <a:rPr lang="ko-KR" altLang="en-US" sz="600" dirty="0">
                <a:latin typeface="a뉴고딕L" panose="02020600000000000000" pitchFamily="18" charset="-127"/>
                <a:ea typeface="a뉴고딕L" panose="02020600000000000000" pitchFamily="18" charset="-127"/>
              </a:rPr>
              <a:t> 한다</a:t>
            </a:r>
            <a:r>
              <a:rPr lang="en-US" altLang="ko-KR" sz="600" dirty="0">
                <a:latin typeface="a뉴고딕L" panose="02020600000000000000" pitchFamily="18" charset="-127"/>
                <a:ea typeface="a뉴고딕L" panose="02020600000000000000" pitchFamily="18" charset="-127"/>
              </a:rPr>
              <a:t>.</a:t>
            </a:r>
            <a:endParaRPr lang="ko-KR" altLang="en-US" sz="600" dirty="0"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B22C75-BC2E-49DE-8CB1-120B91F7FB8A}"/>
              </a:ext>
            </a:extLst>
          </p:cNvPr>
          <p:cNvSpPr txBox="1"/>
          <p:nvPr/>
        </p:nvSpPr>
        <p:spPr>
          <a:xfrm>
            <a:off x="2928709" y="6954957"/>
            <a:ext cx="1236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latin typeface="a뉴고딕L" panose="02020600000000000000" pitchFamily="18" charset="-127"/>
                <a:ea typeface="a뉴고딕L" panose="02020600000000000000" pitchFamily="18" charset="-127"/>
              </a:rPr>
              <a:t>번호판에 쓰이는 서체 비율을 통해 윤곽 수를 줄인다</a:t>
            </a:r>
            <a:r>
              <a:rPr lang="en-US" altLang="ko-KR" sz="600" dirty="0">
                <a:latin typeface="a뉴고딕L" panose="02020600000000000000" pitchFamily="18" charset="-127"/>
                <a:ea typeface="a뉴고딕L" panose="02020600000000000000" pitchFamily="18" charset="-127"/>
              </a:rPr>
              <a:t>.</a:t>
            </a:r>
            <a:r>
              <a:rPr lang="ko-KR" altLang="en-US" sz="600" dirty="0">
                <a:latin typeface="a뉴고딕L" panose="02020600000000000000" pitchFamily="18" charset="-127"/>
                <a:ea typeface="a뉴고딕L" panose="02020600000000000000" pitchFamily="18" charset="-127"/>
              </a:rPr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2DC4A31-C19C-4F17-BE76-D1528B9DD548}"/>
              </a:ext>
            </a:extLst>
          </p:cNvPr>
          <p:cNvSpPr txBox="1"/>
          <p:nvPr/>
        </p:nvSpPr>
        <p:spPr>
          <a:xfrm>
            <a:off x="4738127" y="6945219"/>
            <a:ext cx="1236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latin typeface="a뉴고딕L" panose="02020600000000000000" pitchFamily="18" charset="-127"/>
                <a:ea typeface="a뉴고딕L" panose="02020600000000000000" pitchFamily="18" charset="-127"/>
              </a:rPr>
              <a:t>번호판 배치를 이용해</a:t>
            </a:r>
            <a:endParaRPr lang="en-US" altLang="ko-KR" sz="600" dirty="0"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pPr algn="ctr"/>
            <a:r>
              <a:rPr lang="ko-KR" altLang="en-US" sz="600" dirty="0">
                <a:latin typeface="a뉴고딕L" panose="02020600000000000000" pitchFamily="18" charset="-127"/>
                <a:ea typeface="a뉴고딕L" panose="02020600000000000000" pitchFamily="18" charset="-127"/>
              </a:rPr>
              <a:t>구분되는 윤곽의 수를 줄인다</a:t>
            </a:r>
            <a:r>
              <a:rPr lang="en-US" altLang="ko-KR" sz="600" dirty="0">
                <a:latin typeface="a뉴고딕L" panose="02020600000000000000" pitchFamily="18" charset="-127"/>
                <a:ea typeface="a뉴고딕L" panose="02020600000000000000" pitchFamily="18" charset="-127"/>
              </a:rPr>
              <a:t>.</a:t>
            </a:r>
            <a:endParaRPr lang="ko-KR" altLang="en-US" sz="600" dirty="0"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53AA07-3E9E-46CA-82C5-E78DE17BD99F}"/>
              </a:ext>
            </a:extLst>
          </p:cNvPr>
          <p:cNvSpPr txBox="1"/>
          <p:nvPr/>
        </p:nvSpPr>
        <p:spPr>
          <a:xfrm>
            <a:off x="1150461" y="8021557"/>
            <a:ext cx="1201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latin typeface="a뉴고딕L" panose="02020600000000000000" pitchFamily="18" charset="-127"/>
                <a:ea typeface="a뉴고딕L" panose="02020600000000000000" pitchFamily="18" charset="-127"/>
              </a:rPr>
              <a:t>데이터 진위파악으로</a:t>
            </a:r>
            <a:r>
              <a:rPr lang="en-US" altLang="ko-KR" sz="600" dirty="0">
                <a:latin typeface="a뉴고딕L" panose="02020600000000000000" pitchFamily="18" charset="-127"/>
                <a:ea typeface="a뉴고딕L" panose="02020600000000000000" pitchFamily="18" charset="-127"/>
              </a:rPr>
              <a:t> </a:t>
            </a:r>
            <a:r>
              <a:rPr lang="ko-KR" altLang="en-US" sz="600" dirty="0">
                <a:latin typeface="a뉴고딕L" panose="02020600000000000000" pitchFamily="18" charset="-127"/>
                <a:ea typeface="a뉴고딕L" panose="02020600000000000000" pitchFamily="18" charset="-127"/>
              </a:rPr>
              <a:t>범위를</a:t>
            </a:r>
            <a:endParaRPr lang="en-US" altLang="ko-KR" sz="600" dirty="0"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pPr algn="ctr"/>
            <a:r>
              <a:rPr lang="ko-KR" altLang="en-US" sz="600" dirty="0">
                <a:latin typeface="a뉴고딕L" panose="02020600000000000000" pitchFamily="18" charset="-127"/>
                <a:ea typeface="a뉴고딕L" panose="02020600000000000000" pitchFamily="18" charset="-127"/>
              </a:rPr>
              <a:t>재지정해 올바른 값을 추출한다</a:t>
            </a:r>
            <a:r>
              <a:rPr lang="en-US" altLang="ko-KR" sz="600" dirty="0">
                <a:latin typeface="a뉴고딕L" panose="02020600000000000000" pitchFamily="18" charset="-127"/>
                <a:ea typeface="a뉴고딕L" panose="02020600000000000000" pitchFamily="18" charset="-127"/>
              </a:rPr>
              <a:t>.</a:t>
            </a:r>
            <a:endParaRPr lang="ko-KR" altLang="en-US" sz="600" dirty="0"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0931D99-2C1A-4194-B389-1649621F5E9C}"/>
              </a:ext>
            </a:extLst>
          </p:cNvPr>
          <p:cNvSpPr txBox="1"/>
          <p:nvPr/>
        </p:nvSpPr>
        <p:spPr>
          <a:xfrm>
            <a:off x="2913858" y="8011199"/>
            <a:ext cx="13524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latin typeface="a뉴고딕L" panose="02020600000000000000" pitchFamily="18" charset="-127"/>
                <a:ea typeface="a뉴고딕L" panose="02020600000000000000" pitchFamily="18" charset="-127"/>
              </a:rPr>
              <a:t>문자에 가깝도록 각도를 조절한다</a:t>
            </a:r>
            <a:r>
              <a:rPr lang="en-US" altLang="ko-KR" sz="600" dirty="0">
                <a:latin typeface="a뉴고딕L" panose="02020600000000000000" pitchFamily="18" charset="-127"/>
                <a:ea typeface="a뉴고딕L" panose="02020600000000000000" pitchFamily="18" charset="-127"/>
              </a:rPr>
              <a:t>.</a:t>
            </a:r>
            <a:endParaRPr lang="ko-KR" altLang="en-US" sz="600" dirty="0"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411B8C-57A5-4244-9726-E4E9190308EB}"/>
              </a:ext>
            </a:extLst>
          </p:cNvPr>
          <p:cNvSpPr txBox="1"/>
          <p:nvPr/>
        </p:nvSpPr>
        <p:spPr>
          <a:xfrm>
            <a:off x="4696173" y="7994020"/>
            <a:ext cx="135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latin typeface="a뉴고딕L" panose="02020600000000000000" pitchFamily="18" charset="-127"/>
                <a:ea typeface="a뉴고딕L" panose="02020600000000000000" pitchFamily="18" charset="-127"/>
              </a:rPr>
              <a:t>문자인식 알고리즘을 이용해</a:t>
            </a:r>
            <a:endParaRPr lang="en-US" altLang="ko-KR" sz="600" dirty="0"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pPr algn="ctr"/>
            <a:r>
              <a:rPr lang="ko-KR" altLang="en-US" sz="600" dirty="0">
                <a:latin typeface="a뉴고딕L" panose="02020600000000000000" pitchFamily="18" charset="-127"/>
                <a:ea typeface="a뉴고딕L" panose="02020600000000000000" pitchFamily="18" charset="-127"/>
              </a:rPr>
              <a:t>객체에 라벨링을 한다</a:t>
            </a:r>
            <a:r>
              <a:rPr lang="en-US" altLang="ko-KR" sz="600" dirty="0">
                <a:latin typeface="a뉴고딕L" panose="02020600000000000000" pitchFamily="18" charset="-127"/>
                <a:ea typeface="a뉴고딕L" panose="02020600000000000000" pitchFamily="18" charset="-127"/>
              </a:rPr>
              <a:t>.</a:t>
            </a:r>
            <a:endParaRPr lang="ko-KR" altLang="en-US" sz="600" dirty="0"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3FD45B-F80F-4B71-B135-050AE8F02471}"/>
              </a:ext>
            </a:extLst>
          </p:cNvPr>
          <p:cNvSpPr/>
          <p:nvPr/>
        </p:nvSpPr>
        <p:spPr>
          <a:xfrm>
            <a:off x="708836" y="8768441"/>
            <a:ext cx="5516704" cy="66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3B620-E34C-43AD-9EF8-254030AEDB90}"/>
              </a:ext>
            </a:extLst>
          </p:cNvPr>
          <p:cNvSpPr txBox="1"/>
          <p:nvPr/>
        </p:nvSpPr>
        <p:spPr>
          <a:xfrm>
            <a:off x="496157" y="8411761"/>
            <a:ext cx="512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accent1"/>
                </a:solidFill>
                <a:latin typeface="+mj-ea"/>
                <a:ea typeface="+mj-ea"/>
              </a:rPr>
              <a:t>{</a:t>
            </a:r>
            <a:endParaRPr lang="ko-KR" altLang="en-US" sz="7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533A12-983F-4233-92A9-D29C0B995F03}"/>
              </a:ext>
            </a:extLst>
          </p:cNvPr>
          <p:cNvSpPr txBox="1"/>
          <p:nvPr/>
        </p:nvSpPr>
        <p:spPr>
          <a:xfrm>
            <a:off x="5987210" y="8404031"/>
            <a:ext cx="512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accent1"/>
                </a:solidFill>
                <a:latin typeface="+mj-ea"/>
                <a:ea typeface="+mj-ea"/>
              </a:rPr>
              <a:t>}</a:t>
            </a:r>
            <a:endParaRPr lang="ko-KR" altLang="en-US" sz="7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5760A1-32EE-4DC9-B1C0-70689AA8C91C}"/>
              </a:ext>
            </a:extLst>
          </p:cNvPr>
          <p:cNvSpPr txBox="1"/>
          <p:nvPr/>
        </p:nvSpPr>
        <p:spPr>
          <a:xfrm>
            <a:off x="2548916" y="8471385"/>
            <a:ext cx="1925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a뉴고딕B" panose="02020600000000000000" pitchFamily="18" charset="-127"/>
                <a:ea typeface="a뉴고딕B" panose="02020600000000000000" pitchFamily="18" charset="-127"/>
              </a:rPr>
              <a:t>영상화를 통한 정보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9B23D7-C6FC-4228-A106-0744664616D5}"/>
              </a:ext>
            </a:extLst>
          </p:cNvPr>
          <p:cNvSpPr txBox="1"/>
          <p:nvPr/>
        </p:nvSpPr>
        <p:spPr>
          <a:xfrm>
            <a:off x="876300" y="8797714"/>
            <a:ext cx="52214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a뉴고딕L" panose="02020600000000000000" pitchFamily="18" charset="-127"/>
                <a:ea typeface="a뉴고딕L" panose="02020600000000000000" pitchFamily="18" charset="-127"/>
              </a:rPr>
              <a:t>각 수준의 단계로 영상화를 통해 얻을 수 있는 정보를 정리하였다</a:t>
            </a:r>
            <a:r>
              <a:rPr lang="en-US" altLang="ko-KR" sz="700" dirty="0">
                <a:latin typeface="a뉴고딕L" panose="02020600000000000000" pitchFamily="18" charset="-127"/>
                <a:ea typeface="a뉴고딕L" panose="02020600000000000000" pitchFamily="18" charset="-127"/>
              </a:rPr>
              <a:t>.</a:t>
            </a:r>
          </a:p>
          <a:p>
            <a:endParaRPr lang="en-US" altLang="ko-KR" sz="700" dirty="0"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700" dirty="0" err="1">
                <a:latin typeface="a뉴고딕L" panose="02020600000000000000" pitchFamily="18" charset="-127"/>
                <a:ea typeface="a뉴고딕L" panose="02020600000000000000" pitchFamily="18" charset="-127"/>
              </a:rPr>
              <a:t>저수준</a:t>
            </a:r>
            <a:r>
              <a:rPr lang="ko-KR" altLang="en-US" sz="700" dirty="0">
                <a:latin typeface="a뉴고딕L" panose="02020600000000000000" pitchFamily="18" charset="-127"/>
                <a:ea typeface="a뉴고딕L" panose="02020600000000000000" pitchFamily="18" charset="-127"/>
              </a:rPr>
              <a:t> 단계 영상처리 </a:t>
            </a:r>
            <a:r>
              <a:rPr lang="en-US" altLang="ko-KR" sz="700" dirty="0">
                <a:latin typeface="a뉴고딕L" panose="02020600000000000000" pitchFamily="18" charset="-127"/>
                <a:ea typeface="a뉴고딕L" panose="02020600000000000000" pitchFamily="18" charset="-127"/>
              </a:rPr>
              <a:t>: </a:t>
            </a:r>
            <a:r>
              <a:rPr lang="ko-KR" altLang="en-US" sz="700" dirty="0" err="1">
                <a:latin typeface="a뉴고딕L" panose="02020600000000000000" pitchFamily="18" charset="-127"/>
                <a:ea typeface="a뉴고딕L" panose="02020600000000000000" pitchFamily="18" charset="-127"/>
              </a:rPr>
              <a:t>세선화</a:t>
            </a:r>
            <a:r>
              <a:rPr lang="en-US" altLang="ko-KR" sz="700" dirty="0">
                <a:latin typeface="a뉴고딕L" panose="02020600000000000000" pitchFamily="18" charset="-127"/>
                <a:ea typeface="a뉴고딕L" panose="02020600000000000000" pitchFamily="18" charset="-127"/>
              </a:rPr>
              <a:t>, </a:t>
            </a:r>
            <a:r>
              <a:rPr lang="ko-KR" altLang="en-US" sz="700" dirty="0" err="1">
                <a:latin typeface="a뉴고딕L" panose="02020600000000000000" pitchFamily="18" charset="-127"/>
                <a:ea typeface="a뉴고딕L" panose="02020600000000000000" pitchFamily="18" charset="-127"/>
              </a:rPr>
              <a:t>골격화된</a:t>
            </a:r>
            <a:r>
              <a:rPr lang="ko-KR" altLang="en-US" sz="700" dirty="0">
                <a:latin typeface="a뉴고딕L" panose="02020600000000000000" pitchFamily="18" charset="-127"/>
                <a:ea typeface="a뉴고딕L" panose="02020600000000000000" pitchFamily="18" charset="-127"/>
              </a:rPr>
              <a:t> 차량 이미지</a:t>
            </a:r>
            <a:endParaRPr lang="en-US" altLang="ko-KR" sz="700" dirty="0"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700" dirty="0">
                <a:latin typeface="a뉴고딕L" panose="02020600000000000000" pitchFamily="18" charset="-127"/>
                <a:ea typeface="a뉴고딕L" panose="02020600000000000000" pitchFamily="18" charset="-127"/>
              </a:rPr>
              <a:t>중간수준 단계의 영상처리</a:t>
            </a:r>
            <a:r>
              <a:rPr lang="en-US" altLang="ko-KR" sz="700" dirty="0">
                <a:latin typeface="a뉴고딕L" panose="02020600000000000000" pitchFamily="18" charset="-127"/>
                <a:ea typeface="a뉴고딕L" panose="02020600000000000000" pitchFamily="18" charset="-127"/>
              </a:rPr>
              <a:t> : ‘</a:t>
            </a:r>
            <a:r>
              <a:rPr lang="ko-KR" altLang="en-US" sz="700" dirty="0">
                <a:latin typeface="a뉴고딕L" panose="02020600000000000000" pitchFamily="18" charset="-127"/>
                <a:ea typeface="a뉴고딕L" panose="02020600000000000000" pitchFamily="18" charset="-127"/>
              </a:rPr>
              <a:t>번호판</a:t>
            </a:r>
            <a:r>
              <a:rPr lang="en-US" altLang="ko-KR" sz="700" dirty="0">
                <a:latin typeface="a뉴고딕L" panose="02020600000000000000" pitchFamily="18" charset="-127"/>
                <a:ea typeface="a뉴고딕L" panose="02020600000000000000" pitchFamily="18" charset="-127"/>
              </a:rPr>
              <a:t>’</a:t>
            </a:r>
            <a:r>
              <a:rPr lang="ko-KR" altLang="en-US" sz="700" dirty="0">
                <a:latin typeface="a뉴고딕L" panose="02020600000000000000" pitchFamily="18" charset="-127"/>
                <a:ea typeface="a뉴고딕L" panose="02020600000000000000" pitchFamily="18" charset="-127"/>
              </a:rPr>
              <a:t>이라는 영상의 특징을 추출</a:t>
            </a:r>
            <a:endParaRPr lang="en-US" altLang="ko-KR" sz="700" dirty="0"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700" dirty="0">
                <a:latin typeface="a뉴고딕L" panose="02020600000000000000" pitchFamily="18" charset="-127"/>
                <a:ea typeface="a뉴고딕L" panose="02020600000000000000" pitchFamily="18" charset="-127"/>
              </a:rPr>
              <a:t>고수준 단계의 영상처리 </a:t>
            </a:r>
            <a:r>
              <a:rPr lang="en-US" altLang="ko-KR" sz="700" dirty="0">
                <a:latin typeface="a뉴고딕L" panose="02020600000000000000" pitchFamily="18" charset="-127"/>
                <a:ea typeface="a뉴고딕L" panose="02020600000000000000" pitchFamily="18" charset="-127"/>
              </a:rPr>
              <a:t>: </a:t>
            </a:r>
            <a:r>
              <a:rPr lang="ko-KR" altLang="en-US" sz="700" dirty="0">
                <a:latin typeface="a뉴고딕L" panose="02020600000000000000" pitchFamily="18" charset="-127"/>
                <a:ea typeface="a뉴고딕L" panose="02020600000000000000" pitchFamily="18" charset="-127"/>
              </a:rPr>
              <a:t>인공지능</a:t>
            </a:r>
            <a:r>
              <a:rPr lang="en-US" altLang="ko-KR" sz="700" dirty="0">
                <a:latin typeface="a뉴고딕L" panose="02020600000000000000" pitchFamily="18" charset="-127"/>
                <a:ea typeface="a뉴고딕L" panose="02020600000000000000" pitchFamily="18" charset="-127"/>
              </a:rPr>
              <a:t>, </a:t>
            </a:r>
            <a:r>
              <a:rPr lang="ko-KR" altLang="en-US" sz="700" dirty="0">
                <a:latin typeface="a뉴고딕L" panose="02020600000000000000" pitchFamily="18" charset="-127"/>
                <a:ea typeface="a뉴고딕L" panose="02020600000000000000" pitchFamily="18" charset="-127"/>
              </a:rPr>
              <a:t>패턴인식 등의 기술이 도입되어</a:t>
            </a:r>
            <a:r>
              <a:rPr lang="en-US" altLang="ko-KR" sz="700" dirty="0">
                <a:latin typeface="a뉴고딕L" panose="02020600000000000000" pitchFamily="18" charset="-127"/>
                <a:ea typeface="a뉴고딕L" panose="02020600000000000000" pitchFamily="18" charset="-127"/>
              </a:rPr>
              <a:t>, </a:t>
            </a:r>
            <a:r>
              <a:rPr lang="ko-KR" altLang="en-US" sz="700" dirty="0">
                <a:latin typeface="a뉴고딕L" panose="02020600000000000000" pitchFamily="18" charset="-127"/>
                <a:ea typeface="a뉴고딕L" panose="02020600000000000000" pitchFamily="18" charset="-127"/>
              </a:rPr>
              <a:t>번호판 영역의 추출 및 문자 인식을 통한 번호판 내용 추출 </a:t>
            </a:r>
          </a:p>
        </p:txBody>
      </p:sp>
    </p:spTree>
    <p:extLst>
      <p:ext uri="{BB962C8B-B14F-4D97-AF65-F5344CB8AC3E}">
        <p14:creationId xmlns:p14="http://schemas.microsoft.com/office/powerpoint/2010/main" val="402116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245</Words>
  <Application>Microsoft Office PowerPoint</Application>
  <PresentationFormat>A4 용지(210x297mm)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a뉴고딕B</vt:lpstr>
      <vt:lpstr>a뉴고딕E</vt:lpstr>
      <vt:lpstr>a뉴고딕L</vt:lpstr>
      <vt:lpstr>a뉴고딕M</vt:lpstr>
      <vt:lpstr>맑은 고딕</vt:lpstr>
      <vt:lpstr>Arial</vt:lpstr>
      <vt:lpstr>Calibri</vt:lpstr>
      <vt:lpstr>Calibri Light</vt:lpstr>
      <vt:lpstr>Office 테마</vt:lpstr>
      <vt:lpstr>디지털영상처리 Homework #01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ngkim</dc:creator>
  <cp:lastModifiedBy>jinjoo0402@office.deu.ac.kr</cp:lastModifiedBy>
  <cp:revision>73</cp:revision>
  <dcterms:created xsi:type="dcterms:W3CDTF">2020-03-08T08:48:31Z</dcterms:created>
  <dcterms:modified xsi:type="dcterms:W3CDTF">2021-03-13T05:48:12Z</dcterms:modified>
</cp:coreProperties>
</file>