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81"/>
  </p:notesMasterIdLst>
  <p:handoutMasterIdLst>
    <p:handoutMasterId r:id="rId82"/>
  </p:handoutMasterIdLst>
  <p:sldIdLst>
    <p:sldId id="256" r:id="rId2"/>
    <p:sldId id="379" r:id="rId3"/>
    <p:sldId id="257" r:id="rId4"/>
    <p:sldId id="258" r:id="rId5"/>
    <p:sldId id="259" r:id="rId6"/>
    <p:sldId id="260" r:id="rId7"/>
    <p:sldId id="1022" r:id="rId8"/>
    <p:sldId id="266" r:id="rId9"/>
    <p:sldId id="1023" r:id="rId10"/>
    <p:sldId id="1024" r:id="rId11"/>
    <p:sldId id="1025" r:id="rId12"/>
    <p:sldId id="1026" r:id="rId13"/>
    <p:sldId id="279" r:id="rId14"/>
    <p:sldId id="280" r:id="rId15"/>
    <p:sldId id="1027" r:id="rId16"/>
    <p:sldId id="1028" r:id="rId17"/>
    <p:sldId id="1029" r:id="rId18"/>
    <p:sldId id="1030" r:id="rId19"/>
    <p:sldId id="1031" r:id="rId20"/>
    <p:sldId id="1032" r:id="rId21"/>
    <p:sldId id="1033" r:id="rId22"/>
    <p:sldId id="1034" r:id="rId23"/>
    <p:sldId id="281" r:id="rId24"/>
    <p:sldId id="1035" r:id="rId25"/>
    <p:sldId id="282" r:id="rId26"/>
    <p:sldId id="1036" r:id="rId27"/>
    <p:sldId id="1037" r:id="rId28"/>
    <p:sldId id="1038" r:id="rId29"/>
    <p:sldId id="1039" r:id="rId30"/>
    <p:sldId id="288" r:id="rId31"/>
    <p:sldId id="1040" r:id="rId32"/>
    <p:sldId id="1041" r:id="rId33"/>
    <p:sldId id="1042" r:id="rId34"/>
    <p:sldId id="1043" r:id="rId35"/>
    <p:sldId id="1044" r:id="rId36"/>
    <p:sldId id="1045" r:id="rId37"/>
    <p:sldId id="1046" r:id="rId38"/>
    <p:sldId id="1047" r:id="rId39"/>
    <p:sldId id="1048" r:id="rId40"/>
    <p:sldId id="1049" r:id="rId41"/>
    <p:sldId id="290" r:id="rId42"/>
    <p:sldId id="1051" r:id="rId43"/>
    <p:sldId id="1050" r:id="rId44"/>
    <p:sldId id="1052" r:id="rId45"/>
    <p:sldId id="294" r:id="rId46"/>
    <p:sldId id="295" r:id="rId47"/>
    <p:sldId id="296" r:id="rId48"/>
    <p:sldId id="1053" r:id="rId49"/>
    <p:sldId id="298" r:id="rId50"/>
    <p:sldId id="1054" r:id="rId51"/>
    <p:sldId id="1055" r:id="rId52"/>
    <p:sldId id="1056" r:id="rId53"/>
    <p:sldId id="1057" r:id="rId54"/>
    <p:sldId id="304" r:id="rId55"/>
    <p:sldId id="1058" r:id="rId56"/>
    <p:sldId id="1059" r:id="rId57"/>
    <p:sldId id="1060" r:id="rId58"/>
    <p:sldId id="1061" r:id="rId59"/>
    <p:sldId id="1062" r:id="rId60"/>
    <p:sldId id="1063" r:id="rId61"/>
    <p:sldId id="300" r:id="rId62"/>
    <p:sldId id="1064" r:id="rId63"/>
    <p:sldId id="1065" r:id="rId64"/>
    <p:sldId id="1066" r:id="rId65"/>
    <p:sldId id="302" r:id="rId66"/>
    <p:sldId id="1067" r:id="rId67"/>
    <p:sldId id="308" r:id="rId68"/>
    <p:sldId id="309" r:id="rId69"/>
    <p:sldId id="1068" r:id="rId70"/>
    <p:sldId id="1069" r:id="rId71"/>
    <p:sldId id="1070" r:id="rId72"/>
    <p:sldId id="1071" r:id="rId73"/>
    <p:sldId id="1072" r:id="rId74"/>
    <p:sldId id="1073" r:id="rId75"/>
    <p:sldId id="1074" r:id="rId76"/>
    <p:sldId id="1075" r:id="rId77"/>
    <p:sldId id="1021" r:id="rId78"/>
    <p:sldId id="330" r:id="rId79"/>
    <p:sldId id="305" r:id="rId8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F1CD"/>
    <a:srgbClr val="E8EFF8"/>
    <a:srgbClr val="FFFFFF"/>
    <a:srgbClr val="55C5D0"/>
    <a:srgbClr val="FEEBCD"/>
    <a:srgbClr val="FFF3DB"/>
    <a:srgbClr val="DDF1F0"/>
    <a:srgbClr val="F6923C"/>
    <a:srgbClr val="FFFAC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7393-2EB1-46AB-82F2-C97528613E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" y="228600"/>
            <a:ext cx="499238" cy="89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://www.google.co.kr/url?sa=i&amp;rct=j&amp;q=&amp;esrc=s&amp;source=images&amp;cd=&amp;cad=rja&amp;uact=8&amp;ved=0ahUKEwjV5OKYs7fKAhXG5aYKHdEkAzsQjRwIBw&amp;url=http%3A%2F%2Fstackoverflow.com%2Fquestions%2F15102332%2Fhow-to-intersect-multiple-ienumerable&amp;psig=AFQjCNEWUiyjC8ag1IKWPH4RyjPd8hPrQA&amp;ust=145334527388737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장 제네릭과 컬렉션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2362200" y="870619"/>
            <a:ext cx="3810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/>
              <a:t>파워자바</a:t>
            </a:r>
            <a:r>
              <a:rPr lang="en-US" altLang="ko-KR" sz="4800" i="1" dirty="0"/>
              <a:t>(</a:t>
            </a:r>
            <a:r>
              <a:rPr lang="ko-KR" altLang="en-US" sz="4800" i="1" dirty="0"/>
              <a:t>개정</a:t>
            </a:r>
            <a:r>
              <a:rPr lang="en-US" altLang="ko-KR" sz="4800" i="1" dirty="0"/>
              <a:t>3</a:t>
            </a:r>
            <a:r>
              <a:rPr lang="ko-KR" altLang="en-US" sz="4800" i="1" dirty="0"/>
              <a:t>판</a:t>
            </a:r>
            <a:r>
              <a:rPr lang="en-US" altLang="ko-KR" sz="4800" i="1" dirty="0"/>
              <a:t>)</a:t>
            </a:r>
            <a:endParaRPr lang="ko-KR" altLang="en-US" sz="4800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B09E4-A111-43CB-9176-BF421CFA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21046"/>
            <a:ext cx="2653553" cy="2653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24685-1FD1-4D9F-AD66-328B22A3B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55" y="2635324"/>
            <a:ext cx="957097" cy="17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9608F-6626-4CAF-A732-3E825A2A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제네릭 메소드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FFE4D-48E3-4890-B376-81E0DCF02F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 코드와 같이 정수 배열</a:t>
            </a:r>
            <a:r>
              <a:rPr lang="en-US" altLang="ko-KR" dirty="0"/>
              <a:t>, </a:t>
            </a:r>
            <a:r>
              <a:rPr lang="ko-KR" altLang="en-US" dirty="0"/>
              <a:t>실수 배열</a:t>
            </a:r>
            <a:r>
              <a:rPr lang="en-US" altLang="ko-KR" dirty="0"/>
              <a:t>, </a:t>
            </a:r>
            <a:r>
              <a:rPr lang="ko-KR" altLang="en-US" dirty="0"/>
              <a:t>문자 배열을 모두 출력할 수 있는 제네릭 메소드 </a:t>
            </a:r>
            <a:r>
              <a:rPr lang="en-US" altLang="ko-KR" dirty="0" err="1"/>
              <a:t>printArray</a:t>
            </a:r>
            <a:r>
              <a:rPr lang="en-US" altLang="ko-KR" dirty="0"/>
              <a:t>()</a:t>
            </a:r>
            <a:r>
              <a:rPr lang="ko-KR" altLang="en-US" dirty="0"/>
              <a:t>를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CA74C1-EFB8-4043-AE5F-C7A8F38AF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04" y="2423264"/>
            <a:ext cx="7686114" cy="100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9608F-6626-4CAF-A732-3E825A2A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제네릭 메소드 작성하기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BFB0521-F01C-479C-990D-D82267214AB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0442" y="1600200"/>
            <a:ext cx="6658065" cy="4495800"/>
          </a:xfrm>
        </p:spPr>
      </p:pic>
    </p:spTree>
    <p:extLst>
      <p:ext uri="{BB962C8B-B14F-4D97-AF65-F5344CB8AC3E}">
        <p14:creationId xmlns:p14="http://schemas.microsoft.com/office/powerpoint/2010/main" val="58261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6EAA1-02D3-4EF2-95F1-243FC058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85F570-7E11-492A-B31D-AE2315FBDF9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689890"/>
            <a:ext cx="8153400" cy="1739110"/>
          </a:xfrm>
        </p:spPr>
      </p:pic>
    </p:spTree>
    <p:extLst>
      <p:ext uri="{BB962C8B-B14F-4D97-AF65-F5344CB8AC3E}">
        <p14:creationId xmlns:p14="http://schemas.microsoft.com/office/powerpoint/2010/main" val="126864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컬렉션</a:t>
            </a:r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컬렉션</a:t>
            </a:r>
            <a:r>
              <a:rPr lang="en-US" altLang="ko-KR"/>
              <a:t>(collection)</a:t>
            </a:r>
            <a:r>
              <a:rPr lang="ko-KR" altLang="en-US"/>
              <a:t>은 자바에서 자료 구조를 구현한 클래스</a:t>
            </a:r>
          </a:p>
          <a:p>
            <a:r>
              <a:rPr lang="ko-KR" altLang="en-US"/>
              <a:t>자료 구조로는 리스트</a:t>
            </a:r>
            <a:r>
              <a:rPr lang="en-US" altLang="ko-KR"/>
              <a:t>(list), </a:t>
            </a:r>
            <a:r>
              <a:rPr lang="ko-KR" altLang="en-US"/>
              <a:t>스택</a:t>
            </a:r>
            <a:r>
              <a:rPr lang="en-US" altLang="ko-KR"/>
              <a:t>(stack), </a:t>
            </a:r>
            <a:r>
              <a:rPr lang="ko-KR" altLang="en-US"/>
              <a:t>큐</a:t>
            </a:r>
            <a:r>
              <a:rPr lang="en-US" altLang="ko-KR"/>
              <a:t>(queue), </a:t>
            </a:r>
            <a:r>
              <a:rPr lang="ko-KR" altLang="en-US"/>
              <a:t>집합</a:t>
            </a:r>
            <a:r>
              <a:rPr lang="en-US" altLang="ko-KR"/>
              <a:t>(set), </a:t>
            </a:r>
            <a:r>
              <a:rPr lang="ko-KR" altLang="en-US"/>
              <a:t>해쉬 테이블</a:t>
            </a:r>
            <a:r>
              <a:rPr lang="en-US" altLang="ko-KR"/>
              <a:t>(hash table) </a:t>
            </a:r>
            <a:r>
              <a:rPr lang="ko-KR" altLang="en-US"/>
              <a:t>등이 있다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88" y="3277261"/>
            <a:ext cx="5842314" cy="296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84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컬렉션의 역사</a:t>
            </a:r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초기 버전</a:t>
            </a:r>
            <a:r>
              <a:rPr lang="en-US" altLang="ko-KR"/>
              <a:t>: Vector, Stack, HashTable, Bitset, Enumeration</a:t>
            </a:r>
            <a:r>
              <a:rPr lang="ko-KR" altLang="en-US"/>
              <a:t>이 그것이다</a:t>
            </a:r>
            <a:r>
              <a:rPr lang="en-US" altLang="ko-KR"/>
              <a:t>. </a:t>
            </a:r>
          </a:p>
          <a:p>
            <a:r>
              <a:rPr lang="ko-KR" altLang="en-US"/>
              <a:t>버전 </a:t>
            </a:r>
            <a:r>
              <a:rPr lang="en-US" altLang="ko-KR"/>
              <a:t>1.2</a:t>
            </a:r>
            <a:r>
              <a:rPr lang="ko-KR" altLang="en-US"/>
              <a:t>부터는 풍부한 컬렉션 라이브러리가 제공</a:t>
            </a:r>
          </a:p>
          <a:p>
            <a:pPr lvl="1"/>
            <a:r>
              <a:rPr lang="ko-KR" altLang="en-US"/>
              <a:t>인터페이스와 구현을 분리</a:t>
            </a:r>
          </a:p>
          <a:p>
            <a:pPr lvl="1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List </a:t>
            </a:r>
            <a:r>
              <a:rPr lang="ko-KR" altLang="en-US"/>
              <a:t>인터페이스를  </a:t>
            </a:r>
            <a:r>
              <a:rPr lang="en-US" altLang="ko-KR"/>
              <a:t>ArrayList</a:t>
            </a:r>
            <a:r>
              <a:rPr lang="ko-KR" altLang="en-US"/>
              <a:t>와 </a:t>
            </a:r>
            <a:r>
              <a:rPr lang="en-US" altLang="ko-KR"/>
              <a:t>LinkedList </a:t>
            </a:r>
            <a:r>
              <a:rPr lang="ko-KR" altLang="en-US"/>
              <a:t>클래스가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0A95B-DDF5-481B-AAAD-E0FE32EB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50" y="3290046"/>
            <a:ext cx="6293198" cy="26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C95FC-A9DC-4F2E-AF47-6FC35D27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03A32-4D85-492D-A838-947A49071C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27094"/>
            <a:ext cx="8153400" cy="4495800"/>
          </a:xfrm>
        </p:spPr>
        <p:txBody>
          <a:bodyPr/>
          <a:lstStyle/>
          <a:p>
            <a:r>
              <a:rPr lang="ko-KR" altLang="en-US" dirty="0"/>
              <a:t>자바는 컬렉션 인터페이스와 컬렉션 클래스로 나누어서 제공한다</a:t>
            </a:r>
            <a:r>
              <a:rPr lang="en-US" altLang="ko-KR" dirty="0"/>
              <a:t>. </a:t>
            </a:r>
            <a:r>
              <a:rPr lang="ko-KR" altLang="en-US" dirty="0"/>
              <a:t>자바에서는 컬렉션 인터페이스를 구현한 클래스도 함께 제공하므로 이것을 간단하게 사용할 수도 있고 아니면 각자 필요에 맞추어 인터페이스를 자신의 클래스로 구현할 수도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EF3A30-6D2D-48F4-AAEB-AF6E2ED8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70" y="3100668"/>
            <a:ext cx="7125260" cy="27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0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E39E-2399-40F4-A8E1-32F01F6B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인터페이스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A6723B-D6ED-4468-AC23-F8EC942EB89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27661"/>
            <a:ext cx="8153400" cy="2370666"/>
          </a:xfrm>
        </p:spPr>
      </p:pic>
    </p:spTree>
    <p:extLst>
      <p:ext uri="{BB962C8B-B14F-4D97-AF65-F5344CB8AC3E}">
        <p14:creationId xmlns:p14="http://schemas.microsoft.com/office/powerpoint/2010/main" val="315742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61B12-CBA2-416B-B312-43BFF4C3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2D542-6C49-471B-AC22-3224141DD7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컬렉션은 제네릭을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컬렉션에는 </a:t>
            </a:r>
            <a:r>
              <a:rPr lang="en-US" altLang="ko-KR" dirty="0"/>
              <a:t>int</a:t>
            </a:r>
            <a:r>
              <a:rPr lang="ko-KR" altLang="en-US" dirty="0"/>
              <a:t>나 </a:t>
            </a:r>
            <a:r>
              <a:rPr lang="en-US" altLang="ko-KR" dirty="0"/>
              <a:t>double</a:t>
            </a:r>
            <a:r>
              <a:rPr lang="ko-KR" altLang="en-US" dirty="0"/>
              <a:t>과 같은 기초 자료형은 저장할 수 없다</a:t>
            </a:r>
            <a:r>
              <a:rPr lang="en-US" altLang="ko-KR" dirty="0"/>
              <a:t>. </a:t>
            </a:r>
            <a:r>
              <a:rPr lang="ko-KR" altLang="en-US" dirty="0"/>
              <a:t>클래스만 가능하다</a:t>
            </a:r>
            <a:r>
              <a:rPr lang="en-US" altLang="ko-KR" dirty="0"/>
              <a:t>. </a:t>
            </a:r>
            <a:r>
              <a:rPr lang="ko-KR" altLang="en-US" dirty="0"/>
              <a:t>기초 자료형을 클래스로 감싼 </a:t>
            </a:r>
            <a:r>
              <a:rPr lang="ko-KR" altLang="en-US" dirty="0" err="1"/>
              <a:t>랩퍼</a:t>
            </a:r>
            <a:r>
              <a:rPr lang="ko-KR" altLang="en-US" dirty="0"/>
              <a:t> 클래스인 </a:t>
            </a:r>
            <a:r>
              <a:rPr lang="en-US" altLang="ko-KR" dirty="0"/>
              <a:t>Integer</a:t>
            </a:r>
            <a:r>
              <a:rPr lang="ko-KR" altLang="en-US" dirty="0"/>
              <a:t>나 </a:t>
            </a:r>
            <a:r>
              <a:rPr lang="en-US" altLang="ko-KR" dirty="0"/>
              <a:t>Double</a:t>
            </a:r>
            <a:r>
              <a:rPr lang="ko-KR" altLang="en-US" dirty="0"/>
              <a:t>은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Vector&lt;int&gt; list = new Vector&lt;int&gt;(); // </a:t>
            </a:r>
            <a:r>
              <a:rPr lang="ko-KR" altLang="en-US" dirty="0"/>
              <a:t>컴파일 오류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Vector&lt;Integer&gt; list = new Vector&lt;Integer&gt;(); // OK !</a:t>
            </a:r>
          </a:p>
          <a:p>
            <a:endParaRPr lang="en-US" altLang="ko-KR" dirty="0"/>
          </a:p>
          <a:p>
            <a:r>
              <a:rPr lang="ko-KR" altLang="en-US" dirty="0"/>
              <a:t>기본 자료형을 저장하면 자동으로 </a:t>
            </a:r>
            <a:r>
              <a:rPr lang="ko-KR" altLang="en-US" dirty="0" err="1"/>
              <a:t>랩퍼</a:t>
            </a:r>
            <a:r>
              <a:rPr lang="ko-KR" altLang="en-US" dirty="0"/>
              <a:t> 클래스의 객체로 변환된다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err="1"/>
              <a:t>오토박싱</a:t>
            </a:r>
            <a:r>
              <a:rPr lang="en-US" altLang="ko-KR" dirty="0"/>
              <a:t>(auto boxing)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49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2F908-CF2F-4178-8032-E5B8F52C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인터페이스의 주요 메소드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B499AB-4A7F-4F07-8D89-39CCC62D2FC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3675" y="1600200"/>
            <a:ext cx="7711600" cy="4495800"/>
          </a:xfrm>
        </p:spPr>
      </p:pic>
    </p:spTree>
    <p:extLst>
      <p:ext uri="{BB962C8B-B14F-4D97-AF65-F5344CB8AC3E}">
        <p14:creationId xmlns:p14="http://schemas.microsoft.com/office/powerpoint/2010/main" val="33630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5B671-3B47-479F-BDB2-7D2A4F9E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컬렉션의 모든 요소 방문하기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9EC8-6F81-4C4B-9C94-7D7AF7A449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컬렉션 중 하나인 </a:t>
            </a:r>
            <a:r>
              <a:rPr lang="en-US" altLang="ko-KR" dirty="0" err="1"/>
              <a:t>ArrayList</a:t>
            </a:r>
            <a:r>
              <a:rPr lang="ko-KR" altLang="en-US" dirty="0"/>
              <a:t>에 문자열을 저장하였다가 꺼내는 코드를 다양한 방법으로 구현해보자</a:t>
            </a:r>
            <a:r>
              <a:rPr lang="en-US" altLang="ko-KR" dirty="0"/>
              <a:t>.</a:t>
            </a:r>
          </a:p>
          <a:p>
            <a:pPr marL="365760" lvl="1" indent="0">
              <a:buNone/>
            </a:pPr>
            <a:r>
              <a:rPr lang="en-US" altLang="ko-KR" dirty="0"/>
              <a:t>String a[] = new String[] { "A", "B", "C", "D", "E" };</a:t>
            </a:r>
          </a:p>
          <a:p>
            <a:pPr marL="365760" lvl="1" indent="0">
              <a:buNone/>
            </a:pPr>
            <a:r>
              <a:rPr lang="en-US" altLang="ko-KR" dirty="0"/>
              <a:t>List&lt;String&gt; list = </a:t>
            </a:r>
            <a:r>
              <a:rPr lang="en-US" altLang="ko-KR" dirty="0" err="1"/>
              <a:t>Arrays.asList</a:t>
            </a:r>
            <a:r>
              <a:rPr lang="en-US" altLang="ko-KR" dirty="0"/>
              <a:t>(a);</a:t>
            </a:r>
          </a:p>
          <a:p>
            <a:pPr marL="36576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① </a:t>
            </a:r>
            <a:r>
              <a:rPr lang="ko-KR" altLang="en-US" dirty="0"/>
              <a:t>전통적인 </a:t>
            </a:r>
            <a:r>
              <a:rPr lang="en-US" altLang="ko-KR" dirty="0"/>
              <a:t>for </a:t>
            </a:r>
            <a:r>
              <a:rPr lang="ko-KR" altLang="en-US" dirty="0"/>
              <a:t>구문을 사용할 수 있다</a:t>
            </a:r>
            <a:r>
              <a:rPr lang="en-US" altLang="ko-KR" dirty="0"/>
              <a:t>.</a:t>
            </a:r>
          </a:p>
          <a:p>
            <a:pPr marL="365760" lvl="1" indent="0">
              <a:buNone/>
            </a:pPr>
            <a:r>
              <a:rPr lang="en-US" altLang="ko-KR" dirty="0"/>
              <a:t>for 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list.size</a:t>
            </a:r>
            <a:r>
              <a:rPr lang="en-US" altLang="ko-KR" dirty="0"/>
              <a:t>();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685800" lvl="2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list.get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));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② for-each </a:t>
            </a:r>
            <a:r>
              <a:rPr lang="ko-KR" altLang="en-US" dirty="0"/>
              <a:t>구문을 사용할 수 있다</a:t>
            </a:r>
            <a:r>
              <a:rPr lang="en-US" altLang="ko-KR" dirty="0"/>
              <a:t>.</a:t>
            </a:r>
          </a:p>
          <a:p>
            <a:pPr marL="365760" lvl="1" indent="0">
              <a:buNone/>
            </a:pPr>
            <a:r>
              <a:rPr lang="en-US" altLang="ko-KR" dirty="0"/>
              <a:t>for (String s: list)</a:t>
            </a:r>
          </a:p>
          <a:p>
            <a:pPr marL="685800" lvl="2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(s);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4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53F50-CCEC-406F-8944-97BC85D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장의 목표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BB26DE5-AFD6-4148-B0ED-67B6A45ECC6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3812" y="1843087"/>
            <a:ext cx="6791325" cy="4010025"/>
          </a:xfrm>
        </p:spPr>
      </p:pic>
    </p:spTree>
    <p:extLst>
      <p:ext uri="{BB962C8B-B14F-4D97-AF65-F5344CB8AC3E}">
        <p14:creationId xmlns:p14="http://schemas.microsoft.com/office/powerpoint/2010/main" val="205947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68699-0FAA-4684-826E-082C33D9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③반복자</a:t>
            </a:r>
            <a:r>
              <a:rPr lang="en-US" altLang="ko-KR" dirty="0"/>
              <a:t>(Iterator)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13CC8-6855-4B81-90F7-61606AA718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반복자는 특별한 타입의 객체로 컬렉션의 원소들을 접근하는 것이 목적이다</a:t>
            </a:r>
            <a:r>
              <a:rPr lang="en-US" altLang="ko-KR" dirty="0"/>
              <a:t>.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뿐만 아니라 반복자는 모든 컬렉션에 적용할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71E71-B81A-4FD2-802E-9AFC6592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56" y="2431676"/>
            <a:ext cx="7596196" cy="13335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65819A-61ED-4687-AED5-4F2DF6F8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32" y="4050647"/>
            <a:ext cx="6711738" cy="18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2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63271-65C4-4F67-80A8-7A29F21D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Stream </a:t>
            </a:r>
            <a:r>
              <a:rPr lang="ko-KR" altLang="en-US" dirty="0"/>
              <a:t>라이브러리를 이용하는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4EBAA-9334-461A-A9EA-718D3D1C0D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아마도 가장 간명한 방법이다</a:t>
            </a:r>
            <a:r>
              <a:rPr lang="en-US" altLang="ko-KR" dirty="0"/>
              <a:t>.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메소드와 람다식을 사용한다</a:t>
            </a:r>
            <a:r>
              <a:rPr lang="en-US" altLang="ko-KR" dirty="0"/>
              <a:t>. </a:t>
            </a:r>
            <a:r>
              <a:rPr lang="ko-KR" altLang="en-US" dirty="0"/>
              <a:t>이 방법은 </a:t>
            </a:r>
            <a:r>
              <a:rPr lang="en-US" altLang="ko-KR" dirty="0"/>
              <a:t>14</a:t>
            </a:r>
            <a:r>
              <a:rPr lang="ko-KR" altLang="en-US" dirty="0"/>
              <a:t>장에서 자세하게 설명된다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17EA02-9C35-4B6E-8AE4-129C6DF9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6" y="2547300"/>
            <a:ext cx="7315200" cy="4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55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2FB85-4837-4A83-81DB-9AA9367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598E9F-F91D-4B4E-8E82-C4859E74279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21253"/>
            <a:ext cx="8153400" cy="1310494"/>
          </a:xfrm>
        </p:spPr>
      </p:pic>
    </p:spTree>
    <p:extLst>
      <p:ext uri="{BB962C8B-B14F-4D97-AF65-F5344CB8AC3E}">
        <p14:creationId xmlns:p14="http://schemas.microsoft.com/office/powerpoint/2010/main" val="2679550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 </a:t>
            </a:r>
            <a:r>
              <a:rPr lang="ko-KR" altLang="en-US" dirty="0"/>
              <a:t>클래스는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패키지에 있는 컬렉션의 일종으로 가변 크기의 배열</a:t>
            </a:r>
            <a:r>
              <a:rPr lang="en-US" altLang="ko-KR" dirty="0"/>
              <a:t>(dynamic array)</a:t>
            </a:r>
            <a:r>
              <a:rPr lang="ko-KR" altLang="en-US" dirty="0"/>
              <a:t>을 구현하고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컬렉션의 예</a:t>
            </a:r>
            <a:r>
              <a:rPr lang="en-US" altLang="ko-KR" b="0" dirty="0"/>
              <a:t>: Vector </a:t>
            </a:r>
            <a:r>
              <a:rPr lang="ko-KR" altLang="en-US" b="0" dirty="0"/>
              <a:t>클래스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47" y="2754328"/>
            <a:ext cx="6678157" cy="316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17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0916-7AC1-4DAD-AD41-258EF9CB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메소드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0D9FE9-EA1D-495A-A258-4E724975ED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85825" y="2021260"/>
            <a:ext cx="7372350" cy="2524125"/>
          </a:xfrm>
        </p:spPr>
      </p:pic>
    </p:spTree>
    <p:extLst>
      <p:ext uri="{BB962C8B-B14F-4D97-AF65-F5344CB8AC3E}">
        <p14:creationId xmlns:p14="http://schemas.microsoft.com/office/powerpoint/2010/main" val="207740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132F3F-EE54-481F-899B-6994D9F9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30" y="228600"/>
            <a:ext cx="701711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31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B0C46-09C0-4334-8012-CA6B437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기능을 사용하는 벡터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3FD39B-BC08-4AB1-9E5F-0E5E9A8DD2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50458" y="1694146"/>
            <a:ext cx="7043084" cy="3132728"/>
          </a:xfrm>
        </p:spPr>
      </p:pic>
    </p:spTree>
    <p:extLst>
      <p:ext uri="{BB962C8B-B14F-4D97-AF65-F5344CB8AC3E}">
        <p14:creationId xmlns:p14="http://schemas.microsoft.com/office/powerpoint/2010/main" val="1191126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B0C46-09C0-4334-8012-CA6B437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기능을 사용하는 벡터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D022367-0680-4F32-972E-B3927922777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4342" y="1765567"/>
            <a:ext cx="7007352" cy="2423926"/>
          </a:xfrm>
        </p:spPr>
      </p:pic>
    </p:spTree>
    <p:extLst>
      <p:ext uri="{BB962C8B-B14F-4D97-AF65-F5344CB8AC3E}">
        <p14:creationId xmlns:p14="http://schemas.microsoft.com/office/powerpoint/2010/main" val="2023531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C4996-77D4-4969-8300-53556234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객체를 벡터에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1EDED-AD06-4B48-8ACD-376F54672A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몬스터를 나타내는 클래스 </a:t>
            </a:r>
            <a:r>
              <a:rPr lang="en-US" altLang="ko-KR" dirty="0"/>
              <a:t>Monster</a:t>
            </a:r>
            <a:r>
              <a:rPr lang="ko-KR" altLang="en-US" dirty="0"/>
              <a:t>를 정의하고 </a:t>
            </a:r>
            <a:r>
              <a:rPr lang="en-US" altLang="ko-KR" dirty="0"/>
              <a:t>Monster </a:t>
            </a:r>
            <a:r>
              <a:rPr lang="ko-KR" altLang="en-US" dirty="0"/>
              <a:t>객체를 몇 개 생성하여서 벡터에 저장한다</a:t>
            </a:r>
            <a:r>
              <a:rPr lang="en-US" altLang="ko-KR" dirty="0"/>
              <a:t>. </a:t>
            </a:r>
            <a:r>
              <a:rPr lang="ko-KR" altLang="en-US" dirty="0"/>
              <a:t>저장된 </a:t>
            </a:r>
            <a:r>
              <a:rPr lang="en-US" altLang="ko-KR" dirty="0" err="1"/>
              <a:t>Mosnter</a:t>
            </a:r>
            <a:r>
              <a:rPr lang="en-US" altLang="ko-KR" dirty="0"/>
              <a:t> </a:t>
            </a:r>
            <a:r>
              <a:rPr lang="ko-KR" altLang="en-US" dirty="0"/>
              <a:t>객체를 꺼내서 출력해보자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44B31D-FA01-4747-A193-1695F8B2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47" y="2455209"/>
            <a:ext cx="7684994" cy="6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83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C4996-77D4-4969-8300-53556234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객체를 벡터에 저장하기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83ADDED-679B-451B-8889-AC0CD61268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22884" y="432149"/>
            <a:ext cx="6708467" cy="6163762"/>
          </a:xfrm>
        </p:spPr>
      </p:pic>
    </p:spTree>
    <p:extLst>
      <p:ext uri="{BB962C8B-B14F-4D97-AF65-F5344CB8AC3E}">
        <p14:creationId xmlns:p14="http://schemas.microsoft.com/office/powerpoint/2010/main" val="63412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제네릭이란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프로그래밍</a:t>
            </a:r>
            <a:r>
              <a:rPr lang="en-US" altLang="ko-KR" b="1" dirty="0"/>
              <a:t>(generic programming)</a:t>
            </a:r>
            <a:r>
              <a:rPr lang="ko-KR" altLang="en-US" dirty="0"/>
              <a:t>이란 다양한 종류의 데이터를 처리할 수 있는 클래스와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작성하는 기법이다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01" y="2645263"/>
            <a:ext cx="5522109" cy="360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181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ArrayList</a:t>
            </a:r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ArrayList</a:t>
            </a:r>
            <a:r>
              <a:rPr lang="ko-KR" altLang="en-US"/>
              <a:t>를 배열</a:t>
            </a:r>
            <a:r>
              <a:rPr lang="en-US" altLang="ko-KR"/>
              <a:t>(Array)</a:t>
            </a:r>
            <a:r>
              <a:rPr lang="ko-KR" altLang="en-US"/>
              <a:t>의 향상된 버전 또는 가변 크기의 배열이라고 생각하면 된다</a:t>
            </a:r>
            <a:r>
              <a:rPr lang="en-US" altLang="ko-KR"/>
              <a:t>. </a:t>
            </a:r>
          </a:p>
          <a:p>
            <a:r>
              <a:rPr lang="en-US" altLang="ko-KR"/>
              <a:t>ArrayList</a:t>
            </a:r>
            <a:r>
              <a:rPr lang="ko-KR" altLang="en-US"/>
              <a:t>의 생성</a:t>
            </a:r>
          </a:p>
          <a:p>
            <a:pPr lvl="1"/>
            <a:r>
              <a:rPr lang="en-US" altLang="ko-KR"/>
              <a:t>ArrayList&lt;String&gt; list = </a:t>
            </a:r>
            <a:r>
              <a:rPr lang="en-US" altLang="ko-KR" b="1">
                <a:solidFill>
                  <a:srgbClr val="7F0055"/>
                </a:solidFill>
              </a:rPr>
              <a:t>new</a:t>
            </a:r>
            <a:r>
              <a:rPr lang="en-US" altLang="ko-KR"/>
              <a:t> ArrayList&lt;String&gt;(); </a:t>
            </a:r>
          </a:p>
          <a:p>
            <a:r>
              <a:rPr lang="ko-KR" altLang="en-US"/>
              <a:t>원소 추가 </a:t>
            </a:r>
          </a:p>
          <a:p>
            <a:pPr lvl="1"/>
            <a:r>
              <a:rPr lang="en-US" altLang="ko-KR"/>
              <a:t>list.add( </a:t>
            </a:r>
            <a:r>
              <a:rPr lang="en-US" altLang="ko-KR">
                <a:solidFill>
                  <a:srgbClr val="2A00FF"/>
                </a:solidFill>
              </a:rPr>
              <a:t>"MILK"</a:t>
            </a:r>
            <a:r>
              <a:rPr lang="en-US" altLang="ko-KR"/>
              <a:t> );       </a:t>
            </a:r>
          </a:p>
          <a:p>
            <a:pPr lvl="1"/>
            <a:r>
              <a:rPr lang="en-US" altLang="ko-KR"/>
              <a:t>list.add( </a:t>
            </a:r>
            <a:r>
              <a:rPr lang="en-US" altLang="ko-KR">
                <a:solidFill>
                  <a:srgbClr val="2A00FF"/>
                </a:solidFill>
              </a:rPr>
              <a:t>"BREAD"</a:t>
            </a:r>
            <a:r>
              <a:rPr lang="en-US" altLang="ko-KR"/>
              <a:t> );       </a:t>
            </a:r>
          </a:p>
          <a:p>
            <a:pPr lvl="1"/>
            <a:r>
              <a:rPr lang="en-US" altLang="ko-KR"/>
              <a:t>list.add( </a:t>
            </a:r>
            <a:r>
              <a:rPr lang="en-US" altLang="ko-KR">
                <a:solidFill>
                  <a:srgbClr val="2A00FF"/>
                </a:solidFill>
              </a:rPr>
              <a:t>"BUTTER"</a:t>
            </a:r>
            <a:r>
              <a:rPr lang="en-US" altLang="ko-KR"/>
              <a:t> ); </a:t>
            </a:r>
            <a:r>
              <a:rPr lang="ko-KR" altLang="en-US"/>
              <a:t>	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675" y="4627500"/>
            <a:ext cx="5356068" cy="186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299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076E8-B661-41CA-BE1C-D7D42F40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vs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6281B-25D1-4972-94AE-EA4940A01C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는 스레드 간의 동기화를 지원하는데 반하여 </a:t>
            </a:r>
            <a:r>
              <a:rPr lang="en-US" altLang="ko-KR" dirty="0" err="1"/>
              <a:t>ArrayList</a:t>
            </a:r>
            <a:r>
              <a:rPr lang="ko-KR" altLang="en-US" dirty="0"/>
              <a:t>는 동기화를 하지 않기 때문에 </a:t>
            </a:r>
            <a:r>
              <a:rPr lang="en-US" altLang="ko-KR" dirty="0"/>
              <a:t>Vector</a:t>
            </a:r>
            <a:r>
              <a:rPr lang="ko-KR" altLang="en-US" dirty="0"/>
              <a:t>보다 성능은 우수하다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93BA0E-4BAC-4480-BDC5-F45B18FA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09" y="2876426"/>
            <a:ext cx="6137182" cy="23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11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C8EAC-B6DA-408D-A183-6FEB2A85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의 기본 연산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34BFB-7AC9-404F-B312-F85EA2F3F79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79475" y="2647950"/>
            <a:ext cx="7620000" cy="2400300"/>
          </a:xfrm>
        </p:spPr>
      </p:pic>
    </p:spTree>
    <p:extLst>
      <p:ext uri="{BB962C8B-B14F-4D97-AF65-F5344CB8AC3E}">
        <p14:creationId xmlns:p14="http://schemas.microsoft.com/office/powerpoint/2010/main" val="554025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EBA37-0FDA-40AC-B7AC-D347B7D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065E8D-D9C7-4CBA-BE89-FCD61F52E39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96950"/>
            <a:ext cx="8153400" cy="19204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204EFE-4AD7-4E81-AF87-A259C89FE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0"/>
          <a:stretch/>
        </p:blipFill>
        <p:spPr>
          <a:xfrm>
            <a:off x="612649" y="4258235"/>
            <a:ext cx="8226552" cy="18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95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EBA37-0FDA-40AC-B7AC-D347B7D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8ECCC61-CF18-4354-B8B7-FEC9A6831B5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90366"/>
            <a:ext cx="8153400" cy="2417727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073B33-54E9-443F-BD54-77F32852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929371"/>
            <a:ext cx="8065187" cy="24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53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45A83-07E7-4708-9C2E-D49D4A0D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객체를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447D3-9E79-46A3-9445-D00C10CBB1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공간의 한 점을 나타내는 </a:t>
            </a:r>
            <a:r>
              <a:rPr lang="en-US" altLang="ko-KR" dirty="0"/>
              <a:t>Point </a:t>
            </a:r>
            <a:r>
              <a:rPr lang="ko-KR" altLang="en-US" dirty="0"/>
              <a:t>클래스 객체를 저장하는 </a:t>
            </a:r>
            <a:r>
              <a:rPr lang="en-US" altLang="ko-KR" dirty="0" err="1"/>
              <a:t>ArrayList</a:t>
            </a:r>
            <a:r>
              <a:rPr lang="ko-KR" altLang="en-US" dirty="0"/>
              <a:t>를 생성해보자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E494C-C930-4E93-9031-3CB4D3F9A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31" y="2444003"/>
            <a:ext cx="7520021" cy="4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15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45A83-07E7-4708-9C2E-D49D4A0D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객체를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B0CAB57-0AEA-49C7-81C5-9C52A548932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88386" y="372035"/>
            <a:ext cx="6929969" cy="6145306"/>
          </a:xfrm>
        </p:spPr>
      </p:pic>
    </p:spTree>
    <p:extLst>
      <p:ext uri="{BB962C8B-B14F-4D97-AF65-F5344CB8AC3E}">
        <p14:creationId xmlns:p14="http://schemas.microsoft.com/office/powerpoint/2010/main" val="1492905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37295-6CB9-4EB4-83CB-AD776F0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문자열을 </a:t>
            </a:r>
            <a:r>
              <a:rPr lang="en-US" altLang="ko-KR" dirty="0" err="1"/>
              <a:t>ArrayList</a:t>
            </a:r>
            <a:r>
              <a:rPr lang="ko-KR" altLang="en-US" dirty="0"/>
              <a:t>에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96B65-3CF6-4965-B954-9396D34AF7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문자열을 </a:t>
            </a:r>
            <a:r>
              <a:rPr lang="en-US" altLang="ko-KR" dirty="0" err="1"/>
              <a:t>ArrayList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메소드를 이용하여 특정 문자열을 찾아보자</a:t>
            </a:r>
            <a:r>
              <a:rPr lang="en-US" altLang="ko-KR" dirty="0"/>
              <a:t>. </a:t>
            </a:r>
            <a:r>
              <a:rPr lang="en-US" altLang="ko-KR" dirty="0" err="1"/>
              <a:t>indexOf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Array-List </a:t>
            </a:r>
            <a:r>
              <a:rPr lang="ko-KR" altLang="en-US" dirty="0"/>
              <a:t>안에 저장된 데이터를 찾아서 인덱스를 반환하는 메소드이다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604232-79EF-4161-81A4-CC65DB34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16" y="2804832"/>
            <a:ext cx="7734860" cy="4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64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37295-6CB9-4EB4-83CB-AD776F0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문자열을 </a:t>
            </a:r>
            <a:r>
              <a:rPr lang="en-US" altLang="ko-KR" dirty="0" err="1"/>
              <a:t>ArrayList</a:t>
            </a:r>
            <a:r>
              <a:rPr lang="ko-KR" altLang="en-US" dirty="0"/>
              <a:t>에 저장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92503BF-892B-4BEA-A6CA-CDAB4D3A456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13714" y="1326777"/>
            <a:ext cx="7452334" cy="5302623"/>
          </a:xfrm>
        </p:spPr>
      </p:pic>
    </p:spTree>
    <p:extLst>
      <p:ext uri="{BB962C8B-B14F-4D97-AF65-F5344CB8AC3E}">
        <p14:creationId xmlns:p14="http://schemas.microsoft.com/office/powerpoint/2010/main" val="3318854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A826C-9019-4457-BDAD-7E9BCB3F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FE5E2F-0D39-4745-BBCF-D8EF8DD40EA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88506"/>
            <a:ext cx="8153400" cy="1640494"/>
          </a:xfrm>
        </p:spPr>
      </p:pic>
    </p:spTree>
    <p:extLst>
      <p:ext uri="{BB962C8B-B14F-4D97-AF65-F5344CB8AC3E}">
        <p14:creationId xmlns:p14="http://schemas.microsoft.com/office/powerpoint/2010/main" val="412475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기존의 방법</a:t>
            </a:r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객체를 처리하려면 </a:t>
            </a:r>
            <a:r>
              <a:rPr lang="en-US" altLang="ko-KR" dirty="0"/>
              <a:t>Object </a:t>
            </a:r>
            <a:r>
              <a:rPr lang="ko-KR" altLang="en-US" dirty="0"/>
              <a:t>참조 변수를 사용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참조 변수는 어떤 객체이던지 참조할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예제로 하나의 데이터를 저장하는 </a:t>
            </a:r>
            <a:r>
              <a:rPr lang="en-US" altLang="ko-KR" dirty="0"/>
              <a:t>Box</a:t>
            </a:r>
            <a:r>
              <a:rPr lang="ko-KR" altLang="en-US" dirty="0"/>
              <a:t> 클래스를 살펴보자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69" y="3632940"/>
            <a:ext cx="4262061" cy="246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646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4E949-9367-49D0-8FB8-264CD0D9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688ED7-2BD3-49BF-A36E-FC5077C4011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53063"/>
            <a:ext cx="8153400" cy="1675937"/>
          </a:xfrm>
        </p:spPr>
      </p:pic>
    </p:spTree>
    <p:extLst>
      <p:ext uri="{BB962C8B-B14F-4D97-AF65-F5344CB8AC3E}">
        <p14:creationId xmlns:p14="http://schemas.microsoft.com/office/powerpoint/2010/main" val="3522205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LinkedList</a:t>
            </a:r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빈번하게 삽입과 삭제가 일어나는 경우에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D08D5-44BB-45C2-854F-C58B6FC5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99" y="2556087"/>
            <a:ext cx="7530353" cy="30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84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LinkedList </a:t>
            </a:r>
            <a:r>
              <a:rPr lang="ko-KR" altLang="en-US" sz="3600" dirty="0"/>
              <a:t>기본 연산</a:t>
            </a:r>
            <a:endParaRPr lang="en-US" altLang="ko-KR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EEDC09-91CE-48AC-819F-3A7AF142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100262"/>
            <a:ext cx="79057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65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B904-8A94-4F77-B67C-1BF5B2E1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E4EEA3-7942-46E5-974B-3F03848E395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42129" y="1600200"/>
            <a:ext cx="6494691" cy="4495800"/>
          </a:xfrm>
        </p:spPr>
      </p:pic>
    </p:spTree>
    <p:extLst>
      <p:ext uri="{BB962C8B-B14F-4D97-AF65-F5344CB8AC3E}">
        <p14:creationId xmlns:p14="http://schemas.microsoft.com/office/powerpoint/2010/main" val="2208561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9DD3-9C89-4FF2-AA58-75CCAA2C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 vs LinkedList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72051-9959-4849-BA0C-15A6EFF9FC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는 인덱스를 가지고 원소에 접근할 경우</a:t>
            </a:r>
            <a:r>
              <a:rPr lang="en-US" altLang="ko-KR" dirty="0"/>
              <a:t>, </a:t>
            </a:r>
            <a:r>
              <a:rPr lang="ko-KR" altLang="en-US" dirty="0"/>
              <a:t>항상 일정한 시간만 소요된다</a:t>
            </a:r>
            <a:r>
              <a:rPr lang="en-US" altLang="ko-KR" dirty="0"/>
              <a:t>. </a:t>
            </a:r>
            <a:r>
              <a:rPr lang="en-US" altLang="ko-KR" dirty="0" err="1"/>
              <a:t>ArrayList</a:t>
            </a:r>
            <a:r>
              <a:rPr lang="ko-KR" altLang="en-US" dirty="0"/>
              <a:t>는 리스트의 각각의 원소를 위하여 노드 객체를 할당할 필요가 없다</a:t>
            </a:r>
            <a:r>
              <a:rPr lang="en-US" altLang="ko-KR" dirty="0"/>
              <a:t>. </a:t>
            </a:r>
            <a:r>
              <a:rPr lang="ko-KR" altLang="en-US" dirty="0"/>
              <a:t>또 동시에 많은 원소를 이동하여야 하는 경우에는 </a:t>
            </a:r>
            <a:r>
              <a:rPr lang="en-US" altLang="ko-KR" dirty="0" err="1"/>
              <a:t>System.arraycopy</a:t>
            </a:r>
            <a:r>
              <a:rPr lang="en-US" altLang="ko-KR" dirty="0"/>
              <a:t>()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리스트의 처음에 빈번하게 원소를 추가하거나 내부의 원소 삭제를 반복하는 경우에는 </a:t>
            </a:r>
            <a:r>
              <a:rPr lang="en-US" altLang="ko-KR" dirty="0"/>
              <a:t>LinkedList</a:t>
            </a:r>
            <a:r>
              <a:rPr lang="ko-KR" altLang="en-US" dirty="0"/>
              <a:t>를 사용하는 것이 낫다</a:t>
            </a:r>
            <a:r>
              <a:rPr lang="en-US" altLang="ko-KR" dirty="0"/>
              <a:t>. </a:t>
            </a:r>
            <a:r>
              <a:rPr lang="ko-KR" altLang="en-US" dirty="0"/>
              <a:t>이들 연산들은 </a:t>
            </a:r>
            <a:r>
              <a:rPr lang="en-US" altLang="ko-KR" dirty="0"/>
              <a:t>LinkedList</a:t>
            </a:r>
            <a:r>
              <a:rPr lang="ko-KR" altLang="en-US" dirty="0"/>
              <a:t>에서는 일정한 시간만 걸리지만 </a:t>
            </a:r>
            <a:r>
              <a:rPr lang="en-US" altLang="ko-KR" dirty="0" err="1"/>
              <a:t>ArrayList</a:t>
            </a:r>
            <a:r>
              <a:rPr lang="ko-KR" altLang="en-US" dirty="0"/>
              <a:t>에서는 원소의 개수에 비례하는 시간이 소요된다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383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Set 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집합</a:t>
            </a:r>
            <a:r>
              <a:rPr lang="en-US" altLang="ko-KR"/>
              <a:t>(Set)</a:t>
            </a:r>
            <a:r>
              <a:rPr lang="ko-KR" altLang="en-US"/>
              <a:t>은 원소의 중복을 허용하지 않는다</a:t>
            </a:r>
            <a:r>
              <a:rPr lang="en-US" altLang="ko-KR"/>
              <a:t>. 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05" y="3013814"/>
            <a:ext cx="52768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138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Set </a:t>
            </a:r>
            <a:r>
              <a:rPr lang="ko-KR" altLang="en-US" sz="3600"/>
              <a:t>인터페이스를 구현하는 방법</a:t>
            </a:r>
          </a:p>
        </p:txBody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HashSet</a:t>
            </a:r>
          </a:p>
          <a:p>
            <a:pPr lvl="1"/>
            <a:r>
              <a:rPr lang="en-US" altLang="ko-KR"/>
              <a:t>HashSet</a:t>
            </a:r>
            <a:r>
              <a:rPr lang="ko-KR" altLang="en-US"/>
              <a:t>은 해쉬 테이블에 원소를 저장하기 때문에 성능면에서 가장 우수하다</a:t>
            </a:r>
            <a:r>
              <a:rPr lang="en-US" altLang="ko-KR"/>
              <a:t>. </a:t>
            </a:r>
            <a:r>
              <a:rPr lang="ko-KR" altLang="en-US"/>
              <a:t>하지만 원소들의 순서가 일정하지 않은 단점이 있다</a:t>
            </a:r>
            <a:r>
              <a:rPr lang="en-US" altLang="ko-KR"/>
              <a:t>.</a:t>
            </a:r>
          </a:p>
          <a:p>
            <a:r>
              <a:rPr lang="en-US" altLang="ko-KR"/>
              <a:t>TreeSet</a:t>
            </a:r>
          </a:p>
          <a:p>
            <a:pPr lvl="1"/>
            <a:r>
              <a:rPr lang="ko-KR" altLang="en-US"/>
              <a:t>레드</a:t>
            </a:r>
            <a:r>
              <a:rPr lang="en-US" altLang="ko-KR"/>
              <a:t>-</a:t>
            </a:r>
            <a:r>
              <a:rPr lang="ko-KR" altLang="en-US"/>
              <a:t>블랙 트리</a:t>
            </a:r>
            <a:r>
              <a:rPr lang="en-US" altLang="ko-KR"/>
              <a:t>(red-black tree)</a:t>
            </a:r>
            <a:r>
              <a:rPr lang="ko-KR" altLang="en-US"/>
              <a:t>에 원소를 저장한다</a:t>
            </a:r>
            <a:r>
              <a:rPr lang="en-US" altLang="ko-KR"/>
              <a:t>. </a:t>
            </a:r>
            <a:r>
              <a:rPr lang="ko-KR" altLang="en-US"/>
              <a:t>따라서 값에 따라서 순서가 결정되며 하지만 </a:t>
            </a:r>
            <a:r>
              <a:rPr lang="en-US" altLang="ko-KR"/>
              <a:t>HashSet</a:t>
            </a:r>
            <a:r>
              <a:rPr lang="ko-KR" altLang="en-US"/>
              <a:t>보다는 느리다</a:t>
            </a:r>
            <a:r>
              <a:rPr lang="en-US" altLang="ko-KR"/>
              <a:t>.</a:t>
            </a:r>
          </a:p>
          <a:p>
            <a:r>
              <a:rPr lang="en-US" altLang="ko-KR"/>
              <a:t>LinkedHashSet</a:t>
            </a:r>
          </a:p>
          <a:p>
            <a:pPr lvl="1"/>
            <a:r>
              <a:rPr lang="ko-KR" altLang="en-US"/>
              <a:t>해쉬 테이블과 연결 리스트를 결합한 것으로 원소들의 순서는 삽입되었던 순서와 같다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80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예제</a:t>
            </a:r>
            <a:r>
              <a:rPr lang="en-US" altLang="ko-KR" sz="3600" dirty="0"/>
              <a:t>: </a:t>
            </a:r>
            <a:r>
              <a:rPr lang="ko-KR" altLang="en-US" sz="3600" dirty="0"/>
              <a:t>문자열을 </a:t>
            </a:r>
            <a:r>
              <a:rPr lang="en-US" altLang="ko-KR" sz="3600" dirty="0"/>
              <a:t>Set</a:t>
            </a:r>
            <a:r>
              <a:rPr lang="ko-KR" altLang="en-US" sz="3600" dirty="0"/>
              <a:t>에 저장하기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CDD9746-09B7-4172-B531-98B57D2E24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HashSet</a:t>
            </a:r>
            <a:r>
              <a:rPr lang="ko-KR" altLang="en-US" dirty="0"/>
              <a:t>을 사용하여 문자열을 저장해보자</a:t>
            </a:r>
            <a:r>
              <a:rPr lang="en-US" altLang="ko-KR" dirty="0"/>
              <a:t>. contains() </a:t>
            </a:r>
            <a:r>
              <a:rPr lang="ko-KR" altLang="en-US" dirty="0"/>
              <a:t>메소드도 사용해보자</a:t>
            </a:r>
            <a:r>
              <a:rPr lang="en-US" altLang="ko-KR" dirty="0"/>
              <a:t>. contains()</a:t>
            </a:r>
            <a:r>
              <a:rPr lang="ko-KR" altLang="en-US" dirty="0"/>
              <a:t>는 집합 안에 데이터가 있는지</a:t>
            </a:r>
            <a:r>
              <a:rPr lang="en-US" altLang="ko-KR" dirty="0"/>
              <a:t>, </a:t>
            </a:r>
            <a:r>
              <a:rPr lang="ko-KR" altLang="en-US" dirty="0"/>
              <a:t>없는지 여부를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832ACC-AA15-4A7E-8C04-4358C12F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99" y="2511238"/>
            <a:ext cx="7622835" cy="7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76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예제</a:t>
            </a:r>
            <a:r>
              <a:rPr lang="en-US" altLang="ko-KR" sz="3600" dirty="0"/>
              <a:t>: </a:t>
            </a:r>
            <a:r>
              <a:rPr lang="ko-KR" altLang="en-US" sz="3600" dirty="0"/>
              <a:t>문자열을 </a:t>
            </a:r>
            <a:r>
              <a:rPr lang="en-US" altLang="ko-KR" sz="3600" dirty="0"/>
              <a:t>Set</a:t>
            </a:r>
            <a:r>
              <a:rPr lang="ko-KR" altLang="en-US" sz="3600" dirty="0"/>
              <a:t>에 저장하기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0636CF-C680-4D36-ABA9-12EA9635B80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0941" y="1528482"/>
            <a:ext cx="6699139" cy="5165860"/>
          </a:xfrm>
        </p:spPr>
      </p:pic>
    </p:spTree>
    <p:extLst>
      <p:ext uri="{BB962C8B-B14F-4D97-AF65-F5344CB8AC3E}">
        <p14:creationId xmlns:p14="http://schemas.microsoft.com/office/powerpoint/2010/main" val="255729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s1.containsAll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ko-KR" altLang="en-US" dirty="0"/>
              <a:t>만약 </a:t>
            </a:r>
            <a:r>
              <a:rPr lang="en-US" altLang="ko-KR" dirty="0" err="1"/>
              <a:t>s2</a:t>
            </a:r>
            <a:r>
              <a:rPr lang="ko-KR" altLang="en-US" dirty="0"/>
              <a:t>가 </a:t>
            </a:r>
            <a:r>
              <a:rPr lang="en-US" altLang="ko-KR" dirty="0" err="1"/>
              <a:t>s1</a:t>
            </a:r>
            <a:r>
              <a:rPr lang="ko-KR" altLang="en-US" dirty="0"/>
              <a:t>의 부분 집합이면 참이다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s1.addAll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en-US" altLang="ko-KR" dirty="0" err="1"/>
              <a:t>s1</a:t>
            </a:r>
            <a:r>
              <a:rPr lang="ko-KR" altLang="en-US" dirty="0"/>
              <a:t>을 </a:t>
            </a:r>
            <a:r>
              <a:rPr lang="en-US" altLang="ko-KR" dirty="0" err="1"/>
              <a:t>s1</a:t>
            </a:r>
            <a:r>
              <a:rPr lang="ko-KR" altLang="en-US" dirty="0"/>
              <a:t>과 </a:t>
            </a:r>
            <a:r>
              <a:rPr lang="en-US" altLang="ko-KR" dirty="0" err="1"/>
              <a:t>s2</a:t>
            </a:r>
            <a:r>
              <a:rPr lang="ko-KR" altLang="en-US" dirty="0"/>
              <a:t>의 합집합으로 만든다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s1.retainAll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en-US" altLang="ko-KR" dirty="0" err="1"/>
              <a:t>s1</a:t>
            </a:r>
            <a:r>
              <a:rPr lang="ko-KR" altLang="en-US" dirty="0"/>
              <a:t>을 </a:t>
            </a:r>
            <a:r>
              <a:rPr lang="en-US" altLang="ko-KR" dirty="0" err="1"/>
              <a:t>s1</a:t>
            </a:r>
            <a:r>
              <a:rPr lang="ko-KR" altLang="en-US" dirty="0"/>
              <a:t>과 </a:t>
            </a:r>
            <a:r>
              <a:rPr lang="en-US" altLang="ko-KR" dirty="0" err="1"/>
              <a:t>s2</a:t>
            </a:r>
            <a:r>
              <a:rPr lang="ko-KR" altLang="en-US" dirty="0"/>
              <a:t>의 교집합으로 만든다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s1.removeAll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en-US" altLang="ko-KR" dirty="0" err="1"/>
              <a:t>s1</a:t>
            </a:r>
            <a:r>
              <a:rPr lang="ko-KR" altLang="en-US" dirty="0"/>
              <a:t>을 </a:t>
            </a:r>
            <a:r>
              <a:rPr lang="en-US" altLang="ko-KR" dirty="0" err="1"/>
              <a:t>s1</a:t>
            </a:r>
            <a:r>
              <a:rPr lang="ko-KR" altLang="en-US" dirty="0"/>
              <a:t>과 </a:t>
            </a:r>
            <a:r>
              <a:rPr lang="en-US" altLang="ko-KR" dirty="0" err="1"/>
              <a:t>s2</a:t>
            </a:r>
            <a:r>
              <a:rPr lang="ko-KR" altLang="en-US" dirty="0"/>
              <a:t>의 </a:t>
            </a:r>
            <a:r>
              <a:rPr lang="ko-KR" altLang="en-US" dirty="0" err="1"/>
              <a:t>차집합으로</a:t>
            </a:r>
            <a:r>
              <a:rPr lang="ko-KR" altLang="en-US" dirty="0"/>
              <a:t> 만든다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대량 연산 메소드</a:t>
            </a:r>
          </a:p>
        </p:txBody>
      </p:sp>
      <p:pic>
        <p:nvPicPr>
          <p:cNvPr id="10242" name="Picture 2" descr="http://i.stack.imgur.com/kIlCI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70" y="3943570"/>
            <a:ext cx="4171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4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FF1D8-2506-49AD-BB24-588F5C1D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410562"/>
            <a:ext cx="7422776" cy="2112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4BDF07-1283-43D3-B041-7328F886C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30" y="3523198"/>
            <a:ext cx="6155705" cy="1725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A5664E-37D3-4793-BF10-4E6D7B323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0" y="5383752"/>
            <a:ext cx="6155705" cy="12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71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80710-8D3C-432E-806F-7B0068E5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27EDDE-89C9-4EDB-87EE-9F4727885A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15634"/>
            <a:ext cx="8153400" cy="2218204"/>
          </a:xfrm>
        </p:spPr>
      </p:pic>
    </p:spTree>
    <p:extLst>
      <p:ext uri="{BB962C8B-B14F-4D97-AF65-F5344CB8AC3E}">
        <p14:creationId xmlns:p14="http://schemas.microsoft.com/office/powerpoint/2010/main" val="266897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12395-551E-4FE6-ADEA-0A6FB525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중복된 단어 검출하기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EDFE6-B08C-437D-835D-F5EA34497F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집합은 우리가 잘 알다시피 중복을 허용하지 않는다</a:t>
            </a:r>
            <a:r>
              <a:rPr lang="en-US" altLang="ko-KR" dirty="0"/>
              <a:t>. </a:t>
            </a:r>
            <a:r>
              <a:rPr lang="ko-KR" altLang="en-US" dirty="0"/>
              <a:t>이것을 이용하여 전체 문장에서 중복된 단어를 검출하는 프로그램을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9A3C57-65F0-44DF-AA6A-4252FC66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3" y="2393576"/>
            <a:ext cx="7630680" cy="6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40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12395-551E-4FE6-ADEA-0A6FB525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중복된 단어 검출하기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1D85E5-E088-4FEA-BFF1-BF5BC6CAAE6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9147" y="1600200"/>
            <a:ext cx="7400656" cy="4495800"/>
          </a:xfrm>
        </p:spPr>
      </p:pic>
    </p:spTree>
    <p:extLst>
      <p:ext uri="{BB962C8B-B14F-4D97-AF65-F5344CB8AC3E}">
        <p14:creationId xmlns:p14="http://schemas.microsoft.com/office/powerpoint/2010/main" val="645361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22F9E-A807-4B23-8D4D-205443CF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7E0AFD-A444-4AFE-844C-7F40CC0448D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24423"/>
            <a:ext cx="8153400" cy="1020060"/>
          </a:xfrm>
        </p:spPr>
      </p:pic>
    </p:spTree>
    <p:extLst>
      <p:ext uri="{BB962C8B-B14F-4D97-AF65-F5344CB8AC3E}">
        <p14:creationId xmlns:p14="http://schemas.microsoft.com/office/powerpoint/2010/main" val="294378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Map은 많은 데이터 중에서 원하는 데이터를 빠르게 찾을 수 있는 자료 구조이다. </a:t>
            </a:r>
          </a:p>
          <a:p>
            <a:pPr>
              <a:defRPr lang="ko-KR" altLang="en-US"/>
            </a:pPr>
            <a:r>
              <a:rPr lang="ko-KR" altLang="en-US"/>
              <a:t>맵은 사전과 같은 자료 구조이다.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Map</a:t>
            </a:r>
            <a:r>
              <a:rPr lang="ko-KR" altLang="en-US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792D88-9345-4FC0-8D7A-15E45B9D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3019986"/>
            <a:ext cx="7019085" cy="24594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46B57-7837-4C39-B968-E7C05303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/>
              <a:t> 기본 연산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8C3AB7-358A-459E-BCCE-8A8A493367A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62050" y="2280397"/>
            <a:ext cx="6819900" cy="2095500"/>
          </a:xfrm>
        </p:spPr>
      </p:pic>
    </p:spTree>
    <p:extLst>
      <p:ext uri="{BB962C8B-B14F-4D97-AF65-F5344CB8AC3E}">
        <p14:creationId xmlns:p14="http://schemas.microsoft.com/office/powerpoint/2010/main" val="3121506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9A2F9-612B-4BA9-ACD0-489D8EF0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Map</a:t>
            </a:r>
            <a:r>
              <a:rPr lang="ko-KR" altLang="en-US" dirty="0"/>
              <a:t>에 학생들의 데이터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C8BAC-67E1-4A95-8BBF-EE6462DA3C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29850"/>
            <a:ext cx="8153400" cy="4495800"/>
          </a:xfrm>
        </p:spPr>
        <p:txBody>
          <a:bodyPr/>
          <a:lstStyle/>
          <a:p>
            <a:r>
              <a:rPr lang="ko-KR" altLang="en-US" dirty="0"/>
              <a:t>하나의 예로 아이디와</a:t>
            </a:r>
            <a:r>
              <a:rPr lang="en-US" altLang="ko-KR" dirty="0"/>
              <a:t> </a:t>
            </a:r>
            <a:r>
              <a:rPr lang="ko-KR" altLang="en-US" dirty="0"/>
              <a:t>패스워드를 </a:t>
            </a:r>
            <a:r>
              <a:rPr lang="en-US" altLang="ko-KR" dirty="0"/>
              <a:t>Map</a:t>
            </a:r>
            <a:r>
              <a:rPr lang="ko-KR" altLang="en-US" dirty="0"/>
              <a:t>에 저장하여 처리하는 코드를 살펴보자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67DE8D-88DD-4177-8744-6C3AFC3B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29" y="2389934"/>
            <a:ext cx="7428660" cy="13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829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9A2F9-612B-4BA9-ACD0-489D8EF0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Map</a:t>
            </a:r>
            <a:r>
              <a:rPr lang="ko-KR" altLang="en-US" dirty="0"/>
              <a:t>에 학생들의 데이터 저장하기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1F6DEC9F-E750-4DAF-B003-AACC441FBAF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6900" y="1600200"/>
            <a:ext cx="7434341" cy="4827494"/>
          </a:xfrm>
          <a:prstGeom prst="rect">
            <a:avLst/>
          </a:prstGeom>
        </p:spPr>
      </p:pic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377249B4-6F33-41B3-AE24-3C34371FAAA1}"/>
              </a:ext>
            </a:extLst>
          </p:cNvPr>
          <p:cNvSpPr/>
          <p:nvPr/>
        </p:nvSpPr>
        <p:spPr>
          <a:xfrm>
            <a:off x="7198659" y="1335741"/>
            <a:ext cx="2357717" cy="6006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교재 오타 수정해주세요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9214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210B3-A3D1-419F-B3EE-6DF19E84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/>
              <a:t>의 모든 요소 방문하기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F1C6A5-71CD-4AD1-9F87-4DC65E34AE3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10311"/>
            <a:ext cx="8153400" cy="3675578"/>
          </a:xfrm>
        </p:spPr>
      </p:pic>
    </p:spTree>
    <p:extLst>
      <p:ext uri="{BB962C8B-B14F-4D97-AF65-F5344CB8AC3E}">
        <p14:creationId xmlns:p14="http://schemas.microsoft.com/office/powerpoint/2010/main" val="1001590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210B3-A3D1-419F-B3EE-6DF19E84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/>
              <a:t>의 모든 요소 방문하기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2B977AD-991D-4C3D-B4EF-58C77EC79BC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70267"/>
            <a:ext cx="8153400" cy="302889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CEE1CE-E3ED-42D3-82A0-CF7AEA8D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9" y="4818809"/>
            <a:ext cx="8153400" cy="12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>
                <a:effectLst/>
              </a:rPr>
              <a:t>제네릭을</a:t>
            </a:r>
            <a:r>
              <a:rPr lang="ko-KR" altLang="en-US" i="1" dirty="0">
                <a:effectLst/>
              </a:rPr>
              <a:t> 이용한 방법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7EF9AD-FF0E-4B18-918C-CA8041BC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477125"/>
            <a:ext cx="7951694" cy="16939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8C5F29-786B-47D1-AD88-4DFA1DF06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55" y="3428999"/>
            <a:ext cx="5913658" cy="31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998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FB460-D654-464A-B675-FAE07FCD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90AEB62-9140-44F3-9ED8-1754F7C2272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77039"/>
            <a:ext cx="8153400" cy="1076191"/>
          </a:xfrm>
        </p:spPr>
      </p:pic>
    </p:spTree>
    <p:extLst>
      <p:ext uri="{BB962C8B-B14F-4D97-AF65-F5344CB8AC3E}">
        <p14:creationId xmlns:p14="http://schemas.microsoft.com/office/powerpoint/2010/main" val="1027239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큐는 후단</a:t>
            </a:r>
            <a:r>
              <a:rPr lang="en-US" altLang="ko-KR" dirty="0"/>
              <a:t>(tail)</a:t>
            </a:r>
            <a:r>
              <a:rPr lang="ko-KR" altLang="en-US" dirty="0"/>
              <a:t>에서 원소를 추가하고 전단</a:t>
            </a:r>
            <a:r>
              <a:rPr lang="en-US" altLang="ko-KR" dirty="0"/>
              <a:t>(head)</a:t>
            </a:r>
            <a:r>
              <a:rPr lang="ko-KR" altLang="en-US" dirty="0"/>
              <a:t>에서 원소를 삭제한다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86" y="3076009"/>
            <a:ext cx="4400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044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자바에서 큐는 </a:t>
            </a:r>
            <a:r>
              <a:rPr lang="en-US" altLang="ko-KR" dirty="0"/>
              <a:t>Queue </a:t>
            </a:r>
            <a:r>
              <a:rPr lang="ko-KR" altLang="en-US" dirty="0"/>
              <a:t>인터페이스로 정의되며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Queue </a:t>
            </a:r>
            <a:r>
              <a:rPr lang="ko-KR" altLang="en-US" dirty="0"/>
              <a:t>인터페이스를 구현한 </a:t>
            </a:r>
            <a:r>
              <a:rPr lang="en-US" altLang="ko-KR" dirty="0"/>
              <a:t>3</a:t>
            </a:r>
            <a:r>
              <a:rPr lang="ko-KR" altLang="en-US" dirty="0"/>
              <a:t>개의 클래스가 주어진다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FrutigerNeueLT-Bk"/>
              </a:rPr>
              <a:t>ArrayDeque</a:t>
            </a:r>
            <a:endParaRPr lang="en-US" altLang="ko-KR" b="0" i="0" u="none" strike="noStrike" baseline="0" dirty="0">
              <a:solidFill>
                <a:srgbClr val="000000"/>
              </a:solidFill>
              <a:latin typeface="FrutigerNeueLT-Bk"/>
            </a:endParaRP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FrutigerNeueLT-Bk"/>
              </a:rPr>
              <a:t>LinkedList</a:t>
            </a:r>
          </a:p>
          <a:p>
            <a:pPr lvl="1"/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FrutigerNeueLT-Bk"/>
              </a:rPr>
              <a:t>PriorityQueue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2AD51-3DF3-4E57-8107-77651C16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34" y="3038475"/>
            <a:ext cx="4003518" cy="19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60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AAFAA-B9C7-49DC-9B13-CE3D6645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기본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3185E-E761-4DFD-99DE-AD7C17A0FA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add() </a:t>
            </a:r>
            <a:r>
              <a:rPr lang="ko-KR" altLang="en-US" dirty="0"/>
              <a:t>메소드는 새로운 원소의 추가가 큐의 용량을 넘어서지 않으면 원소를 추가한다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remove()</a:t>
            </a:r>
            <a:r>
              <a:rPr lang="ko-KR" altLang="en-US" dirty="0"/>
              <a:t>와 </a:t>
            </a:r>
            <a:r>
              <a:rPr lang="en-US" altLang="ko-KR" dirty="0"/>
              <a:t>poll()</a:t>
            </a:r>
            <a:r>
              <a:rPr lang="ko-KR" altLang="en-US" dirty="0"/>
              <a:t>는 큐의 처음에 있는 원소를 제거하거나 가져온다</a:t>
            </a:r>
            <a:r>
              <a:rPr lang="en-US" altLang="ko-KR" dirty="0"/>
              <a:t>. </a:t>
            </a:r>
            <a:r>
              <a:rPr lang="ko-KR" altLang="en-US" dirty="0"/>
              <a:t>정확히 어떤 원소가 제거되느냐는 큐의 정렬 정책에 따라 달라진다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723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60260-36C2-47CD-BCFB-1E98F9CE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A83DC5E-7DD4-450C-97A5-51B76E76C1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38789" y="1219200"/>
            <a:ext cx="6991451" cy="5392148"/>
          </a:xfrm>
        </p:spPr>
      </p:pic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60C3462A-220B-4381-91F6-42740A6B74A5}"/>
              </a:ext>
            </a:extLst>
          </p:cNvPr>
          <p:cNvSpPr/>
          <p:nvPr/>
        </p:nvSpPr>
        <p:spPr>
          <a:xfrm>
            <a:off x="6173635" y="918882"/>
            <a:ext cx="2357717" cy="6006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카운트다운 타이머 구현</a:t>
            </a:r>
          </a:p>
        </p:txBody>
      </p:sp>
    </p:spTree>
    <p:extLst>
      <p:ext uri="{BB962C8B-B14F-4D97-AF65-F5344CB8AC3E}">
        <p14:creationId xmlns:p14="http://schemas.microsoft.com/office/powerpoint/2010/main" val="23506518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우선 순위큐는 원소들이 무작위로 삽입되었더라도 정렬된 상태로 원소들을 추출한다. 즉 remove()를 호출할 때마다 가장 작은 원소가 추출된다. </a:t>
            </a:r>
          </a:p>
          <a:p>
            <a:pPr>
              <a:defRPr lang="ko-KR" altLang="en-US"/>
            </a:pPr>
            <a:r>
              <a:rPr lang="ko-KR" altLang="en-US"/>
              <a:t>우선 순위큐는 히프(heap)라고 하는 자료 구조를 내부적으로 사용한다.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우선순위큐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5163" y="3900488"/>
            <a:ext cx="2295525" cy="22200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230D7-8779-41D2-95E7-C04E35CF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우선순위큐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517D0-6A66-4C9A-8B65-44FA48BE7C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우선 순위 큐는 원소들이 무작위로 삽입되었더라도 정렬된 상태로 원소들을 추출한다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remove()</a:t>
            </a:r>
            <a:r>
              <a:rPr lang="ko-KR" altLang="en-US" dirty="0"/>
              <a:t>를 호출할 때마다 가장 작은 원소가 추출된다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90345-B10E-4083-A86B-BBEBBB65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48" y="2346359"/>
            <a:ext cx="6932799" cy="413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566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Collections 클래스는 여러 유용한 알고리즘을 구현한 메소드들을 제공한다. </a:t>
            </a:r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정렬(Sorting)</a:t>
            </a:r>
          </a:p>
          <a:p>
            <a:pPr>
              <a:defRPr lang="ko-KR" altLang="en-US"/>
            </a:pPr>
            <a:r>
              <a:rPr lang="en-US" altLang="ko-KR"/>
              <a:t>섞기(Shuffling)</a:t>
            </a:r>
          </a:p>
          <a:p>
            <a:pPr>
              <a:defRPr lang="ko-KR" altLang="en-US"/>
            </a:pPr>
            <a:r>
              <a:rPr lang="en-US" altLang="ko-KR"/>
              <a:t>탐색(Searching)</a:t>
            </a:r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Collections </a:t>
            </a:r>
            <a:r>
              <a:rPr lang="ko-KR" altLang="en-US"/>
              <a:t>클래스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정렬은 데이터를 어떤 기준에 의하여 순서대로 나열하는 것이다.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D619E7-EA48-43B6-9FE0-863F26B9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72" y="2132198"/>
            <a:ext cx="4900893" cy="20691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2447A8-6F29-4A24-94E7-655646B2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4" y="4451537"/>
            <a:ext cx="6956612" cy="121016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98F98-A4B2-4D64-9AFF-8542B8E1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정렬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5D5B4F-0B82-4BDD-A5EB-CFE8418016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46161" y="1600200"/>
            <a:ext cx="7886628" cy="4495800"/>
          </a:xfrm>
        </p:spPr>
      </p:pic>
    </p:spTree>
    <p:extLst>
      <p:ext uri="{BB962C8B-B14F-4D97-AF65-F5344CB8AC3E}">
        <p14:creationId xmlns:p14="http://schemas.microsoft.com/office/powerpoint/2010/main" val="20161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>
                <a:effectLst/>
              </a:rPr>
              <a:t>제네릭을</a:t>
            </a:r>
            <a:r>
              <a:rPr lang="ko-KR" altLang="en-US" i="1" dirty="0">
                <a:effectLst/>
              </a:rPr>
              <a:t> 이용한 방법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CF796-5E76-4370-8257-A10AD879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9" y="1753756"/>
            <a:ext cx="7709646" cy="1162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2E1D2C-8224-4E50-814F-F3AF3A7F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3213527"/>
            <a:ext cx="7799293" cy="16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98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C5B40-34DD-4BEA-8746-0053FCFD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사용자 클래스의 객체 정렬하기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002ED1-12B5-4748-8E2A-655A9C0D51F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1218" y="1600200"/>
            <a:ext cx="7256514" cy="4495800"/>
          </a:xfrm>
        </p:spPr>
      </p:pic>
    </p:spTree>
    <p:extLst>
      <p:ext uri="{BB962C8B-B14F-4D97-AF65-F5344CB8AC3E}">
        <p14:creationId xmlns:p14="http://schemas.microsoft.com/office/powerpoint/2010/main" val="42678891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C5B40-34DD-4BEA-8746-0053FCFD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사용자 클래스의 객체 정렬하기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A170421-6A6C-4BB6-A3AC-0C84C2A80BA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83635"/>
            <a:ext cx="8153400" cy="3928930"/>
          </a:xfrm>
        </p:spPr>
      </p:pic>
    </p:spTree>
    <p:extLst>
      <p:ext uri="{BB962C8B-B14F-4D97-AF65-F5344CB8AC3E}">
        <p14:creationId xmlns:p14="http://schemas.microsoft.com/office/powerpoint/2010/main" val="6562315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3F77A-DE76-44F9-9A21-FC0D9FE8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섞기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E2B62-5F91-40BE-A660-9A4DABFEA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섞기</a:t>
            </a:r>
            <a:r>
              <a:rPr lang="en-US" altLang="ko-KR" dirty="0"/>
              <a:t>(Shuffling) </a:t>
            </a:r>
            <a:r>
              <a:rPr lang="ko-KR" altLang="en-US" dirty="0"/>
              <a:t>알고리즘은 정렬의 반대 동작을 한다</a:t>
            </a:r>
            <a:r>
              <a:rPr lang="en-US" altLang="ko-KR" dirty="0"/>
              <a:t>. </a:t>
            </a:r>
            <a:r>
              <a:rPr lang="ko-KR" altLang="en-US" dirty="0"/>
              <a:t>즉 리스트에 존재하는 정렬을 파괴하여서 원소들의 순서를 랜덤하게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AABBC-E804-4557-BBE8-8A112D1B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98" y="2697255"/>
            <a:ext cx="6690645" cy="32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834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3F77A-DE76-44F9-9A21-FC0D9FE8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E2B62-5F91-40BE-A660-9A4DABFEA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탐색</a:t>
            </a:r>
            <a:r>
              <a:rPr lang="en-US" altLang="ko-KR" dirty="0"/>
              <a:t>(Searching)</a:t>
            </a:r>
            <a:r>
              <a:rPr lang="ko-KR" altLang="en-US" dirty="0"/>
              <a:t>이란 리스트 안에서 원하는 원소를 찾는 것이다</a:t>
            </a:r>
            <a:r>
              <a:rPr lang="en-US" altLang="ko-KR" dirty="0"/>
              <a:t>. </a:t>
            </a:r>
            <a:r>
              <a:rPr lang="ko-KR" altLang="en-US" dirty="0"/>
              <a:t>만약 리스트가 정렬되어 있지 않다면 처음부터 모든 원소를 방문할 수밖에 없다</a:t>
            </a:r>
            <a:r>
              <a:rPr lang="en-US" altLang="ko-KR" dirty="0"/>
              <a:t>(</a:t>
            </a:r>
            <a:r>
              <a:rPr lang="ko-KR" altLang="en-US" dirty="0"/>
              <a:t>선형 탐색</a:t>
            </a:r>
            <a:r>
              <a:rPr lang="en-US" altLang="ko-KR" dirty="0"/>
              <a:t>). </a:t>
            </a:r>
            <a:r>
              <a:rPr lang="ko-KR" altLang="en-US" dirty="0"/>
              <a:t>하지만 리스트가 정렬되어 있다면 중간에 있는 원소와 먼저 비교하는 것이 좋다</a:t>
            </a:r>
            <a:r>
              <a:rPr lang="en-US" altLang="ko-KR" dirty="0"/>
              <a:t>(</a:t>
            </a:r>
            <a:r>
              <a:rPr lang="ko-KR" altLang="en-US" dirty="0"/>
              <a:t>이진 탐색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0A47D7-56B8-4FDF-854E-93E07F030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004" y="3203475"/>
            <a:ext cx="5851991" cy="303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97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4505-517C-4B55-A170-04DBE20B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993778-ADF7-49AF-9228-ECF215E4035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88831"/>
            <a:ext cx="8153400" cy="4318538"/>
          </a:xfrm>
        </p:spPr>
      </p:pic>
    </p:spTree>
    <p:extLst>
      <p:ext uri="{BB962C8B-B14F-4D97-AF65-F5344CB8AC3E}">
        <p14:creationId xmlns:p14="http://schemas.microsoft.com/office/powerpoint/2010/main" val="862764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FE15C-93CE-4933-95D0-5C290F9A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영어</a:t>
            </a:r>
            <a:r>
              <a:rPr lang="en-US" altLang="ko-KR" dirty="0"/>
              <a:t> </a:t>
            </a:r>
            <a:r>
              <a:rPr lang="ko-KR" altLang="en-US" dirty="0"/>
              <a:t>사전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D57DA-D59B-470B-92FC-E8CC74A5CD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여기서는 </a:t>
            </a:r>
            <a:r>
              <a:rPr lang="en-US" altLang="ko-KR" dirty="0"/>
              <a:t>Map</a:t>
            </a:r>
            <a:r>
              <a:rPr lang="ko-KR" altLang="en-US" dirty="0"/>
              <a:t>을 사용하여서 영어 사전을 구현하여 보자</a:t>
            </a:r>
            <a:r>
              <a:rPr lang="en-US" altLang="ko-KR" dirty="0"/>
              <a:t>. </a:t>
            </a:r>
            <a:r>
              <a:rPr lang="ko-KR" altLang="en-US" dirty="0"/>
              <a:t>사용자가 단어를 입력하면 단어의 설명을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E840A-D5BA-46EC-886B-3EA2016C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36" y="2453528"/>
            <a:ext cx="7611316" cy="149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931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FE15C-93CE-4933-95D0-5C290F9A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영어</a:t>
            </a:r>
            <a:r>
              <a:rPr lang="en-US" altLang="ko-KR" dirty="0"/>
              <a:t> </a:t>
            </a:r>
            <a:r>
              <a:rPr lang="ko-KR" altLang="en-US" dirty="0"/>
              <a:t>사전 구현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D6B47ED-6108-46B2-BCC7-4DC585BC735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42642"/>
            <a:ext cx="7053440" cy="5086758"/>
          </a:xfrm>
        </p:spPr>
      </p:pic>
    </p:spTree>
    <p:extLst>
      <p:ext uri="{BB962C8B-B14F-4D97-AF65-F5344CB8AC3E}">
        <p14:creationId xmlns:p14="http://schemas.microsoft.com/office/powerpoint/2010/main" val="29644627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03983-D6BC-40A3-A64B-E3EE6F3B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카드게임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F1A37-9B98-435B-90DF-60ACCB2F81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제네릭과 컬렉션을 이용하여서 카드 게임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먼저 어떤 클래스가 필요할 지를 생각해보자</a:t>
            </a:r>
            <a:r>
              <a:rPr lang="en-US" altLang="ko-KR" dirty="0"/>
              <a:t>. </a:t>
            </a:r>
            <a:r>
              <a:rPr lang="ko-KR" altLang="en-US" dirty="0"/>
              <a:t>카드 게임 세계에서 필요한 것은 “카드”</a:t>
            </a:r>
            <a:r>
              <a:rPr lang="en-US" altLang="ko-KR" dirty="0"/>
              <a:t>, “</a:t>
            </a:r>
            <a:r>
              <a:rPr lang="ko-KR" altLang="en-US" dirty="0" err="1"/>
              <a:t>덱</a:t>
            </a:r>
            <a:r>
              <a:rPr lang="ko-KR" altLang="en-US" dirty="0"/>
              <a:t>”</a:t>
            </a:r>
            <a:r>
              <a:rPr lang="en-US" altLang="ko-KR" dirty="0"/>
              <a:t>, “</a:t>
            </a:r>
            <a:r>
              <a:rPr lang="ko-KR" altLang="en-US" dirty="0" err="1"/>
              <a:t>경기자”이다</a:t>
            </a:r>
            <a:r>
              <a:rPr lang="en-US" altLang="ko-KR" dirty="0"/>
              <a:t>. </a:t>
            </a:r>
            <a:r>
              <a:rPr lang="ko-KR" altLang="en-US" dirty="0"/>
              <a:t>따라서 이것들은 모두 클래스로 작성된다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FrutigerNeueLT-Bk"/>
              </a:rPr>
              <a:t>C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FrutigerNeueLT-Bk"/>
              </a:rPr>
              <a:t>ard</a:t>
            </a: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FrutigerNeueLT-Bk"/>
              </a:rPr>
              <a:t>Deck</a:t>
            </a: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FrutigerNeueLT-Bk"/>
              </a:rPr>
              <a:t>Player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CE8D1B-097D-4B3F-A885-881843BA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47" y="2976283"/>
            <a:ext cx="3448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24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085" y="1671917"/>
            <a:ext cx="8504044" cy="4872317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595223" y="1792941"/>
            <a:ext cx="7211683" cy="366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제네릭은 클래스를 정의할 때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안에서 사용되는 자료형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타입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구체적으로 명시하지 않고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같이 기호로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적어놓는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것이다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컬렉션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(collection)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자료를 저장하기 위한 구조이다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많이 사용되는 컬렉션에는 리스트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(list),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스택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(stack),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큐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(queue),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집합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(set),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해쉬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테이블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(hash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table)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등이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벡터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(Vector)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클래스는 </a:t>
            </a: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패키지에 있는 컬렉션의 일종으로 가변 크기의 배열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(dynamic array)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구현하고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 가변 크기의 배열을 구현하는 클래스이다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동기화를 하지 않기 때문에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보다 성능은 우수하다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순서에는 상관없이 데이터만 저장하고 싶은 경우에는 집합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(Set)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사용할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집합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(set)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동일한 데이터를 중복해서 가질 수 없다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많은 데이터 중에서 원하는 데이터를 빠르게 찾을 수 있는 컬렉션이다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다른 언어에서는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딕셔너리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(dictionary)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라고도 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(key)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값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쌍으로 저장한다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키는 오직 하나의 값에만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매핑될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Collections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클래스는 정렬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(Sorting),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섞기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(Shuffling),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탐색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(Searching)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같은 </a:t>
            </a:r>
            <a:r>
              <a:rPr lang="ko-KR" altLang="en-US" sz="1600" i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유용한 알고리즘을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구현한 메소드들을 제공한다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5387596"/>
            <a:ext cx="1160037" cy="10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7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하지만 일반 클래스의 </a:t>
            </a:r>
            <a:r>
              <a:rPr lang="ko-KR" altLang="en-US" dirty="0" err="1"/>
              <a:t>메소드에서도</a:t>
            </a:r>
            <a:r>
              <a:rPr lang="ko-KR" altLang="en-US" dirty="0"/>
              <a:t> 타입 매개 변수를 사용하여서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경우에는 타입 매개 변수의 범위가 </a:t>
            </a:r>
            <a:r>
              <a:rPr lang="ko-KR" altLang="en-US" dirty="0" err="1"/>
              <a:t>메소드</a:t>
            </a:r>
            <a:r>
              <a:rPr lang="ko-KR" altLang="en-US" dirty="0"/>
              <a:t> 내부로 제한된다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CA738-0E9F-46D8-AE85-30ED7917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6" y="2981326"/>
            <a:ext cx="6985467" cy="175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6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F51BEB-E33F-49ED-8511-B4C16F088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1796301"/>
            <a:ext cx="8153400" cy="3045761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756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3168</TotalTime>
  <Words>1596</Words>
  <Application>Microsoft Office PowerPoint</Application>
  <PresentationFormat>화면 슬라이드 쇼(4:3)</PresentationFormat>
  <Paragraphs>180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6" baseType="lpstr">
      <vt:lpstr>FrutigerNeueLT-Bk</vt:lpstr>
      <vt:lpstr>굴림</vt:lpstr>
      <vt:lpstr>Arial</vt:lpstr>
      <vt:lpstr>Tw Cen MT</vt:lpstr>
      <vt:lpstr>Wingdings</vt:lpstr>
      <vt:lpstr>Wingdings 2</vt:lpstr>
      <vt:lpstr>가을</vt:lpstr>
      <vt:lpstr>13장 제네릭과 컬렉션</vt:lpstr>
      <vt:lpstr>13장의 목표</vt:lpstr>
      <vt:lpstr>제네릭이란?</vt:lpstr>
      <vt:lpstr>기존의 방법</vt:lpstr>
      <vt:lpstr>기존의 방법</vt:lpstr>
      <vt:lpstr>제네릭을 이용한 방법</vt:lpstr>
      <vt:lpstr>제네릭을 이용한 방법</vt:lpstr>
      <vt:lpstr>제네릭 메소드</vt:lpstr>
      <vt:lpstr>제네릭 메소드</vt:lpstr>
      <vt:lpstr>예제: 제네릭 메소드 작성하기</vt:lpstr>
      <vt:lpstr>예제: 제네릭 메소드 작성하기</vt:lpstr>
      <vt:lpstr>중간점검</vt:lpstr>
      <vt:lpstr>컬렉션</vt:lpstr>
      <vt:lpstr>컬렉션의 역사</vt:lpstr>
      <vt:lpstr>컬렉션의 종류</vt:lpstr>
      <vt:lpstr>컬렉션 인터페이스</vt:lpstr>
      <vt:lpstr>컬렉션의 특징</vt:lpstr>
      <vt:lpstr>컬렉션 인터페이스의 주요 메소드</vt:lpstr>
      <vt:lpstr>컬렉션의 모든 요소 방문하기</vt:lpstr>
      <vt:lpstr>③반복자(Iterator)를 사용할 수 있다.</vt:lpstr>
      <vt:lpstr>④ Stream 라이브러리를 이용하는 방법</vt:lpstr>
      <vt:lpstr>중간점검</vt:lpstr>
      <vt:lpstr>컬렉션의 예: Vector 클래스</vt:lpstr>
      <vt:lpstr>벡터의 메소드</vt:lpstr>
      <vt:lpstr>예제</vt:lpstr>
      <vt:lpstr>제네릭 기능을 사용하는 벡터</vt:lpstr>
      <vt:lpstr>제네릭 기능을 사용하는 벡터</vt:lpstr>
      <vt:lpstr>예제: 객체를 벡터에 저장하기</vt:lpstr>
      <vt:lpstr>예제: 객체를 벡터에 저장하기</vt:lpstr>
      <vt:lpstr>ArrayList</vt:lpstr>
      <vt:lpstr>Vector vs ArrayList</vt:lpstr>
      <vt:lpstr>ArrayList의 기본 연산</vt:lpstr>
      <vt:lpstr>ArrayList 기본 연산</vt:lpstr>
      <vt:lpstr>ArrayList 기본 연산</vt:lpstr>
      <vt:lpstr>예제: 객체를 ArrayList에 저장하기</vt:lpstr>
      <vt:lpstr>예제: 객체를 ArrayList에 저장하기</vt:lpstr>
      <vt:lpstr>예제: 문자열을 ArrayList에 저장</vt:lpstr>
      <vt:lpstr>예제: 문자열을 ArrayList에 저장</vt:lpstr>
      <vt:lpstr>참고</vt:lpstr>
      <vt:lpstr>중간점검</vt:lpstr>
      <vt:lpstr>LinkedList</vt:lpstr>
      <vt:lpstr>LinkedList 기본 연산</vt:lpstr>
      <vt:lpstr>예제:</vt:lpstr>
      <vt:lpstr>ArrayList vs LinkedList</vt:lpstr>
      <vt:lpstr>Set </vt:lpstr>
      <vt:lpstr>Set 인터페이스를 구현하는 방법</vt:lpstr>
      <vt:lpstr>예제: 문자열을 Set에 저장하기</vt:lpstr>
      <vt:lpstr>예제: 문자열을 Set에 저장하기</vt:lpstr>
      <vt:lpstr>대량 연산 메소드</vt:lpstr>
      <vt:lpstr>예제:</vt:lpstr>
      <vt:lpstr>예제: 중복된 단어 검출하기</vt:lpstr>
      <vt:lpstr>예제: 중복된 단어 검출하기</vt:lpstr>
      <vt:lpstr>중간점검</vt:lpstr>
      <vt:lpstr>Map </vt:lpstr>
      <vt:lpstr>Map 기본 연산</vt:lpstr>
      <vt:lpstr>예제: Map에 학생들의 데이터 저장하기</vt:lpstr>
      <vt:lpstr>예제: Map에 학생들의 데이터 저장하기</vt:lpstr>
      <vt:lpstr>Map의 모든 요소 방문하기</vt:lpstr>
      <vt:lpstr>Map의 모든 요소 방문하기</vt:lpstr>
      <vt:lpstr>중간점검</vt:lpstr>
      <vt:lpstr>큐(queue)</vt:lpstr>
      <vt:lpstr>큐(queue)</vt:lpstr>
      <vt:lpstr>큐 기본 연산</vt:lpstr>
      <vt:lpstr>예제: </vt:lpstr>
      <vt:lpstr>우선순위큐</vt:lpstr>
      <vt:lpstr>우선순위큐</vt:lpstr>
      <vt:lpstr>Collections 클래스 </vt:lpstr>
      <vt:lpstr>정렬</vt:lpstr>
      <vt:lpstr>예제: 정렬</vt:lpstr>
      <vt:lpstr>예제: 사용자 클래스의 객체 정렬하기</vt:lpstr>
      <vt:lpstr>예제: 사용자 클래스의 객체 정렬하기</vt:lpstr>
      <vt:lpstr>섞기</vt:lpstr>
      <vt:lpstr>탐색</vt:lpstr>
      <vt:lpstr>예제:</vt:lpstr>
      <vt:lpstr>Lab: 영어 사전 구현</vt:lpstr>
      <vt:lpstr>Sol: 영어 사전 구현</vt:lpstr>
      <vt:lpstr>Mini Project: 카드게임 </vt:lpstr>
      <vt:lpstr>Summary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천 인국</cp:lastModifiedBy>
  <cp:revision>805</cp:revision>
  <dcterms:created xsi:type="dcterms:W3CDTF">2007-06-29T06:43:39Z</dcterms:created>
  <dcterms:modified xsi:type="dcterms:W3CDTF">2022-02-27T08:38:22Z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