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80"/>
  </p:notesMasterIdLst>
  <p:handoutMasterIdLst>
    <p:handoutMasterId r:id="rId81"/>
  </p:handoutMasterIdLst>
  <p:sldIdLst>
    <p:sldId id="256" r:id="rId2"/>
    <p:sldId id="379" r:id="rId3"/>
    <p:sldId id="1022" r:id="rId4"/>
    <p:sldId id="1023" r:id="rId5"/>
    <p:sldId id="1024" r:id="rId6"/>
    <p:sldId id="1025" r:id="rId7"/>
    <p:sldId id="1026" r:id="rId8"/>
    <p:sldId id="1027" r:id="rId9"/>
    <p:sldId id="1028" r:id="rId10"/>
    <p:sldId id="1029" r:id="rId11"/>
    <p:sldId id="1030" r:id="rId12"/>
    <p:sldId id="1031" r:id="rId13"/>
    <p:sldId id="1032" r:id="rId14"/>
    <p:sldId id="1033" r:id="rId15"/>
    <p:sldId id="1034" r:id="rId16"/>
    <p:sldId id="1035" r:id="rId17"/>
    <p:sldId id="1036" r:id="rId18"/>
    <p:sldId id="1037" r:id="rId19"/>
    <p:sldId id="1038" r:id="rId20"/>
    <p:sldId id="1039" r:id="rId21"/>
    <p:sldId id="1040" r:id="rId22"/>
    <p:sldId id="1041" r:id="rId23"/>
    <p:sldId id="1042" r:id="rId24"/>
    <p:sldId id="1043" r:id="rId25"/>
    <p:sldId id="1044" r:id="rId26"/>
    <p:sldId id="1045" r:id="rId27"/>
    <p:sldId id="1046" r:id="rId28"/>
    <p:sldId id="1047" r:id="rId29"/>
    <p:sldId id="1048" r:id="rId30"/>
    <p:sldId id="1049" r:id="rId31"/>
    <p:sldId id="1050" r:id="rId32"/>
    <p:sldId id="1051" r:id="rId33"/>
    <p:sldId id="1052" r:id="rId34"/>
    <p:sldId id="1053" r:id="rId35"/>
    <p:sldId id="1054" r:id="rId36"/>
    <p:sldId id="1055" r:id="rId37"/>
    <p:sldId id="1056" r:id="rId38"/>
    <p:sldId id="1057" r:id="rId39"/>
    <p:sldId id="1058" r:id="rId40"/>
    <p:sldId id="1059" r:id="rId41"/>
    <p:sldId id="1060" r:id="rId42"/>
    <p:sldId id="1061" r:id="rId43"/>
    <p:sldId id="1062" r:id="rId44"/>
    <p:sldId id="1063" r:id="rId45"/>
    <p:sldId id="1064" r:id="rId46"/>
    <p:sldId id="1065" r:id="rId47"/>
    <p:sldId id="1066" r:id="rId48"/>
    <p:sldId id="1067" r:id="rId49"/>
    <p:sldId id="1068" r:id="rId50"/>
    <p:sldId id="1069" r:id="rId51"/>
    <p:sldId id="1070" r:id="rId52"/>
    <p:sldId id="1071" r:id="rId53"/>
    <p:sldId id="1072" r:id="rId54"/>
    <p:sldId id="1073" r:id="rId55"/>
    <p:sldId id="1074" r:id="rId56"/>
    <p:sldId id="1075" r:id="rId57"/>
    <p:sldId id="1076" r:id="rId58"/>
    <p:sldId id="1077" r:id="rId59"/>
    <p:sldId id="1078" r:id="rId60"/>
    <p:sldId id="1079" r:id="rId61"/>
    <p:sldId id="1080" r:id="rId62"/>
    <p:sldId id="1081" r:id="rId63"/>
    <p:sldId id="1082" r:id="rId64"/>
    <p:sldId id="1083" r:id="rId65"/>
    <p:sldId id="1084" r:id="rId66"/>
    <p:sldId id="1085" r:id="rId67"/>
    <p:sldId id="1086" r:id="rId68"/>
    <p:sldId id="1087" r:id="rId69"/>
    <p:sldId id="1088" r:id="rId70"/>
    <p:sldId id="1089" r:id="rId71"/>
    <p:sldId id="1090" r:id="rId72"/>
    <p:sldId id="1091" r:id="rId73"/>
    <p:sldId id="1092" r:id="rId74"/>
    <p:sldId id="1093" r:id="rId75"/>
    <p:sldId id="1094" r:id="rId76"/>
    <p:sldId id="1021" r:id="rId77"/>
    <p:sldId id="330" r:id="rId78"/>
    <p:sldId id="305" r:id="rId7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EFF8"/>
    <a:srgbClr val="E8F1CD"/>
    <a:srgbClr val="FFFFFF"/>
    <a:srgbClr val="55C5D0"/>
    <a:srgbClr val="FEEBCD"/>
    <a:srgbClr val="FFF3DB"/>
    <a:srgbClr val="DDF1F0"/>
    <a:srgbClr val="F6923C"/>
    <a:srgbClr val="FFFAC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장  함수형 프로그래밍</a:t>
            </a:r>
            <a:r>
              <a:rPr lang="en-US" altLang="ko-KR" dirty="0"/>
              <a:t>, </a:t>
            </a:r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9775-98A9-4671-9013-56BA7F15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멀티코어 시대의 함수형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4901F-CB56-43CD-8180-2411A984C5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함수형 프로그래밍이 병렬 처리가 쉽다는 것이다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최근 </a:t>
            </a:r>
            <a:r>
              <a:rPr lang="en-US" altLang="ko-KR" sz="1800" b="0" i="0" u="none" strike="noStrike" baseline="0" dirty="0">
                <a:latin typeface="MinionPro-Regular"/>
              </a:rPr>
              <a:t>CPU</a:t>
            </a:r>
            <a:r>
              <a:rPr lang="ko-KR" altLang="en-US" sz="1800" b="0" i="0" u="none" strike="noStrike" baseline="0" dirty="0">
                <a:latin typeface="YDVYMjOStd125"/>
              </a:rPr>
              <a:t>는 모두 멀티코어를 장착하고 있고 함수형 프로그래밍에서는 부작용 없는 순수 함수만을 사용하기 때문에 코어를 여러 개 사용하여도 서로 간에 복잡한 문제가 발생하지 않는다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28063-DCD9-40FD-ADAC-E315B990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3023551"/>
            <a:ext cx="6531628" cy="32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F948-2767-48BF-98A2-BC09B4BC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0548D-39EB-4F64-A895-B2FAE564F6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 함수는 부작용</a:t>
            </a:r>
            <a:r>
              <a:rPr lang="en-US" altLang="ko-KR" dirty="0"/>
              <a:t>(side effect)</a:t>
            </a:r>
            <a:r>
              <a:rPr lang="ko-KR" altLang="en-US" dirty="0"/>
              <a:t>이 있을 수 있다</a:t>
            </a:r>
            <a:r>
              <a:rPr lang="en-US" altLang="ko-KR" dirty="0"/>
              <a:t>. </a:t>
            </a:r>
            <a:r>
              <a:rPr lang="ko-KR" altLang="en-US" dirty="0"/>
              <a:t>부작용이 있다는 말은 함수가 실행하면서 외부의 변수를 변경한다는 의미이다</a:t>
            </a:r>
            <a:r>
              <a:rPr lang="en-US" altLang="ko-KR" dirty="0"/>
              <a:t>. </a:t>
            </a:r>
            <a:r>
              <a:rPr lang="ko-KR" altLang="en-US" dirty="0"/>
              <a:t>이런 이유 때문에 명령형 프로그래밍에서의 함수는 외부의 상태에 따라 서로 다른 결과값을 반환할 수 있다</a:t>
            </a:r>
            <a:r>
              <a:rPr lang="en-US" altLang="ko-KR" dirty="0"/>
              <a:t>. </a:t>
            </a:r>
            <a:r>
              <a:rPr lang="ko-KR" altLang="en-US" dirty="0"/>
              <a:t>대표적인 예가 </a:t>
            </a:r>
            <a:r>
              <a:rPr lang="en-US" altLang="ko-KR" dirty="0"/>
              <a:t>Random </a:t>
            </a:r>
            <a:r>
              <a:rPr lang="ko-KR" altLang="en-US" dirty="0"/>
              <a:t>클래스의 </a:t>
            </a:r>
            <a:r>
              <a:rPr lang="en-US" altLang="ko-KR" dirty="0" err="1"/>
              <a:t>nextInt</a:t>
            </a:r>
            <a:r>
              <a:rPr lang="en-US" altLang="ko-KR" dirty="0"/>
              <a:t>()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en-US" altLang="ko-KR" dirty="0" err="1"/>
              <a:t>nextInt</a:t>
            </a:r>
            <a:r>
              <a:rPr lang="en-US" altLang="ko-KR" dirty="0"/>
              <a:t>()</a:t>
            </a:r>
            <a:r>
              <a:rPr lang="ko-KR" altLang="en-US" dirty="0"/>
              <a:t>는 호출될 때마다 난수 발생기의 상태가 변경되고 따라서 </a:t>
            </a:r>
            <a:r>
              <a:rPr lang="ko-KR" altLang="en-US" dirty="0" err="1"/>
              <a:t>반환값이</a:t>
            </a:r>
            <a:r>
              <a:rPr lang="ko-KR" altLang="en-US" dirty="0"/>
              <a:t>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843FBF-F419-478F-8D6A-687C037E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78" y="3505200"/>
            <a:ext cx="70675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0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F948-2767-48BF-98A2-BC09B4BC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0548D-39EB-4F64-A895-B2FAE564F6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함수형 프로그래밍에서 함수는 순수 함수</a:t>
            </a:r>
            <a:r>
              <a:rPr lang="en-US" altLang="ko-KR" dirty="0"/>
              <a:t>(pure function)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부작용이 없는 함수를 순수함수라고 한다</a:t>
            </a:r>
            <a:r>
              <a:rPr lang="en-US" altLang="ko-KR" dirty="0"/>
              <a:t>. </a:t>
            </a:r>
            <a:r>
              <a:rPr lang="ko-KR" altLang="en-US" dirty="0"/>
              <a:t>순수 함수는 스레드에 대하여 안전하고</a:t>
            </a:r>
            <a:r>
              <a:rPr lang="en-US" altLang="ko-KR" dirty="0"/>
              <a:t>, </a:t>
            </a:r>
            <a:r>
              <a:rPr lang="ko-KR" altLang="en-US" dirty="0"/>
              <a:t>병렬적인 계산이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843FBF-F419-478F-8D6A-687C037E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49" y="2985247"/>
            <a:ext cx="70675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87DEA-B290-4912-8C26-BF24EB48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프로그래밍과 함수형 프로그래밍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1FB162-8F52-4631-AEC4-87D629351B3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1713"/>
            <a:ext cx="8153400" cy="169300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0BA61E-9A7A-45CF-96FA-89C3E5D5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6" y="3644153"/>
            <a:ext cx="7180729" cy="22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95BF-ACE2-4368-B30C-72D0D869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25" y="266700"/>
            <a:ext cx="8153400" cy="990600"/>
          </a:xfrm>
        </p:spPr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87C589-D66C-479F-BBF5-4A455689A6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01745"/>
            <a:ext cx="8153400" cy="1639158"/>
          </a:xfrm>
        </p:spPr>
      </p:pic>
    </p:spTree>
    <p:extLst>
      <p:ext uri="{BB962C8B-B14F-4D97-AF65-F5344CB8AC3E}">
        <p14:creationId xmlns:p14="http://schemas.microsoft.com/office/powerpoint/2010/main" val="128794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B705-6258-4061-A734-08833EF3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en-US" altLang="ko-KR" dirty="0"/>
              <a:t>1</a:t>
            </a:r>
            <a:r>
              <a:rPr lang="ko-KR" altLang="en-US" dirty="0"/>
              <a:t>급 시민 승격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B7388-6A2A-4161-A536-7F4412008A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8 </a:t>
            </a:r>
            <a:r>
              <a:rPr lang="ko-KR" altLang="en-US" dirty="0"/>
              <a:t>이전에는 함수는 값</a:t>
            </a:r>
            <a:r>
              <a:rPr lang="en-US" altLang="ko-KR" dirty="0"/>
              <a:t>(value)</a:t>
            </a:r>
            <a:r>
              <a:rPr lang="ko-KR" altLang="en-US" dirty="0"/>
              <a:t>이 아니었다</a:t>
            </a:r>
            <a:r>
              <a:rPr lang="en-US" altLang="ko-KR" dirty="0"/>
              <a:t>. </a:t>
            </a:r>
            <a:r>
              <a:rPr lang="ko-KR" altLang="en-US" dirty="0"/>
              <a:t>즉 우리는 함수를 변수에 저장할 수 없었는데</a:t>
            </a:r>
            <a:r>
              <a:rPr lang="en-US" altLang="ko-KR" dirty="0"/>
              <a:t>, </a:t>
            </a:r>
            <a:r>
              <a:rPr lang="ko-KR" altLang="en-US" dirty="0"/>
              <a:t>함수는 값이 아니었기 때문이다</a:t>
            </a:r>
            <a:r>
              <a:rPr lang="en-US" altLang="ko-KR" dirty="0"/>
              <a:t>. </a:t>
            </a:r>
            <a:r>
              <a:rPr lang="ko-KR" altLang="en-US" dirty="0"/>
              <a:t>또한 다른 메소드로 함수를 전달할 수 없었는데</a:t>
            </a:r>
            <a:r>
              <a:rPr lang="en-US" altLang="ko-KR" dirty="0"/>
              <a:t>, </a:t>
            </a:r>
            <a:r>
              <a:rPr lang="ko-KR" altLang="en-US" dirty="0"/>
              <a:t>이 또한 함수가 값이 아니었기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22893-9C89-48A0-BE65-9293242F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64" y="2698217"/>
            <a:ext cx="4674533" cy="39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69AC-8AD2-4EF6-ABFB-FEA4DEFD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en-US" altLang="ko-KR" dirty="0"/>
              <a:t>1</a:t>
            </a:r>
            <a:r>
              <a:rPr lang="ko-KR" altLang="en-US" dirty="0"/>
              <a:t>급 시민 승격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CC89B-050A-460C-8B38-17A347A9D2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8</a:t>
            </a:r>
            <a:r>
              <a:rPr lang="ko-KR" altLang="en-US" dirty="0"/>
              <a:t>에서는 함수가 </a:t>
            </a:r>
            <a:r>
              <a:rPr lang="en-US" altLang="ko-KR" dirty="0"/>
              <a:t>1</a:t>
            </a:r>
            <a:r>
              <a:rPr lang="ko-KR" altLang="en-US" dirty="0"/>
              <a:t>급 시민으로 승격되었다</a:t>
            </a:r>
            <a:r>
              <a:rPr lang="en-US" altLang="ko-KR" dirty="0"/>
              <a:t>. </a:t>
            </a:r>
            <a:r>
              <a:rPr lang="ko-KR" altLang="en-US" dirty="0"/>
              <a:t>즉 함수가 값이 된 것이다</a:t>
            </a:r>
            <a:r>
              <a:rPr lang="en-US" altLang="ko-KR" dirty="0"/>
              <a:t>. </a:t>
            </a:r>
            <a:r>
              <a:rPr lang="ko-KR" altLang="en-US" dirty="0"/>
              <a:t>함수가 값이 되면 다음과 같은 일들이 가능해진다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함수도 변수에 저장할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함수를 매개 변수로 받을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함수를 반환할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84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A2C53-9F80-4957-90A2-9266170B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2847E-63DA-436E-AA88-658B6D97D6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(lambda expression)</a:t>
            </a:r>
            <a:r>
              <a:rPr lang="ko-KR" altLang="en-US" dirty="0"/>
              <a:t>은 나중에 실행될 목적으로 다른 곳에 전달될 수 있는 코드 블록이다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F9D0D-9F2D-4A65-AA24-89A0D48E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42" y="2472066"/>
            <a:ext cx="7733493" cy="12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1AA0D-2FD3-4FA8-B0D2-0B09952D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90DFA-59B8-4AFA-B36D-3EDD1CA1F4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람다식은 </a:t>
            </a:r>
            <a:r>
              <a:rPr lang="en-US" altLang="ko-KR" dirty="0"/>
              <a:t>0</a:t>
            </a:r>
            <a:r>
              <a:rPr lang="ko-KR" altLang="en-US" dirty="0"/>
              <a:t>개 이상의 매개 변수를 가질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화살표 </a:t>
            </a:r>
            <a:r>
              <a:rPr lang="en-US" altLang="ko-KR" dirty="0"/>
              <a:t>-&gt;</a:t>
            </a:r>
            <a:r>
              <a:rPr lang="ko-KR" altLang="en-US" dirty="0"/>
              <a:t>는 람다식에서 매개 변수와 몸체를 구분한다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 변수의 형식을 명시적으로 선언할 수 있다</a:t>
            </a:r>
            <a:r>
              <a:rPr lang="en-US" altLang="ko-KR" dirty="0"/>
              <a:t>. </a:t>
            </a:r>
            <a:r>
              <a:rPr lang="ko-KR" altLang="en-US" dirty="0"/>
              <a:t>또는 문맥에서 추정될 수 있다</a:t>
            </a:r>
            <a:r>
              <a:rPr lang="en-US" altLang="ko-KR" dirty="0"/>
              <a:t>. (int a)</a:t>
            </a:r>
            <a:r>
              <a:rPr lang="ko-KR" altLang="en-US" dirty="0"/>
              <a:t>는 </a:t>
            </a:r>
            <a:r>
              <a:rPr lang="en-US" altLang="ko-KR" dirty="0"/>
              <a:t>(a)</a:t>
            </a:r>
            <a:r>
              <a:rPr lang="ko-KR" altLang="en-US" dirty="0"/>
              <a:t>와 동일하다</a:t>
            </a:r>
            <a:r>
              <a:rPr lang="en-US" altLang="ko-KR" dirty="0"/>
              <a:t>. </a:t>
            </a:r>
            <a:r>
              <a:rPr lang="ko-KR" altLang="en-US" dirty="0"/>
              <a:t>빈 괄호는 매개 변수가 없음을 나타낸다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() -&gt; 69</a:t>
            </a:r>
            <a:r>
              <a:rPr lang="ko-KR" altLang="en-US" dirty="0"/>
              <a:t>와 같이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단일 매개 변수이고 타입은 유추가 가능한 경우에는 괄호를 사용할 필요가 없다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a -&gt; return a*a</a:t>
            </a:r>
            <a:r>
              <a:rPr lang="ko-KR" altLang="en-US" dirty="0"/>
              <a:t>와 같이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몸체에 하나 이상의 문장이 있으면 중괄호 </a:t>
            </a:r>
            <a:r>
              <a:rPr lang="en-US" altLang="ko-KR" dirty="0"/>
              <a:t>{ }</a:t>
            </a:r>
            <a:r>
              <a:rPr lang="ko-KR" altLang="en-US" dirty="0"/>
              <a:t>로 묶어야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2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1AA0D-2FD3-4FA8-B0D2-0B09952D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람다식의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BD548F-1076-4718-B579-D0FA3EE7B0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5123"/>
            <a:ext cx="8153400" cy="3207753"/>
          </a:xfrm>
        </p:spPr>
      </p:pic>
    </p:spTree>
    <p:extLst>
      <p:ext uri="{BB962C8B-B14F-4D97-AF65-F5344CB8AC3E}">
        <p14:creationId xmlns:p14="http://schemas.microsoft.com/office/powerpoint/2010/main" val="422107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장의 목표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552B773-E29D-4433-AE5D-BEBEA2BEDA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6242" y="1600200"/>
            <a:ext cx="6526465" cy="4495800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68DA-F14D-45BE-BBC0-AA1839C9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191AB-5C72-4A76-BC20-51177B3D8A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자바에서 그래픽 사용자 인터페이스 코드를 작성할 때</a:t>
            </a:r>
            <a:r>
              <a:rPr lang="en-US" altLang="ko-KR" sz="1800" b="0" i="0" u="none" strike="noStrike" baseline="0" dirty="0">
                <a:latin typeface="MinionPro-Regular"/>
              </a:rPr>
              <a:t>, </a:t>
            </a:r>
            <a:r>
              <a:rPr lang="ko-KR" altLang="en-US" sz="1800" b="0" i="0" u="none" strike="noStrike" baseline="0" dirty="0">
                <a:latin typeface="YDVYMjOStd125"/>
              </a:rPr>
              <a:t>함수 몸체를 </a:t>
            </a:r>
            <a:r>
              <a:rPr lang="ko-KR" altLang="en-US" sz="1800" b="0" i="0" u="none" strike="noStrike" baseline="0" dirty="0" err="1">
                <a:latin typeface="YDVYMjOStd125"/>
              </a:rPr>
              <a:t>전달하고싶은</a:t>
            </a:r>
            <a:r>
              <a:rPr lang="ko-KR" altLang="en-US" sz="1800" b="0" i="0" u="none" strike="noStrike" baseline="0" dirty="0">
                <a:latin typeface="YDVYMjOStd125"/>
              </a:rPr>
              <a:t> 경우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5EFD56-DCFD-43E5-B4CB-BAC65BD5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13" y="2485605"/>
            <a:ext cx="7611035" cy="16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68DA-F14D-45BE-BBC0-AA1839C9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191AB-5C72-4A76-BC20-51177B3D8A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자바에서 스레드를 작성하려면 먼저 </a:t>
            </a:r>
            <a:r>
              <a:rPr lang="en-US" altLang="ko-KR" sz="1800" b="0" i="0" u="none" strike="noStrike" baseline="0" dirty="0">
                <a:latin typeface="YDVYMjOStd125"/>
              </a:rPr>
              <a:t>Runnable </a:t>
            </a:r>
            <a:r>
              <a:rPr lang="ko-KR" altLang="en-US" sz="1800" b="0" i="0" u="none" strike="noStrike" baseline="0" dirty="0">
                <a:latin typeface="YDVYMjOStd125"/>
              </a:rPr>
              <a:t>인터페이스를 구현하는 클래스부터 작성하여 야 한다</a:t>
            </a:r>
            <a:r>
              <a:rPr lang="en-US" altLang="ko-KR" sz="1800" b="0" i="0" u="none" strike="noStrike" baseline="0" dirty="0">
                <a:latin typeface="YDVYMjOStd125"/>
              </a:rPr>
              <a:t>.</a:t>
            </a:r>
          </a:p>
          <a:p>
            <a:pPr algn="l"/>
            <a:endParaRPr lang="en-US" altLang="ko-KR" dirty="0">
              <a:latin typeface="YDVYMjOStd125"/>
            </a:endParaRPr>
          </a:p>
          <a:p>
            <a:pPr algn="l"/>
            <a:endParaRPr lang="en-US" altLang="ko-KR" dirty="0">
              <a:latin typeface="YDVYMjOStd125"/>
            </a:endParaRPr>
          </a:p>
          <a:p>
            <a:pPr algn="l"/>
            <a:endParaRPr lang="en-US" altLang="ko-KR" dirty="0">
              <a:latin typeface="YDVYMjOStd125"/>
            </a:endParaRPr>
          </a:p>
          <a:p>
            <a:pPr algn="l"/>
            <a:endParaRPr lang="en-US" altLang="ko-KR" dirty="0">
              <a:latin typeface="YDVYMjOStd125"/>
            </a:endParaRPr>
          </a:p>
          <a:p>
            <a:pPr algn="l"/>
            <a:endParaRPr lang="en-US" altLang="ko-KR" dirty="0">
              <a:latin typeface="YDVYMjOStd125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람다식을 사용하면 배열의 모든 요소를 출력하는 코드에서 </a:t>
            </a:r>
            <a:r>
              <a:rPr lang="en-US" altLang="ko-KR" sz="1800" b="0" i="0" u="none" strike="noStrike" baseline="0" dirty="0" err="1">
                <a:latin typeface="MinionPro-Regular"/>
              </a:rPr>
              <a:t>forEach</a:t>
            </a:r>
            <a:r>
              <a:rPr lang="en-US" altLang="ko-KR" sz="1800" b="0" i="0" u="none" strike="noStrike" baseline="0" dirty="0">
                <a:latin typeface="MinionPro-Regular"/>
              </a:rPr>
              <a:t>()</a:t>
            </a:r>
            <a:r>
              <a:rPr lang="ko-KR" altLang="en-US" sz="1800" b="0" i="0" u="none" strike="noStrike" baseline="0" dirty="0">
                <a:latin typeface="YDVYMjOStd125"/>
              </a:rPr>
              <a:t>와 같은 함수형 프로그래밍을 사용할 수 있다</a:t>
            </a:r>
            <a:r>
              <a:rPr lang="en-US" altLang="ko-KR" sz="1800" b="0" i="0" u="none" strike="noStrike" baseline="0" dirty="0">
                <a:latin typeface="MinionPro-Regular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0636B-DCA1-4ECE-AB59-E67831B3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46" y="2212118"/>
            <a:ext cx="7351059" cy="16250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5DDB90-E63F-4469-990D-AEBAE3A23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29" y="4838856"/>
            <a:ext cx="7289376" cy="14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1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3886-1B20-46A4-9368-4D628557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람다식</a:t>
            </a:r>
            <a:r>
              <a:rPr lang="ko-KR" altLang="en-US" dirty="0"/>
              <a:t> 활용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9C61B-77D5-4F36-99D2-A18CAB0565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Timer </a:t>
            </a:r>
            <a:r>
              <a:rPr lang="ko-KR" altLang="en-US" dirty="0"/>
              <a:t>클래스를 사용하여서 </a:t>
            </a:r>
            <a:r>
              <a:rPr lang="en-US" altLang="ko-KR" dirty="0"/>
              <a:t>1</a:t>
            </a:r>
            <a:r>
              <a:rPr lang="ko-KR" altLang="en-US" dirty="0"/>
              <a:t>초에 한 번씩 “</a:t>
            </a:r>
            <a:r>
              <a:rPr lang="en-US" altLang="ko-KR" dirty="0"/>
              <a:t>beep”</a:t>
            </a:r>
            <a:r>
              <a:rPr lang="ko-KR" altLang="en-US" dirty="0"/>
              <a:t>를 출력하는 프로그램을 람다식을 이용하여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71725-CE7C-42D8-A98A-78DC0B33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58" y="2413747"/>
            <a:ext cx="6971179" cy="12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2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3886-1B20-46A4-9368-4D628557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람다식</a:t>
            </a:r>
            <a:r>
              <a:rPr lang="ko-KR" altLang="en-US" dirty="0"/>
              <a:t> 활용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9C61B-77D5-4F36-99D2-A18CAB0565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아래의 프로그램을 람다식으로 간결하게 정리한다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F311F7-6B22-4A5D-BCF6-BDE6082C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44" y="2001885"/>
            <a:ext cx="7559208" cy="44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9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3886-1B20-46A4-9368-4D628557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Sol: </a:t>
            </a:r>
            <a:r>
              <a:rPr lang="ko-KR" altLang="en-US" dirty="0" err="1"/>
              <a:t>람다식</a:t>
            </a:r>
            <a:r>
              <a:rPr lang="ko-KR" altLang="en-US" dirty="0"/>
              <a:t> 활용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82818D-2345-45AD-833C-792FC499B6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46035"/>
            <a:ext cx="8153400" cy="4004130"/>
          </a:xfrm>
        </p:spPr>
      </p:pic>
    </p:spTree>
    <p:extLst>
      <p:ext uri="{BB962C8B-B14F-4D97-AF65-F5344CB8AC3E}">
        <p14:creationId xmlns:p14="http://schemas.microsoft.com/office/powerpoint/2010/main" val="282243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80399-6CD7-4104-8590-9DED1880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B03993-68EC-491E-B4F2-F4B8E3DFC81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5764"/>
            <a:ext cx="8153400" cy="1663236"/>
          </a:xfrm>
        </p:spPr>
      </p:pic>
    </p:spTree>
    <p:extLst>
      <p:ext uri="{BB962C8B-B14F-4D97-AF65-F5344CB8AC3E}">
        <p14:creationId xmlns:p14="http://schemas.microsoft.com/office/powerpoint/2010/main" val="59654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0303-748D-4F81-9D5C-CA2C4E4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매개 변수화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AE09A-A4B9-475D-B825-05D608E59C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54284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함수형 프로그래밍에서 핵심적인 사항은 함수를 다른 함수의 인수로 전달하는 것이다</a:t>
            </a:r>
            <a:r>
              <a:rPr lang="en-US" altLang="ko-KR" dirty="0"/>
              <a:t>.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즉 코드가 들어 있는 블록</a:t>
            </a:r>
            <a:r>
              <a:rPr lang="en-US" altLang="ko-KR" dirty="0"/>
              <a:t>)</a:t>
            </a:r>
            <a:r>
              <a:rPr lang="ko-KR" altLang="en-US" dirty="0"/>
              <a:t>를 다른 함수로 전달하는 것이 왜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8D0A6-004B-440E-863D-E722EFB3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79" y="2831710"/>
            <a:ext cx="6495210" cy="24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5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79879-DF76-4E80-9E8D-921D870A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구체적인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9C436-305F-43C8-B327-D7426451A3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구체적인 예로 살펴보자</a:t>
            </a:r>
            <a:r>
              <a:rPr lang="en-US" altLang="ko-KR" dirty="0"/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영업사원은 자동차 재고를 저장하고 검색할 수 있는 애플리케이션을 원하고 있다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처음에 영업사원은 자동차 재고에서 흰색 자동차를 찾는 기능을 원한다고 하였다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그러나 다음날 “자동차 가격이 </a:t>
            </a:r>
            <a:r>
              <a:rPr lang="en-US" altLang="ko-KR" sz="1800" b="0" i="0" u="none" strike="noStrike" baseline="0" dirty="0">
                <a:latin typeface="MinionPro-Regular"/>
              </a:rPr>
              <a:t>5000</a:t>
            </a:r>
            <a:r>
              <a:rPr lang="ko-KR" altLang="en-US" sz="1800" b="0" i="0" u="none" strike="noStrike" baseline="0" dirty="0">
                <a:latin typeface="YDVYMjOStd125"/>
              </a:rPr>
              <a:t>만원 이하 자동차도 찾을 수 있죠</a:t>
            </a:r>
            <a:r>
              <a:rPr lang="en-US" altLang="ko-KR" sz="1800" b="0" i="0" u="none" strike="noStrike" baseline="0" dirty="0">
                <a:latin typeface="MinionPro-Regular"/>
              </a:rPr>
              <a:t>?</a:t>
            </a:r>
            <a:r>
              <a:rPr lang="ko-KR" altLang="en-US" sz="1800" b="0" i="0" u="none" strike="noStrike" baseline="0" dirty="0">
                <a:latin typeface="YDVYMjOStd125"/>
              </a:rPr>
              <a:t>”라고 말할 수 있다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이틀 후 영업사원은 “색상이 흰색이고 </a:t>
            </a:r>
            <a:r>
              <a:rPr lang="en-US" altLang="ko-KR" sz="1800" b="0" i="0" u="none" strike="noStrike" baseline="0" dirty="0">
                <a:latin typeface="MinionPro-Regular"/>
              </a:rPr>
              <a:t>5000</a:t>
            </a:r>
            <a:r>
              <a:rPr lang="ko-KR" altLang="en-US" sz="1800" b="0" i="0" u="none" strike="noStrike" baseline="0" dirty="0">
                <a:latin typeface="YDVYMjOStd125"/>
              </a:rPr>
              <a:t>만원 이하인 자동차도 찾을 수 </a:t>
            </a:r>
            <a:r>
              <a:rPr lang="ko-KR" altLang="en-US" sz="1800" b="0" i="0" u="none" strike="noStrike" baseline="0" dirty="0" err="1">
                <a:latin typeface="YDVYMjOStd125"/>
              </a:rPr>
              <a:t>있냐요</a:t>
            </a:r>
            <a:r>
              <a:rPr lang="en-US" altLang="ko-KR" sz="1800" b="0" i="0" u="none" strike="noStrike" baseline="0" dirty="0">
                <a:latin typeface="MinionPro-Regular"/>
              </a:rPr>
              <a:t>?</a:t>
            </a:r>
            <a:r>
              <a:rPr lang="ko-KR" altLang="en-US" sz="1800" b="0" i="0" u="none" strike="noStrike" baseline="0" dirty="0">
                <a:latin typeface="YDVYMjOStd125"/>
              </a:rPr>
              <a:t>”라고 물어볼 수도 있다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개발자는 이러한 변화하는 요구 사항에 부응하면서 최소한의 노력으로 구현 및 유지 관리가 간단한 방법을 사용해야 한다</a:t>
            </a:r>
            <a:r>
              <a:rPr lang="en-US" altLang="ko-KR" sz="1800" b="0" i="0" u="none" strike="noStrike" baseline="0" dirty="0">
                <a:latin typeface="MinionPro-Regular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6F364-78D5-482D-8F86-E008F9E9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47" y="3933208"/>
            <a:ext cx="5611065" cy="23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4636-0EBC-4190-A904-F0B12D66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동작 매개 변수화</a:t>
            </a:r>
            <a:r>
              <a:rPr lang="en-US" altLang="ko-KR" dirty="0"/>
              <a:t>(behavior parameterization)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AC81F-0B01-48E4-BF15-FA5C051CC0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고객의 빈번한 요구 사항 변경을 처리할 수 있는 소프트웨어 개발 패턴이다</a:t>
            </a:r>
            <a:r>
              <a:rPr lang="en-US" altLang="ko-KR" dirty="0"/>
              <a:t>. </a:t>
            </a:r>
            <a:r>
              <a:rPr lang="ko-KR" altLang="en-US" dirty="0"/>
              <a:t>이 방법에서는 사용자의 요구를 담은 코드 블록을 생성하고 이것을 프로그램의 다른 부분에 전달하는 것이다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C704C-2AEF-4BE8-AD4C-34D37114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67" y="3076118"/>
            <a:ext cx="3251666" cy="25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BDB2-0258-463B-B117-01E1498A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자동차 영업 사원의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ADB21-9C4A-4897-8F5C-292CAEF4F2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자동차 재고 리스트에서 특정한 자동차를 선택하는 문제를 여러 가지 방법으로 구현하면서 예전의 방법과 최신의 방법을 비교해보자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50AF7-999D-4609-9E6F-C9177AB0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2" y="2525526"/>
            <a:ext cx="7681836" cy="21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8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73EA7-BFBC-4A9B-82CB-4B3CE50F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프로그래밍의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8009F-B28B-44AF-A6E2-A901B60205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함수형 프로그래밍의 지원은 </a:t>
            </a:r>
            <a:r>
              <a:rPr lang="en-US" altLang="ko-KR" dirty="0"/>
              <a:t>Java 8</a:t>
            </a:r>
            <a:r>
              <a:rPr lang="ko-KR" altLang="en-US" dirty="0"/>
              <a:t>부터 시작되었다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E1D948-3CF2-41DD-9CC6-6070FF3C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6" y="2040739"/>
            <a:ext cx="4411475" cy="43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4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731C-B364-4DEC-AEE8-86146483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버전</a:t>
            </a:r>
            <a:r>
              <a:rPr lang="en-US" altLang="ko-KR" dirty="0"/>
              <a:t>: </a:t>
            </a:r>
            <a:r>
              <a:rPr lang="ko-KR" altLang="en-US" dirty="0"/>
              <a:t>매개 변수가 없음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8F683-ECCD-40D2-93D6-AAB58DA51D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 err="1"/>
              <a:t>filterWhiteCars</a:t>
            </a:r>
            <a:r>
              <a:rPr lang="en-US" altLang="ko-KR" dirty="0"/>
              <a:t>() </a:t>
            </a:r>
            <a:r>
              <a:rPr lang="ko-KR" altLang="en-US" dirty="0"/>
              <a:t>메소드를 작성하려고 한다</a:t>
            </a:r>
            <a:r>
              <a:rPr lang="en-US" altLang="ko-KR" dirty="0"/>
              <a:t>. </a:t>
            </a:r>
            <a:r>
              <a:rPr lang="ko-KR" altLang="en-US" dirty="0"/>
              <a:t>이 메소드는 흰색 자동차만을 추려서 리스트로 만들어서 반환하는 함수이다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E65FB-ADA6-4068-99C7-F88548B8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09" y="2395258"/>
            <a:ext cx="7954139" cy="22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8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731C-B364-4DEC-AEE8-86146483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버전</a:t>
            </a:r>
            <a:r>
              <a:rPr lang="en-US" altLang="ko-KR" dirty="0"/>
              <a:t>: </a:t>
            </a:r>
            <a:r>
              <a:rPr lang="ko-KR" altLang="en-US" dirty="0"/>
              <a:t>값 매개 변수화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8F683-ECCD-40D2-93D6-AAB58DA51D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이때는 색상을 매개 변수화하고 메소드에 색상을 나타내는 매개 변수를 추가하면 좀 더 유연한 코드가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C93222-1A59-463C-B495-5F9910E6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2" y="2288471"/>
            <a:ext cx="7184371" cy="19969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DD1C1D-9E15-439C-A82A-CDC9FDC1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00" y="4285381"/>
            <a:ext cx="7115488" cy="22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84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1150D-BA4F-432D-8D07-3DCE563E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버전</a:t>
            </a:r>
            <a:r>
              <a:rPr lang="en-US" altLang="ko-KR" dirty="0"/>
              <a:t>: </a:t>
            </a:r>
            <a:r>
              <a:rPr lang="ko-KR" altLang="en-US" dirty="0"/>
              <a:t>동작 매개 변수화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0458D-FF57-43C0-96C5-D7F8889FC0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우리가 원하는 동작을 함수로 전달하면 어떨까</a:t>
            </a:r>
            <a:r>
              <a:rPr lang="en-US" altLang="ko-KR" dirty="0"/>
              <a:t>? </a:t>
            </a:r>
            <a:r>
              <a:rPr lang="ko-KR" altLang="en-US" dirty="0"/>
              <a:t>한 가지 가능한 방법은 자동차의 속성을 검사하여 </a:t>
            </a:r>
            <a:r>
              <a:rPr lang="en-US" altLang="ko-KR" dirty="0"/>
              <a:t>true, false</a:t>
            </a:r>
            <a:r>
              <a:rPr lang="ko-KR" altLang="en-US" dirty="0"/>
              <a:t>를 반환하는 함수를 작성하여 메소드로 전달하는 것이다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52AC3-7758-447C-8E76-2B41ECAA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66" y="2719668"/>
            <a:ext cx="7629806" cy="106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B5767D-951A-457B-81F0-33F59529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67" y="3848101"/>
            <a:ext cx="7680936" cy="21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78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1150D-BA4F-432D-8D07-3DCE563E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버전</a:t>
            </a:r>
            <a:r>
              <a:rPr lang="en-US" altLang="ko-KR" dirty="0"/>
              <a:t>: </a:t>
            </a:r>
            <a:r>
              <a:rPr lang="ko-KR" altLang="en-US" dirty="0"/>
              <a:t>동작 매개 변수화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DD49EF-2623-400F-874B-B31D61F25D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3991"/>
            <a:ext cx="8153400" cy="2006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74BAA-8872-44DE-9572-22BCEA3B8BB0}"/>
              </a:ext>
            </a:extLst>
          </p:cNvPr>
          <p:cNvSpPr txBox="1"/>
          <p:nvPr/>
        </p:nvSpPr>
        <p:spPr>
          <a:xfrm>
            <a:off x="4374776" y="3352799"/>
            <a:ext cx="878541" cy="307777"/>
          </a:xfrm>
          <a:prstGeom prst="rect">
            <a:avLst/>
          </a:prstGeom>
          <a:solidFill>
            <a:srgbClr val="E8EFF8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carList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E7478D80-F3F9-4002-BF19-08729592658E}"/>
              </a:ext>
            </a:extLst>
          </p:cNvPr>
          <p:cNvSpPr/>
          <p:nvPr/>
        </p:nvSpPr>
        <p:spPr>
          <a:xfrm>
            <a:off x="5549152" y="4112089"/>
            <a:ext cx="2052918" cy="6060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6046"/>
              <a:gd name="adj6" fmla="val -39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</p:spTree>
    <p:extLst>
      <p:ext uri="{BB962C8B-B14F-4D97-AF65-F5344CB8AC3E}">
        <p14:creationId xmlns:p14="http://schemas.microsoft.com/office/powerpoint/2010/main" val="332917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C83D1-BA08-42AE-8CA0-4381073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 번째 버전</a:t>
            </a:r>
            <a:r>
              <a:rPr lang="en-US" altLang="ko-KR" dirty="0"/>
              <a:t>: </a:t>
            </a:r>
            <a:r>
              <a:rPr lang="ko-KR" altLang="en-US" dirty="0"/>
              <a:t>익명 클래스 사용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1E78C3-E775-4D60-92C1-61EDC45D43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63660"/>
            <a:ext cx="8153400" cy="1727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B19FA-6D18-4CFD-BEFA-4F1159CA2271}"/>
              </a:ext>
            </a:extLst>
          </p:cNvPr>
          <p:cNvSpPr txBox="1"/>
          <p:nvPr/>
        </p:nvSpPr>
        <p:spPr>
          <a:xfrm>
            <a:off x="3845859" y="1999129"/>
            <a:ext cx="878541" cy="307777"/>
          </a:xfrm>
          <a:prstGeom prst="rect">
            <a:avLst/>
          </a:prstGeom>
          <a:solidFill>
            <a:srgbClr val="E8EFF8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carList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FD8CD8-8A14-423F-BEAC-54FBCF9A663C}"/>
              </a:ext>
            </a:extLst>
          </p:cNvPr>
          <p:cNvSpPr/>
          <p:nvPr/>
        </p:nvSpPr>
        <p:spPr>
          <a:xfrm>
            <a:off x="5118847" y="1287208"/>
            <a:ext cx="2052918" cy="6060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604"/>
              <a:gd name="adj6" fmla="val -4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</p:spTree>
    <p:extLst>
      <p:ext uri="{BB962C8B-B14F-4D97-AF65-F5344CB8AC3E}">
        <p14:creationId xmlns:p14="http://schemas.microsoft.com/office/powerpoint/2010/main" val="1694198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160787-B0B5-4282-AE13-EAEA3864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18" y="1869777"/>
            <a:ext cx="8153400" cy="8204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DC83D1-BA08-42AE-8CA0-4381073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다섯 번째 버전</a:t>
            </a:r>
            <a:r>
              <a:rPr lang="en-US" altLang="ko-KR" dirty="0"/>
              <a:t>: </a:t>
            </a:r>
            <a:r>
              <a:rPr lang="ko-KR" altLang="en-US" dirty="0" err="1"/>
              <a:t>람다식</a:t>
            </a:r>
            <a:r>
              <a:rPr lang="ko-KR" altLang="en-US" dirty="0"/>
              <a:t>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B19FA-6D18-4CFD-BEFA-4F1159CA2271}"/>
              </a:ext>
            </a:extLst>
          </p:cNvPr>
          <p:cNvSpPr txBox="1"/>
          <p:nvPr/>
        </p:nvSpPr>
        <p:spPr>
          <a:xfrm>
            <a:off x="3845859" y="1999129"/>
            <a:ext cx="878541" cy="307777"/>
          </a:xfrm>
          <a:prstGeom prst="rect">
            <a:avLst/>
          </a:prstGeom>
          <a:solidFill>
            <a:srgbClr val="E8EFF8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carList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FD8CD8-8A14-423F-BEAC-54FBCF9A663C}"/>
              </a:ext>
            </a:extLst>
          </p:cNvPr>
          <p:cNvSpPr/>
          <p:nvPr/>
        </p:nvSpPr>
        <p:spPr>
          <a:xfrm>
            <a:off x="5118847" y="1287208"/>
            <a:ext cx="2052918" cy="6060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604"/>
              <a:gd name="adj6" fmla="val -4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C9361D-CBC3-4C22-A27D-DDC37E9A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23" y="3429000"/>
            <a:ext cx="5167906" cy="19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14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A84F-DAE6-4E2A-8864-D365955E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258293-096D-477E-9204-A12536E3843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88520"/>
            <a:ext cx="8153400" cy="1322172"/>
          </a:xfrm>
        </p:spPr>
      </p:pic>
    </p:spTree>
    <p:extLst>
      <p:ext uri="{BB962C8B-B14F-4D97-AF65-F5344CB8AC3E}">
        <p14:creationId xmlns:p14="http://schemas.microsoft.com/office/powerpoint/2010/main" val="30233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3D3AE-8E54-49D0-81A7-39C9A854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1D225-2B12-4D2E-99CA-B7C838F236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람다식과 함수형 인터페이스는 불가분의 관계에 있다</a:t>
            </a:r>
            <a:r>
              <a:rPr lang="en-US" altLang="ko-KR" dirty="0"/>
              <a:t>. </a:t>
            </a:r>
            <a:r>
              <a:rPr lang="ko-KR" altLang="en-US" dirty="0"/>
              <a:t>컴파일러는 람다식을 어떻게 검사할 수 있을까</a:t>
            </a:r>
            <a:r>
              <a:rPr lang="en-US" altLang="ko-KR" dirty="0"/>
              <a:t>? </a:t>
            </a:r>
            <a:r>
              <a:rPr lang="ko-KR" altLang="en-US" dirty="0"/>
              <a:t>람다식을 올바르게 컴파일하려면 반드시 함수형 인터페이스가 정의되어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4F663-03F3-48C9-BE5F-046A0FCF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18" y="2557463"/>
            <a:ext cx="7462174" cy="2193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03F91-D80D-486C-9E0B-F60E2A6F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18" y="4956922"/>
            <a:ext cx="7462174" cy="766555"/>
          </a:xfrm>
          <a:prstGeom prst="rect">
            <a:avLst/>
          </a:prstGeom>
        </p:spPr>
      </p:pic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06393AEA-B023-4B28-97CE-C806F3B66077}"/>
              </a:ext>
            </a:extLst>
          </p:cNvPr>
          <p:cNvSpPr/>
          <p:nvPr/>
        </p:nvSpPr>
        <p:spPr>
          <a:xfrm>
            <a:off x="3756581" y="3940269"/>
            <a:ext cx="1111624" cy="913840"/>
          </a:xfrm>
          <a:prstGeom prst="upDownArrow">
            <a:avLst>
              <a:gd name="adj1" fmla="val 27419"/>
              <a:gd name="adj2" fmla="val 2449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74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3D3AE-8E54-49D0-81A7-39C9A854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인터페이스와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1D225-2B12-4D2E-99CA-B7C838F236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결론적으로 람다식을 사용하려면 누군가가 먼저 람다식을 위한 함수형 인터페이스를 정의하여야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0C99D-4959-4946-8318-BB7ADC7E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73" y="2464734"/>
            <a:ext cx="5143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0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6D979-50F4-4241-875A-BECD5200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함수형 인터페이스와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A6946C-03AF-478D-8E34-99C86F5F89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708" y="1662953"/>
            <a:ext cx="7768079" cy="4316506"/>
          </a:xfrm>
        </p:spPr>
      </p:pic>
    </p:spTree>
    <p:extLst>
      <p:ext uri="{BB962C8B-B14F-4D97-AF65-F5344CB8AC3E}">
        <p14:creationId xmlns:p14="http://schemas.microsoft.com/office/powerpoint/2010/main" val="41987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73EA7-BFBC-4A9B-82CB-4B3CE50F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프로그래밍의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8009F-B28B-44AF-A6E2-A901B60205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함수형 프로그래밍을 잘 사용하면 아주 쉽게 프로그램을 작성할 수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문자열들을 저장하고 있는 리스트가 있고</a:t>
            </a:r>
            <a:r>
              <a:rPr lang="en-US" altLang="ko-KR" dirty="0"/>
              <a:t>, </a:t>
            </a:r>
            <a:r>
              <a:rPr lang="ko-KR" altLang="en-US" dirty="0"/>
              <a:t>이것을 문자열의 길이에 따라서 정렬하려고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E2F71-C3D4-40B9-85F5-26A2B284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800180"/>
            <a:ext cx="7637930" cy="14398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1CB5C4-6032-403F-9EF5-44CE4045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56" y="4481675"/>
            <a:ext cx="4922184" cy="1916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91B602-B35A-4394-9D2D-3315381DCD51}"/>
              </a:ext>
            </a:extLst>
          </p:cNvPr>
          <p:cNvSpPr txBox="1"/>
          <p:nvPr/>
        </p:nvSpPr>
        <p:spPr>
          <a:xfrm>
            <a:off x="2339788" y="6029081"/>
            <a:ext cx="6158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기계어</a:t>
            </a:r>
          </a:p>
        </p:txBody>
      </p:sp>
    </p:spTree>
    <p:extLst>
      <p:ext uri="{BB962C8B-B14F-4D97-AF65-F5344CB8AC3E}">
        <p14:creationId xmlns:p14="http://schemas.microsoft.com/office/powerpoint/2010/main" val="3493743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83731-CE8F-410C-9C3D-2BB9B94F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미리 만들어져 있는 함수형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B6B89-B7CB-44E2-82AB-EDF5992E3D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자바에서는 많이 사용되는 함수형 인터페이스는 </a:t>
            </a:r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 err="1"/>
              <a:t>패키지로제공한다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CD589-E30A-4FC4-98DB-A8E2F5B2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55" y="2457450"/>
            <a:ext cx="7311890" cy="29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62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A74A-0CB0-4C14-9452-6BEC6F31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F0D73-C3BA-4FEF-A81F-0346130005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Function&lt;T, R&gt; </a:t>
            </a:r>
            <a:r>
              <a:rPr lang="ko-KR" altLang="en-US" dirty="0"/>
              <a:t>인터페이스는 특정 객체를 받아서 특정 객체를 반환하는 추상 인터페이스이다</a:t>
            </a:r>
            <a:r>
              <a:rPr lang="en-US" altLang="ko-KR" dirty="0"/>
              <a:t>. </a:t>
            </a:r>
            <a:r>
              <a:rPr lang="ko-KR" altLang="en-US" dirty="0"/>
              <a:t>추상 메소드 </a:t>
            </a:r>
            <a:r>
              <a:rPr lang="en-US" altLang="ko-KR" dirty="0"/>
              <a:t>apply()</a:t>
            </a:r>
            <a:r>
              <a:rPr lang="ko-KR" altLang="en-US" dirty="0"/>
              <a:t>는 </a:t>
            </a:r>
            <a:r>
              <a:rPr lang="en-US" altLang="ko-KR" dirty="0"/>
              <a:t>T </a:t>
            </a:r>
            <a:r>
              <a:rPr lang="ko-KR" altLang="en-US" dirty="0"/>
              <a:t>타입의 객체를 입력으로 하고 </a:t>
            </a:r>
            <a:r>
              <a:rPr lang="en-US" altLang="ko-KR" dirty="0"/>
              <a:t>R </a:t>
            </a:r>
            <a:r>
              <a:rPr lang="ko-KR" altLang="en-US" dirty="0"/>
              <a:t>타입의 객체를 반환한다</a:t>
            </a:r>
            <a:r>
              <a:rPr lang="en-US" altLang="ko-KR" dirty="0"/>
              <a:t>. </a:t>
            </a:r>
            <a:r>
              <a:rPr lang="ko-KR" altLang="en-US" dirty="0"/>
              <a:t>다음과 같이 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D81F1-AD32-4EFD-A6F1-84152C69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22" y="2801968"/>
            <a:ext cx="7250766" cy="12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52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A74A-0CB0-4C14-9452-6BEC6F31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인터페이스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4A54D1-8285-4CC1-94DE-C5D1F304E1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1174"/>
            <a:ext cx="8153400" cy="3713852"/>
          </a:xfrm>
        </p:spPr>
      </p:pic>
    </p:spTree>
    <p:extLst>
      <p:ext uri="{BB962C8B-B14F-4D97-AF65-F5344CB8AC3E}">
        <p14:creationId xmlns:p14="http://schemas.microsoft.com/office/powerpoint/2010/main" val="208933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2F81C-577B-4183-93B6-25EE62D4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Predicate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3C58C-84FB-4CA5-AABB-546666D00D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Predicate </a:t>
            </a:r>
            <a:r>
              <a:rPr lang="ko-KR" altLang="en-US" dirty="0"/>
              <a:t>인터페이스는 단일 값을 매개 변수로 사용하고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반환하는 간단한 함수를 나타낸다</a:t>
            </a:r>
            <a:r>
              <a:rPr lang="en-US" altLang="ko-KR" dirty="0"/>
              <a:t>. </a:t>
            </a:r>
            <a:r>
              <a:rPr lang="ko-KR" altLang="en-US" dirty="0"/>
              <a:t>다음과 같이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A03193-8946-4FAC-90B2-D792D94D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43" y="2523004"/>
            <a:ext cx="7497609" cy="5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1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2F81C-577B-4183-93B6-25EE62D4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BiFunction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3C58C-84FB-4CA5-AABB-546666D00D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BiFunction</a:t>
            </a:r>
            <a:r>
              <a:rPr lang="ko-KR" altLang="en-US" dirty="0"/>
              <a:t>은 두 개의 인수를 취하고 하나의 객체를 반환하는 함수형 인터페이스이다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60CC1-DE66-4CCB-B6EC-BA8688E1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65" y="2393856"/>
            <a:ext cx="7321364" cy="14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FC795-5E4C-4884-98AB-E2CF950F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E0B91D-718E-41AA-9FF3-27CC5BCBBC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82679"/>
            <a:ext cx="8153400" cy="1549005"/>
          </a:xfrm>
        </p:spPr>
      </p:pic>
    </p:spTree>
    <p:extLst>
      <p:ext uri="{BB962C8B-B14F-4D97-AF65-F5344CB8AC3E}">
        <p14:creationId xmlns:p14="http://schemas.microsoft.com/office/powerpoint/2010/main" val="254158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299E-A2A6-41E4-8647-3459EBA4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1143C-8623-4E8E-96EB-276655B82D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앞에서 익명 클래스를 사용하는 대신 람다식을 사용할 수 있다는 것을 배워서 알고 있다</a:t>
            </a:r>
            <a:r>
              <a:rPr lang="en-US" altLang="ko-KR" dirty="0"/>
              <a:t>. </a:t>
            </a:r>
            <a:r>
              <a:rPr lang="ko-KR" altLang="en-US" dirty="0"/>
              <a:t>그러나 때로는 람다식이 실제로는 메소드에 대한 호출일 뿐이다</a:t>
            </a:r>
            <a:r>
              <a:rPr lang="en-US" altLang="ko-KR" dirty="0"/>
              <a:t>. </a:t>
            </a:r>
            <a:r>
              <a:rPr lang="ko-KR" altLang="en-US" dirty="0"/>
              <a:t>아래의 람다식이 하는 일은 단지 </a:t>
            </a:r>
            <a:r>
              <a:rPr lang="en-US" altLang="ko-KR" dirty="0" err="1"/>
              <a:t>println</a:t>
            </a:r>
            <a:r>
              <a:rPr lang="en-US" altLang="ko-KR" dirty="0"/>
              <a:t>() </a:t>
            </a:r>
            <a:r>
              <a:rPr lang="ko-KR" altLang="en-US" dirty="0"/>
              <a:t>호출이다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FE8EC-3FCB-418B-BA54-BFAFA365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14" y="2677085"/>
            <a:ext cx="7659534" cy="498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B3EA55-6989-4D89-98C1-1A936174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99" y="3429000"/>
            <a:ext cx="5619190" cy="22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56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6100C-E2CE-4F91-88E6-0C0A4C7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참조의 형식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77965E-7E81-4050-B945-64495843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75" y="2156572"/>
            <a:ext cx="69056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2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7034C-85FA-427A-9000-21438C0A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클래스에서 메소드 참조까지의 발전사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79C3F5-CCE3-4ECF-8758-B3B2AB45656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5548" y="1600200"/>
            <a:ext cx="6387854" cy="4495800"/>
          </a:xfrm>
        </p:spPr>
      </p:pic>
    </p:spTree>
    <p:extLst>
      <p:ext uri="{BB962C8B-B14F-4D97-AF65-F5344CB8AC3E}">
        <p14:creationId xmlns:p14="http://schemas.microsoft.com/office/powerpoint/2010/main" val="1724351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76B93-E856-40D2-9DCB-C8B63038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람다식과 메소드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3B3A1-A480-4F9F-9F21-92958F510A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메소드 참조도 코드 블록을 전달하는 동작 매개 변수화의 한 방법이다</a:t>
            </a:r>
            <a:r>
              <a:rPr lang="en-US" altLang="ko-KR" dirty="0"/>
              <a:t>. </a:t>
            </a:r>
            <a:r>
              <a:rPr lang="ko-KR" altLang="en-US" dirty="0"/>
              <a:t>코드 블록이 하는 일이 단지 메소드 </a:t>
            </a:r>
            <a:r>
              <a:rPr lang="ko-KR" altLang="en-US" dirty="0" err="1"/>
              <a:t>호출뿐이라면</a:t>
            </a:r>
            <a:r>
              <a:rPr lang="ko-KR" altLang="en-US" dirty="0"/>
              <a:t> 간단하게 해당 메소드만 보내자는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225E7-A6E9-4DFA-BAE6-8C8D12A7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27" y="2789705"/>
            <a:ext cx="7256650" cy="20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4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CA95-B6E2-449F-AB4D-C7757603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패러다임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5B28ED-DE5F-44F3-9C44-AE07C30943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08429" y="1500057"/>
            <a:ext cx="4862699" cy="27726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17C6BF-D6F0-44BF-AFC5-7BBCE5DF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59" y="4553580"/>
            <a:ext cx="4656884" cy="1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DAE3D-D3A9-4350-A4E9-1A5A9344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참조의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47610B-3637-4A8E-A6EE-6BE02D4100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22153"/>
            <a:ext cx="8153400" cy="2136224"/>
          </a:xfrm>
        </p:spPr>
      </p:pic>
    </p:spTree>
    <p:extLst>
      <p:ext uri="{BB962C8B-B14F-4D97-AF65-F5344CB8AC3E}">
        <p14:creationId xmlns:p14="http://schemas.microsoft.com/office/powerpoint/2010/main" val="3311048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44C0E-F41C-43A9-AA92-B50F8514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A1AA6-CF64-4583-B115-F292537336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람다식이 왼쪽과 같은 형태일 때</a:t>
            </a:r>
            <a:r>
              <a:rPr lang="en-US" altLang="ko-KR" dirty="0"/>
              <a:t>, </a:t>
            </a:r>
            <a:r>
              <a:rPr lang="ko-KR" altLang="en-US" dirty="0"/>
              <a:t>오른쪽처럼 변환할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10584-4349-4F97-B603-4DAD4FAD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24" y="2112588"/>
            <a:ext cx="7008158" cy="552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B8ABEC-13CD-4214-82A8-4DA151FF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4" y="2781361"/>
            <a:ext cx="6909547" cy="5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8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62F83-94FE-44AC-A7AB-447C41E0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객체의 인스턴스 메소드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B92CA-C931-4743-884F-380A5495D5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왼쪽 그림과 같이 람다식에서 제공되는 매개 변수 </a:t>
            </a:r>
            <a:r>
              <a:rPr lang="en-US" altLang="ko-KR" dirty="0"/>
              <a:t>obj</a:t>
            </a:r>
            <a:r>
              <a:rPr lang="ko-KR" altLang="en-US" dirty="0"/>
              <a:t>의 메소드를 호출해서 매개 변수 </a:t>
            </a:r>
            <a:r>
              <a:rPr lang="en-US" altLang="ko-KR" dirty="0" err="1"/>
              <a:t>args</a:t>
            </a:r>
            <a:r>
              <a:rPr lang="ko-KR" altLang="en-US" dirty="0"/>
              <a:t>를 인수로 사용하는 경우도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9CF08-9201-49F6-85BF-8E48DE1A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18" y="2405902"/>
            <a:ext cx="7597588" cy="54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63272E-6A8A-4465-9F4B-E0971984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75" y="3287400"/>
            <a:ext cx="7677431" cy="7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8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BA44C-F0BD-4C41-ABD5-F1EFDA6E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메소드 참조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E4CF9-ABAF-40F1-9F8D-6EC9AC9C98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19517"/>
            <a:ext cx="8153400" cy="4495800"/>
          </a:xfrm>
        </p:spPr>
        <p:txBody>
          <a:bodyPr/>
          <a:lstStyle/>
          <a:p>
            <a:r>
              <a:rPr lang="ko-KR" altLang="en-US" dirty="0"/>
              <a:t>예를 들어 특정한 디렉터리 안에서 디렉터리와 파일을 구분하려고 한다고 하자</a:t>
            </a:r>
            <a:r>
              <a:rPr lang="en-US" altLang="ko-KR" dirty="0"/>
              <a:t>. </a:t>
            </a:r>
            <a:r>
              <a:rPr lang="ko-KR" altLang="en-US" dirty="0"/>
              <a:t>우리는 파일이 주어지면 이것이 디렉터리인지 단순한 파일인지를 확인하는 메소드를 작성해야 한다</a:t>
            </a:r>
            <a:r>
              <a:rPr lang="en-US" altLang="ko-KR" dirty="0"/>
              <a:t>. </a:t>
            </a:r>
            <a:r>
              <a:rPr lang="ko-KR" altLang="en-US" dirty="0"/>
              <a:t>다행히도 </a:t>
            </a:r>
            <a:r>
              <a:rPr lang="en-US" altLang="ko-KR" dirty="0"/>
              <a:t>File </a:t>
            </a:r>
            <a:r>
              <a:rPr lang="ko-KR" altLang="en-US" dirty="0"/>
              <a:t>클래스에는 </a:t>
            </a:r>
            <a:r>
              <a:rPr lang="en-US" altLang="ko-KR" dirty="0" err="1"/>
              <a:t>isDirectory</a:t>
            </a:r>
            <a:r>
              <a:rPr lang="en-US" altLang="ko-KR" dirty="0"/>
              <a:t>() </a:t>
            </a:r>
            <a:r>
              <a:rPr lang="ko-KR" altLang="en-US" dirty="0"/>
              <a:t>메소드가 있다</a:t>
            </a:r>
            <a:r>
              <a:rPr lang="en-US" altLang="ko-KR" dirty="0"/>
              <a:t>. </a:t>
            </a:r>
            <a:r>
              <a:rPr lang="ko-KR" altLang="en-US" dirty="0"/>
              <a:t>이 메소드는 </a:t>
            </a:r>
            <a:r>
              <a:rPr lang="en-US" altLang="ko-KR" dirty="0"/>
              <a:t>File </a:t>
            </a:r>
            <a:r>
              <a:rPr lang="ko-KR" altLang="en-US" dirty="0"/>
              <a:t>객체를 받아서 </a:t>
            </a:r>
            <a:r>
              <a:rPr lang="ko-KR" altLang="en-US" dirty="0" err="1"/>
              <a:t>부울</a:t>
            </a:r>
            <a:r>
              <a:rPr lang="ko-KR" altLang="en-US" dirty="0"/>
              <a:t> 값을 반환한다</a:t>
            </a:r>
            <a:r>
              <a:rPr lang="en-US" altLang="ko-KR" dirty="0"/>
              <a:t>. </a:t>
            </a:r>
            <a:r>
              <a:rPr lang="ko-KR" altLang="en-US" dirty="0"/>
              <a:t>그러나 필터링에 사용하려면 다음과 같이 </a:t>
            </a:r>
            <a:r>
              <a:rPr lang="en-US" altLang="ko-KR" dirty="0"/>
              <a:t>File-Filter </a:t>
            </a:r>
            <a:r>
              <a:rPr lang="ko-KR" altLang="en-US" dirty="0"/>
              <a:t>객체로 감싼 후에</a:t>
            </a:r>
            <a:r>
              <a:rPr lang="en-US" altLang="ko-KR" dirty="0"/>
              <a:t>, </a:t>
            </a:r>
            <a:r>
              <a:rPr lang="ko-KR" altLang="en-US" dirty="0"/>
              <a:t>객체 형태로 메소드에 전달해야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8DCAA1-140C-4D04-8A72-D0EF259F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78" y="3516966"/>
            <a:ext cx="7131705" cy="1519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881469-7802-4F86-B1B1-982C43E6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78" y="5402835"/>
            <a:ext cx="7131705" cy="46979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3001026-CC83-40BC-80A7-810603E1FA73}"/>
              </a:ext>
            </a:extLst>
          </p:cNvPr>
          <p:cNvSpPr/>
          <p:nvPr/>
        </p:nvSpPr>
        <p:spPr>
          <a:xfrm>
            <a:off x="4114262" y="5013535"/>
            <a:ext cx="708750" cy="32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4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53AB5-A57C-46A9-98AF-B894A388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D435CE-C124-4D8C-9954-80923314A2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9143"/>
            <a:ext cx="8153400" cy="1719857"/>
          </a:xfrm>
        </p:spPr>
      </p:pic>
    </p:spTree>
    <p:extLst>
      <p:ext uri="{BB962C8B-B14F-4D97-AF65-F5344CB8AC3E}">
        <p14:creationId xmlns:p14="http://schemas.microsoft.com/office/powerpoint/2010/main" val="25959028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518C0-262E-4F40-AF4D-42F41088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B984B5-F6DA-4165-BB2D-0FC4F8C83AB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97145"/>
            <a:ext cx="8153400" cy="1320074"/>
          </a:xfrm>
        </p:spPr>
      </p:pic>
    </p:spTree>
    <p:extLst>
      <p:ext uri="{BB962C8B-B14F-4D97-AF65-F5344CB8AC3E}">
        <p14:creationId xmlns:p14="http://schemas.microsoft.com/office/powerpoint/2010/main" val="2292483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B91E-74D9-42F9-833E-8BEC790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CD5CD-BECD-4B97-867A-4A75743C5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여기서의 스트림은 </a:t>
            </a:r>
            <a:r>
              <a:rPr lang="en-US" altLang="ko-KR" dirty="0" err="1"/>
              <a:t>ArrayList</a:t>
            </a:r>
            <a:r>
              <a:rPr lang="ko-KR" altLang="en-US" dirty="0"/>
              <a:t>와 같은 컬렉션에서 시작되는 스트림을 의미한다</a:t>
            </a:r>
            <a:r>
              <a:rPr lang="en-US" altLang="ko-KR" dirty="0"/>
              <a:t>. </a:t>
            </a:r>
            <a:r>
              <a:rPr lang="ko-KR" altLang="en-US" dirty="0" err="1"/>
              <a:t>입출력에서와</a:t>
            </a:r>
            <a:r>
              <a:rPr lang="ko-KR" altLang="en-US" dirty="0"/>
              <a:t> 같이 스트림은 한 번에 하나씩 생성되고 처리되는 일련의 데이터이다</a:t>
            </a:r>
            <a:r>
              <a:rPr lang="en-US" altLang="ko-KR" dirty="0"/>
              <a:t>. </a:t>
            </a:r>
            <a:r>
              <a:rPr lang="ko-KR" altLang="en-US" dirty="0"/>
              <a:t>스트림 </a:t>
            </a:r>
            <a:r>
              <a:rPr lang="en-US" altLang="ko-KR" dirty="0"/>
              <a:t>API</a:t>
            </a:r>
            <a:r>
              <a:rPr lang="ko-KR" altLang="en-US" dirty="0"/>
              <a:t>를 이용하면 메소드는 입력 스트림에서 항목을 하나씩 읽고 처리한 후에</a:t>
            </a:r>
            <a:r>
              <a:rPr lang="en-US" altLang="ko-KR" dirty="0"/>
              <a:t>, </a:t>
            </a:r>
            <a:r>
              <a:rPr lang="ko-KR" altLang="en-US" dirty="0"/>
              <a:t>항목을 출력 스트림으로 쓸 수 있다</a:t>
            </a:r>
            <a:r>
              <a:rPr lang="en-US" altLang="ko-KR" dirty="0"/>
              <a:t>. </a:t>
            </a:r>
            <a:r>
              <a:rPr lang="ko-KR" altLang="en-US" dirty="0"/>
              <a:t>한 메소드의 출력 스트림은 다른 메소드의 입력 스트림이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C40380-3F9C-4E15-9064-4105833B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28" y="3560669"/>
            <a:ext cx="6469405" cy="16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9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2BFA8-5397-453B-B10E-3091F339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스트림의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D847F-0F9D-4A78-9119-2476BDB0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9" y="1681862"/>
            <a:ext cx="6319330" cy="2346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D4AF05-3793-4BB0-ABA2-B0C824DE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84" y="4078669"/>
            <a:ext cx="6433911" cy="1097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C879D7-B222-4A5C-BA59-7B564E425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76" y="5435788"/>
            <a:ext cx="6248119" cy="13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02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88033-9827-4238-8374-42E81C83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95CE-6AA5-4E46-B066-23D04FF97D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컬렉션에 대한 일반적인 처리 패턴은 “찾기”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가장 높은 평점의 학생 찾기</a:t>
            </a:r>
            <a:r>
              <a:rPr lang="en-US" altLang="ko-KR" dirty="0"/>
              <a:t>) </a:t>
            </a:r>
            <a:r>
              <a:rPr lang="ko-KR" altLang="en-US" dirty="0"/>
              <a:t>또는 “</a:t>
            </a:r>
            <a:r>
              <a:rPr lang="ko-KR" altLang="en-US" dirty="0" err="1"/>
              <a:t>그룹화”와</a:t>
            </a:r>
            <a:r>
              <a:rPr lang="ko-KR" altLang="en-US" dirty="0"/>
              <a:t> 같은 </a:t>
            </a:r>
            <a:r>
              <a:rPr lang="en-US" altLang="ko-KR" dirty="0"/>
              <a:t>SQL</a:t>
            </a:r>
            <a:r>
              <a:rPr lang="ko-KR" altLang="en-US" dirty="0"/>
              <a:t>과 유사한 작업이다</a:t>
            </a:r>
            <a:r>
              <a:rPr lang="en-US" altLang="ko-KR" dirty="0"/>
              <a:t>. </a:t>
            </a:r>
            <a:r>
              <a:rPr lang="ko-KR" altLang="en-US" dirty="0"/>
              <a:t>대부분의 데이터베이스에서는 이러한 작업을 선언적으로 지정할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컬렉션에서도 반복문을 사용하지 않고 </a:t>
            </a:r>
            <a:r>
              <a:rPr lang="en-US" altLang="ko-KR" dirty="0"/>
              <a:t>SQL</a:t>
            </a:r>
            <a:r>
              <a:rPr lang="ko-KR" altLang="en-US" dirty="0"/>
              <a:t>처럼 선언만 하여서 비슷한 작업을 할 수 있으면 얼마나 좋을까</a:t>
            </a:r>
            <a:r>
              <a:rPr lang="en-US" altLang="ko-KR" dirty="0"/>
              <a:t>? </a:t>
            </a:r>
            <a:r>
              <a:rPr lang="ko-KR" altLang="en-US" dirty="0"/>
              <a:t>스트림 </a:t>
            </a:r>
            <a:r>
              <a:rPr lang="en-US" altLang="ko-KR" dirty="0"/>
              <a:t>API</a:t>
            </a:r>
            <a:r>
              <a:rPr lang="ko-KR" altLang="en-US" dirty="0"/>
              <a:t>를 사용하면 다음과 같이 간단하게 표현하는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A3FE6-7677-4A6C-8B8B-30E71912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73" y="4045884"/>
            <a:ext cx="7001715" cy="17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24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1F74-E63C-4B78-92A3-60B2DA4E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스트림의 장점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2F6E6F-1149-47C5-B27D-E35EC7AE6B6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2558" y="1600200"/>
            <a:ext cx="6233833" cy="4495800"/>
          </a:xfrm>
        </p:spPr>
      </p:pic>
    </p:spTree>
    <p:extLst>
      <p:ext uri="{BB962C8B-B14F-4D97-AF65-F5344CB8AC3E}">
        <p14:creationId xmlns:p14="http://schemas.microsoft.com/office/powerpoint/2010/main" val="70728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1A504-B95F-4619-A620-B09478A9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명령형 프로그래밍 방법의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56F0E-65F9-4847-BEA1-C12E996CCD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정수가 </a:t>
            </a:r>
            <a:r>
              <a:rPr lang="en-US" altLang="ko-KR" dirty="0" err="1"/>
              <a:t>ArrayList</a:t>
            </a:r>
            <a:r>
              <a:rPr lang="ko-KR" altLang="en-US" dirty="0"/>
              <a:t>에 저장되어 있다고 가정하자</a:t>
            </a:r>
            <a:r>
              <a:rPr lang="en-US" altLang="ko-KR" dirty="0"/>
              <a:t>. </a:t>
            </a:r>
            <a:r>
              <a:rPr lang="en-US" altLang="ko-KR" dirty="0" err="1"/>
              <a:t>ArrayList</a:t>
            </a:r>
            <a:r>
              <a:rPr lang="ko-KR" altLang="en-US" dirty="0"/>
              <a:t>에서 짝수만 추려내고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198A1-2E43-4326-A5C9-9D2427A6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10" y="2053415"/>
            <a:ext cx="6443942" cy="46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11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9588-3A12-4B86-9ABF-C5741EFF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4C4C8-AD37-4113-A738-C10D5DE209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큰 컬렉션을 효율적으로 처리하려면 멀티 코어 아키텍처를 활용하는 것이 좋다</a:t>
            </a:r>
            <a:r>
              <a:rPr lang="en-US" altLang="ko-KR" dirty="0"/>
              <a:t>. </a:t>
            </a:r>
            <a:r>
              <a:rPr lang="ko-KR" altLang="en-US" dirty="0"/>
              <a:t>그러나 병렬 코드를 작성하는 것은 아직도 어렵고 오류가 발생하기 쉽다</a:t>
            </a:r>
            <a:r>
              <a:rPr lang="en-US" altLang="ko-KR" dirty="0"/>
              <a:t>. </a:t>
            </a:r>
            <a:r>
              <a:rPr lang="ko-KR" altLang="en-US" dirty="0"/>
              <a:t>스트림 </a:t>
            </a:r>
            <a:r>
              <a:rPr lang="en-US" altLang="ko-KR" dirty="0"/>
              <a:t>API</a:t>
            </a:r>
            <a:r>
              <a:rPr lang="ko-KR" altLang="en-US" dirty="0"/>
              <a:t>를 사용하면 다중 스레드 코드를 한 줄도 작성하지 않고도 다중 코어 아키텍처를 활용할 수 있다</a:t>
            </a:r>
            <a:r>
              <a:rPr lang="en-US" altLang="ko-KR" dirty="0"/>
              <a:t>. stream() </a:t>
            </a:r>
            <a:r>
              <a:rPr lang="ko-KR" altLang="en-US" dirty="0"/>
              <a:t>대신에 </a:t>
            </a:r>
            <a:r>
              <a:rPr lang="en-US" altLang="ko-KR" dirty="0" err="1"/>
              <a:t>parallelStream</a:t>
            </a:r>
            <a:r>
              <a:rPr lang="en-US" altLang="ko-KR" dirty="0"/>
              <a:t>()</a:t>
            </a:r>
            <a:r>
              <a:rPr lang="ko-KR" altLang="en-US" dirty="0"/>
              <a:t>을 사용하면 스트림 </a:t>
            </a:r>
            <a:r>
              <a:rPr lang="en-US" altLang="ko-KR" dirty="0"/>
              <a:t>API</a:t>
            </a:r>
            <a:r>
              <a:rPr lang="ko-KR" altLang="en-US" dirty="0"/>
              <a:t>가 자동으로 쿼리를 여러 개의 코어를 활용하는 코드로 분해한다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558B4-078E-456B-BA25-AE79DF9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47" y="3571314"/>
            <a:ext cx="7041819" cy="16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9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2B6B-D261-4864-BD92-D1926B2D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E04E0-6CE2-4442-AD80-08EE9D9079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 단계</a:t>
            </a:r>
            <a:r>
              <a:rPr lang="en-US" altLang="ko-KR" dirty="0"/>
              <a:t>: </a:t>
            </a:r>
            <a:r>
              <a:rPr lang="ko-KR" altLang="en-US" dirty="0"/>
              <a:t>스트림 객체를 생성하는 단계이다</a:t>
            </a:r>
            <a:r>
              <a:rPr lang="en-US" altLang="ko-KR" dirty="0"/>
              <a:t>. </a:t>
            </a:r>
            <a:r>
              <a:rPr lang="ko-KR" altLang="en-US" dirty="0"/>
              <a:t>배열이나 컬렉션을 가지고 스트림을 생성할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처리 단계</a:t>
            </a:r>
            <a:r>
              <a:rPr lang="en-US" altLang="ko-KR" dirty="0"/>
              <a:t>: </a:t>
            </a:r>
            <a:r>
              <a:rPr lang="ko-KR" altLang="en-US" dirty="0"/>
              <a:t>입력 데이터를 출력 데이터로 가공하는 연산이다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종말 단계</a:t>
            </a:r>
            <a:r>
              <a:rPr lang="en-US" altLang="ko-KR" dirty="0"/>
              <a:t>: </a:t>
            </a:r>
            <a:r>
              <a:rPr lang="ko-KR" altLang="en-US" dirty="0"/>
              <a:t>처리된 데이터를 모아서 결과를 만드는 연산이다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181CD-FB56-4531-AA0B-CDD86899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3172374"/>
            <a:ext cx="6347012" cy="3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7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ABBC-CE9B-47EB-B555-D8D37490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생성단계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EB8071-88BA-421D-A26F-D6784C87F12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19004"/>
            <a:ext cx="8153400" cy="2250098"/>
          </a:xfrm>
        </p:spPr>
      </p:pic>
    </p:spTree>
    <p:extLst>
      <p:ext uri="{BB962C8B-B14F-4D97-AF65-F5344CB8AC3E}">
        <p14:creationId xmlns:p14="http://schemas.microsoft.com/office/powerpoint/2010/main" val="3898577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9E90-1BAB-4FC1-861B-2985BD10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D8E545-80C7-45EC-9B14-EDAC19B5E1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필터링은 조건에 맞는 데이터만을 통과시키는 연산이다</a:t>
            </a:r>
            <a:r>
              <a:rPr lang="en-US" altLang="ko-KR" sz="1800" b="0" i="0" u="none" strike="noStrike" baseline="0" dirty="0">
                <a:latin typeface="MinionPro-Regular"/>
              </a:rPr>
              <a:t>. filter() </a:t>
            </a:r>
            <a:r>
              <a:rPr lang="ko-KR" altLang="en-US" sz="1800" b="0" i="0" u="none" strike="noStrike" baseline="0" dirty="0">
                <a:latin typeface="YDVYMjOStd125"/>
              </a:rPr>
              <a:t>메소드를 사용하며</a:t>
            </a:r>
            <a:r>
              <a:rPr lang="en-US" altLang="ko-KR" sz="1800" b="0" i="0" u="none" strike="noStrike" baseline="0" dirty="0">
                <a:latin typeface="MinionPro-Regular"/>
              </a:rPr>
              <a:t>, </a:t>
            </a:r>
            <a:r>
              <a:rPr lang="ko-KR" altLang="en-US" sz="1800" b="0" i="0" u="none" strike="noStrike" baseline="0" dirty="0">
                <a:latin typeface="YDVYMjOStd125"/>
              </a:rPr>
              <a:t>이 메소드는 람다식을 인수로 받는다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예를 들어서 문자열 중에서 ”</a:t>
            </a:r>
            <a:r>
              <a:rPr lang="en-US" altLang="ko-KR" sz="1800" b="0" i="0" u="none" strike="noStrike" baseline="0" dirty="0">
                <a:latin typeface="MinionPro-Regular"/>
              </a:rPr>
              <a:t>P</a:t>
            </a:r>
            <a:r>
              <a:rPr lang="ko-KR" altLang="en-US" sz="1800" b="0" i="0" u="none" strike="noStrike" baseline="0" dirty="0">
                <a:latin typeface="YDVYMjOStd125"/>
              </a:rPr>
              <a:t>”가 포함된 문자열만 통과시키려면 다음과 같은 코드를 사용한다</a:t>
            </a:r>
            <a:r>
              <a:rPr lang="en-US" altLang="ko-KR" sz="1800" b="0" i="0" u="none" strike="noStrike" baseline="0" dirty="0">
                <a:latin typeface="MinionPro-Regular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7E991F-6A8F-4981-B41F-77B30365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5" y="2891535"/>
            <a:ext cx="7556127" cy="10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6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9E90-1BAB-4FC1-861B-2985BD10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매핑 연산</a:t>
            </a:r>
            <a:r>
              <a:rPr lang="en-US" altLang="ko-KR" dirty="0"/>
              <a:t>(map())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A6F7249-825A-4DED-B15C-E599A5D29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매핑 연산은 </a:t>
            </a:r>
            <a:r>
              <a:rPr lang="en-US" altLang="ko-KR" dirty="0"/>
              <a:t>map() </a:t>
            </a:r>
            <a:r>
              <a:rPr lang="ko-KR" altLang="en-US" dirty="0"/>
              <a:t>메소드를 사용하며 기존의 데이터를 변형하여서 새로운 데이터로 생성하는 연산이다</a:t>
            </a:r>
            <a:r>
              <a:rPr lang="en-US" altLang="ko-KR" dirty="0"/>
              <a:t>. </a:t>
            </a:r>
            <a:r>
              <a:rPr lang="ko-KR" altLang="en-US" dirty="0"/>
              <a:t>이 메소드도 람다식을 인수로 받는다</a:t>
            </a:r>
            <a:r>
              <a:rPr lang="en-US" altLang="ko-KR" dirty="0"/>
              <a:t>. </a:t>
            </a:r>
            <a:r>
              <a:rPr lang="ko-KR" altLang="en-US" dirty="0"/>
              <a:t>예를 들어서 문자열들을 모두 소문자로 변환하려면 다음과 같은 코드를 사용한다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9F1610-0E38-4343-BB23-2BA6160E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2" y="2870947"/>
            <a:ext cx="7885826" cy="11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4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E041B-80F9-4365-B80D-DDAC2F42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연산</a:t>
            </a:r>
            <a:r>
              <a:rPr lang="en-US" altLang="ko-KR" dirty="0"/>
              <a:t>(sorted())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B3E25-D69A-4ABC-A3DC-DAF4CE8A32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입력되는 데이터들을 어떤 기준에 따라 정렬하는 연산이다</a:t>
            </a:r>
            <a:r>
              <a:rPr lang="en-US" altLang="ko-KR" dirty="0"/>
              <a:t>. </a:t>
            </a:r>
            <a:r>
              <a:rPr lang="ko-KR" altLang="en-US" dirty="0"/>
              <a:t>정렬 기준은 </a:t>
            </a:r>
            <a:r>
              <a:rPr lang="en-US" altLang="ko-KR" dirty="0"/>
              <a:t>Comparator </a:t>
            </a:r>
            <a:r>
              <a:rPr lang="ko-KR" altLang="en-US" dirty="0"/>
              <a:t>객체가 된다</a:t>
            </a:r>
            <a:r>
              <a:rPr lang="en-US" altLang="ko-KR" dirty="0"/>
              <a:t>. </a:t>
            </a:r>
            <a:r>
              <a:rPr lang="ko-KR" altLang="en-US" dirty="0"/>
              <a:t>기준이 주어지지 않으면 기본 정렬된다</a:t>
            </a:r>
            <a:r>
              <a:rPr lang="en-US" altLang="ko-KR" dirty="0"/>
              <a:t>. </a:t>
            </a:r>
            <a:r>
              <a:rPr lang="ko-KR" altLang="en-US" dirty="0"/>
              <a:t>예를 들어 문자열들을 내림차순으로 정렬하려면 다음과 같은 코드를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F1F0B-960E-4806-BAE7-8EC79A3C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22" y="2942664"/>
            <a:ext cx="7639192" cy="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6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3AB6B-2C08-4701-B083-5DD4D116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축소 연산</a:t>
            </a:r>
            <a:r>
              <a:rPr lang="en-US" altLang="ko-KR" dirty="0"/>
              <a:t>(reduce())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2D484-61BD-437F-8E8D-61FCA434C1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reduce()</a:t>
            </a:r>
            <a:r>
              <a:rPr lang="ko-KR" altLang="en-US" dirty="0"/>
              <a:t>는 스트림의 요소에 대하여 어떤 함수를 가지고 축소 연산을 수행한다</a:t>
            </a:r>
            <a:r>
              <a:rPr lang="en-US" altLang="ko-KR" dirty="0"/>
              <a:t>. </a:t>
            </a:r>
            <a:r>
              <a:rPr lang="ko-KR" altLang="en-US" dirty="0"/>
              <a:t>즉 요소들을 어떤 함수를 이용하여 결합하여서 하나의 값으로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43946-2789-42B2-9D31-1DBFA267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28" y="2733395"/>
            <a:ext cx="7618319" cy="7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61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D158-5DC6-4B52-90FE-CF259FE3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종말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1500B-63C1-4B3F-9990-71A29A943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종말 단계에서는 입력 데이터들을 모아서 결과를 생성한다</a:t>
            </a:r>
            <a:r>
              <a:rPr lang="en-US" altLang="ko-KR" dirty="0"/>
              <a:t>. </a:t>
            </a:r>
            <a:r>
              <a:rPr lang="ko-KR" altLang="en-US" dirty="0"/>
              <a:t>여러 가지의 결과를 생성할 수 있도록 다양한 메소드들이 제공된다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AB448-5B7D-4482-A59E-7B5A4478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80" y="2471457"/>
            <a:ext cx="7788335" cy="11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13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CA78F-0EDE-4324-A9FF-0D739A16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en-US" altLang="ko-KR" dirty="0"/>
              <a:t>()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2385-5D61-44B4-813B-E1C5EB1DF2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9165"/>
            <a:ext cx="8153400" cy="4495800"/>
          </a:xfrm>
        </p:spPr>
        <p:txBody>
          <a:bodyPr/>
          <a:lstStyle/>
          <a:p>
            <a:r>
              <a:rPr lang="en-US" altLang="ko-KR" dirty="0" err="1"/>
              <a:t>forEach</a:t>
            </a:r>
            <a:r>
              <a:rPr lang="en-US" altLang="ko-KR" dirty="0"/>
              <a:t>() </a:t>
            </a:r>
            <a:r>
              <a:rPr lang="ko-KR" altLang="en-US" dirty="0"/>
              <a:t>메소드를 사용하면 스트림의 각 항목에 대하여 어떤 특정한 연산을 수행할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FD6E8-9FDF-44C8-A6B1-2709B965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57" y="2456609"/>
            <a:ext cx="7621995" cy="10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82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E142-E9C1-4701-A9E0-7AAFDA5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91515-46E7-4682-B614-C6793258C8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299" y="1761565"/>
            <a:ext cx="8153400" cy="4495800"/>
          </a:xfrm>
        </p:spPr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FrutigerNeueLT-Bk"/>
              </a:rPr>
              <a:t>1</a:t>
            </a:r>
            <a:r>
              <a:rPr lang="ko-KR" altLang="en-US" sz="1800" b="0" i="0" u="none" strike="noStrike" baseline="0" dirty="0">
                <a:latin typeface="YDVYGOStd125"/>
              </a:rPr>
              <a:t>부터 </a:t>
            </a:r>
            <a:r>
              <a:rPr lang="en-US" altLang="ko-KR" sz="1800" b="0" i="0" u="none" strike="noStrike" baseline="0" dirty="0">
                <a:latin typeface="FrutigerNeueLT-Bk"/>
              </a:rPr>
              <a:t>8</a:t>
            </a:r>
            <a:r>
              <a:rPr lang="ko-KR" altLang="en-US" sz="1800" b="0" i="0" u="none" strike="noStrike" baseline="0" dirty="0">
                <a:latin typeface="YDVYGOStd125"/>
              </a:rPr>
              <a:t>까지를 저장하는 컬렉션을 만들고 이 중에서 짝수만을 골라내는 코드를 스트림 </a:t>
            </a:r>
            <a:r>
              <a:rPr lang="en-US" altLang="ko-KR" sz="1800" b="0" i="0" u="none" strike="noStrike" baseline="0" dirty="0">
                <a:latin typeface="FrutigerNeueLT-Bk"/>
              </a:rPr>
              <a:t>API</a:t>
            </a:r>
            <a:r>
              <a:rPr lang="ko-KR" altLang="en-US" sz="1800" b="0" i="0" u="none" strike="noStrike" baseline="0" dirty="0">
                <a:latin typeface="YDVYGOStd125"/>
              </a:rPr>
              <a:t>로 만들어보자</a:t>
            </a:r>
            <a:r>
              <a:rPr lang="en-US" altLang="ko-KR" sz="1800" b="0" i="0" u="none" strike="noStrike" baseline="0" dirty="0">
                <a:latin typeface="FrutigerNeueLT-Bk"/>
              </a:rPr>
              <a:t>. </a:t>
            </a:r>
            <a:r>
              <a:rPr lang="ko-KR" altLang="en-US" sz="1800" b="0" i="0" u="none" strike="noStrike" baseline="0" dirty="0">
                <a:latin typeface="YDVYGOStd125"/>
              </a:rPr>
              <a:t>람다식을 사용해보자</a:t>
            </a:r>
            <a:r>
              <a:rPr lang="en-US" altLang="ko-KR" sz="1800" b="0" i="0" u="none" strike="noStrike" baseline="0" dirty="0">
                <a:latin typeface="FrutigerNeueLT-Bk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85BC1-FEED-44EA-8787-A34D08AB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35" y="2657476"/>
            <a:ext cx="7690878" cy="6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889C8-BDC0-45F8-8F92-23447A4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명령형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47B24-54D2-4C93-84AF-6DA5621756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명령형 프로그래밍은 작업을 어떻게</a:t>
            </a:r>
            <a:r>
              <a:rPr lang="en-US" altLang="ko-KR" dirty="0"/>
              <a:t>(how) </a:t>
            </a:r>
            <a:r>
              <a:rPr lang="ko-KR" altLang="en-US" dirty="0" err="1"/>
              <a:t>수행하느냐를</a:t>
            </a:r>
            <a:r>
              <a:rPr lang="ko-KR" altLang="en-US" dirty="0"/>
              <a:t> 중시한다</a:t>
            </a:r>
            <a:r>
              <a:rPr lang="en-US" altLang="ko-KR" dirty="0"/>
              <a:t>. </a:t>
            </a:r>
            <a:r>
              <a:rPr lang="ko-KR" altLang="en-US" dirty="0"/>
              <a:t>즉 먼저 이것을 수행한 다음</a:t>
            </a:r>
            <a:r>
              <a:rPr lang="en-US" altLang="ko-KR" dirty="0"/>
              <a:t>, </a:t>
            </a:r>
            <a:r>
              <a:rPr lang="ko-KR" altLang="en-US" dirty="0"/>
              <a:t>다음에 이것을 수행하라고 말해주는 프로그래밍이다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807CA-CC7A-4A61-BA44-544AFE1C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57" y="2672883"/>
            <a:ext cx="46958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38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E142-E9C1-4701-A9E0-7AAFDA5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784C5D-01D6-41ED-A5D4-C369263763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6686" y="1762125"/>
            <a:ext cx="7710627" cy="4495800"/>
          </a:xfrm>
        </p:spPr>
      </p:pic>
    </p:spTree>
    <p:extLst>
      <p:ext uri="{BB962C8B-B14F-4D97-AF65-F5344CB8AC3E}">
        <p14:creationId xmlns:p14="http://schemas.microsoft.com/office/powerpoint/2010/main" val="3375004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E142-E9C1-4701-A9E0-7AAFDA5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E0C25-3C0B-4904-AFD5-C357FA899F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스트림은 각 요소에서 정보를 추출하는 데 사용할 수 있다</a:t>
            </a:r>
            <a:r>
              <a:rPr lang="en-US" altLang="ko-KR" dirty="0"/>
              <a:t>. </a:t>
            </a:r>
            <a:r>
              <a:rPr lang="ko-KR" altLang="en-US" dirty="0"/>
              <a:t>단어들의 리스트를 받아서 각 단어의 길이 리스트를 반환하는 코드를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53E46B-AC2F-475D-883A-341D73A0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15" y="2559142"/>
            <a:ext cx="7737661" cy="6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16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E142-E9C1-4701-A9E0-7AAFDA5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322F51-F806-4E37-A594-753E75D5CAC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4493" y="1821042"/>
            <a:ext cx="8153400" cy="160795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B85D4-1A0F-474A-9C07-E2697C7B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4" y="3429000"/>
            <a:ext cx="8153400" cy="15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52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E142-E9C1-4701-A9E0-7AAFDA5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5E38B-9A11-4AFF-90E8-CD643EC223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가전 제품들을 </a:t>
            </a:r>
            <a:r>
              <a:rPr lang="en-US" altLang="ko-KR" dirty="0" err="1"/>
              <a:t>ArrayList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가격이 </a:t>
            </a:r>
            <a:r>
              <a:rPr lang="en-US" altLang="ko-KR" dirty="0"/>
              <a:t>300</a:t>
            </a:r>
            <a:r>
              <a:rPr lang="ko-KR" altLang="en-US" dirty="0"/>
              <a:t>만 원 이상인 가전 제품의 이름을 출력하는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스트림 </a:t>
            </a:r>
            <a:r>
              <a:rPr lang="en-US" altLang="ko-KR" dirty="0"/>
              <a:t>API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969CA7-D624-4F36-9CEF-3712AAF5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97" y="2612932"/>
            <a:ext cx="7477685" cy="3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8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E142-E9C1-4701-A9E0-7AAFDA5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7F75F5-9759-423D-AD69-A08DA136A4E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4730" y="710453"/>
            <a:ext cx="6386622" cy="5990870"/>
          </a:xfrm>
        </p:spPr>
      </p:pic>
    </p:spTree>
    <p:extLst>
      <p:ext uri="{BB962C8B-B14F-4D97-AF65-F5344CB8AC3E}">
        <p14:creationId xmlns:p14="http://schemas.microsoft.com/office/powerpoint/2010/main" val="3724079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850F-7E2A-4856-8AFE-908CB9D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39C6F3-9707-4F89-8254-637C1B7B36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45552"/>
            <a:ext cx="8153400" cy="1605332"/>
          </a:xfrm>
        </p:spPr>
      </p:pic>
    </p:spTree>
    <p:extLst>
      <p:ext uri="{BB962C8B-B14F-4D97-AF65-F5344CB8AC3E}">
        <p14:creationId xmlns:p14="http://schemas.microsoft.com/office/powerpoint/2010/main" val="1209168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3983-D6BC-40A3-A64B-E3EE6F3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스트림 응용하기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F1A37-9B98-435B-90DF-60ACCB2F8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가지 상품을 생성하고 </a:t>
            </a:r>
            <a:r>
              <a:rPr lang="en-US" altLang="ko-KR" dirty="0" err="1"/>
              <a:t>ArrayList</a:t>
            </a:r>
            <a:r>
              <a:rPr lang="ko-KR" altLang="en-US" dirty="0"/>
              <a:t>에 저장한 후에 사용자로부터 조건을 받아서 검색하는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람다식이나 스트림 </a:t>
            </a:r>
            <a:r>
              <a:rPr lang="en-US" altLang="ko-KR" dirty="0"/>
              <a:t>API, </a:t>
            </a:r>
            <a:r>
              <a:rPr lang="ko-KR" altLang="en-US" dirty="0"/>
              <a:t>메소드 참조 등을 적극적으로 사용해보자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13D75-8C27-46CA-8AA0-5C249D7F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3" y="2909887"/>
            <a:ext cx="7516099" cy="15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24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프로그래밍 패러다임을 크게 나누면 명령형 프로그래밍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(imperative programming)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선언적 프로그래밍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(declarative programming)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나눌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선언적 프로그래밍은 해야 할 일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(what)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집중한다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프로그래밍에서는 함수들이 계속 적용되면서 작업이 진행된다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프로그램은 명령문이 아닌 수식이나 함수 호출로 이루어진다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순수 함수란 부작용이 없는 함수이다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부작용이란 함수의 실행으로 인하여 프로그램의 상태가 영구히 변경되는 것이다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동작 매개 변수화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(behavior parameterization)”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라고 불리는 기법은 고객의 빈번한 요구 사항 변경을 처리할 수 있는 소프트웨어 개발 패턴이다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방법에서는 사용자의 요구를 담은 코드블록을 생성하고 이것을 프로그램의 다른 부분에 전달한다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스트림 라이브러리를 사용하면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같은 컬렉션에서 조건을 주어서 다양한 </a:t>
            </a:r>
            <a:r>
              <a:rPr lang="ko-KR" altLang="en-US" sz="1600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처리를 순차적으로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연결할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BF3A2-4836-4C05-A92D-4172B5C5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프로그래밍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2E3007-B93B-444D-92FA-19DE3EE064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8760" y="1826824"/>
            <a:ext cx="7326479" cy="3551999"/>
          </a:xfrm>
        </p:spPr>
      </p:pic>
    </p:spTree>
    <p:extLst>
      <p:ext uri="{BB962C8B-B14F-4D97-AF65-F5344CB8AC3E}">
        <p14:creationId xmlns:p14="http://schemas.microsoft.com/office/powerpoint/2010/main" val="5939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4167-B890-4545-B749-777B8765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명령형 프로그래밍 </a:t>
            </a:r>
            <a:r>
              <a:rPr lang="en-US" altLang="ko-KR" dirty="0"/>
              <a:t>vs</a:t>
            </a:r>
            <a:r>
              <a:rPr lang="ko-KR" altLang="en-US" dirty="0"/>
              <a:t> 선언적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767C3-8E8C-4F78-A4BF-49D7032AD6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선언적 프로그래밍은 해야 할 일</a:t>
            </a:r>
            <a:r>
              <a:rPr lang="en-US" altLang="ko-KR" sz="1800" b="0" i="0" u="none" strike="noStrike" baseline="0" dirty="0">
                <a:latin typeface="MinionPro-Regular"/>
              </a:rPr>
              <a:t>(what)</a:t>
            </a:r>
            <a:r>
              <a:rPr lang="ko-KR" altLang="en-US" sz="1800" b="0" i="0" u="none" strike="noStrike" baseline="0" dirty="0">
                <a:latin typeface="YDVYMjOStd125"/>
              </a:rPr>
              <a:t>에 집중한다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함수형 프로그래밍에서는 함수들이 계속 적용되면서 작업이 진행된다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함수형 프로그램은 명령문이 아닌 수식이나 함수 호출로 이루어진다</a:t>
            </a:r>
            <a:r>
              <a:rPr lang="en-US" altLang="ko-KR" sz="1800" b="0" i="0" u="none" strike="noStrike" baseline="0" dirty="0">
                <a:latin typeface="MinionPro-Regular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함수형 프로그래밍은 </a:t>
            </a:r>
            <a:r>
              <a:rPr lang="en-US" altLang="ko-KR" sz="1800" b="0" i="0" u="none" strike="noStrike" baseline="0" dirty="0">
                <a:latin typeface="MinionPro-Regular"/>
              </a:rPr>
              <a:t>1930</a:t>
            </a:r>
            <a:r>
              <a:rPr lang="ko-KR" altLang="en-US" sz="1800" b="0" i="0" u="none" strike="noStrike" baseline="0" dirty="0">
                <a:latin typeface="YDVYMjOStd125"/>
              </a:rPr>
              <a:t>년대의 람다 수학에 근간을 두고 있다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이들 함수들이 구현되는 세부적인 방법은 라이브러리가 담당한다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이 방법의 가장 큰 장점은 함수 호출이 문제 설명처럼 읽히고</a:t>
            </a:r>
            <a:r>
              <a:rPr lang="en-US" altLang="ko-KR" sz="1800" b="0" i="0" u="none" strike="noStrike" baseline="0" dirty="0">
                <a:latin typeface="MinionPro-Regular"/>
              </a:rPr>
              <a:t>, </a:t>
            </a:r>
            <a:r>
              <a:rPr lang="ko-KR" altLang="en-US" sz="1800" b="0" i="0" u="none" strike="noStrike" baseline="0" dirty="0">
                <a:latin typeface="YDVYMjOStd125"/>
              </a:rPr>
              <a:t>그 이유 때문에 코드가 수행하는 작업을 이해하려고 할 때</a:t>
            </a:r>
            <a:r>
              <a:rPr lang="en-US" altLang="ko-KR" sz="1800" b="0" i="0" u="none" strike="noStrike" baseline="0" dirty="0">
                <a:latin typeface="MinionPro-Regular"/>
              </a:rPr>
              <a:t>, </a:t>
            </a:r>
            <a:r>
              <a:rPr lang="ko-KR" altLang="en-US" sz="1800" b="0" i="0" u="none" strike="noStrike" baseline="0" dirty="0">
                <a:latin typeface="YDVYMjOStd125"/>
              </a:rPr>
              <a:t>보다 명확하게 알 수 있다는 점이다</a:t>
            </a:r>
            <a:r>
              <a:rPr lang="en-US" altLang="ko-KR" sz="1800" b="0" i="0" u="none" strike="noStrike" baseline="0" dirty="0">
                <a:latin typeface="YDVYMjOStd125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C1EBA6-E9C8-46D9-83B6-AF01D828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27" y="3991536"/>
            <a:ext cx="7600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1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3254</TotalTime>
  <Words>1829</Words>
  <Application>Microsoft Office PowerPoint</Application>
  <PresentationFormat>화면 슬라이드 쇼(4:3)</PresentationFormat>
  <Paragraphs>158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8" baseType="lpstr">
      <vt:lpstr>FrutigerNeueLT-Bk</vt:lpstr>
      <vt:lpstr>MinionPro-Regular</vt:lpstr>
      <vt:lpstr>YDVYGOStd125</vt:lpstr>
      <vt:lpstr>YDVYMjOStd125</vt:lpstr>
      <vt:lpstr>굴림</vt:lpstr>
      <vt:lpstr>Arial</vt:lpstr>
      <vt:lpstr>Tw Cen MT</vt:lpstr>
      <vt:lpstr>Wingdings</vt:lpstr>
      <vt:lpstr>Wingdings 2</vt:lpstr>
      <vt:lpstr>가을</vt:lpstr>
      <vt:lpstr>14장  함수형 프로그래밍, 람다식, 스트림</vt:lpstr>
      <vt:lpstr>14장의 목표</vt:lpstr>
      <vt:lpstr>함수형 프로그래밍의 소개</vt:lpstr>
      <vt:lpstr>함수형 프로그래밍의 소개</vt:lpstr>
      <vt:lpstr>프로그래밍 패러다임 분류</vt:lpstr>
      <vt:lpstr>명령형 프로그래밍 방법의 예</vt:lpstr>
      <vt:lpstr>명령형 프로그래밍</vt:lpstr>
      <vt:lpstr>함수형 프로그래밍</vt:lpstr>
      <vt:lpstr>명령형 프로그래밍 vs 선언적 프로그래밍</vt:lpstr>
      <vt:lpstr>멀티코어 시대의 함수형 프로그래밍</vt:lpstr>
      <vt:lpstr>함수란 무엇인가?</vt:lpstr>
      <vt:lpstr>함수란 무엇인가?</vt:lpstr>
      <vt:lpstr>객체 지향 프로그래밍과 함수형 프로그래밍</vt:lpstr>
      <vt:lpstr>중간점검</vt:lpstr>
      <vt:lpstr>함수의 1급 시민 승격</vt:lpstr>
      <vt:lpstr>함수의 1급 시민 승격</vt:lpstr>
      <vt:lpstr>람다식이란?</vt:lpstr>
      <vt:lpstr>람다식</vt:lpstr>
      <vt:lpstr>람다식의 예</vt:lpstr>
      <vt:lpstr>람다식의 활용</vt:lpstr>
      <vt:lpstr>람다식의 활용</vt:lpstr>
      <vt:lpstr>Lab: 람다식 활용 </vt:lpstr>
      <vt:lpstr>Lab: 람다식 활용 </vt:lpstr>
      <vt:lpstr>Sol: 람다식 활용 </vt:lpstr>
      <vt:lpstr>중간점검</vt:lpstr>
      <vt:lpstr>동작 매개 변수화</vt:lpstr>
      <vt:lpstr>구체적인 예</vt:lpstr>
      <vt:lpstr>동작 매개 변수화(behavior parameterization)</vt:lpstr>
      <vt:lpstr>자동차 영업 사원의 예</vt:lpstr>
      <vt:lpstr>첫 번째 버전: 매개 변수가 없음</vt:lpstr>
      <vt:lpstr>두 번째 버전: 값 매개 변수화</vt:lpstr>
      <vt:lpstr>세 번째 버전: 동작 매개 변수화</vt:lpstr>
      <vt:lpstr>세 번째 버전: 동작 매개 변수화</vt:lpstr>
      <vt:lpstr>네 번째 버전: 익명 클래스 사용</vt:lpstr>
      <vt:lpstr>다섯 번째 버전: 람다식 사용</vt:lpstr>
      <vt:lpstr>중간점검</vt:lpstr>
      <vt:lpstr>함수형 인터페이스</vt:lpstr>
      <vt:lpstr>함수형 인터페이스와 람다식</vt:lpstr>
      <vt:lpstr>예제: 함수형 인터페이스와 람다식</vt:lpstr>
      <vt:lpstr>미리 만들어져 있는 함수형 인터페이스</vt:lpstr>
      <vt:lpstr>Function 인터페이스</vt:lpstr>
      <vt:lpstr>Function 인터페이스</vt:lpstr>
      <vt:lpstr>Predicate 인터페이스</vt:lpstr>
      <vt:lpstr>BiFunction 인터페이스</vt:lpstr>
      <vt:lpstr>중간점검</vt:lpstr>
      <vt:lpstr>메소드 참조</vt:lpstr>
      <vt:lpstr>메소드 참조의 형식</vt:lpstr>
      <vt:lpstr>익명 클래스에서 메소드 참조까지의 발전사</vt:lpstr>
      <vt:lpstr>람다식과 메소드 참조</vt:lpstr>
      <vt:lpstr>메소드 참조의 종류</vt:lpstr>
      <vt:lpstr>정적 메소드 참조</vt:lpstr>
      <vt:lpstr>특정 객체의 인스턴스 메소드 참조</vt:lpstr>
      <vt:lpstr>예제: 메소드 참조 예제</vt:lpstr>
      <vt:lpstr>TIP</vt:lpstr>
      <vt:lpstr>중간점검 </vt:lpstr>
      <vt:lpstr>스트림</vt:lpstr>
      <vt:lpstr>예제: 스트림의 개념</vt:lpstr>
      <vt:lpstr>스트림의 장점</vt:lpstr>
      <vt:lpstr>스트림의 장점</vt:lpstr>
      <vt:lpstr>스트림의 장점</vt:lpstr>
      <vt:lpstr>스트림 연산</vt:lpstr>
      <vt:lpstr>생성단계</vt:lpstr>
      <vt:lpstr>필터링</vt:lpstr>
      <vt:lpstr>매핑 연산(map())</vt:lpstr>
      <vt:lpstr>정렬 연산(sorted())</vt:lpstr>
      <vt:lpstr>축소 연산(reduce())</vt:lpstr>
      <vt:lpstr>종말 단계</vt:lpstr>
      <vt:lpstr>forEach() 연산</vt:lpstr>
      <vt:lpstr>예제: </vt:lpstr>
      <vt:lpstr>예제: </vt:lpstr>
      <vt:lpstr>예제: </vt:lpstr>
      <vt:lpstr>예제: </vt:lpstr>
      <vt:lpstr>예제: </vt:lpstr>
      <vt:lpstr>예제: </vt:lpstr>
      <vt:lpstr>중간점검</vt:lpstr>
      <vt:lpstr>Mini Project: 스트림 응용하기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830</cp:revision>
  <dcterms:created xsi:type="dcterms:W3CDTF">2007-06-29T06:43:39Z</dcterms:created>
  <dcterms:modified xsi:type="dcterms:W3CDTF">2022-03-01T01:01:57Z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