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79" r:id="rId3"/>
    <p:sldId id="264" r:id="rId4"/>
    <p:sldId id="267" r:id="rId5"/>
    <p:sldId id="300" r:id="rId6"/>
    <p:sldId id="336" r:id="rId7"/>
    <p:sldId id="1024" r:id="rId8"/>
    <p:sldId id="1025" r:id="rId9"/>
    <p:sldId id="1027" r:id="rId10"/>
    <p:sldId id="1026" r:id="rId11"/>
    <p:sldId id="1028" r:id="rId12"/>
    <p:sldId id="1029" r:id="rId13"/>
    <p:sldId id="1030" r:id="rId14"/>
    <p:sldId id="1031" r:id="rId15"/>
    <p:sldId id="1032" r:id="rId16"/>
    <p:sldId id="1033" r:id="rId17"/>
    <p:sldId id="1034" r:id="rId18"/>
    <p:sldId id="1035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44" r:id="rId28"/>
    <p:sldId id="1045" r:id="rId29"/>
    <p:sldId id="1046" r:id="rId30"/>
    <p:sldId id="1047" r:id="rId31"/>
    <p:sldId id="1048" r:id="rId32"/>
    <p:sldId id="1049" r:id="rId33"/>
    <p:sldId id="1050" r:id="rId34"/>
    <p:sldId id="1051" r:id="rId35"/>
    <p:sldId id="1052" r:id="rId36"/>
    <p:sldId id="1053" r:id="rId37"/>
    <p:sldId id="1054" r:id="rId38"/>
    <p:sldId id="1055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63" r:id="rId47"/>
    <p:sldId id="1064" r:id="rId48"/>
    <p:sldId id="1065" r:id="rId49"/>
    <p:sldId id="1066" r:id="rId50"/>
    <p:sldId id="1021" r:id="rId51"/>
    <p:sldId id="1067" r:id="rId52"/>
    <p:sldId id="330" r:id="rId53"/>
    <p:sldId id="305" r:id="rId5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EBEB"/>
    <a:srgbClr val="FFFFFF"/>
    <a:srgbClr val="FFF5D3"/>
    <a:srgbClr val="DABCD9"/>
    <a:srgbClr val="E8EFF8"/>
    <a:srgbClr val="E8F1CD"/>
    <a:srgbClr val="55C5D0"/>
    <a:srgbClr val="FEEBCD"/>
    <a:srgbClr val="FFF3DB"/>
    <a:srgbClr val="DD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장 파일 입출력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6DF7-CD23-49D9-8BED-6E9A32D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AAA1-775A-4736-B2F2-F98F9F213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파일에서 문자를 읽거나 쓰려면 </a:t>
            </a:r>
            <a:r>
              <a:rPr lang="en-US" altLang="ko-KR" dirty="0" err="1"/>
              <a:t>FileReader</a:t>
            </a:r>
            <a:r>
              <a:rPr lang="ko-KR" altLang="en-US" dirty="0"/>
              <a:t>와 </a:t>
            </a:r>
            <a:r>
              <a:rPr lang="en-US" altLang="ko-KR" dirty="0" err="1"/>
              <a:t>FileWriter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문자 스트림에서는 </a:t>
            </a:r>
            <a:r>
              <a:rPr lang="en-US" altLang="ko-KR" dirty="0"/>
              <a:t>read()</a:t>
            </a:r>
            <a:r>
              <a:rPr lang="ko-KR" altLang="en-US" dirty="0"/>
              <a:t>와 </a:t>
            </a:r>
            <a:r>
              <a:rPr lang="en-US" altLang="ko-KR" dirty="0"/>
              <a:t>write() </a:t>
            </a:r>
            <a:r>
              <a:rPr lang="ko-KR" altLang="en-US" dirty="0"/>
              <a:t>메소드가 주력 메소드이다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9C74CC-BAEA-45EC-9C6B-65DCC9F9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4" y="3142130"/>
            <a:ext cx="7109012" cy="20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704AC-5728-425D-B66E-E699B118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스크림의</a:t>
            </a:r>
            <a:r>
              <a:rPr lang="ko-KR" altLang="en-US" dirty="0"/>
              <a:t> 입출력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61E08-CDA9-40C6-87B5-CA05DB590C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 스트림에서 문자를 읽고 쓰는 기본 메소드는 </a:t>
            </a:r>
            <a:r>
              <a:rPr lang="en-US" altLang="ko-KR" dirty="0"/>
              <a:t>read()</a:t>
            </a:r>
            <a:r>
              <a:rPr lang="ko-KR" altLang="en-US" dirty="0"/>
              <a:t>와 </a:t>
            </a:r>
            <a:r>
              <a:rPr lang="en-US" altLang="ko-KR" dirty="0"/>
              <a:t>write()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파일에서 문자들을 읽는 경우 일반적으로 다음과 같은 반복 루프를 사용한다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A8341D-B1AF-4CD7-926E-280C20A2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5" y="2469423"/>
            <a:ext cx="7153835" cy="9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12B1-639E-4B6B-BDCD-24EC6DE1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텍스트 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D537F-3F25-45D0-9B04-1AA828F455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 예제로 하드 디스크에 있는 한글 텍스트 파일을 읽어서 화면에 출력하는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이때 텍스트 파일은 </a:t>
            </a:r>
            <a:r>
              <a:rPr lang="en-US" altLang="ko-KR" dirty="0"/>
              <a:t>ANSI </a:t>
            </a:r>
            <a:r>
              <a:rPr lang="ko-KR" altLang="en-US" dirty="0"/>
              <a:t>엔코딩으로 저장하여야 한다</a:t>
            </a:r>
            <a:r>
              <a:rPr lang="en-US" altLang="ko-KR" dirty="0"/>
              <a:t>. UTF-8</a:t>
            </a:r>
            <a:r>
              <a:rPr lang="ko-KR" altLang="en-US" dirty="0"/>
              <a:t>로 저장하면 문자들이 깨져서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B8808-09B0-49C1-A568-779DC2A9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2886753"/>
            <a:ext cx="6355976" cy="146420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99C2A32-61AC-49FD-91F9-9AAF9DD3FA95}"/>
              </a:ext>
            </a:extLst>
          </p:cNvPr>
          <p:cNvSpPr/>
          <p:nvPr/>
        </p:nvSpPr>
        <p:spPr>
          <a:xfrm>
            <a:off x="6347012" y="3863788"/>
            <a:ext cx="1057835" cy="6813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5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12B1-639E-4B6B-BDCD-24EC6DE1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텍스트 파일 읽기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FD63A6-DAA1-459E-8FEC-DA7FCDDA4D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5852" y="1600200"/>
            <a:ext cx="6627246" cy="4495800"/>
          </a:xfrm>
        </p:spPr>
      </p:pic>
    </p:spTree>
    <p:extLst>
      <p:ext uri="{BB962C8B-B14F-4D97-AF65-F5344CB8AC3E}">
        <p14:creationId xmlns:p14="http://schemas.microsoft.com/office/powerpoint/2010/main" val="271433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DA41-0C7F-4B1E-92D8-7470C42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2FC41-127B-4798-9CA7-548EBAA93A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/>
              <a:t>구문을 사용해보자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close()</a:t>
            </a:r>
            <a:r>
              <a:rPr lang="ko-KR" altLang="en-US" dirty="0"/>
              <a:t>를 따로 호출하지 않아도 자동으로 호출된다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96127-EF4A-481B-A115-6E41414A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21" y="2335287"/>
            <a:ext cx="6830826" cy="39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650D-922D-491D-ACB5-CFB8F4F7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F2A6A4-B1A0-4382-9D34-201BEFD2085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88420"/>
            <a:ext cx="8153400" cy="1640580"/>
          </a:xfrm>
        </p:spPr>
      </p:pic>
    </p:spTree>
    <p:extLst>
      <p:ext uri="{BB962C8B-B14F-4D97-AF65-F5344CB8AC3E}">
        <p14:creationId xmlns:p14="http://schemas.microsoft.com/office/powerpoint/2010/main" val="21339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B691D-F01C-40D1-B4B3-0218193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처리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58C0D-B90A-4088-BB6B-9E651B65CC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 그림처럼 파이프들이 서로 결합할 수 있듯이 스트림들도 서로 결합할 수 있다</a:t>
            </a:r>
            <a:r>
              <a:rPr lang="en-US" altLang="ko-KR" dirty="0"/>
              <a:t>. </a:t>
            </a:r>
            <a:r>
              <a:rPr lang="ko-KR" altLang="en-US" dirty="0"/>
              <a:t>이렇게 되면 스트림을 통해 흘러가는 데이터에 대하여 다양한 가공 처리를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8108F-8A1A-48E8-B957-39C410E4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95" y="3275481"/>
            <a:ext cx="6738505" cy="23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C6C1C-399E-4F40-913D-BE266333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파일에서 정수를 읽고 싶다면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C46834-2E4A-4BCC-A3F9-DDF006D7A0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37438"/>
            <a:ext cx="8153400" cy="2622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BF283-55C9-4BE7-8301-7DA2654E83C8}"/>
              </a:ext>
            </a:extLst>
          </p:cNvPr>
          <p:cNvSpPr txBox="1"/>
          <p:nvPr/>
        </p:nvSpPr>
        <p:spPr>
          <a:xfrm>
            <a:off x="2501153" y="4043082"/>
            <a:ext cx="12682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FileInputStream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2A5-DF80-4B7C-AE86-C0B6E602F4C1}"/>
              </a:ext>
            </a:extLst>
          </p:cNvPr>
          <p:cNvSpPr txBox="1"/>
          <p:nvPr/>
        </p:nvSpPr>
        <p:spPr>
          <a:xfrm>
            <a:off x="4572000" y="4043081"/>
            <a:ext cx="13452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DataInputStream</a:t>
            </a:r>
            <a:endParaRPr lang="ko-KR" altLang="en-US" sz="1200" dirty="0"/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DDA2A488-36B3-4CA9-A993-4E94D3A4A4BE}"/>
              </a:ext>
            </a:extLst>
          </p:cNvPr>
          <p:cNvSpPr/>
          <p:nvPr/>
        </p:nvSpPr>
        <p:spPr>
          <a:xfrm>
            <a:off x="3316941" y="4536141"/>
            <a:ext cx="1595718" cy="2958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9"/>
              <a:gd name="adj6" fmla="val -31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849535D1-9AD1-41BB-A2E6-B6A69554E363}"/>
              </a:ext>
            </a:extLst>
          </p:cNvPr>
          <p:cNvSpPr/>
          <p:nvPr/>
        </p:nvSpPr>
        <p:spPr>
          <a:xfrm>
            <a:off x="5800165" y="4563035"/>
            <a:ext cx="1595718" cy="2958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9"/>
              <a:gd name="adj6" fmla="val -31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</p:spTree>
    <p:extLst>
      <p:ext uri="{BB962C8B-B14F-4D97-AF65-F5344CB8AC3E}">
        <p14:creationId xmlns:p14="http://schemas.microsoft.com/office/powerpoint/2010/main" val="389186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CFBD-F611-4C46-A89F-7FC8EBF0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626B7-D2F2-4B89-8F7B-2F06571513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자료형이 다른 몇 개의 데이터를 파일에 출력하였다가 다시 읽어보자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F8532-4060-4A5B-AFAC-1EE3F8A7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00" y="2085285"/>
            <a:ext cx="7240400" cy="4555321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A520486D-CEC3-48E6-A352-B3BA73ACA54E}"/>
              </a:ext>
            </a:extLst>
          </p:cNvPr>
          <p:cNvSpPr/>
          <p:nvPr/>
        </p:nvSpPr>
        <p:spPr>
          <a:xfrm>
            <a:off x="5692588" y="4760259"/>
            <a:ext cx="2079812" cy="4975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453"/>
              <a:gd name="adj6" fmla="val -82623"/>
            </a:avLst>
          </a:prstGeom>
          <a:solidFill>
            <a:srgbClr val="FFF5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정수와 부동소수점 수를 파일에 저장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90AC5514-A72B-46E4-9439-D676EC703740}"/>
              </a:ext>
            </a:extLst>
          </p:cNvPr>
          <p:cNvSpPr/>
          <p:nvPr/>
        </p:nvSpPr>
        <p:spPr>
          <a:xfrm>
            <a:off x="6112388" y="6109447"/>
            <a:ext cx="2079812" cy="4975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453"/>
              <a:gd name="adj6" fmla="val -82623"/>
            </a:avLst>
          </a:prstGeom>
          <a:solidFill>
            <a:srgbClr val="FFF5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파일에서 정수와 부동소수점 수를 읽는다</a:t>
            </a:r>
            <a:r>
              <a:rPr lang="en-US" altLang="ko-KR" sz="12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2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CFBD-F611-4C46-A89F-7FC8EBF0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626B7-D2F2-4B89-8F7B-2F06571513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자료형이 다른 몇 개의 데이터를 파일에 출력하였다가 다시 읽어보자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5DA844-EECC-4B8B-B853-B385A8D6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8" y="2083703"/>
            <a:ext cx="7017964" cy="26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장의 목표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9511D3A-26D7-42D6-9F97-8AD528F94D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1679" y="1600200"/>
            <a:ext cx="6555591" cy="4495800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25D7-0DB0-47CE-A8EA-BC090592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EB58-AB07-4108-B687-974D5DE703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버퍼 입력 스트림은 입력 장치에서 한번에 많이 읽어서 버퍼에 저장한다</a:t>
            </a:r>
            <a:r>
              <a:rPr lang="en-US" altLang="ko-KR" dirty="0"/>
              <a:t>. </a:t>
            </a:r>
            <a:r>
              <a:rPr lang="ko-KR" altLang="en-US" dirty="0"/>
              <a:t>프로그램이 입력을 요구하면 버퍼에서 꺼내서 반환한다</a:t>
            </a:r>
            <a:r>
              <a:rPr lang="en-US" altLang="ko-KR" dirty="0"/>
              <a:t>. </a:t>
            </a:r>
            <a:r>
              <a:rPr lang="ko-KR" altLang="en-US" dirty="0"/>
              <a:t>버퍼가 비었을 때만 입력 장치에서 읽는다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3C7F8-D78E-4BED-A4EA-CE7BD4CC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0" y="2949390"/>
            <a:ext cx="6051180" cy="28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525D7-0DB0-47CE-A8EA-BC090592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스트림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E7CD0D-C173-4FDD-B9D9-EF6EA3CF20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6520"/>
            <a:ext cx="8153400" cy="4263160"/>
          </a:xfrm>
        </p:spPr>
      </p:pic>
    </p:spTree>
    <p:extLst>
      <p:ext uri="{BB962C8B-B14F-4D97-AF65-F5344CB8AC3E}">
        <p14:creationId xmlns:p14="http://schemas.microsoft.com/office/powerpoint/2010/main" val="73694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5CD52-24F5-4B1C-826E-6BC35C5B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줄 단위로 복사하기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00105-1C3A-4E9A-93E3-D0A01F637D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 단위가 아니라 한 줄 단위로 입출력해야 하는 경우도 종종 있다</a:t>
            </a:r>
            <a:r>
              <a:rPr lang="en-US" altLang="ko-KR" dirty="0"/>
              <a:t>. </a:t>
            </a:r>
            <a:r>
              <a:rPr lang="ko-KR" altLang="en-US" dirty="0"/>
              <a:t>이럴 때는 </a:t>
            </a:r>
            <a:r>
              <a:rPr lang="en-US" altLang="ko-KR" dirty="0" err="1"/>
              <a:t>BufferedReader</a:t>
            </a:r>
            <a:r>
              <a:rPr lang="ko-KR" altLang="en-US" dirty="0"/>
              <a:t>와 </a:t>
            </a:r>
            <a:r>
              <a:rPr lang="en-US" altLang="ko-KR" dirty="0"/>
              <a:t>Printer-Writer </a:t>
            </a:r>
            <a:r>
              <a:rPr lang="ko-KR" altLang="en-US" dirty="0"/>
              <a:t>클래스를 사용하면 된다</a:t>
            </a:r>
            <a:r>
              <a:rPr lang="en-US" altLang="ko-KR" dirty="0"/>
              <a:t>. </a:t>
            </a:r>
            <a:r>
              <a:rPr lang="ko-KR" altLang="en-US" dirty="0"/>
              <a:t>복사 프로그램을 줄 단위로 복사하도록 변경하여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3C65C-5974-4145-A18E-28668F1A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60" y="2790825"/>
            <a:ext cx="7112934" cy="27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5CD52-24F5-4B1C-826E-6BC35C5B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줄 단위로 복사하기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E4DA452-1A48-4E68-9627-C6D89A3EE5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03057" y="1775754"/>
            <a:ext cx="6747249" cy="1909327"/>
          </a:xfrm>
        </p:spPr>
      </p:pic>
    </p:spTree>
    <p:extLst>
      <p:ext uri="{BB962C8B-B14F-4D97-AF65-F5344CB8AC3E}">
        <p14:creationId xmlns:p14="http://schemas.microsoft.com/office/powerpoint/2010/main" val="8605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B201-2186-495D-AF86-2481AF05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InputStreamReader</a:t>
            </a:r>
            <a:r>
              <a:rPr lang="ko-KR" altLang="en-US" dirty="0"/>
              <a:t>와 </a:t>
            </a:r>
            <a:r>
              <a:rPr lang="en-US" altLang="ko-KR" dirty="0" err="1"/>
              <a:t>OutputStreamWriter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0E845-F769-4C44-B7CD-69B8C89A7D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바이트 스트림과 문자 스트림을 연결하는 두 개의 범용의 </a:t>
            </a:r>
            <a:r>
              <a:rPr lang="ko-KR" altLang="en-US" dirty="0" err="1"/>
              <a:t>브릿지</a:t>
            </a:r>
            <a:r>
              <a:rPr lang="ko-KR" altLang="en-US" dirty="0"/>
              <a:t> 스트림이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00C53-AB9A-4487-ABD3-5AC580B5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60" y="2808482"/>
            <a:ext cx="7115175" cy="23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8149F-E5A2-4A31-BE23-63F9C10B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유니코드의 </a:t>
            </a:r>
            <a:r>
              <a:rPr lang="ko-KR" altLang="en-US" dirty="0" err="1"/>
              <a:t>엔코딩</a:t>
            </a:r>
            <a:r>
              <a:rPr lang="ko-KR" altLang="en-US" dirty="0"/>
              <a:t>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DC61F-30D8-4D7E-AF60-1103A5CDEA0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55379"/>
            <a:ext cx="8153400" cy="1080878"/>
          </a:xfrm>
        </p:spPr>
      </p:pic>
    </p:spTree>
    <p:extLst>
      <p:ext uri="{BB962C8B-B14F-4D97-AF65-F5344CB8AC3E}">
        <p14:creationId xmlns:p14="http://schemas.microsoft.com/office/powerpoint/2010/main" val="225278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5363F-0A2F-4B37-9948-2536BA67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InputStreamReader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A0C73-0F71-4258-ADC4-61CD372973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b="0" i="0" u="none" strike="noStrike" baseline="0" dirty="0" err="1">
                <a:latin typeface="MinionPro-Regular"/>
              </a:rPr>
              <a:t>InputStreamReader</a:t>
            </a:r>
            <a:r>
              <a:rPr lang="ko-KR" altLang="en-US" sz="1800" b="0" i="0" u="none" strike="noStrike" baseline="0" dirty="0">
                <a:latin typeface="YDVYMjOStd125"/>
              </a:rPr>
              <a:t>는 바이트 스트림을 문자 스트림으로 변환한다</a:t>
            </a:r>
            <a:r>
              <a:rPr lang="en-US" altLang="ko-KR" sz="1800" b="0" i="0" u="none" strike="noStrike" baseline="0" dirty="0">
                <a:latin typeface="YDVYMjOStd125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5BEFB5-8DD1-44F5-A851-C4912B94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4" y="2169179"/>
            <a:ext cx="7132858" cy="729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DEAAE6-154E-4447-A1AE-07661AEB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30" y="3467228"/>
            <a:ext cx="7360023" cy="17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9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3B6C-CA76-49ED-A2DE-1F37E10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UTF-8</a:t>
            </a:r>
            <a:r>
              <a:rPr lang="ko-KR" altLang="en-US" dirty="0"/>
              <a:t> 코딩 파일 읽기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0D89C7-3E77-41A5-AEFC-1E556CDE03B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6742" y="1872566"/>
            <a:ext cx="6756340" cy="1556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A36F6-CB09-48A6-B848-A8604F661B08}"/>
              </a:ext>
            </a:extLst>
          </p:cNvPr>
          <p:cNvSpPr txBox="1"/>
          <p:nvPr/>
        </p:nvSpPr>
        <p:spPr>
          <a:xfrm>
            <a:off x="6687671" y="3152001"/>
            <a:ext cx="620683" cy="276999"/>
          </a:xfrm>
          <a:prstGeom prst="rect">
            <a:avLst/>
          </a:prstGeom>
          <a:solidFill>
            <a:srgbClr val="ECEBEB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UTF-8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933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3B6C-CA76-49ED-A2DE-1F37E10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UTF-8</a:t>
            </a:r>
            <a:r>
              <a:rPr lang="ko-KR" altLang="en-US" dirty="0"/>
              <a:t> 코딩 파일 읽기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F0BDE1-4A66-442E-9A74-857B17980DB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5765" y="1600200"/>
            <a:ext cx="6621691" cy="4948468"/>
          </a:xfrm>
        </p:spPr>
      </p:pic>
    </p:spTree>
    <p:extLst>
      <p:ext uri="{BB962C8B-B14F-4D97-AF65-F5344CB8AC3E}">
        <p14:creationId xmlns:p14="http://schemas.microsoft.com/office/powerpoint/2010/main" val="114568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28BD-B8CD-4915-90DD-A9BD8FE8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줄단위로 입출력하기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36373-2CA3-4808-AA29-4AE672D4C3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4413" y="1564341"/>
            <a:ext cx="2300881" cy="4495800"/>
          </a:xfrm>
        </p:spPr>
        <p:txBody>
          <a:bodyPr/>
          <a:lstStyle/>
          <a:p>
            <a:r>
              <a:rPr lang="ko-KR" altLang="en-US" dirty="0"/>
              <a:t>문자 단위가 아니라 한 줄 단위로 입출력해야 하는 경우도 종종 있다</a:t>
            </a:r>
            <a:r>
              <a:rPr lang="en-US" altLang="ko-KR" dirty="0"/>
              <a:t>. </a:t>
            </a:r>
            <a:r>
              <a:rPr lang="ko-KR" altLang="en-US" dirty="0"/>
              <a:t>이럴 때는 </a:t>
            </a:r>
            <a:r>
              <a:rPr lang="en-US" altLang="ko-KR" dirty="0" err="1"/>
              <a:t>BufferedReader</a:t>
            </a:r>
            <a:r>
              <a:rPr lang="ko-KR" altLang="en-US" dirty="0"/>
              <a:t>와 </a:t>
            </a:r>
            <a:r>
              <a:rPr lang="en-US" altLang="ko-KR" dirty="0"/>
              <a:t>Printer-Writer </a:t>
            </a:r>
            <a:r>
              <a:rPr lang="ko-KR" altLang="en-US" dirty="0"/>
              <a:t>클래스를 사용하면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D7CA2-0F8B-4C6C-9381-A0E68FD7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58" y="1475551"/>
            <a:ext cx="6557009" cy="52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5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스트림</a:t>
            </a:r>
            <a:r>
              <a:rPr lang="en-US" altLang="ko-KR" sz="3600"/>
              <a:t>(stream)</a:t>
            </a:r>
          </a:p>
        </p:txBody>
      </p:sp>
      <p:sp>
        <p:nvSpPr>
          <p:cNvPr id="1888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스트림</a:t>
            </a:r>
            <a:r>
              <a:rPr lang="en-US" altLang="ko-KR"/>
              <a:t>(stream)</a:t>
            </a:r>
            <a:r>
              <a:rPr lang="ko-KR" altLang="en-US"/>
              <a:t>은 “순서가 있는 데이터의 연속적인 흐름”이다</a:t>
            </a:r>
            <a:r>
              <a:rPr lang="en-US" altLang="ko-KR"/>
              <a:t>. </a:t>
            </a:r>
          </a:p>
          <a:p>
            <a:r>
              <a:rPr lang="ko-KR" altLang="en-US"/>
              <a:t>스트림은 입출력을 물의 흐름처럼 간주하는 것이다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FE4E0-2344-4045-811D-40F69E63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570054"/>
            <a:ext cx="5225303" cy="37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7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CC583-AD75-4C10-8EAA-4587EC6F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71BA62-4D1A-440F-A307-D6B1D926A53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2722"/>
            <a:ext cx="8153400" cy="1427555"/>
          </a:xfrm>
        </p:spPr>
      </p:pic>
    </p:spTree>
    <p:extLst>
      <p:ext uri="{BB962C8B-B14F-4D97-AF65-F5344CB8AC3E}">
        <p14:creationId xmlns:p14="http://schemas.microsoft.com/office/powerpoint/2010/main" val="3608071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B8AA2-4B6B-4F9A-BADA-2C3CE563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CD253-A235-4205-9289-F238B0BDFD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객체를 파일에 저장하려면 어떻게 해야 할까</a:t>
            </a:r>
            <a:r>
              <a:rPr lang="en-US" altLang="ko-KR" dirty="0"/>
              <a:t>? </a:t>
            </a:r>
            <a:r>
              <a:rPr lang="ko-KR" altLang="en-US" dirty="0"/>
              <a:t>물론 객체의 데이터를 하나씩 꺼내서 저장하여도 되지만 더 편리한 방법이 있다</a:t>
            </a:r>
            <a:r>
              <a:rPr lang="en-US" altLang="ko-KR" dirty="0"/>
              <a:t>. -&gt; </a:t>
            </a:r>
            <a:r>
              <a:rPr lang="ko-KR" altLang="en-US" dirty="0">
                <a:solidFill>
                  <a:srgbClr val="C00000"/>
                </a:solidFill>
              </a:rPr>
              <a:t>객체 직렬화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0C2D8-65FD-4547-B064-0E608264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5" y="2472879"/>
            <a:ext cx="6924690" cy="40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68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2AC58-270B-487C-A14B-316B8E5C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직렬화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5FD8-5D85-41F4-BBE3-8758DBABA0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 직렬화는 객체가 가진 데이터들을 순차적인 데이터로 변환한다</a:t>
            </a:r>
            <a:r>
              <a:rPr lang="en-US" altLang="ko-KR" dirty="0"/>
              <a:t>. </a:t>
            </a:r>
            <a:r>
              <a:rPr lang="ko-KR" altLang="en-US" dirty="0"/>
              <a:t>순차적인 데이터가 되면 파일에 쉽게 저장할 수 있다</a:t>
            </a:r>
            <a:r>
              <a:rPr lang="en-US" altLang="ko-KR" dirty="0"/>
              <a:t>. </a:t>
            </a:r>
            <a:r>
              <a:rPr lang="ko-KR" altLang="en-US" dirty="0"/>
              <a:t>어떤 클래스가 직렬화를 지원하려면 </a:t>
            </a:r>
            <a:r>
              <a:rPr lang="en-US" altLang="ko-KR" dirty="0"/>
              <a:t>Serializable</a:t>
            </a:r>
            <a:r>
              <a:rPr lang="ko-KR" altLang="en-US" dirty="0"/>
              <a:t>라는 인터페이스를 구현하면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객체가 </a:t>
            </a:r>
            <a:r>
              <a:rPr lang="ko-KR" altLang="en-US" dirty="0" err="1"/>
              <a:t>직렬화된</a:t>
            </a:r>
            <a:r>
              <a:rPr lang="ko-KR" altLang="en-US" dirty="0"/>
              <a:t> 데이터를 읽어서 자신의 상태를 복구하는 것을 역직렬화</a:t>
            </a:r>
            <a:r>
              <a:rPr lang="en-US" altLang="ko-KR" dirty="0"/>
              <a:t>(deserialization)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9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E9D5-D063-4FE8-BDC2-70963857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Date </a:t>
            </a:r>
            <a:r>
              <a:rPr lang="ko-KR" altLang="en-US" dirty="0"/>
              <a:t>객체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FA8D2-7646-422D-B5D6-090349C80B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2214282" cy="4495800"/>
          </a:xfrm>
        </p:spPr>
        <p:txBody>
          <a:bodyPr/>
          <a:lstStyle/>
          <a:p>
            <a:r>
              <a:rPr lang="ko-KR" altLang="en-US" dirty="0"/>
              <a:t>자바가 기본적으로 제공하는 </a:t>
            </a:r>
            <a:r>
              <a:rPr lang="en-US" altLang="ko-KR" dirty="0"/>
              <a:t>Date </a:t>
            </a:r>
            <a:r>
              <a:rPr lang="ko-KR" altLang="en-US" dirty="0"/>
              <a:t>클래스를 이용하여서 현재 날짜를 나타내는 객체를 저장하였다가 다시 읽어서 콘솔에 표시하는 소스는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5809E-E3AD-430D-840B-4FDE1E6D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29" y="1416424"/>
            <a:ext cx="6683519" cy="54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850C2-6635-4810-9553-56B72A01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881131-9334-4AB5-A976-5106686D13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90516"/>
            <a:ext cx="8153400" cy="1079544"/>
          </a:xfrm>
        </p:spPr>
      </p:pic>
    </p:spTree>
    <p:extLst>
      <p:ext uri="{BB962C8B-B14F-4D97-AF65-F5344CB8AC3E}">
        <p14:creationId xmlns:p14="http://schemas.microsoft.com/office/powerpoint/2010/main" val="359356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9C42-9A5A-4FF1-B30B-573AE862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Path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BEE2E-958B-4430-BD11-74C0CCBE60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/>
              <a:t>클래스는 경로를 나타내는 클래스로서 “</a:t>
            </a:r>
            <a:r>
              <a:rPr lang="en-US" altLang="ko-KR" dirty="0"/>
              <a:t>C:\home\work”</a:t>
            </a:r>
            <a:r>
              <a:rPr lang="ko-KR" altLang="en-US" dirty="0"/>
              <a:t>와 같은 경로를 받아서 객체를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456585-6163-48EC-B335-80C6F99C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48" y="2421178"/>
            <a:ext cx="7542400" cy="38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1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3A0C-BC2B-4ECF-ADC1-444BD760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83EC1-6327-47F8-A41A-359B67CFF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클래스는 파일을 조작하고 검사하는 코드를 쉽게 작성하게 해주는 클래스이다</a:t>
            </a:r>
            <a:r>
              <a:rPr lang="en-US" altLang="ko-KR" dirty="0"/>
              <a:t>. File </a:t>
            </a:r>
            <a:r>
              <a:rPr lang="ko-KR" altLang="en-US" dirty="0"/>
              <a:t>객체는 파일이 아닌 파일 이름을 나타내는 객체이다</a:t>
            </a:r>
            <a:r>
              <a:rPr lang="en-US" altLang="ko-KR" dirty="0"/>
              <a:t>.</a:t>
            </a:r>
          </a:p>
          <a:p>
            <a:pPr marL="640080" lvl="2" indent="0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nsolas-Bold"/>
              </a:rPr>
              <a:t>new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altLang="ko-KR" sz="1600" b="0" i="0" u="none" strike="noStrike" baseline="0" dirty="0">
                <a:solidFill>
                  <a:srgbClr val="005AFF"/>
                </a:solidFill>
                <a:latin typeface="Consolas" panose="020B0609020204030204" pitchFamily="49" charset="0"/>
              </a:rPr>
              <a:t>"data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5AFF"/>
                </a:solidFill>
                <a:latin typeface="Consolas" panose="020B0609020204030204" pitchFamily="49" charset="0"/>
              </a:rPr>
              <a:t>txt"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56F1A-B0C5-49D9-A729-236F94F0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04" y="2832847"/>
            <a:ext cx="7285592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1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0481-91B8-4E4E-AAE9-912E3566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파일 속성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01F8C-3B9E-4CE0-A3E0-49F1C7CB5A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특정 디렉터리 안의 각 파일에 대하여 파일의 속성을 표시하여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78B582-F829-49BD-9BF9-D583DE86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3" y="2173910"/>
            <a:ext cx="6691313" cy="25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4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0481-91B8-4E4E-AAE9-912E3566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파일 속성 알아보기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BBB5987-E5B3-4667-9515-B7D4FB5863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3611" y="1443665"/>
            <a:ext cx="6916778" cy="5185735"/>
          </a:xfrm>
        </p:spPr>
      </p:pic>
    </p:spTree>
    <p:extLst>
      <p:ext uri="{BB962C8B-B14F-4D97-AF65-F5344CB8AC3E}">
        <p14:creationId xmlns:p14="http://schemas.microsoft.com/office/powerpoint/2010/main" val="2775910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A24C4-9C8F-48C6-A426-2B9438EE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라이브러리로 파일 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D5440-A78E-4054-ABFD-E637D0889E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처리에서도 스트림 라이브러리를 사용할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현재 디렉터리의 모든 </a:t>
            </a:r>
            <a:r>
              <a:rPr lang="ko-KR" altLang="en-US" dirty="0" err="1"/>
              <a:t>파일을출력하는</a:t>
            </a:r>
            <a:r>
              <a:rPr lang="ko-KR" altLang="en-US" dirty="0"/>
              <a:t> 코드는 다음과 같이 작성할 수도 있다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 err="1"/>
              <a:t>Files.list</a:t>
            </a:r>
            <a:r>
              <a:rPr lang="en-US" altLang="ko-KR" dirty="0"/>
              <a:t>(</a:t>
            </a:r>
            <a:r>
              <a:rPr lang="en-US" altLang="ko-KR" dirty="0" err="1"/>
              <a:t>Paths.get</a:t>
            </a:r>
            <a:r>
              <a:rPr lang="en-US" altLang="ko-KR" dirty="0"/>
              <a:t>(".")).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예를 들어서 파일을 읽어서 각 줄 끝에 있는 불필요한 공백을 제거하고 빈 줄을 필터링한 후에 출력하는 코드는 다음과 같다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 err="1"/>
              <a:t>Files.lines</a:t>
            </a:r>
            <a:r>
              <a:rPr lang="en-US" altLang="ko-KR" dirty="0"/>
              <a:t>(new File("test.txt").</a:t>
            </a:r>
            <a:r>
              <a:rPr lang="en-US" altLang="ko-KR" dirty="0" err="1"/>
              <a:t>toPath</a:t>
            </a:r>
            <a:r>
              <a:rPr lang="en-US" altLang="ko-KR" dirty="0"/>
              <a:t>())</a:t>
            </a:r>
          </a:p>
          <a:p>
            <a:pPr marL="365760" lvl="1" indent="0">
              <a:buNone/>
            </a:pPr>
            <a:r>
              <a:rPr lang="en-US" altLang="ko-KR" dirty="0"/>
              <a:t>.map(s -&gt; </a:t>
            </a:r>
            <a:r>
              <a:rPr lang="en-US" altLang="ko-KR" dirty="0" err="1"/>
              <a:t>s.trim</a:t>
            </a:r>
            <a:r>
              <a:rPr lang="en-US" altLang="ko-KR" dirty="0"/>
              <a:t>())</a:t>
            </a:r>
          </a:p>
          <a:p>
            <a:pPr marL="365760" lvl="1" indent="0">
              <a:buNone/>
            </a:pPr>
            <a:r>
              <a:rPr lang="en-US" altLang="ko-KR" dirty="0"/>
              <a:t>.filter(s -&gt; !</a:t>
            </a:r>
            <a:r>
              <a:rPr lang="en-US" altLang="ko-KR" dirty="0" err="1"/>
              <a:t>s.isEmpty</a:t>
            </a:r>
            <a:r>
              <a:rPr lang="en-US" altLang="ko-KR" dirty="0"/>
              <a:t>())</a:t>
            </a:r>
          </a:p>
          <a:p>
            <a:pPr marL="365760" lvl="1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61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스트림의</a:t>
            </a:r>
            <a:r>
              <a:rPr lang="ko-KR" altLang="en-US" sz="3600" dirty="0"/>
              <a:t> 분류</a:t>
            </a:r>
            <a:endParaRPr lang="en-US" altLang="ko-KR" sz="3600" dirty="0"/>
          </a:p>
        </p:txBody>
      </p:sp>
      <p:sp>
        <p:nvSpPr>
          <p:cNvPr id="1892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입출력의 단위에 따라서 분류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0BC19-F878-4D4E-83E0-BDA21407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4" y="2125424"/>
            <a:ext cx="7748868" cy="28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9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9E270-E67E-4A6B-9DE0-AB0A17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3BAD7C-BA16-4802-9E03-0E6EED34E2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95003"/>
            <a:ext cx="8153400" cy="1327133"/>
          </a:xfrm>
        </p:spPr>
      </p:pic>
    </p:spTree>
    <p:extLst>
      <p:ext uri="{BB962C8B-B14F-4D97-AF65-F5344CB8AC3E}">
        <p14:creationId xmlns:p14="http://schemas.microsoft.com/office/powerpoint/2010/main" val="1202629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8AB3-C745-4A00-9399-EBE55E77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8892-82E3-499F-94AB-DBAF8DC1C7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특정한 디렉터리 안의 </a:t>
            </a:r>
            <a:r>
              <a:rPr lang="en-US" altLang="ko-KR" dirty="0"/>
              <a:t>C </a:t>
            </a:r>
            <a:r>
              <a:rPr lang="ko-KR" altLang="en-US" dirty="0"/>
              <a:t>소스 파일을 모두 찾아서 소스의 첫 번째 줄에 다음과 같은 문장을 추가하는 자바 프로그램을 작성해보자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/>
              <a:t>	#define _CRT_SECURE_NO_WARNINGS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46ED9-6B00-49EF-9CBE-E506844B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35" y="3033153"/>
            <a:ext cx="6684187" cy="2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8AB3-C745-4A00-9399-EBE55E77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48A4C71-93FD-4FFB-868A-262FBA913F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0260" y="1600199"/>
            <a:ext cx="6928486" cy="4883419"/>
          </a:xfrm>
        </p:spPr>
      </p:pic>
    </p:spTree>
    <p:extLst>
      <p:ext uri="{BB962C8B-B14F-4D97-AF65-F5344CB8AC3E}">
        <p14:creationId xmlns:p14="http://schemas.microsoft.com/office/powerpoint/2010/main" val="2511210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8AB3-C745-4A00-9399-EBE55E77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F0E72CA-6E7D-48C7-8A7B-2DD47998D41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6202" y="1702714"/>
            <a:ext cx="6719674" cy="3452571"/>
          </a:xfrm>
        </p:spPr>
      </p:pic>
    </p:spTree>
    <p:extLst>
      <p:ext uri="{BB962C8B-B14F-4D97-AF65-F5344CB8AC3E}">
        <p14:creationId xmlns:p14="http://schemas.microsoft.com/office/powerpoint/2010/main" val="1245141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883B4-94FC-49BA-B0BC-F0A7173A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압축 파일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895A9E-D8D9-4CD0-933F-DA272723CC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4547" y="1219200"/>
            <a:ext cx="7374905" cy="5531178"/>
          </a:xfrm>
        </p:spPr>
      </p:pic>
    </p:spTree>
    <p:extLst>
      <p:ext uri="{BB962C8B-B14F-4D97-AF65-F5344CB8AC3E}">
        <p14:creationId xmlns:p14="http://schemas.microsoft.com/office/powerpoint/2010/main" val="915199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566E6-BD6C-4D6D-8F11-A997528F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파일 암호화하기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18EE8-4133-43E5-BDE6-6C4E7A8E6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암호화 방법은 </a:t>
            </a:r>
            <a:r>
              <a:rPr lang="en-US" altLang="ko-KR" dirty="0"/>
              <a:t>XOR </a:t>
            </a:r>
            <a:r>
              <a:rPr lang="ko-KR" altLang="en-US" dirty="0"/>
              <a:t>암호화 방법이다</a:t>
            </a:r>
            <a:r>
              <a:rPr lang="en-US" altLang="ko-KR" dirty="0"/>
              <a:t>. </a:t>
            </a:r>
            <a:r>
              <a:rPr lang="ko-KR" altLang="en-US" dirty="0"/>
              <a:t>이 알고리즘에서는 파일 안의 모든 문자에 대하여 암호키와 비트 </a:t>
            </a:r>
            <a:r>
              <a:rPr lang="en-US" altLang="ko-KR" dirty="0"/>
              <a:t>XOR </a:t>
            </a:r>
            <a:r>
              <a:rPr lang="ko-KR" altLang="en-US" dirty="0"/>
              <a:t>연산자를 적용한다</a:t>
            </a:r>
            <a:r>
              <a:rPr lang="en-US" altLang="ko-KR" dirty="0"/>
              <a:t>. </a:t>
            </a:r>
            <a:r>
              <a:rPr lang="ko-KR" altLang="en-US" dirty="0"/>
              <a:t>출력을 해독하려면 동일한 키를 사용하여 </a:t>
            </a:r>
            <a:r>
              <a:rPr lang="en-US" altLang="ko-KR" dirty="0"/>
              <a:t>XOR </a:t>
            </a:r>
            <a:r>
              <a:rPr lang="ko-KR" altLang="en-US" dirty="0"/>
              <a:t>함수를 다시 적용하면 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05D9B-A7B6-431C-BD77-E19E045E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824418"/>
            <a:ext cx="7198658" cy="16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5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B660A-DAEE-4E61-BA38-9FD0221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파일 암호화하기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863DD1-5227-41E7-9D7D-63C00B18DD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3686" y="1219200"/>
            <a:ext cx="7209348" cy="5574628"/>
          </a:xfrm>
        </p:spPr>
      </p:pic>
    </p:spTree>
    <p:extLst>
      <p:ext uri="{BB962C8B-B14F-4D97-AF65-F5344CB8AC3E}">
        <p14:creationId xmlns:p14="http://schemas.microsoft.com/office/powerpoint/2010/main" val="2183108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820A-4641-4858-BC70-50B5B18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파일에서 특정 문자 횟수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ACAD0-DB0F-4873-8F6A-4288D507AA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주어진 파일에서 특정한 문자 </a:t>
            </a:r>
            <a:r>
              <a:rPr lang="en-US" altLang="ko-KR" dirty="0"/>
              <a:t>a</a:t>
            </a:r>
            <a:r>
              <a:rPr lang="ko-KR" altLang="en-US" dirty="0"/>
              <a:t>가 파일에 나타나는 횟수를 세는 예제를 작성하라</a:t>
            </a:r>
            <a:r>
              <a:rPr lang="en-US" altLang="ko-KR" dirty="0"/>
              <a:t>. </a:t>
            </a:r>
            <a:r>
              <a:rPr lang="ko-KR" altLang="en-US" dirty="0"/>
              <a:t>파일 이름은 사용자가 입력할 수 있도록 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F63B2-26C8-48C2-8DE7-12FBB96D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90" y="2451007"/>
            <a:ext cx="7739063" cy="4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820A-4641-4858-BC70-50B5B18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파일에서 특정 문자 횟수 세기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5E3FC2-EAD0-4893-9C8A-3AE03B263C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6128" y="1600200"/>
            <a:ext cx="7406693" cy="4495800"/>
          </a:xfrm>
        </p:spPr>
      </p:pic>
    </p:spTree>
    <p:extLst>
      <p:ext uri="{BB962C8B-B14F-4D97-AF65-F5344CB8AC3E}">
        <p14:creationId xmlns:p14="http://schemas.microsoft.com/office/powerpoint/2010/main" val="32406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820A-4641-4858-BC70-50B5B18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파일에서 특정 문자 횟수 세기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7B836A-FD86-4110-952A-5DE9BF06EE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1112" y="1835653"/>
            <a:ext cx="7661776" cy="1726710"/>
          </a:xfrm>
        </p:spPr>
      </p:pic>
    </p:spTree>
    <p:extLst>
      <p:ext uri="{BB962C8B-B14F-4D97-AF65-F5344CB8AC3E}">
        <p14:creationId xmlns:p14="http://schemas.microsoft.com/office/powerpoint/2010/main" val="36666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 스트림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b="1" dirty="0"/>
              <a:t>(byte stream)</a:t>
            </a:r>
            <a:r>
              <a:rPr lang="ko-KR" altLang="en-US" dirty="0"/>
              <a:t>은 바이트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클래스</a:t>
            </a:r>
            <a:endParaRPr lang="en-US" altLang="ko-KR" dirty="0"/>
          </a:p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클래스들은 추상 클래스인 </a:t>
            </a:r>
            <a:r>
              <a:rPr lang="en-US" altLang="ko-KR" dirty="0" err="1"/>
              <a:t>InputStream</a:t>
            </a:r>
            <a:r>
              <a:rPr lang="ko-KR" altLang="en-US" dirty="0"/>
              <a:t>와 </a:t>
            </a:r>
            <a:r>
              <a:rPr lang="en-US" altLang="ko-KR" dirty="0" err="1"/>
              <a:t>OutputStream</a:t>
            </a:r>
            <a:r>
              <a:rPr lang="ko-KR" altLang="en-US" dirty="0"/>
              <a:t>에서 파생된다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 이름에는</a:t>
            </a:r>
            <a:r>
              <a:rPr lang="en-US" altLang="ko-KR" dirty="0" err="1"/>
              <a:t>InputStream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OutputStream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이 붙는다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16D4F-A7A7-43D1-8ED8-9F9FF0F1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8" y="3428999"/>
            <a:ext cx="6069105" cy="30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40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3983-D6BC-40A3-A64B-E3EE6F3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CSV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1A37-9B98-435B-90DF-60ACCB2F8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파일은 텍스트 파일로서 콤마</a:t>
            </a:r>
            <a:r>
              <a:rPr lang="en-US" altLang="ko-KR" dirty="0"/>
              <a:t>(,)</a:t>
            </a:r>
            <a:r>
              <a:rPr lang="ko-KR" altLang="en-US" dirty="0"/>
              <a:t>로 데이터를 분리하여 제공한다</a:t>
            </a:r>
            <a:r>
              <a:rPr lang="en-US" altLang="ko-KR" dirty="0"/>
              <a:t>. </a:t>
            </a:r>
            <a:r>
              <a:rPr lang="ko-KR" altLang="en-US" dirty="0"/>
              <a:t>예를 들면 다음과 같다</a:t>
            </a:r>
            <a:r>
              <a:rPr lang="en-US" altLang="ko-KR" dirty="0"/>
              <a:t>. </a:t>
            </a:r>
            <a:r>
              <a:rPr lang="ko-KR" altLang="en-US" dirty="0"/>
              <a:t>이번 실습에서는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ko-KR" altLang="en-US" dirty="0" err="1"/>
              <a:t>파싱하여서</a:t>
            </a:r>
            <a:r>
              <a:rPr lang="ko-KR" altLang="en-US" dirty="0"/>
              <a:t> 문자열을 화면에 출력하는 프로그램을 작성해보자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F6AC9-F471-44F2-83BD-BAB55EB8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88" y="2784146"/>
            <a:ext cx="6445624" cy="1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2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03983-D6BC-40A3-A64B-E3EE6F3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 err="1"/>
              <a:t>시저</a:t>
            </a:r>
            <a:r>
              <a:rPr lang="ko-KR" altLang="en-US" dirty="0"/>
              <a:t> 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F1A37-9B98-435B-90DF-60ACCB2F8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시저암호화는</a:t>
            </a:r>
            <a:r>
              <a:rPr lang="ko-KR" altLang="en-US" dirty="0"/>
              <a:t> 문자들을 다른 문자들로 치환하는 암호화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D2094-9E4B-4270-8C0E-80CC77A2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59" y="2254623"/>
            <a:ext cx="6900582" cy="6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스트림은 입출력 장치와 프로그램 간의 데이터 흐름을 추상화한 것이다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바이트 스트림에서는 데이터가 바이트 단위로 쪼개져서 이동한다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 스트림에서는 데이터가 문자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유니코드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단위로 쪼개져서 이동한다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바이트 스트림은 이진 데이터가 저장된 파일에서 데이터를 읽을 때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예를 들어서 이미지 파일에서 데이터를 읽을 때는 바이트 스트림을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 스트림은 텍스트 데이터가 저장된 파일에서 데이터를 읽을 때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버퍼 스트림은 입출력 장치와 프로그램 사이에 버퍼 기능을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파일에서 바이트를 읽을 때는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파일에 바이트를 쓸 때는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파일에서 문자를 읽을 때는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파일에 바이트를 쓸 때는 </a:t>
            </a:r>
            <a:r>
              <a:rPr lang="en-US" altLang="ko-KR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스트림은 기본 자료형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(int, double, ...)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단위로 데이터를 읽거나 쓸 때 사용한다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객체는 </a:t>
            </a:r>
            <a:r>
              <a:rPr lang="ko-KR" altLang="en-US" sz="16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직렬화하여서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파일에 저장할 수 있고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반대로 파일에서 역직렬화 과정을 </a:t>
            </a:r>
            <a:r>
              <a:rPr lang="ko-KR" altLang="en-US" sz="1600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거쳐서 읽을 수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스트림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스트림</a:t>
            </a:r>
            <a:r>
              <a:rPr lang="en-US" altLang="ko-KR" b="1" dirty="0"/>
              <a:t>(character stream)</a:t>
            </a:r>
            <a:r>
              <a:rPr lang="ko-KR" altLang="en-US" dirty="0"/>
              <a:t>은 문자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클래스</a:t>
            </a:r>
            <a:endParaRPr lang="en-US" altLang="ko-KR" dirty="0"/>
          </a:p>
          <a:p>
            <a:r>
              <a:rPr lang="ko-KR" altLang="en-US" dirty="0"/>
              <a:t>이들은 모두 기본 추상 클래스인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클래스에서 파생된다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ko-KR" altLang="en-US" dirty="0"/>
              <a:t> 클래스 이름에는 </a:t>
            </a:r>
            <a:r>
              <a:rPr lang="en-US" altLang="ko-KR" dirty="0"/>
              <a:t>Reader(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Writer(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가 붙는다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08F2C-CE02-4046-B94D-0E120095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3142128"/>
            <a:ext cx="6069105" cy="30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C2FD-980D-4940-A886-DEF53CA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4CA98F-97E6-4E6A-94F7-3FCE39D727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60769"/>
            <a:ext cx="8153400" cy="1305955"/>
          </a:xfrm>
        </p:spPr>
      </p:pic>
    </p:spTree>
    <p:extLst>
      <p:ext uri="{BB962C8B-B14F-4D97-AF65-F5344CB8AC3E}">
        <p14:creationId xmlns:p14="http://schemas.microsoft.com/office/powerpoint/2010/main" val="52901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6DF7-CD23-49D9-8BED-6E9A32D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AAA1-775A-4736-B2F2-F98F9F213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 스트림</a:t>
            </a:r>
            <a:r>
              <a:rPr lang="en-US" altLang="ko-KR" dirty="0"/>
              <a:t>(a)</a:t>
            </a:r>
            <a:r>
              <a:rPr lang="ko-KR" altLang="en-US" dirty="0"/>
              <a:t>에서는 입출력 단위가 문자이다</a:t>
            </a:r>
            <a:r>
              <a:rPr lang="en-US" altLang="ko-KR" dirty="0"/>
              <a:t>(</a:t>
            </a:r>
            <a:r>
              <a:rPr lang="ko-KR" altLang="en-US" dirty="0"/>
              <a:t>바이트가 아니다</a:t>
            </a:r>
            <a:r>
              <a:rPr lang="en-US" altLang="ko-KR" dirty="0"/>
              <a:t>!). </a:t>
            </a:r>
            <a:r>
              <a:rPr lang="ko-KR" altLang="en-US" dirty="0"/>
              <a:t>자바 플랫폼은 유니코드를 사용해서 문자를 저장한다</a:t>
            </a:r>
            <a:r>
              <a:rPr lang="en-US" altLang="ko-KR" dirty="0"/>
              <a:t>. </a:t>
            </a:r>
            <a:r>
              <a:rPr lang="ko-KR" altLang="en-US" dirty="0"/>
              <a:t>문자 스트림은 자동적으로 이 유니코드 문자를 지역 문자 집합으로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58EEA-21DB-4531-9DED-FD1C96A0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06" y="3008499"/>
            <a:ext cx="5966853" cy="16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6DF7-CD23-49D9-8BED-6E9A32D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9AAA1-775A-4736-B2F2-F98F9F213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모든 문자 스트림 클래스는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Writer </a:t>
            </a:r>
            <a:r>
              <a:rPr lang="ko-KR" altLang="en-US" dirty="0"/>
              <a:t>클래스로부터 상속된다</a:t>
            </a:r>
            <a:r>
              <a:rPr lang="en-US" altLang="ko-KR" dirty="0"/>
              <a:t>. </a:t>
            </a:r>
            <a:r>
              <a:rPr lang="ko-KR" altLang="en-US" dirty="0"/>
              <a:t>모든 문자 스트림은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Writer</a:t>
            </a:r>
            <a:r>
              <a:rPr lang="ko-KR" altLang="en-US" dirty="0"/>
              <a:t>로부터 파생된다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B9E4D1-89FF-4596-A9BE-E66AFDA9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68" y="2905151"/>
            <a:ext cx="8153401" cy="23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3337</TotalTime>
  <Words>1075</Words>
  <Application>Microsoft Office PowerPoint</Application>
  <PresentationFormat>화면 슬라이드 쇼(4:3)</PresentationFormat>
  <Paragraphs>117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Consolas-Bold</vt:lpstr>
      <vt:lpstr>MinionPro-Regular</vt:lpstr>
      <vt:lpstr>YDVYMjOStd125</vt:lpstr>
      <vt:lpstr>굴림</vt:lpstr>
      <vt:lpstr>Arial</vt:lpstr>
      <vt:lpstr>Consolas</vt:lpstr>
      <vt:lpstr>Tw Cen MT</vt:lpstr>
      <vt:lpstr>Wingdings</vt:lpstr>
      <vt:lpstr>Wingdings 2</vt:lpstr>
      <vt:lpstr>가을</vt:lpstr>
      <vt:lpstr>15장 파일 입출력</vt:lpstr>
      <vt:lpstr>15장의 목표</vt:lpstr>
      <vt:lpstr>스트림(stream)</vt:lpstr>
      <vt:lpstr>스트림의 분류</vt:lpstr>
      <vt:lpstr>바이트 스트림</vt:lpstr>
      <vt:lpstr>문자 스트림</vt:lpstr>
      <vt:lpstr>중간점검</vt:lpstr>
      <vt:lpstr>문자 스트림</vt:lpstr>
      <vt:lpstr>문자 스트림</vt:lpstr>
      <vt:lpstr>문자 스트림</vt:lpstr>
      <vt:lpstr>문자 스크림의 입출력 메소드</vt:lpstr>
      <vt:lpstr>예제: 텍스트 파일 읽기</vt:lpstr>
      <vt:lpstr>예제: 텍스트 파일 읽기</vt:lpstr>
      <vt:lpstr>try-with-resources 사용</vt:lpstr>
      <vt:lpstr>중간점검</vt:lpstr>
      <vt:lpstr>중간 처리 스트림</vt:lpstr>
      <vt:lpstr>이진 파일에서 정수를 읽고 싶다면</vt:lpstr>
      <vt:lpstr>예제: </vt:lpstr>
      <vt:lpstr>예제: </vt:lpstr>
      <vt:lpstr>버퍼 스트림</vt:lpstr>
      <vt:lpstr>버퍼 스트림</vt:lpstr>
      <vt:lpstr>예제: 줄 단위로 복사하기</vt:lpstr>
      <vt:lpstr>예제: 줄 단위로 복사하기</vt:lpstr>
      <vt:lpstr>InputStreamReader와 OutputStreamWriter 클래스</vt:lpstr>
      <vt:lpstr>유니코드의 엔코딩 예</vt:lpstr>
      <vt:lpstr>InputStreamReader</vt:lpstr>
      <vt:lpstr>예제: UTF-8 코딩 파일 읽기</vt:lpstr>
      <vt:lpstr>예제: UTF-8 코딩 파일 읽기</vt:lpstr>
      <vt:lpstr>예제: 줄단위로 입출력하기</vt:lpstr>
      <vt:lpstr>중간점검</vt:lpstr>
      <vt:lpstr>객체 저장하기</vt:lpstr>
      <vt:lpstr>객체 직렬화</vt:lpstr>
      <vt:lpstr>예제: Date 객체 저장하기</vt:lpstr>
      <vt:lpstr>중간점검</vt:lpstr>
      <vt:lpstr>Path 객체</vt:lpstr>
      <vt:lpstr>File 객체</vt:lpstr>
      <vt:lpstr>예제: 파일 속성 알아보기</vt:lpstr>
      <vt:lpstr>예제: 파일 속성 알아보기</vt:lpstr>
      <vt:lpstr>스트림 라이브러리로 파일 처리하기</vt:lpstr>
      <vt:lpstr>중간점검</vt:lpstr>
      <vt:lpstr>Lab: </vt:lpstr>
      <vt:lpstr>Sol: </vt:lpstr>
      <vt:lpstr>Sol: </vt:lpstr>
      <vt:lpstr>Lab: 압축 파일</vt:lpstr>
      <vt:lpstr>Lab: 파일 암호화하기</vt:lpstr>
      <vt:lpstr>Sol: 파일 암호화하기</vt:lpstr>
      <vt:lpstr>Lab: 파일에서 특정 문자 횟수 세기</vt:lpstr>
      <vt:lpstr>Sol: 파일에서 특정 문자 횟수 세기</vt:lpstr>
      <vt:lpstr>Sol: 파일에서 특정 문자 횟수 세기</vt:lpstr>
      <vt:lpstr>Mini Project: CSV 파일 읽기</vt:lpstr>
      <vt:lpstr>Mini Project: 시저 암호화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873</cp:revision>
  <dcterms:created xsi:type="dcterms:W3CDTF">2007-06-29T06:43:39Z</dcterms:created>
  <dcterms:modified xsi:type="dcterms:W3CDTF">2022-03-04T00:55:46Z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