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50"/>
  </p:notesMasterIdLst>
  <p:handoutMasterIdLst>
    <p:handoutMasterId r:id="rId51"/>
  </p:handoutMasterIdLst>
  <p:sldIdLst>
    <p:sldId id="256" r:id="rId2"/>
    <p:sldId id="379" r:id="rId3"/>
    <p:sldId id="1022" r:id="rId4"/>
    <p:sldId id="1023" r:id="rId5"/>
    <p:sldId id="1024" r:id="rId6"/>
    <p:sldId id="1025" r:id="rId7"/>
    <p:sldId id="289" r:id="rId8"/>
    <p:sldId id="318" r:id="rId9"/>
    <p:sldId id="1026" r:id="rId10"/>
    <p:sldId id="1027" r:id="rId11"/>
    <p:sldId id="320" r:id="rId12"/>
    <p:sldId id="1028" r:id="rId13"/>
    <p:sldId id="1029" r:id="rId14"/>
    <p:sldId id="1030" r:id="rId15"/>
    <p:sldId id="1031" r:id="rId16"/>
    <p:sldId id="291" r:id="rId17"/>
    <p:sldId id="292" r:id="rId18"/>
    <p:sldId id="288" r:id="rId19"/>
    <p:sldId id="325" r:id="rId20"/>
    <p:sldId id="1032" r:id="rId21"/>
    <p:sldId id="1033" r:id="rId22"/>
    <p:sldId id="1034" r:id="rId23"/>
    <p:sldId id="1035" r:id="rId24"/>
    <p:sldId id="327" r:id="rId25"/>
    <p:sldId id="1036" r:id="rId26"/>
    <p:sldId id="299" r:id="rId27"/>
    <p:sldId id="1037" r:id="rId28"/>
    <p:sldId id="1038" r:id="rId29"/>
    <p:sldId id="1039" r:id="rId30"/>
    <p:sldId id="1040" r:id="rId31"/>
    <p:sldId id="1041" r:id="rId32"/>
    <p:sldId id="1042" r:id="rId33"/>
    <p:sldId id="1043" r:id="rId34"/>
    <p:sldId id="313" r:id="rId35"/>
    <p:sldId id="1044" r:id="rId36"/>
    <p:sldId id="314" r:id="rId37"/>
    <p:sldId id="315" r:id="rId38"/>
    <p:sldId id="316" r:id="rId39"/>
    <p:sldId id="337" r:id="rId40"/>
    <p:sldId id="338" r:id="rId41"/>
    <p:sldId id="339" r:id="rId42"/>
    <p:sldId id="1045" r:id="rId43"/>
    <p:sldId id="1046" r:id="rId44"/>
    <p:sldId id="1047" r:id="rId45"/>
    <p:sldId id="1048" r:id="rId46"/>
    <p:sldId id="1021" r:id="rId47"/>
    <p:sldId id="330" r:id="rId48"/>
    <p:sldId id="305" r:id="rId4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BCD9"/>
    <a:srgbClr val="FFFFFF"/>
    <a:srgbClr val="FFF5D3"/>
    <a:srgbClr val="E8EFF8"/>
    <a:srgbClr val="E8F1CD"/>
    <a:srgbClr val="55C5D0"/>
    <a:srgbClr val="FEEBCD"/>
    <a:srgbClr val="FFF3DB"/>
    <a:srgbClr val="DDF1F0"/>
    <a:srgbClr val="F69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BDD8EA-ABBC-431C-AC65-2492E152B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97393-2EB1-46AB-82F2-C97528613E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" y="228600"/>
            <a:ext cx="499238" cy="899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r>
              <a:rPr lang="ko-KR" altLang="en-US" dirty="0"/>
              <a:t>장  네트워크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4"/>
          <p:cNvSpPr txBox="1"/>
          <p:nvPr/>
        </p:nvSpPr>
        <p:spPr>
          <a:xfrm>
            <a:off x="2362200" y="870619"/>
            <a:ext cx="3810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/>
              <a:t>파워자바</a:t>
            </a:r>
            <a:r>
              <a:rPr lang="en-US" altLang="ko-KR" sz="4800" i="1" dirty="0"/>
              <a:t>(</a:t>
            </a:r>
            <a:r>
              <a:rPr lang="ko-KR" altLang="en-US" sz="4800" i="1" dirty="0"/>
              <a:t>개정</a:t>
            </a:r>
            <a:r>
              <a:rPr lang="en-US" altLang="ko-KR" sz="4800" i="1" dirty="0"/>
              <a:t>3</a:t>
            </a:r>
            <a:r>
              <a:rPr lang="ko-KR" altLang="en-US" sz="4800" i="1" dirty="0"/>
              <a:t>판</a:t>
            </a:r>
            <a:r>
              <a:rPr lang="en-US" altLang="ko-KR" sz="4800" i="1" dirty="0"/>
              <a:t>)</a:t>
            </a:r>
            <a:endParaRPr lang="ko-KR" altLang="en-US" sz="4800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AB09E4-A111-43CB-9176-BF421CFA1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21046"/>
            <a:ext cx="2653553" cy="2653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524685-1FD1-4D9F-AD66-328B22A3B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55" y="2635324"/>
            <a:ext cx="957097" cy="17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8C0A9-350E-46EE-A56F-659948C4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A4BFDB-5CF5-41B3-B2A5-302E35D957C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57472" y="1888349"/>
            <a:ext cx="8153400" cy="1337667"/>
          </a:xfrm>
        </p:spPr>
      </p:pic>
    </p:spTree>
    <p:extLst>
      <p:ext uri="{BB962C8B-B14F-4D97-AF65-F5344CB8AC3E}">
        <p14:creationId xmlns:p14="http://schemas.microsoft.com/office/powerpoint/2010/main" val="102299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java.net.URL</a:t>
            </a:r>
            <a:r>
              <a:rPr lang="ko-KR" altLang="en-US" b="1" dirty="0"/>
              <a:t>을 이용하여 </a:t>
            </a:r>
            <a:r>
              <a:rPr lang="ko-KR" altLang="en-US" dirty="0"/>
              <a:t>우리의 프로그램과 인터넷 상의 원격 컴퓨터를 연결한다</a:t>
            </a:r>
            <a:r>
              <a:rPr lang="en-US" altLang="ko-KR" dirty="0"/>
              <a:t>. </a:t>
            </a:r>
            <a:r>
              <a:rPr lang="ko-KR" altLang="en-US" dirty="0"/>
              <a:t>그리고 원격 컴퓨터가 가지고 있는 자원에 접근할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웹에서</a:t>
            </a:r>
            <a:r>
              <a:rPr lang="en-US" altLang="ko-KR" dirty="0"/>
              <a:t> </a:t>
            </a:r>
            <a:r>
              <a:rPr lang="ko-KR" altLang="en-US" dirty="0"/>
              <a:t>파일 다운로드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98" y="2869152"/>
            <a:ext cx="6518495" cy="367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94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1EDC9-E5A7-403A-BF88-4BACA9C9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E4BCF3-DE3E-4998-8DB0-E905C629624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38517" y="1219200"/>
            <a:ext cx="6463554" cy="5613980"/>
          </a:xfrm>
        </p:spPr>
      </p:pic>
    </p:spTree>
    <p:extLst>
      <p:ext uri="{BB962C8B-B14F-4D97-AF65-F5344CB8AC3E}">
        <p14:creationId xmlns:p14="http://schemas.microsoft.com/office/powerpoint/2010/main" val="94444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700EF-52CC-4058-B860-61DB1FA8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를 이용한 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B1796-E37F-48BB-9811-8FFDE1539B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소켓</a:t>
            </a:r>
            <a:r>
              <a:rPr lang="en-US" altLang="ko-KR" dirty="0"/>
              <a:t>(Socket)</a:t>
            </a:r>
            <a:r>
              <a:rPr lang="ko-KR" altLang="en-US" dirty="0"/>
              <a:t>과 같은 </a:t>
            </a:r>
            <a:r>
              <a:rPr lang="ko-KR" altLang="en-US" dirty="0" err="1"/>
              <a:t>저수준의</a:t>
            </a:r>
            <a:r>
              <a:rPr lang="ko-KR" altLang="en-US" dirty="0"/>
              <a:t> 네트워크 통신 기능이 필요한 경우도 있다</a:t>
            </a:r>
            <a:r>
              <a:rPr lang="en-US" altLang="ko-KR" dirty="0"/>
              <a:t>. </a:t>
            </a:r>
            <a:r>
              <a:rPr lang="ko-KR" altLang="en-US" dirty="0"/>
              <a:t>예를 들면 자바로 클라이언트</a:t>
            </a:r>
            <a:r>
              <a:rPr lang="en-US" altLang="ko-KR" dirty="0"/>
              <a:t>-</a:t>
            </a:r>
            <a:r>
              <a:rPr lang="ko-KR" altLang="en-US" dirty="0"/>
              <a:t>서버 응용 프로그램을 만드는 경우이다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D6829F-9C85-48C8-8B40-D56A5731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62" y="2808754"/>
            <a:ext cx="5959568" cy="200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1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10320-4EED-44B2-B9F6-5CBD9C1E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B1E19-9653-4C03-9018-330F5C4D63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  <a:r>
              <a:rPr lang="en-US" altLang="ko-KR" dirty="0"/>
              <a:t>(Protocol)</a:t>
            </a:r>
            <a:r>
              <a:rPr lang="ko-KR" altLang="en-US" dirty="0"/>
              <a:t>은 컴퓨터 간에 상호통신을 할 때 데이터를 원활하고 신뢰성 있게 주고 받기 위해 필요한 약속을 규정하는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AA1266-459C-410A-852D-AC12F227C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841" y="2436783"/>
            <a:ext cx="4360030" cy="41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6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10320-4EED-44B2-B9F6-5CBD9C1E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4C1B84D-201E-41E5-AA15-C04BD6DE9E8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14894"/>
            <a:ext cx="8153400" cy="4266411"/>
          </a:xfrm>
        </p:spPr>
      </p:pic>
    </p:spTree>
    <p:extLst>
      <p:ext uri="{BB962C8B-B14F-4D97-AF65-F5344CB8AC3E}">
        <p14:creationId xmlns:p14="http://schemas.microsoft.com/office/powerpoint/2010/main" val="363538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TCP</a:t>
            </a:r>
          </a:p>
        </p:txBody>
      </p:sp>
      <p:sp>
        <p:nvSpPr>
          <p:cNvPr id="193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TCP(Transmission Control Protocol)</a:t>
            </a:r>
            <a:r>
              <a:rPr lang="ko-KR" altLang="en-US"/>
              <a:t>는 신뢰성있게 통신하기 위하여 먼저 서로 간에 연결을 설정한 후에 데이터를 보내고 받는 방식</a:t>
            </a:r>
          </a:p>
        </p:txBody>
      </p:sp>
      <p:pic>
        <p:nvPicPr>
          <p:cNvPr id="193638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2366680"/>
            <a:ext cx="5072063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35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UDP</a:t>
            </a:r>
          </a:p>
        </p:txBody>
      </p:sp>
      <p:sp>
        <p:nvSpPr>
          <p:cNvPr id="193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UDP(User Datagram Protoocol)</a:t>
            </a:r>
            <a:r>
              <a:rPr lang="ko-KR" altLang="en-US"/>
              <a:t>는 데이터를 몇 개의 고정 길이의 패킷</a:t>
            </a:r>
            <a:r>
              <a:rPr lang="en-US" altLang="ko-KR"/>
              <a:t>(</a:t>
            </a:r>
            <a:r>
              <a:rPr lang="ko-KR" altLang="en-US"/>
              <a:t>다이어그램이라고 불린다</a:t>
            </a:r>
            <a:r>
              <a:rPr lang="en-US" altLang="ko-KR"/>
              <a:t>)</a:t>
            </a:r>
            <a:r>
              <a:rPr lang="ko-KR" altLang="en-US"/>
              <a:t>으로 분할하여 전송</a:t>
            </a:r>
          </a:p>
        </p:txBody>
      </p:sp>
      <p:pic>
        <p:nvPicPr>
          <p:cNvPr id="193741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17" y="2548329"/>
            <a:ext cx="4651375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47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포트</a:t>
            </a:r>
          </a:p>
        </p:txBody>
      </p:sp>
      <p:sp>
        <p:nvSpPr>
          <p:cNvPr id="193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포트</a:t>
            </a:r>
            <a:r>
              <a:rPr lang="en-US" altLang="ko-KR"/>
              <a:t>(port): </a:t>
            </a:r>
            <a:r>
              <a:rPr lang="ko-KR" altLang="en-US"/>
              <a:t>가상적인 통신 선로</a:t>
            </a:r>
            <a:endParaRPr lang="en-US" altLang="ko-KR"/>
          </a:p>
        </p:txBody>
      </p:sp>
      <p:pic>
        <p:nvPicPr>
          <p:cNvPr id="19333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35" y="2233456"/>
            <a:ext cx="79914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109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Socket </a:t>
            </a:r>
            <a:r>
              <a:rPr lang="ko-KR" altLang="en-US" sz="3600"/>
              <a:t>클래스 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소켓</a:t>
            </a:r>
            <a:r>
              <a:rPr lang="en-US" altLang="ko-KR"/>
              <a:t>(socket): TCP</a:t>
            </a:r>
            <a:r>
              <a:rPr lang="ko-KR" altLang="en-US"/>
              <a:t>를 사용하여 응용 프로그램끼리 통신을 하기 위한 연결 끝점</a:t>
            </a:r>
            <a:r>
              <a:rPr lang="en-US" altLang="ko-KR"/>
              <a:t>(end point)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D64A40-82B7-43B4-A241-24CC717D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10650"/>
            <a:ext cx="6938682" cy="36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9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53F50-CCEC-406F-8944-97BC85D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r>
              <a:rPr lang="ko-KR" altLang="en-US" dirty="0"/>
              <a:t>장의 목표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A342285-6BFC-4718-9FCF-3F1552BBF3A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50950" y="1676400"/>
            <a:ext cx="6877050" cy="4343400"/>
          </a:xfrm>
        </p:spPr>
      </p:pic>
    </p:spTree>
    <p:extLst>
      <p:ext uri="{BB962C8B-B14F-4D97-AF65-F5344CB8AC3E}">
        <p14:creationId xmlns:p14="http://schemas.microsoft.com/office/powerpoint/2010/main" val="205947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C3013-F945-47CF-8EED-0F715542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날짜 서버에 연결하기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B8503-7A6D-45FC-B997-307387F413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인터넷에 보면 정확한 현재 시각을 알려주는 서버들이 존재한다</a:t>
            </a:r>
            <a:r>
              <a:rPr lang="en-US" altLang="ko-KR" dirty="0"/>
              <a:t>(</a:t>
            </a:r>
            <a:r>
              <a:rPr lang="ko-KR" altLang="en-US" dirty="0"/>
              <a:t>원자 시계로 측정된 시각이다</a:t>
            </a:r>
            <a:r>
              <a:rPr lang="en-US" altLang="ko-KR" dirty="0"/>
              <a:t>). </a:t>
            </a:r>
            <a:r>
              <a:rPr lang="ko-KR" altLang="en-US" dirty="0"/>
              <a:t>여기서는 미국 시각을 알려주는 서버</a:t>
            </a:r>
            <a:r>
              <a:rPr lang="en-US" altLang="ko-KR" dirty="0"/>
              <a:t>(NIST 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  <a:r>
              <a:rPr lang="ko-KR" altLang="en-US" dirty="0"/>
              <a:t>에 소켓을 이용하여 접속해 보자</a:t>
            </a:r>
            <a:r>
              <a:rPr lang="en-US" altLang="ko-KR" dirty="0"/>
              <a:t>. </a:t>
            </a:r>
            <a:r>
              <a:rPr lang="ko-KR" altLang="en-US" dirty="0"/>
              <a:t>소켓은 </a:t>
            </a:r>
            <a:r>
              <a:rPr lang="en-US" altLang="ko-KR" dirty="0"/>
              <a:t>Socket </a:t>
            </a:r>
            <a:r>
              <a:rPr lang="ko-KR" altLang="en-US" dirty="0"/>
              <a:t>클래스에 의하여 제공된다</a:t>
            </a:r>
            <a:r>
              <a:rPr lang="en-US" altLang="ko-KR" dirty="0"/>
              <a:t>. Socket </a:t>
            </a:r>
            <a:r>
              <a:rPr lang="ko-KR" altLang="en-US" dirty="0"/>
              <a:t>클래스 생성자의 첫 번째 인수는 사이트 주소이고 두 번째 인수가 바로 포트 번호이다</a:t>
            </a:r>
            <a:r>
              <a:rPr lang="en-US" altLang="ko-KR" dirty="0"/>
              <a:t>. NIST </a:t>
            </a:r>
            <a:r>
              <a:rPr lang="ko-KR" altLang="en-US" dirty="0"/>
              <a:t>서버를 지정하는 소켓을 생성하면 바로 서버와 연결된다</a:t>
            </a:r>
            <a:r>
              <a:rPr lang="en-US" altLang="ko-KR" dirty="0"/>
              <a:t>. </a:t>
            </a:r>
            <a:r>
              <a:rPr lang="ko-KR" altLang="en-US" dirty="0"/>
              <a:t>소켓으로부터 입력 스트림을 얻어서 스트림에 읽으면 현재 시각을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AA14EA-11BC-4F20-B2E1-E43C7619C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59"/>
          <a:stretch/>
        </p:blipFill>
        <p:spPr>
          <a:xfrm>
            <a:off x="815788" y="3848100"/>
            <a:ext cx="59436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C3013-F945-47CF-8EED-0F715542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날짜 서버에 연결하기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13693FE-30EE-471E-9154-60D8149A351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58786" y="2012577"/>
            <a:ext cx="6676367" cy="3746503"/>
          </a:xfrm>
        </p:spPr>
      </p:pic>
    </p:spTree>
    <p:extLst>
      <p:ext uri="{BB962C8B-B14F-4D97-AF65-F5344CB8AC3E}">
        <p14:creationId xmlns:p14="http://schemas.microsoft.com/office/powerpoint/2010/main" val="4193090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C465C-1FBF-47B1-AEFD-16B053A6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3EA63F-6197-4D48-ACB3-2CF088748B9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85757"/>
            <a:ext cx="8153400" cy="1291837"/>
          </a:xfrm>
        </p:spPr>
      </p:pic>
    </p:spTree>
    <p:extLst>
      <p:ext uri="{BB962C8B-B14F-4D97-AF65-F5344CB8AC3E}">
        <p14:creationId xmlns:p14="http://schemas.microsoft.com/office/powerpoint/2010/main" val="2857234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403FB-62AF-4C27-8388-8B5CA208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서버와 클라이언트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572F1-F396-4EA8-B9EC-A4E7EB48D1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두 사람이 간단한 채팅을 할 수 있는 프로그램을 작성해보자</a:t>
            </a:r>
            <a:r>
              <a:rPr lang="en-US" altLang="ko-KR" dirty="0"/>
              <a:t>. GUI</a:t>
            </a:r>
            <a:r>
              <a:rPr lang="ko-KR" altLang="en-US" dirty="0"/>
              <a:t>도 없고</a:t>
            </a:r>
            <a:r>
              <a:rPr lang="en-US" altLang="ko-KR" dirty="0"/>
              <a:t>, </a:t>
            </a:r>
            <a:r>
              <a:rPr lang="ko-KR" altLang="en-US" dirty="0"/>
              <a:t>프로토콜도 “</a:t>
            </a:r>
            <a:r>
              <a:rPr lang="en-US" altLang="ko-KR" dirty="0"/>
              <a:t>quit” </a:t>
            </a:r>
            <a:r>
              <a:rPr lang="ko-KR" altLang="en-US" dirty="0"/>
              <a:t>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B844D6-1BC7-408A-B608-BBF61D86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41" y="2471335"/>
            <a:ext cx="5816413" cy="415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71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서버가 하나의 소켓만을 사용한다면 문제가 발생한다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서버와 클라이언트 제작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21" y="2665540"/>
            <a:ext cx="6976639" cy="289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621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E3823-CD48-4528-98BD-3F670698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Well-Known Socket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0F1D6-0711-4B97-9769-D260D07376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서버는 연결 요청만을 받는 소켓을 따로 가지고 있다</a:t>
            </a:r>
            <a:r>
              <a:rPr lang="en-US" altLang="ko-KR" dirty="0"/>
              <a:t>. </a:t>
            </a:r>
            <a:r>
              <a:rPr lang="ko-KR" altLang="en-US" dirty="0"/>
              <a:t>모든 클라이언트는 이곳으로 연결 요청을 하여야 한다</a:t>
            </a:r>
            <a:r>
              <a:rPr lang="en-US" altLang="ko-KR" dirty="0"/>
              <a:t>. </a:t>
            </a:r>
            <a:r>
              <a:rPr lang="ko-KR" altLang="en-US" dirty="0"/>
              <a:t>연결 요청이 승인되면 서버는 해당 클라이언트를 상대하는 새로운 소켓을 만든다</a:t>
            </a:r>
            <a:r>
              <a:rPr lang="en-US" altLang="ko-KR" dirty="0"/>
              <a:t>. </a:t>
            </a:r>
            <a:r>
              <a:rPr lang="ko-KR" altLang="en-US" dirty="0"/>
              <a:t>클라이언트는 이 새로운 소켓을 사용하여 데이터를 주고받는다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8366D3-BFC4-406C-AE99-DE6CFB901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35" y="3170704"/>
            <a:ext cx="75152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17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/>
              <a:t>ServerSocket</a:t>
            </a:r>
            <a:r>
              <a:rPr lang="ko-KR" altLang="en-US" sz="3600" dirty="0"/>
              <a:t>과 </a:t>
            </a:r>
            <a:r>
              <a:rPr lang="en-US" altLang="ko-KR" sz="3600" dirty="0"/>
              <a:t>Socket </a:t>
            </a:r>
            <a:r>
              <a:rPr lang="ko-KR" altLang="en-US" sz="3600" dirty="0"/>
              <a:t>클래스</a:t>
            </a:r>
            <a:endParaRPr lang="en-US" altLang="ko-KR" sz="36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34ED516-ACE0-4754-9192-A086D74B1A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</a:p>
          <a:p>
            <a:pPr lvl="1"/>
            <a:r>
              <a:rPr lang="en-US" altLang="ko-KR" dirty="0" err="1"/>
              <a:t>ServerSocket</a:t>
            </a:r>
            <a:r>
              <a:rPr lang="en-US" altLang="ko-KR" dirty="0"/>
              <a:t> server = new </a:t>
            </a:r>
            <a:r>
              <a:rPr lang="en-US" altLang="ko-KR" dirty="0" err="1"/>
              <a:t>ServerSocket</a:t>
            </a:r>
            <a:r>
              <a:rPr lang="en-US" altLang="ko-KR" dirty="0"/>
              <a:t>(</a:t>
            </a:r>
            <a:r>
              <a:rPr lang="en-US" altLang="ko-KR" dirty="0" err="1"/>
              <a:t>portNumber</a:t>
            </a:r>
            <a:r>
              <a:rPr lang="en-US" altLang="ko-KR" dirty="0"/>
              <a:t>, </a:t>
            </a:r>
            <a:r>
              <a:rPr lang="en-US" altLang="ko-KR" dirty="0" err="1"/>
              <a:t>queueLength</a:t>
            </a:r>
            <a:r>
              <a:rPr lang="en-US" altLang="ko-KR" dirty="0"/>
              <a:t>);</a:t>
            </a:r>
          </a:p>
          <a:p>
            <a:pPr lvl="1"/>
            <a:r>
              <a:rPr lang="ko-KR" altLang="en-US" dirty="0"/>
              <a:t>위와 같이 </a:t>
            </a:r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생성자를 호출하면 포트 번호가 </a:t>
            </a:r>
            <a:r>
              <a:rPr lang="en-US" altLang="ko-KR" dirty="0" err="1"/>
              <a:t>portNumber</a:t>
            </a:r>
            <a:r>
              <a:rPr lang="ko-KR" altLang="en-US" dirty="0"/>
              <a:t>인 포트를 기반으로 하는 소켓을 생성한다</a:t>
            </a:r>
            <a:r>
              <a:rPr lang="en-US" altLang="ko-KR" dirty="0"/>
              <a:t>. </a:t>
            </a:r>
            <a:r>
              <a:rPr lang="en-US" altLang="ko-KR" dirty="0" err="1"/>
              <a:t>queueLength</a:t>
            </a:r>
            <a:r>
              <a:rPr lang="ko-KR" altLang="en-US" dirty="0"/>
              <a:t>는 서버에 연결되기를 기다리는 클라이언트의 최대 개수이다</a:t>
            </a:r>
            <a:r>
              <a:rPr lang="en-US" altLang="ko-KR" dirty="0"/>
              <a:t>. </a:t>
            </a:r>
            <a:r>
              <a:rPr lang="en-US" altLang="ko-KR" dirty="0" err="1"/>
              <a:t>portNumber</a:t>
            </a:r>
            <a:r>
              <a:rPr lang="ko-KR" altLang="en-US" dirty="0"/>
              <a:t>는 클라이언트가 서버 컴퓨터에서 서버 애플리케이션을 찾기 위하여 필요하다</a:t>
            </a:r>
            <a:r>
              <a:rPr lang="en-US" altLang="ko-KR" dirty="0"/>
              <a:t>. </a:t>
            </a:r>
            <a:r>
              <a:rPr lang="ko-KR" altLang="en-US" dirty="0"/>
              <a:t>각 클라이언트는 이 포트 번호를 이용하여 서버에게 연결을 요청하여야 한다</a:t>
            </a:r>
          </a:p>
        </p:txBody>
      </p:sp>
    </p:spTree>
    <p:extLst>
      <p:ext uri="{BB962C8B-B14F-4D97-AF65-F5344CB8AC3E}">
        <p14:creationId xmlns:p14="http://schemas.microsoft.com/office/powerpoint/2010/main" val="3408856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/>
              <a:t>ServerSocket</a:t>
            </a:r>
            <a:r>
              <a:rPr lang="ko-KR" altLang="en-US" sz="3600" dirty="0"/>
              <a:t>과 </a:t>
            </a:r>
            <a:r>
              <a:rPr lang="en-US" altLang="ko-KR" sz="3600" dirty="0"/>
              <a:t>Socket </a:t>
            </a:r>
            <a:r>
              <a:rPr lang="ko-KR" altLang="en-US" sz="3600" dirty="0"/>
              <a:t>클래스</a:t>
            </a:r>
            <a:endParaRPr lang="en-US" altLang="ko-KR" sz="36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34ED516-ACE0-4754-9192-A086D74B1A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accept() </a:t>
            </a:r>
            <a:r>
              <a:rPr lang="ko-KR" altLang="en-US" dirty="0"/>
              <a:t>메소드 호출 </a:t>
            </a:r>
            <a:endParaRPr lang="en-US" altLang="ko-KR" dirty="0"/>
          </a:p>
          <a:p>
            <a:pPr marL="662940" lvl="1" indent="-342900"/>
            <a:r>
              <a:rPr lang="ko-KR" altLang="en-US" dirty="0"/>
              <a:t>서버는 클라이언트가 연결을 시도하기를 기다린다</a:t>
            </a:r>
            <a:r>
              <a:rPr lang="en-US" altLang="ko-KR" dirty="0"/>
              <a:t>. </a:t>
            </a:r>
            <a:r>
              <a:rPr lang="ko-KR" altLang="en-US" dirty="0"/>
              <a:t>이것은 </a:t>
            </a:r>
            <a:r>
              <a:rPr lang="en-US" altLang="ko-KR" dirty="0" err="1"/>
              <a:t>ServerSocket</a:t>
            </a:r>
            <a:r>
              <a:rPr lang="ko-KR" altLang="en-US" dirty="0"/>
              <a:t>의 메소드인 </a:t>
            </a:r>
            <a:r>
              <a:rPr lang="en-US" altLang="ko-KR" dirty="0"/>
              <a:t>accept()</a:t>
            </a:r>
            <a:r>
              <a:rPr lang="ko-KR" altLang="en-US" dirty="0"/>
              <a:t>를 호출하면 된다</a:t>
            </a:r>
            <a:r>
              <a:rPr lang="en-US" altLang="ko-KR" dirty="0"/>
              <a:t>.</a:t>
            </a:r>
          </a:p>
          <a:p>
            <a:pPr marL="662940" lvl="1" indent="-342900"/>
            <a:r>
              <a:rPr lang="en-US" altLang="ko-KR" dirty="0"/>
              <a:t>Socket </a:t>
            </a:r>
            <a:r>
              <a:rPr lang="en-US" altLang="ko-KR" dirty="0" err="1"/>
              <a:t>clientSocket</a:t>
            </a:r>
            <a:r>
              <a:rPr lang="en-US" altLang="ko-KR" dirty="0"/>
              <a:t> = </a:t>
            </a:r>
            <a:r>
              <a:rPr lang="en-US" altLang="ko-KR" dirty="0" err="1"/>
              <a:t>server.accept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54B46B-F751-4CC6-9A7A-F7608144B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34" y="3429000"/>
            <a:ext cx="72104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29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/>
              <a:t>ServerSocket</a:t>
            </a:r>
            <a:r>
              <a:rPr lang="ko-KR" altLang="en-US" sz="3600" dirty="0"/>
              <a:t>과 </a:t>
            </a:r>
            <a:r>
              <a:rPr lang="en-US" altLang="ko-KR" sz="3600" dirty="0"/>
              <a:t>Socket </a:t>
            </a:r>
            <a:r>
              <a:rPr lang="ko-KR" altLang="en-US" sz="3600" dirty="0"/>
              <a:t>클래스</a:t>
            </a:r>
            <a:endParaRPr lang="en-US" altLang="ko-KR" sz="36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34ED516-ACE0-4754-9192-A086D74B1A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sz="1800" b="0" i="0" u="none" strike="noStrike" baseline="0" dirty="0">
                <a:latin typeface="YDVYMjOStd155"/>
              </a:rPr>
              <a:t>소켓으로부터 스트림 객체를 얻는다</a:t>
            </a:r>
            <a:r>
              <a:rPr lang="en-US" altLang="ko-KR" sz="1800" b="1" i="0" u="none" strike="noStrike" baseline="0" dirty="0">
                <a:latin typeface="MinionPro-Bold"/>
              </a:rPr>
              <a:t>.</a:t>
            </a:r>
          </a:p>
          <a:p>
            <a:pPr lvl="1"/>
            <a:r>
              <a:rPr lang="en-US" altLang="ko-KR" dirty="0" err="1"/>
              <a:t>InputStream</a:t>
            </a:r>
            <a:r>
              <a:rPr lang="en-US" altLang="ko-KR" dirty="0"/>
              <a:t> input = </a:t>
            </a:r>
            <a:r>
              <a:rPr lang="en-US" altLang="ko-KR" dirty="0" err="1"/>
              <a:t>clientSocket.getInputStream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 err="1"/>
              <a:t>OutputStream</a:t>
            </a:r>
            <a:r>
              <a:rPr lang="en-US" altLang="ko-KR" dirty="0"/>
              <a:t> output = </a:t>
            </a:r>
            <a:r>
              <a:rPr lang="en-US" altLang="ko-KR" dirty="0" err="1"/>
              <a:t>clientSocket.getOutputStream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8189DD-EA11-4A4A-B707-885EA0EF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96" y="3254749"/>
            <a:ext cx="5869081" cy="210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66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F85F1-8B35-4140-BCC8-E5874699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 서버 제작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8847BC-B811-4455-B224-F081F8CDC67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86118" y="1366423"/>
            <a:ext cx="6683483" cy="5262977"/>
          </a:xfrm>
        </p:spPr>
      </p:pic>
    </p:spTree>
    <p:extLst>
      <p:ext uri="{BB962C8B-B14F-4D97-AF65-F5344CB8AC3E}">
        <p14:creationId xmlns:p14="http://schemas.microsoft.com/office/powerpoint/2010/main" val="86456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98EFE-C436-4527-BC03-9585A75E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서버와 클라이언트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5F570-1B52-40E7-9ACE-D97EEACA0D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서버는 여러 명의 사용자들에게 서비스를 제공하는 컴퓨터이고 클라이언트는 서비스를 요청해서 사용하는 컴퓨터를 의미한다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B5E36A-0B80-4681-89E2-1968A18A3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41" y="2465386"/>
            <a:ext cx="4972890" cy="363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5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F85F1-8B35-4140-BCC8-E5874699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 서버 제작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8E265E5-746A-4C38-98C4-7B2C9BC9ADE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99645" y="1637330"/>
            <a:ext cx="6765179" cy="3311676"/>
          </a:xfrm>
        </p:spPr>
      </p:pic>
    </p:spTree>
    <p:extLst>
      <p:ext uri="{BB962C8B-B14F-4D97-AF65-F5344CB8AC3E}">
        <p14:creationId xmlns:p14="http://schemas.microsoft.com/office/powerpoint/2010/main" val="933542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F85F1-8B35-4140-BCC8-E5874699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 클라이언트 제작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FE9ADF6-4C12-48CF-A288-9BCAFBF1D7C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47527" y="1600200"/>
            <a:ext cx="6683896" cy="4495800"/>
          </a:xfrm>
        </p:spPr>
      </p:pic>
    </p:spTree>
    <p:extLst>
      <p:ext uri="{BB962C8B-B14F-4D97-AF65-F5344CB8AC3E}">
        <p14:creationId xmlns:p14="http://schemas.microsoft.com/office/powerpoint/2010/main" val="2210326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F85F1-8B35-4140-BCC8-E5874699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 클라이언트 제작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0D312C1-0E7F-4772-A188-B59DD18544A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99764" y="1774052"/>
            <a:ext cx="6944472" cy="1931043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ABFB8B-7F8E-4CF2-BE96-BDC005DE3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64" y="3947551"/>
            <a:ext cx="6944472" cy="13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14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1B0D6-6F08-4F17-9FD8-9755A329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서버와 클라이언트 프로그램 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064FDD-0A25-4490-84E9-6A47EBDF7C6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15845"/>
            <a:ext cx="8153400" cy="196954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82F7CF-28C7-41DD-8A4C-4A5B2AB8D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4082303"/>
            <a:ext cx="8153400" cy="1403103"/>
          </a:xfrm>
          <a:prstGeom prst="rect">
            <a:avLst/>
          </a:prstGeom>
        </p:spPr>
      </p:pic>
      <p:sp>
        <p:nvSpPr>
          <p:cNvPr id="8" name="화살표: 위쪽/아래쪽 7">
            <a:extLst>
              <a:ext uri="{FF2B5EF4-FFF2-40B4-BE49-F238E27FC236}">
                <a16:creationId xmlns:a16="http://schemas.microsoft.com/office/drawing/2014/main" id="{D7F6F2F5-9103-4EA7-B0C0-343869BDB676}"/>
              </a:ext>
            </a:extLst>
          </p:cNvPr>
          <p:cNvSpPr/>
          <p:nvPr/>
        </p:nvSpPr>
        <p:spPr>
          <a:xfrm>
            <a:off x="4084230" y="3520776"/>
            <a:ext cx="1210236" cy="726141"/>
          </a:xfrm>
          <a:prstGeom prst="upDownArrow">
            <a:avLst>
              <a:gd name="adj1" fmla="val 50000"/>
              <a:gd name="adj2" fmla="val 26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08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UDP</a:t>
            </a:r>
            <a:r>
              <a:rPr lang="ko-KR" altLang="en-US" sz="3600"/>
              <a:t>를 이용한 서버와 클라이언트</a:t>
            </a:r>
          </a:p>
        </p:txBody>
      </p:sp>
      <p:sp>
        <p:nvSpPr>
          <p:cNvPr id="196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DatagramSocket </a:t>
            </a:r>
            <a:r>
              <a:rPr lang="ko-KR" altLang="en-US"/>
              <a:t>클래스</a:t>
            </a:r>
          </a:p>
          <a:p>
            <a:pPr lvl="1"/>
            <a:r>
              <a:rPr lang="en-US" altLang="ko-KR"/>
              <a:t>DatagramSocket()</a:t>
            </a:r>
            <a:r>
              <a:rPr lang="ko-KR" altLang="en-US"/>
              <a:t>은 </a:t>
            </a:r>
            <a:r>
              <a:rPr lang="en-US" altLang="ko-KR"/>
              <a:t>UDP </a:t>
            </a:r>
            <a:r>
              <a:rPr lang="ko-KR" altLang="en-US"/>
              <a:t>프로토콜을 사용하는 소켓을 생성</a:t>
            </a:r>
          </a:p>
          <a:p>
            <a:r>
              <a:rPr lang="en-US" altLang="ko-KR"/>
              <a:t>DatagramPacket</a:t>
            </a:r>
            <a:r>
              <a:rPr lang="ko-KR" altLang="en-US"/>
              <a:t> 클래스 </a:t>
            </a:r>
          </a:p>
          <a:p>
            <a:pPr lvl="1"/>
            <a:r>
              <a:rPr lang="en-US" altLang="ko-KR"/>
              <a:t>DatagramPacket()</a:t>
            </a:r>
            <a:r>
              <a:rPr lang="ko-KR" altLang="en-US"/>
              <a:t>은 </a:t>
            </a:r>
            <a:r>
              <a:rPr lang="en-US" altLang="ko-KR"/>
              <a:t>UDP </a:t>
            </a:r>
            <a:r>
              <a:rPr lang="ko-KR" altLang="en-US"/>
              <a:t>패킷을 생성한다</a:t>
            </a:r>
            <a:r>
              <a:rPr lang="en-US" altLang="ko-KR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968324-8D4A-4818-A20B-C2F4674B8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3728949"/>
            <a:ext cx="6293224" cy="19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46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1C374-7BF1-486E-A005-39DAA889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UDP</a:t>
            </a:r>
            <a:r>
              <a:rPr lang="ko-KR" altLang="en-US" dirty="0"/>
              <a:t>를 사용하여서 데이터 보내고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F7E38-DF6D-4763-B0DC-360F03D7E1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en-US" altLang="ko-KR" dirty="0"/>
              <a:t>1</a:t>
            </a:r>
            <a:r>
              <a:rPr lang="ko-KR" altLang="en-US" dirty="0"/>
              <a:t>개를 </a:t>
            </a:r>
            <a:r>
              <a:rPr lang="en-US" altLang="ko-KR" dirty="0"/>
              <a:t>UDP</a:t>
            </a:r>
            <a:r>
              <a:rPr lang="ko-KR" altLang="en-US" dirty="0"/>
              <a:t>를 이용하여 보내고 받는 프로그램을 가지고 </a:t>
            </a:r>
            <a:r>
              <a:rPr lang="en-US" altLang="ko-KR" dirty="0"/>
              <a:t>UDP </a:t>
            </a:r>
            <a:r>
              <a:rPr lang="ko-KR" altLang="en-US" dirty="0"/>
              <a:t>통신을 설명해보자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25AF4-533D-4AC1-9AB6-6F6874784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87"/>
          <a:stretch/>
        </p:blipFill>
        <p:spPr>
          <a:xfrm>
            <a:off x="832597" y="2482103"/>
            <a:ext cx="5469591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37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Sender </a:t>
            </a:r>
            <a:r>
              <a:rPr lang="ko-KR" altLang="en-US"/>
              <a:t>클래스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3C919B-0C5E-437C-8E6D-0DA872775BA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90409" y="1600200"/>
            <a:ext cx="6398132" cy="4495800"/>
          </a:xfrm>
        </p:spPr>
      </p:pic>
    </p:spTree>
    <p:extLst>
      <p:ext uri="{BB962C8B-B14F-4D97-AF65-F5344CB8AC3E}">
        <p14:creationId xmlns:p14="http://schemas.microsoft.com/office/powerpoint/2010/main" val="2312687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Receiver </a:t>
            </a:r>
            <a:r>
              <a:rPr lang="ko-KR" altLang="en-US"/>
              <a:t>클래스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E1C9B0-F74D-4559-8B0F-2219705FE45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4493" y="1545876"/>
            <a:ext cx="6594848" cy="20855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8F6AE0-0007-4739-9A7B-A14140289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93" y="3559892"/>
            <a:ext cx="6666693" cy="1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26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서버와 클라이언트의 실행</a:t>
            </a:r>
          </a:p>
        </p:txBody>
      </p:sp>
      <p:sp>
        <p:nvSpPr>
          <p:cNvPr id="197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두개의 프로그램을 동시에 실행하여야 한다</a:t>
            </a:r>
            <a:r>
              <a:rPr lang="en-US" altLang="ko-KR"/>
              <a:t>. </a:t>
            </a:r>
          </a:p>
        </p:txBody>
      </p:sp>
      <p:sp>
        <p:nvSpPr>
          <p:cNvPr id="197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70201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94" y="2146424"/>
            <a:ext cx="8491537" cy="156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54" y="209507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39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예제로 </a:t>
            </a:r>
            <a:r>
              <a:rPr lang="en-US" altLang="ko-KR" dirty="0" err="1"/>
              <a:t>UDP</a:t>
            </a:r>
            <a:r>
              <a:rPr lang="en-US" altLang="ko-KR" dirty="0"/>
              <a:t> </a:t>
            </a:r>
            <a:r>
              <a:rPr lang="ko-KR" altLang="en-US" dirty="0"/>
              <a:t>통신을 이용하여서 간단한 채팅을 할 수 있는 메신저를 작성하여 보자</a:t>
            </a:r>
            <a:r>
              <a:rPr lang="en-US" altLang="ko-KR" dirty="0"/>
              <a:t>. </a:t>
            </a:r>
            <a:r>
              <a:rPr lang="ko-KR" altLang="en-US" dirty="0"/>
              <a:t>이 메신저는 </a:t>
            </a:r>
            <a:r>
              <a:rPr lang="ko-KR" altLang="en-US" dirty="0" err="1"/>
              <a:t>정해진</a:t>
            </a:r>
            <a:r>
              <a:rPr lang="ko-KR" altLang="en-US" dirty="0"/>
              <a:t> 상대와 텍스트를 주고 받을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UDP</a:t>
            </a:r>
            <a:r>
              <a:rPr lang="ko-KR" altLang="en-US" dirty="0"/>
              <a:t>를 이용한 서버와 클라이언트 작성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55" y="2642037"/>
            <a:ext cx="7101689" cy="241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34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4B2A6-054D-436E-B6D3-DB84CBAC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(IPv4)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4F0CE-E96D-40BE-BA07-3D536A6F34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(IP address)</a:t>
            </a:r>
            <a:r>
              <a:rPr lang="ko-KR" altLang="en-US" dirty="0"/>
              <a:t>는 네트워크에 존재하는 컴퓨터를 유일하게 식별하는 숫자이다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CE57C0-2B5B-48F0-908A-1A3DE0FE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04" y="2792506"/>
            <a:ext cx="6690192" cy="30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1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MessengerA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6D94AF-32AE-4E60-A1B5-A69E6E6D594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31354" y="1600200"/>
            <a:ext cx="7316242" cy="4495800"/>
          </a:xfrm>
        </p:spPr>
      </p:pic>
    </p:spTree>
    <p:extLst>
      <p:ext uri="{BB962C8B-B14F-4D97-AF65-F5344CB8AC3E}">
        <p14:creationId xmlns:p14="http://schemas.microsoft.com/office/powerpoint/2010/main" val="932692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MessengerA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E02B6F-32F6-442A-ADFD-EDEDBDD0FE2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38872" y="1627095"/>
            <a:ext cx="6896281" cy="3999411"/>
          </a:xfrm>
        </p:spPr>
      </p:pic>
    </p:spTree>
    <p:extLst>
      <p:ext uri="{BB962C8B-B14F-4D97-AF65-F5344CB8AC3E}">
        <p14:creationId xmlns:p14="http://schemas.microsoft.com/office/powerpoint/2010/main" val="215707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MessengerA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84EFCCB-3549-4850-B469-47B4B95A52C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29472" y="1600200"/>
            <a:ext cx="6920005" cy="4495800"/>
          </a:xfrm>
        </p:spPr>
      </p:pic>
    </p:spTree>
    <p:extLst>
      <p:ext uri="{BB962C8B-B14F-4D97-AF65-F5344CB8AC3E}">
        <p14:creationId xmlns:p14="http://schemas.microsoft.com/office/powerpoint/2010/main" val="3880069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MessengerA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F5A2EA-B35C-42E3-8639-281775E9C0B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96181" y="1433862"/>
            <a:ext cx="6470030" cy="1426516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5D5A72-DB0F-4799-9522-CB05E7B3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81" y="2775235"/>
            <a:ext cx="6470030" cy="408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36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MessengerB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F60FDBA-45F5-40A6-89AD-6919F94999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36459" y="1600200"/>
            <a:ext cx="7506031" cy="4495800"/>
          </a:xfrm>
        </p:spPr>
      </p:pic>
    </p:spTree>
    <p:extLst>
      <p:ext uri="{BB962C8B-B14F-4D97-AF65-F5344CB8AC3E}">
        <p14:creationId xmlns:p14="http://schemas.microsoft.com/office/powerpoint/2010/main" val="75114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F09EB-5B2A-4D3A-933B-BEF9C79F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BD7FD5-3A7D-42A5-9A3B-ABE836FF332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12643"/>
            <a:ext cx="8153400" cy="1348420"/>
          </a:xfrm>
        </p:spPr>
      </p:pic>
    </p:spTree>
    <p:extLst>
      <p:ext uri="{BB962C8B-B14F-4D97-AF65-F5344CB8AC3E}">
        <p14:creationId xmlns:p14="http://schemas.microsoft.com/office/powerpoint/2010/main" val="2657931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03983-D6BC-40A3-A64B-E3EE6F3B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</a:t>
            </a:r>
            <a:r>
              <a:rPr lang="ko-KR" altLang="en-US" dirty="0"/>
              <a:t>다자 회의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F1A37-9B98-435B-90DF-60ACCB2F81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최근에 코로나 바이러스가 유행하면서 줌과 같은 인터넷 회의 시스템이 많이 사용되고 있다</a:t>
            </a:r>
            <a:r>
              <a:rPr lang="en-US" altLang="ko-KR" dirty="0"/>
              <a:t>. </a:t>
            </a:r>
            <a:r>
              <a:rPr lang="ko-KR" altLang="en-US" dirty="0"/>
              <a:t>하나의 서버가 여러 클라이언트를 모아서 회의를 할 수 있는 프로그램을 작성해보자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3B0950-BF05-4392-BBFB-1024C46E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2" y="2547679"/>
            <a:ext cx="5407959" cy="408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82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3085" y="1671917"/>
            <a:ext cx="8504044" cy="4872317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595223" y="1792941"/>
            <a:ext cx="7211683" cy="366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네트워크에는 서버와 클라이언트 컴퓨터가 존재한다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주소는 네트워크에서 컴퓨터를 식별하는 숫자이다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URL(Uniform Resource Locator)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인터넷상의 파일이나 데이터베이스 같은 자원에 대한 주소를 지정하는 방법이다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자바에서 </a:t>
            </a:r>
            <a:r>
              <a:rPr lang="en-US" altLang="ko-KR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InetAddress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클래스의 </a:t>
            </a:r>
            <a:r>
              <a:rPr lang="en-US" altLang="ko-KR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getByName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호출하면서 호스트 이름을 전달하면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주소를 저장하고 있는 객체가 반환된다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웹에서 파일을 다운로드하려면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java.net.URL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클래스를 사용한다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TCP(Transmission Control Protocol)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신뢰성 있게 통신하기 위하여 먼저 서로 간에 연결을 설정한 후에 데이터를 보내고 받는 방식이다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사용하여 응용 프로그램끼리 통신을 하기 위해서는 먼저 연결을 해야 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연결을 하기 위해서는 연결 끝점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(end point)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있어야 하는데 그것이 바로 소켓이다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자바에서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클래스와 </a:t>
            </a:r>
            <a:r>
              <a:rPr lang="en-US" altLang="ko-KR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ServerSocket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클래스는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클라이언트측과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서버측을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구현하는 데 사용된다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accept()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메소드는 클라이언트와 연결이 되면 새로운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객체를 생성하여 반환한다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UDP(User Datagram Protocol)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프로토콜을 이용한 방식은 편지와 비슷하다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자바에서는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DatagramPacket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DatagramSocket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클래스로 지원한다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06" y="5387596"/>
            <a:ext cx="1160037" cy="10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7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89" y="2417955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48" y="1788893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CBFE-96DE-4D22-96FE-BFEB2D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(IPv6)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42646-0657-4C06-A49A-25BF99F84A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최근에는 인터넷상의 컴퓨터 증가로 </a:t>
            </a:r>
            <a:r>
              <a:rPr lang="en-US" altLang="ko-KR" dirty="0"/>
              <a:t>128</a:t>
            </a:r>
            <a:r>
              <a:rPr lang="ko-KR" altLang="en-US" dirty="0"/>
              <a:t>비트를 사용하는 </a:t>
            </a:r>
            <a:r>
              <a:rPr lang="en-US" altLang="ko-KR" dirty="0"/>
              <a:t>IPv6 </a:t>
            </a:r>
            <a:r>
              <a:rPr lang="ko-KR" altLang="en-US" dirty="0"/>
              <a:t>규격이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CFD66B-61C2-46F6-B516-1DA7BABE7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97" y="2409264"/>
            <a:ext cx="7658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8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CBFE-96DE-4D22-96FE-BFEB2D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 주소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42646-0657-4C06-A49A-25BF99F84A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b="0" i="0" u="none" strike="noStrike" baseline="0" dirty="0">
                <a:latin typeface="YDVYMjOStd125"/>
              </a:rPr>
              <a:t>자기 컴퓨터의 </a:t>
            </a:r>
            <a:r>
              <a:rPr lang="en-US" altLang="ko-KR" sz="1800" b="0" i="0" u="none" strike="noStrike" baseline="0" dirty="0">
                <a:latin typeface="MinionPro-Regular"/>
              </a:rPr>
              <a:t>IP </a:t>
            </a:r>
            <a:r>
              <a:rPr lang="ko-KR" altLang="en-US" sz="1800" b="0" i="0" u="none" strike="noStrike" baseline="0" dirty="0">
                <a:latin typeface="YDVYMjOStd125"/>
              </a:rPr>
              <a:t>주소를 알아보려면 다음과 같이 </a:t>
            </a:r>
            <a:r>
              <a:rPr lang="en-US" altLang="ko-KR" sz="1800" b="0" i="0" u="none" strike="noStrike" baseline="0" dirty="0">
                <a:latin typeface="MinionPro-Regular"/>
              </a:rPr>
              <a:t>ipconfig </a:t>
            </a:r>
            <a:r>
              <a:rPr lang="ko-KR" altLang="en-US" sz="1800" b="0" i="0" u="none" strike="noStrike" baseline="0" dirty="0">
                <a:latin typeface="YDVYMjOStd125"/>
              </a:rPr>
              <a:t>명령어를 실행시키면 된다</a:t>
            </a:r>
            <a:r>
              <a:rPr lang="en-US" altLang="ko-KR" sz="1800" b="0" i="0" u="none" strike="noStrike" baseline="0" dirty="0">
                <a:latin typeface="MinionPro-Regular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ED0553-ED63-4147-84D5-D963E4BF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2609978"/>
            <a:ext cx="7252447" cy="228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6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061" y="2868722"/>
            <a:ext cx="4384424" cy="380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호스트 이름</a:t>
            </a:r>
            <a:r>
              <a:rPr lang="en-US" altLang="ko-KR" sz="3600"/>
              <a:t>, DNS, URL</a:t>
            </a:r>
            <a:endParaRPr lang="ko-KR" altLang="en-US" sz="3600"/>
          </a:p>
        </p:txBody>
      </p:sp>
      <p:sp>
        <p:nvSpPr>
          <p:cNvPr id="193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DNS(Domain Name System): </a:t>
            </a:r>
            <a:r>
              <a:rPr lang="ko-KR" altLang="en-US"/>
              <a:t>숫자 대신 기호를 사용하는 주소 </a:t>
            </a:r>
          </a:p>
          <a:p>
            <a:r>
              <a:rPr lang="en-US" altLang="ko-KR"/>
              <a:t>DNS </a:t>
            </a:r>
            <a:r>
              <a:rPr lang="ko-KR" altLang="en-US"/>
              <a:t>서버</a:t>
            </a:r>
            <a:r>
              <a:rPr lang="en-US" altLang="ko-KR"/>
              <a:t>: </a:t>
            </a:r>
            <a:r>
              <a:rPr lang="ko-KR" altLang="en-US"/>
              <a:t>기호 주소를 숫자 주소가 변환해주는 서버</a:t>
            </a:r>
          </a:p>
          <a:p>
            <a:r>
              <a:rPr lang="en-US" altLang="ko-KR"/>
              <a:t>URL(Uniform Resource Locator): </a:t>
            </a:r>
            <a:r>
              <a:rPr lang="ko-KR" altLang="en-US"/>
              <a:t>인터넷 상의 자원을 나타내는 약속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1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URL(Uniform Resource Locator)</a:t>
            </a:r>
            <a:r>
              <a:rPr lang="ko-KR" altLang="en-US" dirty="0"/>
              <a:t>은 인터넷 상의 파일이나 </a:t>
            </a:r>
            <a:r>
              <a:rPr lang="ko-KR" altLang="en-US" dirty="0" err="1"/>
              <a:t>데이터베이스같은</a:t>
            </a:r>
            <a:r>
              <a:rPr lang="ko-KR" altLang="en-US" dirty="0"/>
              <a:t> 자원에 대한 주소를 지정하는 방법이다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20" y="3268348"/>
            <a:ext cx="7268660" cy="183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54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34CB4-B255-408A-8E3B-514758AE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호스트 이름 </a:t>
            </a:r>
            <a:r>
              <a:rPr lang="en-US" altLang="ko-KR" dirty="0"/>
              <a:t>-&gt; IP </a:t>
            </a:r>
            <a:r>
              <a:rPr lang="ko-KR" altLang="en-US" dirty="0"/>
              <a:t>주소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99DA8-B4F1-458B-9F7C-A13DA323F6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호스트 이름을 받아서 </a:t>
            </a:r>
            <a:r>
              <a:rPr lang="en-US" altLang="ko-KR" dirty="0"/>
              <a:t>IP </a:t>
            </a:r>
            <a:r>
              <a:rPr lang="ko-KR" altLang="en-US" dirty="0"/>
              <a:t>주소를 반환하는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인터넷 주소는 </a:t>
            </a:r>
            <a:r>
              <a:rPr lang="en-US" altLang="ko-KR" dirty="0" err="1"/>
              <a:t>InetAddress</a:t>
            </a:r>
            <a:r>
              <a:rPr lang="en-US" altLang="ko-KR" dirty="0"/>
              <a:t> </a:t>
            </a:r>
            <a:r>
              <a:rPr lang="ko-KR" altLang="en-US" dirty="0"/>
              <a:t>클래스가 담당한다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40AF90-0CFE-4FF1-BFA1-EB2EABCB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83" y="2325764"/>
            <a:ext cx="6300033" cy="415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51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3338</TotalTime>
  <Words>884</Words>
  <Application>Microsoft Office PowerPoint</Application>
  <PresentationFormat>화면 슬라이드 쇼(4:3)</PresentationFormat>
  <Paragraphs>95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MinionPro-Bold</vt:lpstr>
      <vt:lpstr>MinionPro-Regular</vt:lpstr>
      <vt:lpstr>YDVYMjOStd125</vt:lpstr>
      <vt:lpstr>YDVYMjOStd155</vt:lpstr>
      <vt:lpstr>굴림</vt:lpstr>
      <vt:lpstr>Arial</vt:lpstr>
      <vt:lpstr>Tw Cen MT</vt:lpstr>
      <vt:lpstr>Wingdings</vt:lpstr>
      <vt:lpstr>Wingdings 2</vt:lpstr>
      <vt:lpstr>가을</vt:lpstr>
      <vt:lpstr>17장  네트워크 프로그래밍</vt:lpstr>
      <vt:lpstr>17장의 목표</vt:lpstr>
      <vt:lpstr>서버와 클라이언트</vt:lpstr>
      <vt:lpstr>IP 주소(IPv4)</vt:lpstr>
      <vt:lpstr>IP 주소(IPv6)</vt:lpstr>
      <vt:lpstr>IP 주소 </vt:lpstr>
      <vt:lpstr>호스트 이름, DNS, URL</vt:lpstr>
      <vt:lpstr>URL </vt:lpstr>
      <vt:lpstr>예제: 호스트 이름 -&gt; IP 주소 프로그램</vt:lpstr>
      <vt:lpstr>중간점검</vt:lpstr>
      <vt:lpstr>웹에서 파일 다운로드</vt:lpstr>
      <vt:lpstr>예제: URLConnection 사용</vt:lpstr>
      <vt:lpstr>TCP를 이용한 통신</vt:lpstr>
      <vt:lpstr>프로토콜</vt:lpstr>
      <vt:lpstr>프로토콜</vt:lpstr>
      <vt:lpstr>TCP</vt:lpstr>
      <vt:lpstr>UDP</vt:lpstr>
      <vt:lpstr>포트</vt:lpstr>
      <vt:lpstr>Socket 클래스 </vt:lpstr>
      <vt:lpstr>예제: 날짜 서버에 연결하기</vt:lpstr>
      <vt:lpstr>예제: 날짜 서버에 연결하기</vt:lpstr>
      <vt:lpstr>중간점검</vt:lpstr>
      <vt:lpstr>서버와 클라이언트 제작</vt:lpstr>
      <vt:lpstr>서버와 클라이언트 제작</vt:lpstr>
      <vt:lpstr>Well-Known Socket</vt:lpstr>
      <vt:lpstr>ServerSocket과 Socket 클래스</vt:lpstr>
      <vt:lpstr>ServerSocket과 Socket 클래스</vt:lpstr>
      <vt:lpstr>ServerSocket과 Socket 클래스</vt:lpstr>
      <vt:lpstr>채팅 서버 제작</vt:lpstr>
      <vt:lpstr>채팅 서버 제작</vt:lpstr>
      <vt:lpstr>채팅 클라이언트 제작</vt:lpstr>
      <vt:lpstr>채팅 클라이언트 제작</vt:lpstr>
      <vt:lpstr>서버와 클라이언트 프로그램 실행</vt:lpstr>
      <vt:lpstr>UDP를 이용한 서버와 클라이언트</vt:lpstr>
      <vt:lpstr>예제: UDP를 사용하여서 데이터 보내고 받기</vt:lpstr>
      <vt:lpstr>Sender 클래스 </vt:lpstr>
      <vt:lpstr>Receiver 클래스 </vt:lpstr>
      <vt:lpstr>서버와 클라이언트의 실행</vt:lpstr>
      <vt:lpstr>UDP를 이용한 서버와 클라이언트 작성</vt:lpstr>
      <vt:lpstr>MessengerA 클래스 </vt:lpstr>
      <vt:lpstr>MessengerA 클래스 </vt:lpstr>
      <vt:lpstr>MessengerA 클래스 </vt:lpstr>
      <vt:lpstr>MessengerA 클래스 </vt:lpstr>
      <vt:lpstr>MessengerB 클래스 </vt:lpstr>
      <vt:lpstr>중간점검 </vt:lpstr>
      <vt:lpstr>Mini Project:다자 회의 시스템</vt:lpstr>
      <vt:lpstr>Summary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천 인국</cp:lastModifiedBy>
  <cp:revision>862</cp:revision>
  <dcterms:created xsi:type="dcterms:W3CDTF">2007-06-29T06:43:39Z</dcterms:created>
  <dcterms:modified xsi:type="dcterms:W3CDTF">2022-03-04T02:48:08Z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