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51"/>
  </p:notesMasterIdLst>
  <p:handoutMasterIdLst>
    <p:handoutMasterId r:id="rId52"/>
  </p:handoutMasterIdLst>
  <p:sldIdLst>
    <p:sldId id="256" r:id="rId2"/>
    <p:sldId id="379" r:id="rId3"/>
    <p:sldId id="352" r:id="rId4"/>
    <p:sldId id="321" r:id="rId5"/>
    <p:sldId id="1022" r:id="rId6"/>
    <p:sldId id="1023" r:id="rId7"/>
    <p:sldId id="322" r:id="rId8"/>
    <p:sldId id="319" r:id="rId9"/>
    <p:sldId id="353" r:id="rId10"/>
    <p:sldId id="324" r:id="rId11"/>
    <p:sldId id="325" r:id="rId12"/>
    <p:sldId id="1024" r:id="rId13"/>
    <p:sldId id="1025" r:id="rId14"/>
    <p:sldId id="1026" r:id="rId15"/>
    <p:sldId id="326" r:id="rId16"/>
    <p:sldId id="1027" r:id="rId17"/>
    <p:sldId id="328" r:id="rId18"/>
    <p:sldId id="329" r:id="rId19"/>
    <p:sldId id="1028" r:id="rId20"/>
    <p:sldId id="1029" r:id="rId21"/>
    <p:sldId id="335" r:id="rId22"/>
    <p:sldId id="1030" r:id="rId23"/>
    <p:sldId id="337" r:id="rId24"/>
    <p:sldId id="339" r:id="rId25"/>
    <p:sldId id="340" r:id="rId26"/>
    <p:sldId id="342" r:id="rId27"/>
    <p:sldId id="1031" r:id="rId28"/>
    <p:sldId id="343" r:id="rId29"/>
    <p:sldId id="1032" r:id="rId30"/>
    <p:sldId id="1033" r:id="rId31"/>
    <p:sldId id="1034" r:id="rId32"/>
    <p:sldId id="1035" r:id="rId33"/>
    <p:sldId id="1036" r:id="rId34"/>
    <p:sldId id="1037" r:id="rId35"/>
    <p:sldId id="1038" r:id="rId36"/>
    <p:sldId id="1039" r:id="rId37"/>
    <p:sldId id="1040" r:id="rId38"/>
    <p:sldId id="1041" r:id="rId39"/>
    <p:sldId id="1042" r:id="rId40"/>
    <p:sldId id="1043" r:id="rId41"/>
    <p:sldId id="1044" r:id="rId42"/>
    <p:sldId id="1045" r:id="rId43"/>
    <p:sldId id="1046" r:id="rId44"/>
    <p:sldId id="1047" r:id="rId45"/>
    <p:sldId id="1048" r:id="rId46"/>
    <p:sldId id="1049" r:id="rId47"/>
    <p:sldId id="1021" r:id="rId48"/>
    <p:sldId id="330" r:id="rId49"/>
    <p:sldId id="305" r:id="rId5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BCD9"/>
    <a:srgbClr val="FFFFFF"/>
    <a:srgbClr val="FFF5D3"/>
    <a:srgbClr val="E8EFF8"/>
    <a:srgbClr val="E8F1CD"/>
    <a:srgbClr val="55C5D0"/>
    <a:srgbClr val="FEEBCD"/>
    <a:srgbClr val="FFF3DB"/>
    <a:srgbClr val="DDF1F0"/>
    <a:srgbClr val="F69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07" d="100"/>
          <a:sy n="107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BDD8EA-ABBC-431C-AC65-2492E152B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97393-2EB1-46AB-82F2-C97528613E4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" y="228600"/>
            <a:ext cx="499238" cy="899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18</a:t>
            </a:r>
            <a:r>
              <a:rPr lang="ko-KR" altLang="en-US" dirty="0"/>
              <a:t>장  데이터베이스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4"/>
          <p:cNvSpPr txBox="1"/>
          <p:nvPr/>
        </p:nvSpPr>
        <p:spPr>
          <a:xfrm>
            <a:off x="2362200" y="870619"/>
            <a:ext cx="3810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/>
              <a:t>파워자바</a:t>
            </a:r>
            <a:r>
              <a:rPr lang="en-US" altLang="ko-KR" sz="4800" i="1" dirty="0"/>
              <a:t>(</a:t>
            </a:r>
            <a:r>
              <a:rPr lang="ko-KR" altLang="en-US" sz="4800" i="1" dirty="0"/>
              <a:t>개정</a:t>
            </a:r>
            <a:r>
              <a:rPr lang="en-US" altLang="ko-KR" sz="4800" i="1" dirty="0"/>
              <a:t>3</a:t>
            </a:r>
            <a:r>
              <a:rPr lang="ko-KR" altLang="en-US" sz="4800" i="1" dirty="0"/>
              <a:t>판</a:t>
            </a:r>
            <a:r>
              <a:rPr lang="en-US" altLang="ko-KR" sz="4800" i="1" dirty="0"/>
              <a:t>)</a:t>
            </a:r>
            <a:endParaRPr lang="ko-KR" altLang="en-US" sz="4800" i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AB09E4-A111-43CB-9176-BF421CFA1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21046"/>
            <a:ext cx="2653553" cy="26535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524685-1FD1-4D9F-AD66-328B22A3B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55" y="2635324"/>
            <a:ext cx="957097" cy="17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테이블의 하나의 행</a:t>
            </a:r>
            <a:r>
              <a:rPr lang="en-US" altLang="ko-KR" dirty="0"/>
              <a:t>(row)</a:t>
            </a:r>
            <a:r>
              <a:rPr lang="ko-KR" altLang="en-US" dirty="0"/>
              <a:t>은 레코드</a:t>
            </a:r>
            <a:r>
              <a:rPr lang="en-US" altLang="ko-KR" dirty="0"/>
              <a:t>(record)</a:t>
            </a:r>
            <a:r>
              <a:rPr lang="ko-KR" altLang="en-US" dirty="0"/>
              <a:t>라고 불린다</a:t>
            </a:r>
            <a:r>
              <a:rPr lang="en-US" altLang="ko-KR" dirty="0"/>
              <a:t>. </a:t>
            </a:r>
            <a:r>
              <a:rPr lang="ko-KR" altLang="en-US" dirty="0"/>
              <a:t>이 레코드는 여러 개의 </a:t>
            </a:r>
            <a:r>
              <a:rPr lang="ko-KR" altLang="en-US" dirty="0" err="1"/>
              <a:t>컬럼</a:t>
            </a:r>
            <a:r>
              <a:rPr lang="en-US" altLang="ko-KR" dirty="0"/>
              <a:t>(column)</a:t>
            </a:r>
            <a:r>
              <a:rPr lang="ko-KR" altLang="en-US" dirty="0"/>
              <a:t>으로 이루어져 있고</a:t>
            </a:r>
            <a:r>
              <a:rPr lang="en-US" altLang="ko-KR" dirty="0"/>
              <a:t>, </a:t>
            </a:r>
            <a:r>
              <a:rPr lang="ko-KR" altLang="en-US" dirty="0"/>
              <a:t>테이블은 </a:t>
            </a:r>
            <a:r>
              <a:rPr lang="ko-KR" altLang="en-US" dirty="0" err="1"/>
              <a:t>무결성</a:t>
            </a:r>
            <a:r>
              <a:rPr lang="ko-KR" altLang="en-US" dirty="0"/>
              <a:t> 법칙을 따라서 작성되어야 한다</a:t>
            </a:r>
          </a:p>
        </p:txBody>
      </p:sp>
      <p:sp>
        <p:nvSpPr>
          <p:cNvPr id="20111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테이블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34" y="2962423"/>
            <a:ext cx="6988144" cy="310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890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MySQL</a:t>
            </a:r>
          </a:p>
        </p:txBody>
      </p:sp>
      <p:sp>
        <p:nvSpPr>
          <p:cNvPr id="201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  <a:r>
              <a:rPr lang="ko-KR" altLang="en-US" dirty="0"/>
              <a:t>은 </a:t>
            </a:r>
            <a:r>
              <a:rPr lang="en-US" altLang="ko-KR" u="sng" dirty="0" err="1"/>
              <a:t>www.mysql.com</a:t>
            </a:r>
            <a:r>
              <a:rPr lang="en-US" altLang="ko-KR" dirty="0"/>
              <a:t> </a:t>
            </a:r>
            <a:r>
              <a:rPr lang="ko-KR" altLang="en-US" dirty="0"/>
              <a:t>에서 다운로드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F085F4-B4DA-412B-8C09-B3793079D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8" y="2287431"/>
            <a:ext cx="8107930" cy="29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9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MySQL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0C47C8-03D6-4BFE-AF5E-46BC9C83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48" y="1702860"/>
            <a:ext cx="8382000" cy="39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2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MySQL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42F638-3105-46B4-BF2A-A5B82519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950351"/>
            <a:ext cx="7850034" cy="295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2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72E31-66CF-4594-A1D0-35CAA44C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명령어 행 클라이언트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1D7B8-CA28-4C36-84B5-AF1D2DBC56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윈도우의 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 </a:t>
            </a:r>
            <a:r>
              <a:rPr lang="ko-KR" altLang="en-US" dirty="0"/>
              <a:t>버튼을 누르고 </a:t>
            </a:r>
            <a:r>
              <a:rPr lang="en-US" altLang="ko-KR" dirty="0"/>
              <a:t>[MySQL 8.0 Command Line Client]</a:t>
            </a:r>
            <a:r>
              <a:rPr lang="ko-KR" altLang="en-US" dirty="0"/>
              <a:t>를 찾아서 실행하여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89EAA4-5361-44DF-B618-5018C61EB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36" y="2562030"/>
            <a:ext cx="7969623" cy="173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90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SQL</a:t>
            </a:r>
            <a:r>
              <a:rPr lang="ko-KR" altLang="en-US" sz="3600"/>
              <a:t>이란</a:t>
            </a:r>
            <a:r>
              <a:rPr lang="en-US" altLang="ko-KR" sz="3600"/>
              <a:t>?</a:t>
            </a:r>
          </a:p>
        </p:txBody>
      </p:sp>
      <p:sp>
        <p:nvSpPr>
          <p:cNvPr id="201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관계형 데이터베이스에서 사용하기 위하여 설계된 언어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436FC3-FE57-4E0F-8360-6CD4F3004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3" y="2130187"/>
            <a:ext cx="7375900" cy="345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53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46C36-4249-4EA2-BE4C-99B2E1BB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다음과 같은 데이터베이스를 만들어보자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A25CA3-F30F-44D0-92C4-E0C7029F8AE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70848"/>
            <a:ext cx="8153400" cy="2535303"/>
          </a:xfrm>
        </p:spPr>
      </p:pic>
    </p:spTree>
    <p:extLst>
      <p:ext uri="{BB962C8B-B14F-4D97-AF65-F5344CB8AC3E}">
        <p14:creationId xmlns:p14="http://schemas.microsoft.com/office/powerpoint/2010/main" val="272952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 생성하기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679B38-6A94-4FB6-B9B5-425C8234B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94" y="1838303"/>
            <a:ext cx="7440706" cy="436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38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레코드 추가하기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8755F1-982A-4AEA-929E-E558ABB3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90" y="1717302"/>
            <a:ext cx="7948646" cy="37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5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47388-346E-4A07-856C-89DAFE10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레코드 검색하기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D8158C-3E16-4D0C-9144-F705692CE03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12615"/>
            <a:ext cx="8153400" cy="3171724"/>
          </a:xfrm>
        </p:spPr>
      </p:pic>
    </p:spTree>
    <p:extLst>
      <p:ext uri="{BB962C8B-B14F-4D97-AF65-F5344CB8AC3E}">
        <p14:creationId xmlns:p14="http://schemas.microsoft.com/office/powerpoint/2010/main" val="65186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53F50-CCEC-406F-8944-97BC85D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18</a:t>
            </a:r>
            <a:r>
              <a:rPr lang="ko-KR" altLang="en-US" dirty="0"/>
              <a:t>장의 목표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098FE82-FF89-448C-A702-DE039F4B2C4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48890" y="1600200"/>
            <a:ext cx="6281169" cy="4495800"/>
          </a:xfrm>
        </p:spPr>
      </p:pic>
    </p:spTree>
    <p:extLst>
      <p:ext uri="{BB962C8B-B14F-4D97-AF65-F5344CB8AC3E}">
        <p14:creationId xmlns:p14="http://schemas.microsoft.com/office/powerpoint/2010/main" val="205947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97DC8-1524-4D25-89A1-B8FD51A0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레코드 수정하기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84232B-9B10-4387-BB5C-A977B69F059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26953" y="1600200"/>
            <a:ext cx="8125043" cy="4495800"/>
          </a:xfrm>
        </p:spPr>
      </p:pic>
    </p:spTree>
    <p:extLst>
      <p:ext uri="{BB962C8B-B14F-4D97-AF65-F5344CB8AC3E}">
        <p14:creationId xmlns:p14="http://schemas.microsoft.com/office/powerpoint/2010/main" val="337672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결과 집합과 커서</a:t>
            </a:r>
          </a:p>
        </p:txBody>
      </p:sp>
      <p:sp>
        <p:nvSpPr>
          <p:cNvPr id="203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쿼리의 조건을 만족하는 레코드들의 집합이 결과 집합</a:t>
            </a:r>
            <a:r>
              <a:rPr lang="en-US" altLang="ko-KR"/>
              <a:t>(result set)</a:t>
            </a:r>
            <a:r>
              <a:rPr lang="ko-KR" altLang="en-US"/>
              <a:t>이다</a:t>
            </a:r>
            <a:r>
              <a:rPr lang="en-US" altLang="ko-KR"/>
              <a:t>. </a:t>
            </a:r>
          </a:p>
          <a:p>
            <a:r>
              <a:rPr lang="ko-KR" altLang="en-US"/>
              <a:t>커서</a:t>
            </a:r>
            <a:r>
              <a:rPr lang="en-US" altLang="ko-KR"/>
              <a:t>(cursor)</a:t>
            </a:r>
            <a:r>
              <a:rPr lang="ko-KR" altLang="en-US"/>
              <a:t>는 결과 집합의 레코드들을 포함하고 있는 파일에 대한 포인터</a:t>
            </a:r>
          </a:p>
        </p:txBody>
      </p:sp>
      <p:sp>
        <p:nvSpPr>
          <p:cNvPr id="2031624" name="Freeform 8"/>
          <p:cNvSpPr>
            <a:spLocks/>
          </p:cNvSpPr>
          <p:nvPr/>
        </p:nvSpPr>
        <p:spPr bwMode="auto">
          <a:xfrm>
            <a:off x="1326683" y="2846947"/>
            <a:ext cx="1951037" cy="2089150"/>
          </a:xfrm>
          <a:custGeom>
            <a:avLst/>
            <a:gdLst>
              <a:gd name="T0" fmla="*/ 1385 w 3625"/>
              <a:gd name="T1" fmla="*/ 9 h 2313"/>
              <a:gd name="T2" fmla="*/ 585 w 3625"/>
              <a:gd name="T3" fmla="*/ 416 h 2313"/>
              <a:gd name="T4" fmla="*/ 59 w 3625"/>
              <a:gd name="T5" fmla="*/ 1024 h 2313"/>
              <a:gd name="T6" fmla="*/ 0 w 3625"/>
              <a:gd name="T7" fmla="*/ 1655 h 2313"/>
              <a:gd name="T8" fmla="*/ 658 w 3625"/>
              <a:gd name="T9" fmla="*/ 2094 h 2313"/>
              <a:gd name="T10" fmla="*/ 1728 w 3625"/>
              <a:gd name="T11" fmla="*/ 2313 h 2313"/>
              <a:gd name="T12" fmla="*/ 2797 w 3625"/>
              <a:gd name="T13" fmla="*/ 2084 h 2313"/>
              <a:gd name="T14" fmla="*/ 3428 w 3625"/>
              <a:gd name="T15" fmla="*/ 1956 h 2313"/>
              <a:gd name="T16" fmla="*/ 3625 w 3625"/>
              <a:gd name="T17" fmla="*/ 1188 h 2313"/>
              <a:gd name="T18" fmla="*/ 3405 w 3625"/>
              <a:gd name="T19" fmla="*/ 526 h 2313"/>
              <a:gd name="T20" fmla="*/ 2637 w 3625"/>
              <a:gd name="T21" fmla="*/ 164 h 2313"/>
              <a:gd name="T22" fmla="*/ 2084 w 3625"/>
              <a:gd name="T23" fmla="*/ 0 h 2313"/>
              <a:gd name="T24" fmla="*/ 1385 w 3625"/>
              <a:gd name="T25" fmla="*/ 9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25" h="2313">
                <a:moveTo>
                  <a:pt x="1385" y="9"/>
                </a:moveTo>
                <a:lnTo>
                  <a:pt x="585" y="416"/>
                </a:lnTo>
                <a:lnTo>
                  <a:pt x="59" y="1024"/>
                </a:lnTo>
                <a:lnTo>
                  <a:pt x="0" y="1655"/>
                </a:lnTo>
                <a:lnTo>
                  <a:pt x="658" y="2094"/>
                </a:lnTo>
                <a:lnTo>
                  <a:pt x="1728" y="2313"/>
                </a:lnTo>
                <a:lnTo>
                  <a:pt x="2797" y="2084"/>
                </a:lnTo>
                <a:lnTo>
                  <a:pt x="3428" y="1956"/>
                </a:lnTo>
                <a:lnTo>
                  <a:pt x="3625" y="1188"/>
                </a:lnTo>
                <a:lnTo>
                  <a:pt x="3405" y="526"/>
                </a:lnTo>
                <a:lnTo>
                  <a:pt x="2637" y="164"/>
                </a:lnTo>
                <a:lnTo>
                  <a:pt x="2084" y="0"/>
                </a:lnTo>
                <a:lnTo>
                  <a:pt x="1385" y="9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31627" name="AutoShape 11"/>
          <p:cNvSpPr>
            <a:spLocks noChangeArrowheads="1"/>
          </p:cNvSpPr>
          <p:nvPr/>
        </p:nvSpPr>
        <p:spPr bwMode="auto">
          <a:xfrm>
            <a:off x="2290295" y="3161272"/>
            <a:ext cx="646113" cy="1030287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r>
              <a:rPr lang="en-US" altLang="ko-KR">
                <a:ea typeface="굴림" charset="-127"/>
              </a:rPr>
              <a:t>..…</a:t>
            </a:r>
          </a:p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endParaRPr lang="en-US" altLang="ko-KR">
              <a:ea typeface="굴림" charset="-127"/>
            </a:endParaRPr>
          </a:p>
        </p:txBody>
      </p:sp>
      <p:sp>
        <p:nvSpPr>
          <p:cNvPr id="2031628" name="AutoShape 12"/>
          <p:cNvSpPr>
            <a:spLocks noChangeArrowheads="1"/>
          </p:cNvSpPr>
          <p:nvPr/>
        </p:nvSpPr>
        <p:spPr bwMode="auto">
          <a:xfrm>
            <a:off x="2155358" y="3361297"/>
            <a:ext cx="646112" cy="1030287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r>
              <a:rPr lang="en-US" altLang="ko-KR">
                <a:ea typeface="굴림" charset="-127"/>
              </a:rPr>
              <a:t>..…</a:t>
            </a:r>
          </a:p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endParaRPr lang="en-US" altLang="ko-KR">
              <a:ea typeface="굴림" charset="-127"/>
            </a:endParaRPr>
          </a:p>
        </p:txBody>
      </p:sp>
      <p:sp>
        <p:nvSpPr>
          <p:cNvPr id="2031629" name="AutoShape 13"/>
          <p:cNvSpPr>
            <a:spLocks noChangeArrowheads="1"/>
          </p:cNvSpPr>
          <p:nvPr/>
        </p:nvSpPr>
        <p:spPr bwMode="auto">
          <a:xfrm>
            <a:off x="2018833" y="3580372"/>
            <a:ext cx="646112" cy="1030287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r>
              <a:rPr lang="en-US" altLang="ko-KR">
                <a:ea typeface="굴림" charset="-127"/>
              </a:rPr>
              <a:t>..…</a:t>
            </a:r>
          </a:p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endParaRPr lang="en-US" altLang="ko-KR">
              <a:ea typeface="굴림" charset="-127"/>
            </a:endParaRPr>
          </a:p>
        </p:txBody>
      </p:sp>
      <p:sp>
        <p:nvSpPr>
          <p:cNvPr id="2031630" name="AutoShape 14"/>
          <p:cNvSpPr>
            <a:spLocks noChangeArrowheads="1"/>
          </p:cNvSpPr>
          <p:nvPr/>
        </p:nvSpPr>
        <p:spPr bwMode="auto">
          <a:xfrm>
            <a:off x="1807695" y="3789922"/>
            <a:ext cx="646113" cy="1030287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r>
              <a:rPr lang="en-US" altLang="ko-KR">
                <a:ea typeface="굴림" charset="-127"/>
              </a:rPr>
              <a:t>..…</a:t>
            </a:r>
          </a:p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endParaRPr lang="en-US" altLang="ko-KR">
              <a:ea typeface="굴림" charset="-127"/>
            </a:endParaRPr>
          </a:p>
        </p:txBody>
      </p:sp>
      <p:sp>
        <p:nvSpPr>
          <p:cNvPr id="2031631" name="AutoShape 15"/>
          <p:cNvSpPr>
            <a:spLocks noChangeArrowheads="1"/>
          </p:cNvSpPr>
          <p:nvPr/>
        </p:nvSpPr>
        <p:spPr bwMode="auto">
          <a:xfrm>
            <a:off x="2826870" y="3535922"/>
            <a:ext cx="290513" cy="703262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31632" name="Text Box 16"/>
          <p:cNvSpPr txBox="1">
            <a:spLocks noChangeArrowheads="1"/>
          </p:cNvSpPr>
          <p:nvPr/>
        </p:nvSpPr>
        <p:spPr bwMode="auto">
          <a:xfrm>
            <a:off x="3191995" y="4367772"/>
            <a:ext cx="1166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ea typeface="굴림" charset="-127"/>
              </a:rPr>
              <a:t>결과 집합</a:t>
            </a:r>
          </a:p>
        </p:txBody>
      </p:sp>
      <p:sp>
        <p:nvSpPr>
          <p:cNvPr id="2031633" name="Text Box 17"/>
          <p:cNvSpPr txBox="1">
            <a:spLocks noChangeArrowheads="1"/>
          </p:cNvSpPr>
          <p:nvPr/>
        </p:nvSpPr>
        <p:spPr bwMode="auto">
          <a:xfrm>
            <a:off x="2603033" y="2380222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ea typeface="굴림" charset="-127"/>
              </a:rPr>
              <a:t>레코드</a:t>
            </a:r>
          </a:p>
        </p:txBody>
      </p:sp>
      <p:sp>
        <p:nvSpPr>
          <p:cNvPr id="2031634" name="Text Box 18"/>
          <p:cNvSpPr txBox="1">
            <a:spLocks noChangeArrowheads="1"/>
          </p:cNvSpPr>
          <p:nvPr/>
        </p:nvSpPr>
        <p:spPr bwMode="auto">
          <a:xfrm>
            <a:off x="3688883" y="3032684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ea typeface="굴림" charset="-127"/>
              </a:rPr>
              <a:t>커서</a:t>
            </a:r>
          </a:p>
        </p:txBody>
      </p:sp>
      <p:sp>
        <p:nvSpPr>
          <p:cNvPr id="2031635" name="Line 19"/>
          <p:cNvSpPr>
            <a:spLocks noChangeShapeType="1"/>
          </p:cNvSpPr>
          <p:nvPr/>
        </p:nvSpPr>
        <p:spPr bwMode="auto">
          <a:xfrm flipH="1">
            <a:off x="3139608" y="3281922"/>
            <a:ext cx="579437" cy="4127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31636" name="Line 20"/>
          <p:cNvSpPr>
            <a:spLocks noChangeShapeType="1"/>
          </p:cNvSpPr>
          <p:nvPr/>
        </p:nvSpPr>
        <p:spPr bwMode="auto">
          <a:xfrm flipH="1" flipV="1">
            <a:off x="3182470" y="4551922"/>
            <a:ext cx="101600" cy="793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31637" name="Line 21"/>
          <p:cNvSpPr>
            <a:spLocks noChangeShapeType="1"/>
          </p:cNvSpPr>
          <p:nvPr/>
        </p:nvSpPr>
        <p:spPr bwMode="auto">
          <a:xfrm flipH="1">
            <a:off x="2544295" y="2548497"/>
            <a:ext cx="144463" cy="7985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A59C46-E4EE-4F0A-BF21-6908748A3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529" y="5221894"/>
            <a:ext cx="5324823" cy="13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0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56C68-A920-43BB-A6CE-D568FD28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JDBC </a:t>
            </a:r>
            <a:r>
              <a:rPr lang="ko-KR" altLang="en-US" dirty="0"/>
              <a:t>드라이버 </a:t>
            </a:r>
            <a:r>
              <a:rPr lang="en-US" altLang="ko-KR" dirty="0"/>
              <a:t>Connector/J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8871C-3C6F-468B-8578-BBE253A7A9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  <a:r>
              <a:rPr lang="ko-KR" altLang="en-US" dirty="0"/>
              <a:t>에서의 </a:t>
            </a:r>
            <a:r>
              <a:rPr lang="en-US" altLang="ko-KR" dirty="0"/>
              <a:t>JDBC</a:t>
            </a:r>
            <a:r>
              <a:rPr lang="ko-KR" altLang="en-US" dirty="0"/>
              <a:t>는 </a:t>
            </a:r>
            <a:r>
              <a:rPr lang="en-US" altLang="ko-KR" dirty="0"/>
              <a:t>Connector/J</a:t>
            </a:r>
            <a:r>
              <a:rPr lang="ko-KR" altLang="en-US" dirty="0"/>
              <a:t>라고 불린다</a:t>
            </a:r>
            <a:r>
              <a:rPr lang="en-US" altLang="ko-KR" dirty="0"/>
              <a:t>. </a:t>
            </a:r>
            <a:r>
              <a:rPr lang="ko-KR" altLang="en-US" dirty="0"/>
              <a:t>앞 </a:t>
            </a:r>
            <a:r>
              <a:rPr lang="ko-KR" altLang="en-US" dirty="0" err="1"/>
              <a:t>절에서처럼</a:t>
            </a:r>
            <a:r>
              <a:rPr lang="ko-KR" altLang="en-US" dirty="0"/>
              <a:t> “</a:t>
            </a:r>
            <a:r>
              <a:rPr lang="en-US" altLang="ko-KR" dirty="0"/>
              <a:t>MySQL Installer”</a:t>
            </a:r>
            <a:r>
              <a:rPr lang="ko-KR" altLang="en-US" dirty="0"/>
              <a:t>를 통하여 </a:t>
            </a:r>
            <a:r>
              <a:rPr lang="en-US" altLang="ko-KR" dirty="0"/>
              <a:t>MySQL</a:t>
            </a:r>
            <a:r>
              <a:rPr lang="ko-KR" altLang="en-US" dirty="0"/>
              <a:t>을 설치하였다면 이미 </a:t>
            </a:r>
            <a:r>
              <a:rPr lang="en-US" altLang="ko-KR" dirty="0"/>
              <a:t>Connector/J</a:t>
            </a:r>
            <a:r>
              <a:rPr lang="ko-KR" altLang="en-US" dirty="0"/>
              <a:t>는 설치되었다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Connector/J</a:t>
            </a:r>
            <a:r>
              <a:rPr lang="ko-KR" altLang="en-US" dirty="0"/>
              <a:t>를 자바 가상 기계가 이 드라이버 파일을 찾을 수 있도록 하여야 한다</a:t>
            </a:r>
            <a:r>
              <a:rPr lang="en-US" altLang="ko-KR" dirty="0"/>
              <a:t>. </a:t>
            </a:r>
            <a:r>
              <a:rPr lang="ko-KR" altLang="en-US" dirty="0"/>
              <a:t>클래스 경로를 나타내는 환경 변수인 </a:t>
            </a:r>
            <a:r>
              <a:rPr lang="en-US" altLang="ko-KR" dirty="0"/>
              <a:t>CLASSPATH</a:t>
            </a:r>
            <a:r>
              <a:rPr lang="ko-KR" altLang="en-US" dirty="0"/>
              <a:t>를 설정하거나 이클립스에서 실행한다면 외부 라이브러리를 추가하여야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8A1C94-30EC-4024-897D-342B11DCD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46" y="3597649"/>
            <a:ext cx="7286625" cy="1885950"/>
          </a:xfrm>
          <a:prstGeom prst="rect">
            <a:avLst/>
          </a:prstGeom>
        </p:spPr>
      </p:pic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7D056FE2-FA94-42F4-83F2-E7BA55CBDAEA}"/>
              </a:ext>
            </a:extLst>
          </p:cNvPr>
          <p:cNvSpPr/>
          <p:nvPr/>
        </p:nvSpPr>
        <p:spPr>
          <a:xfrm>
            <a:off x="3863787" y="4589930"/>
            <a:ext cx="5091953" cy="2205318"/>
          </a:xfrm>
          <a:prstGeom prst="borderCallout2">
            <a:avLst>
              <a:gd name="adj1" fmla="val 69563"/>
              <a:gd name="adj2" fmla="val -234"/>
              <a:gd name="adj3" fmla="val 73222"/>
              <a:gd name="adj4" fmla="val -12618"/>
              <a:gd name="adj5" fmla="val 41882"/>
              <a:gd name="adj6" fmla="val -27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800" b="0" i="0" u="none" strike="noStrike" baseline="0" dirty="0">
                <a:latin typeface="YDVYMjOStd125"/>
              </a:rPr>
              <a:t>이클립스에서 외부 라이브러리를 추가</a:t>
            </a:r>
          </a:p>
          <a:p>
            <a:pPr algn="l"/>
            <a:r>
              <a:rPr lang="ko-KR" altLang="en-US" sz="1800" b="0" i="0" u="none" strike="noStrike" baseline="0" dirty="0">
                <a:latin typeface="YDVYMjOStd125"/>
              </a:rPr>
              <a:t>하려면 프로젝트에서 마우스 오른쪽 버튼을 눌러서 </a:t>
            </a:r>
            <a:r>
              <a:rPr lang="en-US" altLang="ko-KR" sz="1800" b="0" i="0" u="none" strike="noStrike" baseline="0" dirty="0">
                <a:latin typeface="MinionPro-Regular"/>
              </a:rPr>
              <a:t>[Build Path] </a:t>
            </a:r>
            <a:r>
              <a:rPr lang="en-US" altLang="ko-KR" sz="1800" b="0" i="0" u="none" strike="noStrike" baseline="0" dirty="0">
                <a:latin typeface="WWDOC08"/>
              </a:rPr>
              <a:t>S </a:t>
            </a:r>
            <a:r>
              <a:rPr lang="en-US" altLang="ko-KR" sz="1800" b="0" i="0" u="none" strike="noStrike" baseline="0" dirty="0">
                <a:latin typeface="MinionPro-Regular"/>
              </a:rPr>
              <a:t>[Add External Archives...]</a:t>
            </a:r>
          </a:p>
          <a:p>
            <a:pPr algn="l"/>
            <a:r>
              <a:rPr lang="ko-KR" altLang="en-US" sz="1800" b="0" i="0" u="none" strike="noStrike" baseline="0" dirty="0" err="1">
                <a:latin typeface="YDVYMjOStd125"/>
              </a:rPr>
              <a:t>를</a:t>
            </a:r>
            <a:r>
              <a:rPr lang="ko-KR" altLang="en-US" sz="1800" b="0" i="0" u="none" strike="noStrike" baseline="0" dirty="0">
                <a:latin typeface="YDVYMjOStd125"/>
              </a:rPr>
              <a:t> 선택하고 </a:t>
            </a:r>
            <a:r>
              <a:rPr lang="en-US" altLang="ko-KR" sz="1800" b="0" i="0" u="none" strike="noStrike" baseline="0" dirty="0">
                <a:latin typeface="MinionPro-Regular"/>
              </a:rPr>
              <a:t>C:\Program Files (x86)\MySQL\Connector J 8.0 </a:t>
            </a:r>
            <a:r>
              <a:rPr lang="ko-KR" altLang="en-US" sz="1800" b="0" i="0" u="none" strike="noStrike" baseline="0" dirty="0">
                <a:latin typeface="YDVYMjOStd125"/>
              </a:rPr>
              <a:t>폴더에 있는 </a:t>
            </a:r>
            <a:r>
              <a:rPr lang="en-US" altLang="ko-KR" sz="1800" b="0" i="0" u="none" strike="noStrike" baseline="0" dirty="0" err="1">
                <a:latin typeface="MinionPro-Regular"/>
              </a:rPr>
              <a:t>mysql-connectorjava</a:t>
            </a:r>
            <a:r>
              <a:rPr lang="en-US" altLang="ko-KR" sz="1800" b="0" i="0" u="none" strike="noStrike" baseline="0" dirty="0">
                <a:latin typeface="MinionPro-Regular"/>
              </a:rPr>
              <a:t>-</a:t>
            </a:r>
          </a:p>
          <a:p>
            <a:pPr algn="l"/>
            <a:r>
              <a:rPr lang="en-US" altLang="ko-KR" sz="1800" b="0" i="0" u="none" strike="noStrike" baseline="0" dirty="0">
                <a:latin typeface="MinionPro-Regular"/>
              </a:rPr>
              <a:t>8.0.16.jar</a:t>
            </a:r>
            <a:r>
              <a:rPr lang="ko-KR" altLang="en-US" sz="1800" b="0" i="0" u="none" strike="noStrike" baseline="0" dirty="0">
                <a:latin typeface="YDVYMjOStd125"/>
              </a:rPr>
              <a:t>을 선택한다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73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JDBC</a:t>
            </a:r>
            <a:r>
              <a:rPr lang="ko-KR" altLang="en-US" sz="3600" dirty="0"/>
              <a:t>를 이용한 데이터베이스 사용 절차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D6CF28-F079-4B78-A2BD-EA9582FC5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2" y="771636"/>
            <a:ext cx="7186395" cy="608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49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드라이버 클래스 적재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BC1A01-1F50-4ECB-A035-04BE1FF42E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흔히 </a:t>
            </a:r>
            <a:r>
              <a:rPr lang="en-US" altLang="ko-KR" dirty="0"/>
              <a:t>JDBC </a:t>
            </a:r>
            <a:r>
              <a:rPr lang="ko-KR" altLang="en-US" dirty="0"/>
              <a:t>드라이버는 동적으로 적재하고 초기화한다</a:t>
            </a:r>
            <a:r>
              <a:rPr lang="en-US" altLang="ko-KR" dirty="0"/>
              <a:t>. </a:t>
            </a:r>
            <a:r>
              <a:rPr lang="ko-KR" altLang="en-US" dirty="0"/>
              <a:t>동적으로 라이브러리를 적재하려면 </a:t>
            </a:r>
            <a:r>
              <a:rPr lang="en-US" altLang="ko-KR" dirty="0"/>
              <a:t>Class </a:t>
            </a:r>
            <a:r>
              <a:rPr lang="ko-KR" altLang="en-US" dirty="0"/>
              <a:t>클래스의 </a:t>
            </a:r>
            <a:r>
              <a:rPr lang="en-US" altLang="ko-KR" dirty="0" err="1"/>
              <a:t>forName</a:t>
            </a:r>
            <a:r>
              <a:rPr lang="en-US" altLang="ko-KR" dirty="0"/>
              <a:t>()</a:t>
            </a:r>
            <a:r>
              <a:rPr lang="ko-KR" altLang="en-US" dirty="0"/>
              <a:t>이라는 메소드를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FD7BBF-B0DE-4E5E-B766-FD85652C7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18" y="2477060"/>
            <a:ext cx="7036454" cy="17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26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 연결</a:t>
            </a:r>
          </a:p>
        </p:txBody>
      </p:sp>
      <p:sp>
        <p:nvSpPr>
          <p:cNvPr id="203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DriverManager</a:t>
            </a:r>
            <a:r>
              <a:rPr lang="en-US" altLang="ko-KR" dirty="0"/>
              <a:t> </a:t>
            </a:r>
            <a:r>
              <a:rPr lang="ko-KR" altLang="en-US" dirty="0"/>
              <a:t>클래스의 정적 메소드인 </a:t>
            </a:r>
            <a:r>
              <a:rPr lang="en-US" altLang="ko-KR" dirty="0" err="1"/>
              <a:t>getConnection</a:t>
            </a:r>
            <a:r>
              <a:rPr lang="en-US" altLang="ko-KR" dirty="0"/>
              <a:t>()</a:t>
            </a:r>
            <a:r>
              <a:rPr lang="ko-KR" altLang="en-US" dirty="0"/>
              <a:t>을 호출한다</a:t>
            </a:r>
            <a:r>
              <a:rPr lang="en-US" altLang="ko-KR" dirty="0"/>
              <a:t>. </a:t>
            </a:r>
            <a:r>
              <a:rPr lang="ko-KR" altLang="en-US" dirty="0"/>
              <a:t>이 메소드는 데이터베이스 연결을 확립하게 되고 매개 변수로 </a:t>
            </a:r>
            <a:r>
              <a:rPr lang="en-US" altLang="ko-KR" dirty="0"/>
              <a:t>(</a:t>
            </a:r>
            <a:r>
              <a:rPr lang="ko-KR" altLang="en-US" dirty="0"/>
              <a:t>데이터베이스 </a:t>
            </a:r>
            <a:r>
              <a:rPr lang="en-US" altLang="ko-KR" dirty="0"/>
              <a:t>URL, </a:t>
            </a:r>
            <a:r>
              <a:rPr lang="ko-KR" altLang="en-US" dirty="0"/>
              <a:t>사용자 아이디</a:t>
            </a:r>
            <a:r>
              <a:rPr lang="en-US" altLang="ko-KR" dirty="0"/>
              <a:t>, </a:t>
            </a:r>
            <a:r>
              <a:rPr lang="ko-KR" altLang="en-US" dirty="0"/>
              <a:t>패스워드</a:t>
            </a:r>
            <a:r>
              <a:rPr lang="en-US" altLang="ko-KR" dirty="0"/>
              <a:t>)</a:t>
            </a:r>
            <a:r>
              <a:rPr lang="ko-KR" altLang="en-US" dirty="0"/>
              <a:t>를 요구한다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10958F-0849-44DE-B32F-BBE71F66B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31" y="2818279"/>
            <a:ext cx="7709121" cy="158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25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예제</a:t>
            </a:r>
            <a:r>
              <a:rPr lang="en-US" altLang="ko-KR" sz="3600" dirty="0"/>
              <a:t>: </a:t>
            </a:r>
            <a:r>
              <a:rPr lang="ko-KR" altLang="en-US" sz="3600" dirty="0"/>
              <a:t>데이터베이스 연결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877670-D26B-4DCC-B20A-A8C310FEEB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앞에서 설명한대로 </a:t>
            </a:r>
            <a:r>
              <a:rPr lang="en-US" altLang="ko-KR" dirty="0"/>
              <a:t>[MySQL 8.0 Command Line Client]</a:t>
            </a:r>
            <a:r>
              <a:rPr lang="ko-KR" altLang="en-US" dirty="0"/>
              <a:t>를 사용하여서</a:t>
            </a:r>
            <a:r>
              <a:rPr lang="en-US" altLang="ko-KR" dirty="0" err="1"/>
              <a:t>book_db</a:t>
            </a:r>
            <a:r>
              <a:rPr lang="ko-KR" altLang="en-US" dirty="0"/>
              <a:t>를 미리 생성하여야 오류가 발생하지 않는다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8D0562-3456-4D56-986B-D290E4735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91" y="2559984"/>
            <a:ext cx="7269817" cy="62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47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예제</a:t>
            </a:r>
            <a:r>
              <a:rPr lang="en-US" altLang="ko-KR" sz="3600" dirty="0"/>
              <a:t>: </a:t>
            </a:r>
            <a:r>
              <a:rPr lang="ko-KR" altLang="en-US" sz="3600" dirty="0"/>
              <a:t>데이터베이스 연결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A97C224-8113-4993-B230-7496EEDF215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71957" y="43180"/>
            <a:ext cx="6648678" cy="6771639"/>
          </a:xfrm>
        </p:spPr>
      </p:pic>
    </p:spTree>
    <p:extLst>
      <p:ext uri="{BB962C8B-B14F-4D97-AF65-F5344CB8AC3E}">
        <p14:creationId xmlns:p14="http://schemas.microsoft.com/office/powerpoint/2010/main" val="4010114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SQL </a:t>
            </a:r>
            <a:r>
              <a:rPr lang="ko-KR" altLang="en-US" sz="3600"/>
              <a:t>문장 수행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478AF6-6B0C-4AFB-98FD-29971BCBFC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데이터베이스를 연결한 후에는 </a:t>
            </a:r>
            <a:r>
              <a:rPr lang="en-US" altLang="ko-KR" dirty="0"/>
              <a:t>SELECT</a:t>
            </a:r>
            <a:r>
              <a:rPr lang="ko-KR" altLang="en-US" dirty="0"/>
              <a:t>와 같은 </a:t>
            </a:r>
            <a:r>
              <a:rPr lang="en-US" altLang="ko-KR" dirty="0"/>
              <a:t>SQL </a:t>
            </a:r>
            <a:r>
              <a:rPr lang="ko-KR" altLang="en-US" dirty="0"/>
              <a:t>문장들을 실행할 수 있다</a:t>
            </a:r>
            <a:r>
              <a:rPr lang="en-US" altLang="ko-KR" dirty="0"/>
              <a:t>. </a:t>
            </a:r>
            <a:r>
              <a:rPr lang="ko-KR" altLang="en-US" dirty="0"/>
              <a:t>이때 사용되는 것이 </a:t>
            </a:r>
            <a:r>
              <a:rPr lang="en-US" altLang="ko-KR" dirty="0"/>
              <a:t>Connection, Statement,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인터페이스이다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FC76E1-EBA7-4891-A1CD-85BB165C9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59" y="2823110"/>
            <a:ext cx="6875929" cy="266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00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SQL </a:t>
            </a:r>
            <a:r>
              <a:rPr lang="ko-KR" altLang="en-US" sz="3600"/>
              <a:t>문장 수행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CC0B9F4-036A-4122-875F-F937CB0CA66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29316" y="1888196"/>
            <a:ext cx="8153400" cy="1122819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9B3A2C-687D-4F36-8D61-5A4A04A8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16" y="3273238"/>
            <a:ext cx="8253319" cy="203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9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527165-33E2-4073-958F-B11021BBB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847850"/>
            <a:ext cx="68294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84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307DE-78BC-40C0-B9AD-41B1BC99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616D7F-180D-44F2-AE18-7D2E7936423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앞에서 작성한 데이터베이스에서 책을 전부 검색하여 콘솔에 출력하는 프로그램을 작성해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EC8A69-2D5B-46AC-9ED6-786239D62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89" y="2447925"/>
            <a:ext cx="7833193" cy="172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2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307DE-78BC-40C0-B9AD-41B1BC99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88A28C0-8F84-4729-B6AC-4CC98B85CAF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25449"/>
            <a:ext cx="8153400" cy="4245301"/>
          </a:xfrm>
        </p:spPr>
      </p:pic>
    </p:spTree>
    <p:extLst>
      <p:ext uri="{BB962C8B-B14F-4D97-AF65-F5344CB8AC3E}">
        <p14:creationId xmlns:p14="http://schemas.microsoft.com/office/powerpoint/2010/main" val="3990491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307DE-78BC-40C0-B9AD-41B1BC99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487C22B-ECF1-4BAB-8522-5C8EA707FC3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81263" y="1505997"/>
            <a:ext cx="7181473" cy="4841014"/>
          </a:xfrm>
        </p:spPr>
      </p:pic>
    </p:spTree>
    <p:extLst>
      <p:ext uri="{BB962C8B-B14F-4D97-AF65-F5344CB8AC3E}">
        <p14:creationId xmlns:p14="http://schemas.microsoft.com/office/powerpoint/2010/main" val="1104824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307DE-78BC-40C0-B9AD-41B1BC99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레코드 추가 삭제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7FADD-7FB4-4FBE-9F0E-3D6A100725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만약 레코드를 추가하거나 수정</a:t>
            </a:r>
            <a:r>
              <a:rPr lang="en-US" altLang="ko-KR" dirty="0"/>
              <a:t>, </a:t>
            </a:r>
            <a:r>
              <a:rPr lang="ko-KR" altLang="en-US" dirty="0"/>
              <a:t>삭제하려면 </a:t>
            </a:r>
            <a:r>
              <a:rPr lang="en-US" altLang="ko-KR" dirty="0" err="1"/>
              <a:t>executeUpdate</a:t>
            </a:r>
            <a:r>
              <a:rPr lang="en-US" altLang="ko-KR" dirty="0"/>
              <a:t>() </a:t>
            </a:r>
            <a:r>
              <a:rPr lang="ko-KR" altLang="en-US" dirty="0"/>
              <a:t>메소드를 사용하여야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C0C718-36DF-4E3A-9207-3E491F2F6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68" y="2528047"/>
            <a:ext cx="7387198" cy="13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0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307DE-78BC-40C0-B9AD-41B1BC99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레코드 추가 삭제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2DC85D-1311-48DB-AAC7-2418D3A1B31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14486" y="1219200"/>
            <a:ext cx="6666878" cy="5440785"/>
          </a:xfrm>
        </p:spPr>
      </p:pic>
    </p:spTree>
    <p:extLst>
      <p:ext uri="{BB962C8B-B14F-4D97-AF65-F5344CB8AC3E}">
        <p14:creationId xmlns:p14="http://schemas.microsoft.com/office/powerpoint/2010/main" val="164938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686B4-B190-4CB0-B475-06B4AE88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Prepared Statements </a:t>
            </a:r>
            <a:r>
              <a:rPr lang="ko-KR" altLang="en-US" dirty="0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CDFB2-5FA7-4A83-87B0-6EAB3472E1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Prepared Statements</a:t>
            </a:r>
            <a:r>
              <a:rPr lang="ko-KR" altLang="en-US" dirty="0"/>
              <a:t>는 많이 사용되는 </a:t>
            </a:r>
            <a:r>
              <a:rPr lang="en-US" altLang="ko-KR" dirty="0"/>
              <a:t>SQL </a:t>
            </a:r>
            <a:r>
              <a:rPr lang="ko-KR" altLang="en-US" dirty="0"/>
              <a:t>문장이 있는 경우에 이것을 미리 </a:t>
            </a:r>
            <a:r>
              <a:rPr lang="en-US" altLang="ko-KR" dirty="0"/>
              <a:t>SQL </a:t>
            </a:r>
            <a:r>
              <a:rPr lang="ko-KR" altLang="en-US" dirty="0"/>
              <a:t>문장으로 </a:t>
            </a:r>
            <a:r>
              <a:rPr lang="ko-KR" altLang="en-US" dirty="0" err="1"/>
              <a:t>만들어두고</a:t>
            </a:r>
            <a:r>
              <a:rPr lang="ko-KR" altLang="en-US" dirty="0"/>
              <a:t> 필요할 때마다 사용하는 기법이다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79BA79-20F4-4171-9672-96EE8EAAD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28" y="2347913"/>
            <a:ext cx="7259979" cy="17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49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379B7-B7A1-41CE-B404-1666F548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3E87A-844B-4826-B923-16B8E95E5D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Prepared Statements </a:t>
            </a:r>
            <a:r>
              <a:rPr lang="ko-KR" altLang="en-US" dirty="0"/>
              <a:t>기능을 사용하여서 많이 사용되는 쿼리 문장을 미리 </a:t>
            </a:r>
            <a:r>
              <a:rPr lang="ko-KR" altLang="en-US" dirty="0" err="1"/>
              <a:t>만들어두고</a:t>
            </a:r>
            <a:r>
              <a:rPr lang="ko-KR" altLang="en-US" dirty="0"/>
              <a:t> 필요할 때마다 사용해보자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C6B24C-C80B-4950-B4E2-EB9563EAE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31" y="2654113"/>
            <a:ext cx="7490293" cy="88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48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EE696-0697-480F-B6D8-02AEDA13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0B2A7D4-A12E-4140-98A4-32EA6FB5783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61519" y="478108"/>
            <a:ext cx="6584925" cy="5901784"/>
          </a:xfrm>
        </p:spPr>
      </p:pic>
    </p:spTree>
    <p:extLst>
      <p:ext uri="{BB962C8B-B14F-4D97-AF65-F5344CB8AC3E}">
        <p14:creationId xmlns:p14="http://schemas.microsoft.com/office/powerpoint/2010/main" val="1047442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3EB8E-6D60-4888-8A1F-245D6E8A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그래픽 인터페이스와 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65C3F-D94A-4945-89A4-A3AD0899F9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다음과 같이 그래픽 사용자 인터페이스를 이용하여서 데이터베이스 테이블의 내용을 화면에 표시하는 프로그램을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888878-F1D4-4D67-AEB1-1F7A00AB3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47" y="2552700"/>
            <a:ext cx="6599705" cy="191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40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70384-BC79-4443-9C16-E728D874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AEE623A-73F5-4CB1-92EA-0C9FF80C4B7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34353" y="1369758"/>
            <a:ext cx="6678803" cy="5138619"/>
          </a:xfrm>
        </p:spPr>
      </p:pic>
    </p:spTree>
    <p:extLst>
      <p:ext uri="{BB962C8B-B14F-4D97-AF65-F5344CB8AC3E}">
        <p14:creationId xmlns:p14="http://schemas.microsoft.com/office/powerpoint/2010/main" val="360212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자바와 데이터베이스</a:t>
            </a:r>
          </a:p>
        </p:txBody>
      </p:sp>
      <p:sp>
        <p:nvSpPr>
          <p:cNvPr id="200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JDBC(Java Database Connectivity)</a:t>
            </a:r>
            <a:r>
              <a:rPr lang="ko-KR" altLang="en-US"/>
              <a:t>는 자바 </a:t>
            </a:r>
            <a:r>
              <a:rPr lang="en-US" altLang="ko-KR"/>
              <a:t>API</a:t>
            </a:r>
            <a:r>
              <a:rPr lang="ko-KR" altLang="en-US"/>
              <a:t>의 하나로서 데이터베이스에 연결하여서 데이터베이스 안의 데이터에 대하여 검색하고 데이터를 변경할 수 있게 한다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64B716-AD9E-4864-8BCE-D571A10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33" y="3045759"/>
            <a:ext cx="6884150" cy="279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32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70384-BC79-4443-9C16-E728D874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F967BCF-420B-4E8B-A4E8-6E90C260A93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33605" y="1600200"/>
            <a:ext cx="6711739" cy="4495800"/>
          </a:xfrm>
        </p:spPr>
      </p:pic>
    </p:spTree>
    <p:extLst>
      <p:ext uri="{BB962C8B-B14F-4D97-AF65-F5344CB8AC3E}">
        <p14:creationId xmlns:p14="http://schemas.microsoft.com/office/powerpoint/2010/main" val="3043212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70384-BC79-4443-9C16-E728D874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08F2397-ABD6-4EAF-A534-A288039DFAF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78813" y="1388426"/>
            <a:ext cx="6279181" cy="5084091"/>
          </a:xfrm>
        </p:spPr>
      </p:pic>
    </p:spTree>
    <p:extLst>
      <p:ext uri="{BB962C8B-B14F-4D97-AF65-F5344CB8AC3E}">
        <p14:creationId xmlns:p14="http://schemas.microsoft.com/office/powerpoint/2010/main" val="739781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70384-BC79-4443-9C16-E728D874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4D6AB7E-7767-44B9-A466-31F8DCB37E9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458235" y="955535"/>
            <a:ext cx="6073117" cy="5355618"/>
          </a:xfrm>
        </p:spPr>
      </p:pic>
    </p:spTree>
    <p:extLst>
      <p:ext uri="{BB962C8B-B14F-4D97-AF65-F5344CB8AC3E}">
        <p14:creationId xmlns:p14="http://schemas.microsoft.com/office/powerpoint/2010/main" val="3862264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928D8-E3CE-4A35-B4C1-90D3CF72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</a:t>
            </a:r>
            <a:r>
              <a:rPr lang="ko-KR" altLang="en-US" dirty="0"/>
              <a:t>를 사용하여 이미지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A7C6A-1EB4-4550-8953-79117437D8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데이터베이스는 </a:t>
            </a:r>
            <a:r>
              <a:rPr lang="en-US" altLang="ko-KR" dirty="0"/>
              <a:t>Blob(Binary Large Object)</a:t>
            </a:r>
            <a:r>
              <a:rPr lang="ko-KR" altLang="en-US" dirty="0"/>
              <a:t>이라는 데이터 유형을 제공하므로 이미지와 같은 대용량 이진 데이터를 저장할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2B5D72-F943-4953-A430-B718FDD5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03" y="2754899"/>
            <a:ext cx="7559209" cy="532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BB53F6-3BEA-468E-B3A6-268D23DF1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03" y="3552267"/>
            <a:ext cx="7457549" cy="75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04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4AEAD-F93E-47B7-8B12-00832237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1FD68-DDF4-4554-B03A-ABEC1EB3AF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JDBC </a:t>
            </a:r>
            <a:r>
              <a:rPr lang="ko-KR" altLang="en-US" dirty="0"/>
              <a:t>프로그램을 사용하여 </a:t>
            </a:r>
            <a:r>
              <a:rPr lang="en-US" altLang="ko-KR" dirty="0"/>
              <a:t>MySQL </a:t>
            </a:r>
            <a:r>
              <a:rPr lang="ko-KR" altLang="en-US" dirty="0"/>
              <a:t>데이터베이스에 이미지를 삽입하는 방법을 보여주는 예제이다</a:t>
            </a:r>
            <a:r>
              <a:rPr lang="en-US" altLang="ko-KR" dirty="0"/>
              <a:t>. </a:t>
            </a:r>
            <a:r>
              <a:rPr lang="ko-KR" altLang="en-US" dirty="0"/>
              <a:t>여기서 테이블에 </a:t>
            </a:r>
            <a:r>
              <a:rPr lang="en-US" altLang="ko-KR" dirty="0"/>
              <a:t>Blob </a:t>
            </a:r>
            <a:r>
              <a:rPr lang="ko-KR" altLang="en-US" dirty="0"/>
              <a:t>데이터 유형을 만들고</a:t>
            </a:r>
            <a:r>
              <a:rPr lang="en-US" altLang="ko-KR" dirty="0"/>
              <a:t>, </a:t>
            </a:r>
            <a:r>
              <a:rPr lang="ko-KR" altLang="en-US" dirty="0"/>
              <a:t>테이블의 내용을 검색한다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57D5A2-8639-4C38-AD93-A2A718C2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85" y="2832287"/>
            <a:ext cx="7454434" cy="142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6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4AEAD-F93E-47B7-8B12-00832237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03E83DF-BCF4-4601-8216-8B494F4F838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54306" y="1219200"/>
            <a:ext cx="6472270" cy="5203870"/>
          </a:xfrm>
        </p:spPr>
      </p:pic>
    </p:spTree>
    <p:extLst>
      <p:ext uri="{BB962C8B-B14F-4D97-AF65-F5344CB8AC3E}">
        <p14:creationId xmlns:p14="http://schemas.microsoft.com/office/powerpoint/2010/main" val="3511485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4AEAD-F93E-47B7-8B12-00832237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F46256D-F5FB-41B8-ACBF-A3BEB4A805F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48471" y="2039231"/>
            <a:ext cx="6576919" cy="1208005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7F9281-6910-4043-B8D4-B23BC538D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471" y="3247236"/>
            <a:ext cx="6570566" cy="268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994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03983-D6BC-40A3-A64B-E3EE6F3B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</a:t>
            </a:r>
            <a:r>
              <a:rPr lang="ko-KR" altLang="en-US" dirty="0"/>
              <a:t>게임 점수 기록하기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7F1A37-9B98-435B-90DF-60ACCB2F81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사용자의 게임 점수를 기록하는 데이터베이스 프로그램을 생성하여 보자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C820D8-4778-4328-B7C6-ADF24E43D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319" y="2383971"/>
            <a:ext cx="4879361" cy="243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824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3085" y="1671917"/>
            <a:ext cx="8504044" cy="4872317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gray">
          <a:xfrm>
            <a:off x="595223" y="1792941"/>
            <a:ext cx="7211683" cy="366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JDBC(Java Database Connectivity)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자바 애플리케이션과 데이터베이스를 연결하는 라이브러리이다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에서의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Connector/J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라고 불린다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Connector/J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자바 가상 기계가 이 드라이버 파일을 찾을 수 있도록 하여야 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지정된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드라이버를 적재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(load)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사용자 이름과 패스워드를 가지고 데이터베이스에 연결한다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 SQL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문장을 작성하여서 전송하고 실행한다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SQL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명령어의 </a:t>
            </a:r>
            <a:r>
              <a:rPr lang="ko-KR" altLang="en-US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결과로생성되는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결과 집합을 얻는다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 집합을 화면에 표시하거나 결과 집합을 처리한다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사용이 끝나면 연결을 해제한다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 Statements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많이 사용되는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문장이 있는 경우에 이것을 미리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문장으로 </a:t>
            </a:r>
            <a:r>
              <a:rPr lang="ko-KR" altLang="en-US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만들어두고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필요할 때마다 사용하는 기법이다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데이터베이스는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Blob(Binary Large Object)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이라는 데이터 유형을 제공하므로 이미지와 같은 대용량 이진 데이터를 저장할 수 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906" y="5387596"/>
            <a:ext cx="1160037" cy="10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57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389" y="2417955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48" y="1788893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D527A-DDE4-4583-9D85-85C57593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계층 처리 모델과 </a:t>
            </a:r>
            <a:r>
              <a:rPr lang="en-US" altLang="ko-KR" dirty="0"/>
              <a:t>3</a:t>
            </a:r>
            <a:r>
              <a:rPr lang="ko-KR" altLang="en-US" dirty="0"/>
              <a:t>계층 처리 모델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4A5F4E-AA78-4EB5-86C5-7D90E58AABA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76749" y="2930339"/>
            <a:ext cx="5600700" cy="3162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A04380-C5FA-48A9-9652-36B1AC13FDB1}"/>
              </a:ext>
            </a:extLst>
          </p:cNvPr>
          <p:cNvSpPr txBox="1"/>
          <p:nvPr/>
        </p:nvSpPr>
        <p:spPr>
          <a:xfrm>
            <a:off x="1090146" y="1663425"/>
            <a:ext cx="6373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b="1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8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계층</a:t>
            </a:r>
            <a:r>
              <a:rPr lang="en-US" altLang="ko-KR" sz="18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(Two-tier) </a:t>
            </a:r>
            <a:r>
              <a:rPr lang="ko-KR" altLang="en-US" sz="18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처리 모델에서는 자바 애플리케이션이 직접 데이터베이스 서버와 연결된다</a:t>
            </a:r>
            <a:r>
              <a:rPr lang="en-US" altLang="ko-KR" sz="18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이 방법에서는 </a:t>
            </a:r>
            <a:r>
              <a:rPr lang="en-US" altLang="ko-KR" sz="18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JDBC </a:t>
            </a:r>
            <a:r>
              <a:rPr lang="ko-KR" altLang="en-US" sz="18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드라이버가 데이터 소스와 직접 통신할 수 있어야 한다</a:t>
            </a:r>
            <a:r>
              <a:rPr lang="en-US" altLang="ko-KR" sz="18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60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D527A-DDE4-4583-9D85-85C57593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계층 처리 모델과 </a:t>
            </a:r>
            <a:r>
              <a:rPr lang="en-US" altLang="ko-KR" dirty="0"/>
              <a:t>3</a:t>
            </a:r>
            <a:r>
              <a:rPr lang="ko-KR" altLang="en-US" dirty="0"/>
              <a:t>계층 처리 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A26DAD-0620-43B0-ADB7-58F0A4F84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계층</a:t>
            </a:r>
            <a:r>
              <a:rPr lang="en-US" altLang="ko-KR" dirty="0"/>
              <a:t>(Three-tier) </a:t>
            </a:r>
            <a:r>
              <a:rPr lang="ko-KR" altLang="en-US" dirty="0"/>
              <a:t>처리 모델에서 애플리케이션 로직은 중간 계층에 있으며 데이터 및 사용자 인터페이스와 분리된다</a:t>
            </a:r>
            <a:r>
              <a:rPr lang="en-US" altLang="ko-KR" dirty="0"/>
              <a:t>. 3</a:t>
            </a:r>
            <a:r>
              <a:rPr lang="ko-KR" altLang="en-US" dirty="0"/>
              <a:t>계층 처리 모델에서는 사용자 인터페이스와 데이터베이스 서버 사이에 중간 계층이 추가되었다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F15FEA-30D4-451B-9681-21439DB06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70" y="2740398"/>
            <a:ext cx="4670526" cy="32749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B933B8-13C9-4508-81FA-28A7A41CAB68}"/>
              </a:ext>
            </a:extLst>
          </p:cNvPr>
          <p:cNvSpPr txBox="1"/>
          <p:nvPr/>
        </p:nvSpPr>
        <p:spPr>
          <a:xfrm>
            <a:off x="2502881" y="3154242"/>
            <a:ext cx="603050" cy="276999"/>
          </a:xfrm>
          <a:prstGeom prst="rect">
            <a:avLst/>
          </a:prstGeom>
          <a:solidFill>
            <a:srgbClr val="FFF5D3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HTML</a:t>
            </a:r>
            <a:endParaRPr lang="ko-KR" altLang="en-US" sz="1200" dirty="0"/>
          </a:p>
        </p:txBody>
      </p:sp>
      <p:sp>
        <p:nvSpPr>
          <p:cNvPr id="10" name="설명선: 굽은 선 9">
            <a:extLst>
              <a:ext uri="{FF2B5EF4-FFF2-40B4-BE49-F238E27FC236}">
                <a16:creationId xmlns:a16="http://schemas.microsoft.com/office/drawing/2014/main" id="{9D6C670B-AEAE-4AEB-B8F1-8C5904B81F45}"/>
              </a:ext>
            </a:extLst>
          </p:cNvPr>
          <p:cNvSpPr/>
          <p:nvPr/>
        </p:nvSpPr>
        <p:spPr>
          <a:xfrm>
            <a:off x="3872753" y="2644588"/>
            <a:ext cx="2070847" cy="2420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5834"/>
              <a:gd name="adj6" fmla="val -50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교재</a:t>
            </a:r>
            <a:r>
              <a:rPr lang="en-US" altLang="ko-KR" dirty="0"/>
              <a:t> </a:t>
            </a:r>
            <a:r>
              <a:rPr lang="ko-KR" altLang="en-US" dirty="0"/>
              <a:t>오타</a:t>
            </a:r>
          </a:p>
        </p:txBody>
      </p:sp>
    </p:spTree>
    <p:extLst>
      <p:ext uri="{BB962C8B-B14F-4D97-AF65-F5344CB8AC3E}">
        <p14:creationId xmlns:p14="http://schemas.microsoft.com/office/powerpoint/2010/main" val="174971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 프로그램 개발 절차</a:t>
            </a:r>
          </a:p>
        </p:txBody>
      </p:sp>
      <p:sp>
        <p:nvSpPr>
          <p:cNvPr id="200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ko-KR" altLang="en-US"/>
              <a:t>① </a:t>
            </a:r>
            <a:r>
              <a:rPr lang="en-US" altLang="ko-KR"/>
              <a:t>DBMS(DataBase Management System)</a:t>
            </a:r>
            <a:r>
              <a:rPr lang="ko-KR" altLang="en-US"/>
              <a:t>를 설치</a:t>
            </a:r>
          </a:p>
          <a:p>
            <a:pPr>
              <a:buFont typeface="Symbol" pitchFamily="18" charset="2"/>
              <a:buNone/>
            </a:pPr>
            <a:r>
              <a:rPr lang="en-US" altLang="ko-KR"/>
              <a:t>② </a:t>
            </a:r>
            <a:r>
              <a:rPr lang="ko-KR" altLang="en-US"/>
              <a:t>자신이 설치한 </a:t>
            </a:r>
            <a:r>
              <a:rPr lang="en-US" altLang="ko-KR"/>
              <a:t>DBMS</a:t>
            </a:r>
            <a:r>
              <a:rPr lang="ko-KR" altLang="en-US"/>
              <a:t>에 필요한 </a:t>
            </a:r>
            <a:r>
              <a:rPr lang="en-US" altLang="ko-KR"/>
              <a:t>JDBC </a:t>
            </a:r>
            <a:r>
              <a:rPr lang="ko-KR" altLang="en-US"/>
              <a:t>드라이버를 설치한다</a:t>
            </a:r>
            <a:r>
              <a:rPr lang="en-US" altLang="ko-KR"/>
              <a:t>. </a:t>
            </a:r>
          </a:p>
          <a:p>
            <a:pPr>
              <a:buFont typeface="Symbol" pitchFamily="18" charset="2"/>
              <a:buNone/>
            </a:pPr>
            <a:r>
              <a:rPr lang="en-US" altLang="ko-KR"/>
              <a:t>③ JDBC</a:t>
            </a:r>
            <a:r>
              <a:rPr lang="ko-KR" altLang="en-US"/>
              <a:t>가 제공하는 기능을 이용하여 데이터베이스 응용 프로그램을 개발한다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471E29-C7B9-46BA-B625-DA1B2D203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928" y="3110213"/>
            <a:ext cx="4180915" cy="3519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72CF04-B450-4017-821F-86CE06DC8FA9}"/>
              </a:ext>
            </a:extLst>
          </p:cNvPr>
          <p:cNvSpPr txBox="1"/>
          <p:nvPr/>
        </p:nvSpPr>
        <p:spPr>
          <a:xfrm>
            <a:off x="5226423" y="6215390"/>
            <a:ext cx="930063" cy="261610"/>
          </a:xfrm>
          <a:prstGeom prst="rect">
            <a:avLst/>
          </a:prstGeom>
          <a:solidFill>
            <a:srgbClr val="DABCD9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DataSource</a:t>
            </a:r>
            <a:endParaRPr lang="ko-KR" altLang="en-US" sz="1100" dirty="0"/>
          </a:p>
        </p:txBody>
      </p:sp>
      <p:sp>
        <p:nvSpPr>
          <p:cNvPr id="43" name="설명선: 굽은 선 42">
            <a:extLst>
              <a:ext uri="{FF2B5EF4-FFF2-40B4-BE49-F238E27FC236}">
                <a16:creationId xmlns:a16="http://schemas.microsoft.com/office/drawing/2014/main" id="{6F4AD36F-ECA8-48DA-909E-36217E8F1BFF}"/>
              </a:ext>
            </a:extLst>
          </p:cNvPr>
          <p:cNvSpPr/>
          <p:nvPr/>
        </p:nvSpPr>
        <p:spPr>
          <a:xfrm>
            <a:off x="7073153" y="5710517"/>
            <a:ext cx="2070847" cy="2420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5834"/>
              <a:gd name="adj6" fmla="val -50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교재</a:t>
            </a:r>
            <a:r>
              <a:rPr lang="en-US" altLang="ko-KR" dirty="0"/>
              <a:t> </a:t>
            </a:r>
            <a:r>
              <a:rPr lang="ko-KR" altLang="en-US" dirty="0"/>
              <a:t>오타</a:t>
            </a:r>
          </a:p>
        </p:txBody>
      </p:sp>
    </p:spTree>
    <p:extLst>
      <p:ext uri="{BB962C8B-B14F-4D97-AF65-F5344CB8AC3E}">
        <p14:creationId xmlns:p14="http://schemas.microsoft.com/office/powerpoint/2010/main" val="135890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2920"/>
            <a:ext cx="8074025" cy="4716854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host2ip</a:t>
            </a: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{</a:t>
            </a:r>
          </a:p>
          <a:p>
            <a:pPr marL="0" indent="0" fontAlgn="base" latinLnBrk="0">
              <a:buNone/>
            </a:pPr>
            <a:r>
              <a:rPr lang="en-US" altLang="ko-KR" sz="1400" b="1" dirty="0">
                <a:latin typeface="+mn-lt"/>
              </a:rPr>
              <a:t>	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 ( 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 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IOException</a:t>
            </a: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String hostname = "</a:t>
            </a:r>
            <a:r>
              <a:rPr lang="en-US" altLang="ko-KR" sz="1400" dirty="0" err="1">
                <a:latin typeface="+mn-lt"/>
              </a:rPr>
              <a:t>www.naver.com</a:t>
            </a:r>
            <a:r>
              <a:rPr lang="en-US" altLang="ko-KR" sz="1400" dirty="0">
                <a:latin typeface="+mn-lt"/>
              </a:rPr>
              <a:t>";</a:t>
            </a:r>
          </a:p>
          <a:p>
            <a:pPr marL="0" indent="0" fontAlgn="base" latinLnBrk="0">
              <a:buNone/>
            </a:pPr>
            <a:r>
              <a:rPr lang="en-US" altLang="ko-KR" sz="1400" b="1" dirty="0">
                <a:latin typeface="+mn-lt"/>
              </a:rPr>
              <a:t>		try</a:t>
            </a: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InetAddress</a:t>
            </a:r>
            <a:r>
              <a:rPr lang="en-US" altLang="ko-KR" sz="1400" dirty="0">
                <a:latin typeface="+mn-lt"/>
              </a:rPr>
              <a:t> address = </a:t>
            </a:r>
            <a:r>
              <a:rPr lang="en-US" altLang="ko-KR" sz="1400" dirty="0" err="1">
                <a:latin typeface="+mn-lt"/>
              </a:rPr>
              <a:t>InetAddress.</a:t>
            </a:r>
            <a:r>
              <a:rPr lang="en-US" altLang="ko-KR" sz="1400" i="1" dirty="0" err="1">
                <a:latin typeface="+mn-lt"/>
              </a:rPr>
              <a:t>getByName</a:t>
            </a:r>
            <a:r>
              <a:rPr lang="en-US" altLang="ko-KR" sz="1400" dirty="0">
                <a:latin typeface="+mn-lt"/>
              </a:rPr>
              <a:t>(hostname);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("IP </a:t>
            </a:r>
            <a:r>
              <a:rPr lang="ko-KR" altLang="en-US" sz="1400" dirty="0">
                <a:latin typeface="+mn-lt"/>
              </a:rPr>
              <a:t>주소</a:t>
            </a:r>
            <a:r>
              <a:rPr lang="en-US" altLang="ko-KR" sz="1400" dirty="0">
                <a:latin typeface="+mn-lt"/>
              </a:rPr>
              <a:t>: 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</a:t>
            </a:r>
            <a:r>
              <a:rPr lang="en-US" altLang="ko-KR" sz="1400" dirty="0" err="1">
                <a:latin typeface="+mn-lt"/>
              </a:rPr>
              <a:t>address.getHostAddress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400" b="1" dirty="0">
                <a:latin typeface="+mn-lt"/>
              </a:rPr>
              <a:t>		catch</a:t>
            </a:r>
            <a:r>
              <a:rPr lang="en-US" altLang="ko-KR" sz="1400" dirty="0">
                <a:latin typeface="+mn-lt"/>
              </a:rPr>
              <a:t> ( </a:t>
            </a:r>
            <a:r>
              <a:rPr lang="en-US" altLang="ko-KR" sz="1400" dirty="0" err="1">
                <a:latin typeface="+mn-lt"/>
              </a:rPr>
              <a:t>UnknownHostException</a:t>
            </a:r>
            <a:r>
              <a:rPr lang="en-US" altLang="ko-KR" sz="1400" dirty="0">
                <a:latin typeface="+mn-lt"/>
              </a:rPr>
              <a:t> e )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    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(hostname + "</a:t>
            </a:r>
            <a:r>
              <a:rPr lang="ko-KR" altLang="en-US" sz="1400" dirty="0">
                <a:latin typeface="+mn-lt"/>
              </a:rPr>
              <a:t>의 </a:t>
            </a:r>
            <a:r>
              <a:rPr lang="en-US" altLang="ko-KR" sz="1400" dirty="0">
                <a:latin typeface="+mn-lt"/>
              </a:rPr>
              <a:t>IP </a:t>
            </a:r>
            <a:r>
              <a:rPr lang="ko-KR" altLang="en-US" sz="1400" dirty="0">
                <a:latin typeface="+mn-lt"/>
              </a:rPr>
              <a:t>주소를 찾을 수 없습니다</a:t>
            </a:r>
            <a:r>
              <a:rPr lang="en-US" altLang="ko-KR" sz="1400" dirty="0">
                <a:latin typeface="+mn-lt"/>
              </a:rPr>
              <a:t>. 	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);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}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9107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0797" name="_x32171984"/>
          <p:cNvSpPr>
            <a:spLocks noChangeArrowheads="1"/>
          </p:cNvSpPr>
          <p:nvPr/>
        </p:nvSpPr>
        <p:spPr bwMode="auto">
          <a:xfrm>
            <a:off x="680448" y="5973684"/>
            <a:ext cx="8104188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altLang="ko-KR" sz="1600" dirty="0"/>
              <a:t>IP </a:t>
            </a:r>
            <a:r>
              <a:rPr lang="ko-KR" altLang="en-US" sz="1600" dirty="0"/>
              <a:t>주소</a:t>
            </a:r>
            <a:r>
              <a:rPr lang="en-US" altLang="ko-KR" sz="1600" dirty="0"/>
              <a:t>: 125.209.222.142</a:t>
            </a:r>
            <a:endParaRPr lang="ko-KR" altLang="en-US" sz="16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1071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2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7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데이터베이스란</a:t>
            </a:r>
            <a:r>
              <a:rPr lang="en-US" altLang="ko-KR" sz="3600"/>
              <a:t>?</a:t>
            </a:r>
          </a:p>
        </p:txBody>
      </p:sp>
      <p:sp>
        <p:nvSpPr>
          <p:cNvPr id="201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관계형 데이터베이스</a:t>
            </a:r>
            <a:r>
              <a:rPr lang="en-US" altLang="ko-KR" dirty="0"/>
              <a:t>(database)</a:t>
            </a:r>
            <a:r>
              <a:rPr lang="ko-KR" altLang="en-US" dirty="0"/>
              <a:t>는 데이터를 여러 개의 테이블에 나누어서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많이 사용되는 </a:t>
            </a:r>
            <a:r>
              <a:rPr lang="en-US" altLang="ko-KR" dirty="0"/>
              <a:t>DBMS</a:t>
            </a:r>
            <a:r>
              <a:rPr lang="ko-KR" altLang="en-US" dirty="0"/>
              <a:t>는 오라클</a:t>
            </a:r>
            <a:r>
              <a:rPr lang="en-US" altLang="ko-KR" dirty="0"/>
              <a:t>, </a:t>
            </a:r>
            <a:r>
              <a:rPr lang="ko-KR" altLang="en-US" dirty="0"/>
              <a:t>마이크로소프트의 </a:t>
            </a:r>
            <a:r>
              <a:rPr lang="en-US" altLang="ko-KR" dirty="0"/>
              <a:t>SQL Server, </a:t>
            </a:r>
            <a:r>
              <a:rPr lang="ko-KR" altLang="en-US" dirty="0"/>
              <a:t>사이베이스</a:t>
            </a:r>
            <a:r>
              <a:rPr lang="en-US" altLang="ko-KR" dirty="0"/>
              <a:t>, MySQL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78" y="2879239"/>
            <a:ext cx="6946436" cy="348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581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3287</TotalTime>
  <Words>958</Words>
  <Application>Microsoft Office PowerPoint</Application>
  <PresentationFormat>화면 슬라이드 쇼(4:3)</PresentationFormat>
  <Paragraphs>125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9" baseType="lpstr">
      <vt:lpstr>MinionPro-Regular</vt:lpstr>
      <vt:lpstr>WWDOC08</vt:lpstr>
      <vt:lpstr>YDVYMjOStd125</vt:lpstr>
      <vt:lpstr>굴림</vt:lpstr>
      <vt:lpstr>Arial</vt:lpstr>
      <vt:lpstr>Symbol</vt:lpstr>
      <vt:lpstr>Tw Cen MT</vt:lpstr>
      <vt:lpstr>Wingdings</vt:lpstr>
      <vt:lpstr>Wingdings 2</vt:lpstr>
      <vt:lpstr>가을</vt:lpstr>
      <vt:lpstr>18장  데이터베이스 프로그래밍</vt:lpstr>
      <vt:lpstr>18장의 목표</vt:lpstr>
      <vt:lpstr>데이터베이스</vt:lpstr>
      <vt:lpstr>자바와 데이터베이스</vt:lpstr>
      <vt:lpstr>2계층 처리 모델과 3계층 처리 모델</vt:lpstr>
      <vt:lpstr>2계층 처리 모델과 3계층 처리 모델</vt:lpstr>
      <vt:lpstr>데이터베이스 프로그램 개발 절차</vt:lpstr>
      <vt:lpstr>예제</vt:lpstr>
      <vt:lpstr>데이터베이스란?</vt:lpstr>
      <vt:lpstr>테이블</vt:lpstr>
      <vt:lpstr>MySQL</vt:lpstr>
      <vt:lpstr>MySQL</vt:lpstr>
      <vt:lpstr>MySQL</vt:lpstr>
      <vt:lpstr>명령어 행 클라이언트</vt:lpstr>
      <vt:lpstr>SQL이란?</vt:lpstr>
      <vt:lpstr>다음과 같은 데이터베이스를 만들어보자. </vt:lpstr>
      <vt:lpstr>데이터베이스 생성하기</vt:lpstr>
      <vt:lpstr>레코드 추가하기</vt:lpstr>
      <vt:lpstr>레코드 검색하기</vt:lpstr>
      <vt:lpstr>레코드 수정하기</vt:lpstr>
      <vt:lpstr>결과 집합과 커서</vt:lpstr>
      <vt:lpstr>MySQL JDBC 드라이버 Connector/J</vt:lpstr>
      <vt:lpstr>JDBC를 이용한 데이터베이스 사용 절차</vt:lpstr>
      <vt:lpstr>드라이버 클래스 적재</vt:lpstr>
      <vt:lpstr>데이터베이스 연결</vt:lpstr>
      <vt:lpstr>예제: 데이터베이스 연결</vt:lpstr>
      <vt:lpstr>예제: 데이터베이스 연결</vt:lpstr>
      <vt:lpstr>SQL 문장 수행</vt:lpstr>
      <vt:lpstr>SQL 문장 수행</vt:lpstr>
      <vt:lpstr>예제: </vt:lpstr>
      <vt:lpstr>예제: </vt:lpstr>
      <vt:lpstr>예제: </vt:lpstr>
      <vt:lpstr>예제: 레코드 추가 삭제</vt:lpstr>
      <vt:lpstr>예제: 레코드 추가 삭제</vt:lpstr>
      <vt:lpstr>Prepared Statements 사용하기</vt:lpstr>
      <vt:lpstr>예제: </vt:lpstr>
      <vt:lpstr>예제:</vt:lpstr>
      <vt:lpstr>Lab: 그래픽 인터페이스와 데이터베이스</vt:lpstr>
      <vt:lpstr>Sol: </vt:lpstr>
      <vt:lpstr>Sol: </vt:lpstr>
      <vt:lpstr>Sol: </vt:lpstr>
      <vt:lpstr>Sol: </vt:lpstr>
      <vt:lpstr>JDBC를 사용하여 이미지 저장하기</vt:lpstr>
      <vt:lpstr>예제: </vt:lpstr>
      <vt:lpstr>예제: </vt:lpstr>
      <vt:lpstr>예제: </vt:lpstr>
      <vt:lpstr>Mini Project:게임 점수 기록하기</vt:lpstr>
      <vt:lpstr>Summary</vt:lpstr>
      <vt:lpstr>Q &amp; A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천 인국</cp:lastModifiedBy>
  <cp:revision>845</cp:revision>
  <dcterms:created xsi:type="dcterms:W3CDTF">2007-06-29T06:43:39Z</dcterms:created>
  <dcterms:modified xsi:type="dcterms:W3CDTF">2022-03-01T02:32:27Z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