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65"/>
  </p:notesMasterIdLst>
  <p:handoutMasterIdLst>
    <p:handoutMasterId r:id="rId66"/>
  </p:handoutMasterIdLst>
  <p:sldIdLst>
    <p:sldId id="256" r:id="rId2"/>
    <p:sldId id="379" r:id="rId3"/>
    <p:sldId id="721" r:id="rId4"/>
    <p:sldId id="722" r:id="rId5"/>
    <p:sldId id="723" r:id="rId6"/>
    <p:sldId id="724" r:id="rId7"/>
    <p:sldId id="725" r:id="rId8"/>
    <p:sldId id="726" r:id="rId9"/>
    <p:sldId id="727" r:id="rId10"/>
    <p:sldId id="728" r:id="rId11"/>
    <p:sldId id="729" r:id="rId12"/>
    <p:sldId id="730" r:id="rId13"/>
    <p:sldId id="731" r:id="rId14"/>
    <p:sldId id="732" r:id="rId15"/>
    <p:sldId id="733" r:id="rId16"/>
    <p:sldId id="734" r:id="rId17"/>
    <p:sldId id="735" r:id="rId18"/>
    <p:sldId id="736" r:id="rId19"/>
    <p:sldId id="737" r:id="rId20"/>
    <p:sldId id="738" r:id="rId21"/>
    <p:sldId id="739" r:id="rId22"/>
    <p:sldId id="740" r:id="rId23"/>
    <p:sldId id="741" r:id="rId24"/>
    <p:sldId id="742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5" r:id="rId38"/>
    <p:sldId id="756" r:id="rId39"/>
    <p:sldId id="757" r:id="rId40"/>
    <p:sldId id="758" r:id="rId41"/>
    <p:sldId id="759" r:id="rId42"/>
    <p:sldId id="760" r:id="rId43"/>
    <p:sldId id="761" r:id="rId44"/>
    <p:sldId id="762" r:id="rId45"/>
    <p:sldId id="763" r:id="rId46"/>
    <p:sldId id="764" r:id="rId47"/>
    <p:sldId id="765" r:id="rId48"/>
    <p:sldId id="766" r:id="rId49"/>
    <p:sldId id="767" r:id="rId50"/>
    <p:sldId id="768" r:id="rId51"/>
    <p:sldId id="769" r:id="rId52"/>
    <p:sldId id="770" r:id="rId53"/>
    <p:sldId id="771" r:id="rId54"/>
    <p:sldId id="772" r:id="rId55"/>
    <p:sldId id="773" r:id="rId56"/>
    <p:sldId id="774" r:id="rId57"/>
    <p:sldId id="775" r:id="rId58"/>
    <p:sldId id="776" r:id="rId59"/>
    <p:sldId id="777" r:id="rId60"/>
    <p:sldId id="778" r:id="rId61"/>
    <p:sldId id="720" r:id="rId62"/>
    <p:sldId id="330" r:id="rId63"/>
    <p:sldId id="305" r:id="rId6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DEAE9"/>
    <a:srgbClr val="FFFFCC"/>
    <a:srgbClr val="CCFFCC"/>
    <a:srgbClr val="008000"/>
    <a:srgbClr val="CCCCFF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05" autoAdjust="0"/>
    <p:restoredTop sz="93514" autoAdjust="0"/>
  </p:normalViewPr>
  <p:slideViewPr>
    <p:cSldViewPr snapToGrid="0">
      <p:cViewPr varScale="1">
        <p:scale>
          <a:sx n="107" d="100"/>
          <a:sy n="107" d="100"/>
        </p:scale>
        <p:origin x="133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2/23/2022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CBDD8EA-ABBC-431C-AC65-2492E152BE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97393-2EB1-46AB-82F2-C97528613E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2" y="228600"/>
            <a:ext cx="499238" cy="89915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mputer-monitor-png/download/38658" TargetMode="External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 자바 프로그래밍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4"/>
          <p:cNvSpPr txBox="1"/>
          <p:nvPr/>
        </p:nvSpPr>
        <p:spPr>
          <a:xfrm>
            <a:off x="2362200" y="870619"/>
            <a:ext cx="3810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ko-KR" altLang="en-US" sz="4800" i="1" dirty="0" err="1"/>
              <a:t>파워자바</a:t>
            </a:r>
            <a:r>
              <a:rPr lang="en-US" altLang="ko-KR" sz="4800" i="1" dirty="0"/>
              <a:t>(</a:t>
            </a:r>
            <a:r>
              <a:rPr lang="ko-KR" altLang="en-US" sz="4800" i="1" dirty="0"/>
              <a:t>개정</a:t>
            </a:r>
            <a:r>
              <a:rPr lang="en-US" altLang="ko-KR" sz="4800" i="1" dirty="0"/>
              <a:t>3</a:t>
            </a:r>
            <a:r>
              <a:rPr lang="ko-KR" altLang="en-US" sz="4800" i="1" dirty="0"/>
              <a:t>판</a:t>
            </a:r>
            <a:r>
              <a:rPr lang="en-US" altLang="ko-KR" sz="4800" i="1" dirty="0"/>
              <a:t>)</a:t>
            </a:r>
            <a:endParaRPr lang="ko-KR" altLang="en-US" sz="4800" i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AB09E4-A111-43CB-9176-BF421CFA1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921046"/>
            <a:ext cx="2653553" cy="2653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524685-1FD1-4D9F-AD66-328B22A3B5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855" y="2635324"/>
            <a:ext cx="957097" cy="172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E6726-20FD-4E00-AA16-1994A897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0C10F-DA1B-46E0-A027-AE9796FEE1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문장</a:t>
            </a:r>
            <a:r>
              <a:rPr lang="en-US" altLang="ko-KR" dirty="0"/>
              <a:t>(statement)</a:t>
            </a:r>
            <a:r>
              <a:rPr lang="ko-KR" altLang="en-US" dirty="0"/>
              <a:t>은 사용자가 컴퓨터에게 작업을 지시하는 단위이다</a:t>
            </a:r>
            <a:r>
              <a:rPr lang="en-US" altLang="ko-KR" dirty="0"/>
              <a:t>. </a:t>
            </a:r>
            <a:r>
              <a:rPr lang="ko-KR" altLang="en-US" dirty="0"/>
              <a:t>문장은 프로그램을 이루는 가장 기초적인 단위가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D762B0-CFF5-446F-BCAE-540222A3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28" y="2772336"/>
            <a:ext cx="46196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BEF38-5987-4A38-9F3D-CD8AD363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9CBFB-6E69-453E-B270-4E9D137BF0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주석</a:t>
            </a:r>
            <a:r>
              <a:rPr lang="en-US" altLang="ko-KR" dirty="0"/>
              <a:t>(comment)</a:t>
            </a:r>
            <a:r>
              <a:rPr lang="ko-KR" altLang="en-US" dirty="0"/>
              <a:t>은 소스 코드가 하는 일을 설명하는 </a:t>
            </a:r>
            <a:r>
              <a:rPr lang="ko-KR" altLang="en-US" dirty="0" err="1"/>
              <a:t>설명글로서</a:t>
            </a:r>
            <a:r>
              <a:rPr lang="ko-KR" altLang="en-US" dirty="0"/>
              <a:t> 프로그램의 실행 결과에 영향을 끼치지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/* text */</a:t>
            </a:r>
          </a:p>
          <a:p>
            <a:pPr lvl="1"/>
            <a:r>
              <a:rPr lang="ko-KR" altLang="en-US" dirty="0"/>
              <a:t>주석의 시작과 끝을 </a:t>
            </a:r>
            <a:r>
              <a:rPr lang="en-US" altLang="ko-KR" dirty="0"/>
              <a:t>/* </a:t>
            </a:r>
            <a:r>
              <a:rPr lang="ko-KR" altLang="en-US" dirty="0"/>
              <a:t>와 *</a:t>
            </a:r>
            <a:r>
              <a:rPr lang="en-US" altLang="ko-KR" dirty="0"/>
              <a:t>/</a:t>
            </a:r>
            <a:r>
              <a:rPr lang="ko-KR" altLang="en-US" dirty="0"/>
              <a:t>로 표시한다</a:t>
            </a:r>
            <a:r>
              <a:rPr lang="en-US" altLang="ko-KR" dirty="0"/>
              <a:t>. </a:t>
            </a:r>
            <a:r>
              <a:rPr lang="ko-KR" altLang="en-US" dirty="0"/>
              <a:t>여러 줄을 주석 처리할 때는 이 방법을 사용한다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// text</a:t>
            </a:r>
          </a:p>
          <a:p>
            <a:pPr lvl="1"/>
            <a:r>
              <a:rPr lang="en-US" altLang="ko-KR" dirty="0"/>
              <a:t>//</a:t>
            </a:r>
            <a:r>
              <a:rPr lang="ko-KR" altLang="en-US" dirty="0"/>
              <a:t>에서 줄의 </a:t>
            </a:r>
            <a:r>
              <a:rPr lang="ko-KR" altLang="en-US" dirty="0" err="1"/>
              <a:t>끝까지가</a:t>
            </a:r>
            <a:r>
              <a:rPr lang="ko-KR" altLang="en-US" dirty="0"/>
              <a:t> 주석이다</a:t>
            </a:r>
            <a:r>
              <a:rPr lang="en-US" altLang="ko-KR" dirty="0"/>
              <a:t>. </a:t>
            </a:r>
            <a:r>
              <a:rPr lang="ko-KR" altLang="en-US" dirty="0"/>
              <a:t>한 </a:t>
            </a:r>
            <a:r>
              <a:rPr lang="ko-KR" altLang="en-US" dirty="0" err="1"/>
              <a:t>줄짜리</a:t>
            </a:r>
            <a:r>
              <a:rPr lang="ko-KR" altLang="en-US" dirty="0"/>
              <a:t> 주석만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272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24D54-4B87-4A02-9B41-F064CD2F8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10AF85F-6625-4DA1-92F4-EBB3B8DFF5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28353"/>
            <a:ext cx="8153400" cy="1905894"/>
          </a:xfrm>
        </p:spPr>
      </p:pic>
    </p:spTree>
    <p:extLst>
      <p:ext uri="{BB962C8B-B14F-4D97-AF65-F5344CB8AC3E}">
        <p14:creationId xmlns:p14="http://schemas.microsoft.com/office/powerpoint/2010/main" val="321467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B8E35-A07A-41E4-8966-4FB2BD24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19DBCF-4B48-4B27-93A6-3B6C15DFFD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  <a:r>
              <a:rPr lang="en-US" altLang="ko-KR" dirty="0"/>
              <a:t>(variable)</a:t>
            </a:r>
            <a:r>
              <a:rPr lang="ko-KR" altLang="en-US" dirty="0"/>
              <a:t>는 데이터를 담아두는 상자로 생각할 수 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0FDD44-BB2B-49B8-B479-2604D77C1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308248"/>
            <a:ext cx="8453718" cy="11836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76E999-88E5-4D95-B983-AB5E2E131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328" y="2527882"/>
            <a:ext cx="1776586" cy="167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10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2868A-7922-4FF8-9D75-5DB4509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562FA3-EE01-4F24-8123-CCEE324D762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알파벳 문자와 숫자</a:t>
            </a:r>
            <a:r>
              <a:rPr lang="en-US" altLang="ko-KR" dirty="0"/>
              <a:t>, </a:t>
            </a:r>
            <a:r>
              <a:rPr lang="ko-KR" altLang="en-US" dirty="0"/>
              <a:t>밑줄 문자 </a:t>
            </a:r>
            <a:r>
              <a:rPr lang="en-US" altLang="ko-KR" dirty="0"/>
              <a:t>_</a:t>
            </a:r>
            <a:r>
              <a:rPr lang="ko-KR" altLang="en-US" dirty="0"/>
              <a:t>로 이루어진다</a:t>
            </a:r>
            <a:r>
              <a:rPr lang="en-US" altLang="ko-KR" dirty="0"/>
              <a:t>. </a:t>
            </a:r>
            <a:r>
              <a:rPr lang="ko-KR" altLang="en-US" dirty="0"/>
              <a:t>한글 이름도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첫 번째 문자는 반드시 알파벳 또는 밑줄 문자 </a:t>
            </a:r>
            <a:r>
              <a:rPr lang="en-US" altLang="ko-KR" dirty="0"/>
              <a:t>_</a:t>
            </a:r>
            <a:r>
              <a:rPr lang="ko-KR" altLang="en-US" dirty="0" err="1"/>
              <a:t>이여야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숫자로 시작할 수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‘%’, ‘&amp;’, ‘#’</a:t>
            </a:r>
            <a:r>
              <a:rPr lang="ko-KR" altLang="en-US" dirty="0"/>
              <a:t>와 같은 특수 문자는 사용할 수 없다</a:t>
            </a:r>
            <a:r>
              <a:rPr lang="en-US" altLang="ko-KR" dirty="0"/>
              <a:t>. </a:t>
            </a:r>
            <a:r>
              <a:rPr lang="ko-KR" altLang="en-US" dirty="0"/>
              <a:t>단 ‘</a:t>
            </a:r>
            <a:r>
              <a:rPr lang="en-US" altLang="ko-KR" dirty="0"/>
              <a:t>$’</a:t>
            </a:r>
            <a:r>
              <a:rPr lang="ko-KR" altLang="en-US" dirty="0"/>
              <a:t>와 ‘</a:t>
            </a:r>
            <a:r>
              <a:rPr lang="en-US" altLang="ko-KR" dirty="0"/>
              <a:t>_’</a:t>
            </a:r>
            <a:r>
              <a:rPr lang="ko-KR" altLang="en-US" dirty="0"/>
              <a:t>은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대문자와 소문자를 구별하여 서로 다른 것으로 취급한다</a:t>
            </a:r>
            <a:r>
              <a:rPr lang="en-US" altLang="ko-KR" dirty="0"/>
              <a:t>. </a:t>
            </a:r>
            <a:r>
              <a:rPr lang="ko-KR" altLang="en-US" dirty="0"/>
              <a:t>따라서 변수 </a:t>
            </a:r>
            <a:r>
              <a:rPr lang="en-US" altLang="ko-KR" dirty="0"/>
              <a:t>index</a:t>
            </a:r>
            <a:r>
              <a:rPr lang="ko-KR" altLang="en-US" dirty="0"/>
              <a:t>와 </a:t>
            </a:r>
            <a:r>
              <a:rPr lang="en-US" altLang="ko-KR" dirty="0"/>
              <a:t>Index, INDEX</a:t>
            </a:r>
            <a:r>
              <a:rPr lang="ko-KR" altLang="en-US" dirty="0"/>
              <a:t>은 모두 서로 다른 변수이다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자바 언어 키워드</a:t>
            </a:r>
            <a:r>
              <a:rPr lang="en-US" altLang="ko-KR" dirty="0"/>
              <a:t>(if, while, true, false, null,...)</a:t>
            </a:r>
            <a:r>
              <a:rPr lang="ko-KR" altLang="en-US" dirty="0"/>
              <a:t>와 똑같은 이름은 허용되지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614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0796E-F14C-4AB4-8143-2F2C613D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키워드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921ADBE-A162-4713-BBAA-0E50118F5B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8938"/>
            <a:ext cx="8153400" cy="3418323"/>
          </a:xfrm>
        </p:spPr>
      </p:pic>
    </p:spTree>
    <p:extLst>
      <p:ext uri="{BB962C8B-B14F-4D97-AF65-F5344CB8AC3E}">
        <p14:creationId xmlns:p14="http://schemas.microsoft.com/office/powerpoint/2010/main" val="264004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102AE-8919-4A52-961B-30602F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식별자의 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65838EE-7464-417F-B96C-F39560F7915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732501"/>
            <a:ext cx="8153400" cy="150592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2450E6-BEE0-448C-967A-A00032E4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" y="3373043"/>
            <a:ext cx="8270748" cy="14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489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1AD9A-FE29-4773-B527-04CC9522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식별자의 관례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68AED67-10CA-4FEE-90D4-787B2B6DA80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26565"/>
            <a:ext cx="8153400" cy="1983964"/>
          </a:xfrm>
        </p:spPr>
      </p:pic>
    </p:spTree>
    <p:extLst>
      <p:ext uri="{BB962C8B-B14F-4D97-AF65-F5344CB8AC3E}">
        <p14:creationId xmlns:p14="http://schemas.microsoft.com/office/powerpoint/2010/main" val="279274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050C7-FC4A-414A-9B24-68414827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55416-5D2F-49DC-B75A-361E391BBD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자료형</a:t>
            </a:r>
            <a:r>
              <a:rPr lang="en-US" altLang="ko-KR" dirty="0"/>
              <a:t>(data type)</a:t>
            </a:r>
            <a:r>
              <a:rPr lang="ko-KR" altLang="en-US" dirty="0"/>
              <a:t>은 변수에 저장되는 데이터의 타입을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926BAA-64A6-4F3F-980B-9C940167D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511" y="2296904"/>
            <a:ext cx="4592977" cy="3607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4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753AE-A304-4410-BCBE-3073ECE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071ED7-D0AC-4C2E-B14E-C85CB12AB4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396184"/>
            <a:ext cx="8153400" cy="29038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367EB-17BF-4945-A7DA-EC68FBF2CFA7}"/>
              </a:ext>
            </a:extLst>
          </p:cNvPr>
          <p:cNvSpPr txBox="1"/>
          <p:nvPr/>
        </p:nvSpPr>
        <p:spPr>
          <a:xfrm>
            <a:off x="4061012" y="4867835"/>
            <a:ext cx="859531" cy="276999"/>
          </a:xfrm>
          <a:prstGeom prst="rect">
            <a:avLst/>
          </a:prstGeom>
          <a:solidFill>
            <a:srgbClr val="FDEAE9"/>
          </a:solidFill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true, false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8373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53F50-CCEC-406F-8944-97BC85D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장의 목표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8FE918D-FB38-41A9-91B6-6B7F8F39184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42265" y="1697971"/>
            <a:ext cx="6410325" cy="4371975"/>
          </a:xfrm>
        </p:spPr>
      </p:pic>
    </p:spTree>
    <p:extLst>
      <p:ext uri="{BB962C8B-B14F-4D97-AF65-F5344CB8AC3E}">
        <p14:creationId xmlns:p14="http://schemas.microsoft.com/office/powerpoint/2010/main" val="2059472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753AE-A304-4410-BCBE-3073ECEB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기초형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505E1C6-19F6-4627-AEE2-6C54ED0D325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49542"/>
            <a:ext cx="8153400" cy="2834480"/>
          </a:xfrm>
        </p:spPr>
      </p:pic>
    </p:spTree>
    <p:extLst>
      <p:ext uri="{BB962C8B-B14F-4D97-AF65-F5344CB8AC3E}">
        <p14:creationId xmlns:p14="http://schemas.microsoft.com/office/powerpoint/2010/main" val="37704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78AE1-AD54-4D5C-AE05-C71DDEEB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A9EEAB-8A40-4305-BC19-5831B7173F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문자형인</a:t>
            </a:r>
            <a:r>
              <a:rPr lang="ko-KR" altLang="en-US" dirty="0"/>
              <a:t> </a:t>
            </a:r>
            <a:r>
              <a:rPr lang="en-US" altLang="ko-KR" dirty="0"/>
              <a:t>char</a:t>
            </a:r>
            <a:r>
              <a:rPr lang="ko-KR" altLang="en-US" dirty="0"/>
              <a:t>는 하나의 문자를 저장할 수 있다</a:t>
            </a:r>
            <a:r>
              <a:rPr lang="en-US" altLang="ko-KR" dirty="0"/>
              <a:t>. </a:t>
            </a:r>
            <a:r>
              <a:rPr lang="ko-KR" altLang="en-US" dirty="0"/>
              <a:t>자바에서는 모든 문자를 </a:t>
            </a:r>
            <a:r>
              <a:rPr lang="en-US" altLang="ko-KR" dirty="0"/>
              <a:t>2</a:t>
            </a:r>
            <a:r>
              <a:rPr lang="ko-KR" altLang="en-US" dirty="0"/>
              <a:t>바이트의 유니코드</a:t>
            </a:r>
            <a:r>
              <a:rPr lang="en-US" altLang="ko-KR" dirty="0"/>
              <a:t>(</a:t>
            </a:r>
            <a:r>
              <a:rPr lang="en-US" altLang="ko-KR" dirty="0" err="1"/>
              <a:t>unicode</a:t>
            </a:r>
            <a:r>
              <a:rPr lang="en-US" altLang="ko-KR" dirty="0"/>
              <a:t>)</a:t>
            </a:r>
            <a:r>
              <a:rPr lang="ko-KR" altLang="en-US" dirty="0"/>
              <a:t>로 나타낸다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C5F40B-B1AE-4BD2-9D52-4E4F7527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89" y="2552700"/>
            <a:ext cx="7844117" cy="11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13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B60B5-AAD4-4F59-A512-43FE2108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877F6-DA35-403D-9B95-216ADF3A7CB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리터럴</a:t>
            </a:r>
            <a:r>
              <a:rPr lang="en-US" altLang="ko-KR" dirty="0"/>
              <a:t>(literal)</a:t>
            </a:r>
            <a:r>
              <a:rPr lang="ko-KR" altLang="en-US" dirty="0"/>
              <a:t>이란</a:t>
            </a:r>
            <a:r>
              <a:rPr lang="en-US" altLang="ko-KR" dirty="0"/>
              <a:t>, x = 100;</a:t>
            </a:r>
            <a:r>
              <a:rPr lang="ko-KR" altLang="en-US" dirty="0"/>
              <a:t>에서 </a:t>
            </a:r>
            <a:r>
              <a:rPr lang="en-US" altLang="ko-KR" dirty="0"/>
              <a:t>100</a:t>
            </a:r>
            <a:r>
              <a:rPr lang="ko-KR" altLang="en-US" dirty="0"/>
              <a:t>과 같이 소스 코드에 직접 쓰여 있는 값을 의미한다</a:t>
            </a:r>
            <a:r>
              <a:rPr lang="en-US" altLang="ko-KR" dirty="0"/>
              <a:t>. </a:t>
            </a:r>
            <a:r>
              <a:rPr lang="ko-KR" altLang="en-US" dirty="0" err="1"/>
              <a:t>리터럴에는</a:t>
            </a:r>
            <a:r>
              <a:rPr lang="ko-KR" altLang="en-US" dirty="0"/>
              <a:t> 정수형</a:t>
            </a:r>
            <a:r>
              <a:rPr lang="en-US" altLang="ko-KR" dirty="0"/>
              <a:t>, </a:t>
            </a:r>
            <a:r>
              <a:rPr lang="ko-KR" altLang="en-US" dirty="0"/>
              <a:t>부동소수점형</a:t>
            </a:r>
            <a:r>
              <a:rPr lang="en-US" altLang="ko-KR" dirty="0"/>
              <a:t>, </a:t>
            </a:r>
            <a:r>
              <a:rPr lang="ko-KR" altLang="en-US" dirty="0"/>
              <a:t>문자형 등의 여러 가지 타입이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762C05-2E50-4BE0-9881-62D546887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3101228"/>
            <a:ext cx="60769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36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30A30-962F-4F87-BB10-E7E24A04D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논리형 </a:t>
            </a:r>
            <a:r>
              <a:rPr lang="ko-KR" altLang="en-US" dirty="0" err="1"/>
              <a:t>리터럴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A5F08D-32FA-4989-8AFC-43F3F39892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논리형</a:t>
            </a:r>
            <a:r>
              <a:rPr lang="en-US" altLang="ko-KR" dirty="0"/>
              <a:t>(</a:t>
            </a:r>
            <a:r>
              <a:rPr lang="en-US" altLang="ko-KR" dirty="0" err="1"/>
              <a:t>boolean</a:t>
            </a:r>
            <a:r>
              <a:rPr lang="en-US" altLang="ko-KR" dirty="0"/>
              <a:t> type)</a:t>
            </a:r>
            <a:r>
              <a:rPr lang="ko-KR" altLang="en-US" dirty="0"/>
              <a:t>은 참과 거짓을 나타내는 데 사용된다</a:t>
            </a:r>
            <a:r>
              <a:rPr lang="en-US" altLang="ko-KR" dirty="0"/>
              <a:t>. </a:t>
            </a:r>
            <a:r>
              <a:rPr lang="ko-KR" altLang="en-US" dirty="0"/>
              <a:t>논리형은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만을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ABBCAF-02AB-4D8C-B255-50DFDF365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21" y="2567268"/>
            <a:ext cx="7917797" cy="86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0E345-0601-4C0E-AD52-343A9423C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DF13FE-AD91-4864-8E1B-C6948262A9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</a:t>
            </a:r>
            <a:r>
              <a:rPr lang="en-US" altLang="ko-KR" dirty="0"/>
              <a:t>(constant)</a:t>
            </a:r>
            <a:r>
              <a:rPr lang="ko-KR" altLang="en-US" dirty="0"/>
              <a:t>란 프로그램이 실행하는 동안</a:t>
            </a:r>
            <a:r>
              <a:rPr lang="en-US" altLang="ko-KR" dirty="0"/>
              <a:t>, </a:t>
            </a:r>
            <a:r>
              <a:rPr lang="ko-KR" altLang="en-US" dirty="0"/>
              <a:t>값이 변하지 않는 수 또는 변경 불가능한 수를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171EB-108D-4A38-B234-8EB8DE5B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2709862"/>
            <a:ext cx="64770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717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61467-A2C8-4C20-854A-F201F971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추론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0FE59B-41FF-4873-B334-ABFAEA3A8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Java 10</a:t>
            </a:r>
            <a:r>
              <a:rPr lang="ko-KR" altLang="en-US" dirty="0"/>
              <a:t>부터는 </a:t>
            </a:r>
            <a:r>
              <a:rPr lang="en-US" altLang="ko-KR" dirty="0"/>
              <a:t>var </a:t>
            </a:r>
            <a:r>
              <a:rPr lang="ko-KR" altLang="en-US" dirty="0"/>
              <a:t>키워드를 사용할 수 있다</a:t>
            </a:r>
            <a:r>
              <a:rPr lang="en-US" altLang="ko-KR" dirty="0"/>
              <a:t>. </a:t>
            </a:r>
            <a:r>
              <a:rPr lang="ko-KR" altLang="en-US" dirty="0"/>
              <a:t>지역 변수의 타입을 자동으로 추론하는 것이 가능하다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388352-95EA-429B-B72D-AAA5A37B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028" y="2463053"/>
            <a:ext cx="7474324" cy="14948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90CCD5-11E2-41B6-869B-F1C776C70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28" y="4166354"/>
            <a:ext cx="7474324" cy="192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322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A0E89-FCC7-4DF2-BA58-D8AC2E598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타입 추론 실패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BA15D-F0BF-4056-A248-1F57EA5FFAE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컴파일러가 지역 변수 유형을 추론하기에 충분한 정보가 없으면 컴파일이 실패한다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9F5905-EEA4-44B1-AA01-0495C86A4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04" y="2664038"/>
            <a:ext cx="7330888" cy="76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14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B3F59-3213-4212-BD91-DEEB1B723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1</a:t>
            </a:r>
            <a:r>
              <a:rPr lang="ko-KR" altLang="en-US" dirty="0"/>
              <a:t>광년 거리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A89F57-FB89-439C-99BC-6925059D8E6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564412"/>
            <a:ext cx="8153400" cy="4047423"/>
          </a:xfrm>
        </p:spPr>
      </p:pic>
    </p:spTree>
    <p:extLst>
      <p:ext uri="{BB962C8B-B14F-4D97-AF65-F5344CB8AC3E}">
        <p14:creationId xmlns:p14="http://schemas.microsoft.com/office/powerpoint/2010/main" val="3297217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DCC0F-702C-402C-A684-E5A45E3B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r>
              <a:rPr lang="ko-KR" altLang="en-US" dirty="0"/>
              <a:t> 원의 면적 계산하기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47E12E9-5B8E-4384-AF54-ECD5FC1A87C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62739" y="1600200"/>
            <a:ext cx="8053471" cy="4495800"/>
          </a:xfrm>
        </p:spPr>
      </p:pic>
    </p:spTree>
    <p:extLst>
      <p:ext uri="{BB962C8B-B14F-4D97-AF65-F5344CB8AC3E}">
        <p14:creationId xmlns:p14="http://schemas.microsoft.com/office/powerpoint/2010/main" val="1046181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36C9A-CF98-4A9D-80AE-225E5FE8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DF1D5-E4B3-419D-8163-02CAABE00E6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 문자들의 모임이다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E7854A-E57E-4D7C-8986-8F246F6D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067" y="2236134"/>
            <a:ext cx="7725616" cy="836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700151-6063-46CA-8963-64B4EB624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3" y="3162300"/>
            <a:ext cx="7918704" cy="6183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E8BC10-45F8-43B2-AF02-82A553DC4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73" y="3900115"/>
            <a:ext cx="7873879" cy="9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618B9-D354-4C07-BA67-CE37F794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 구성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32D8FF-9D91-4F77-8D39-00317AC9C1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장에서는 자바 프로그램을 구성하는 여러 가지 요소들을 살펴보자</a:t>
            </a:r>
            <a:r>
              <a:rPr lang="en-US" altLang="ko-KR" dirty="0"/>
              <a:t>. </a:t>
            </a:r>
            <a:r>
              <a:rPr lang="ko-KR" altLang="en-US" dirty="0"/>
              <a:t>이어서 자바가 </a:t>
            </a:r>
            <a:r>
              <a:rPr lang="ko-KR" altLang="en-US" dirty="0" err="1"/>
              <a:t>지원하는여러</a:t>
            </a:r>
            <a:r>
              <a:rPr lang="ko-KR" altLang="en-US" dirty="0"/>
              <a:t> 가지 자료형에 대하여 학습한다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52E08D-2D1B-4B78-A602-F32852D0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2" y="2467023"/>
            <a:ext cx="7001435" cy="362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80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E8073-CBF8-4798-9995-2B8A2994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형변환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2C605-BECB-4A10-B7B3-CF1109DA54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컴퓨터에서는 산술적인 연산을 하기 전에 피연산자의 타입을 통일하여야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EAAF74-EB8C-4A1F-999E-E229329E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5" y="2372566"/>
            <a:ext cx="6607269" cy="12375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F67132F-EBBB-4332-B840-817F0E36C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641" y="4157710"/>
            <a:ext cx="7752230" cy="61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62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9A794-2DF8-464F-A6BE-3C83EF1D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강제적인 </a:t>
            </a:r>
            <a:r>
              <a:rPr lang="ko-KR" altLang="en-US" dirty="0" err="1"/>
              <a:t>형변환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9B0E9E-BA02-4CFF-B623-4479500F62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8010"/>
            <a:ext cx="8153400" cy="1370768"/>
          </a:xfrm>
        </p:spPr>
      </p:pic>
    </p:spTree>
    <p:extLst>
      <p:ext uri="{BB962C8B-B14F-4D97-AF65-F5344CB8AC3E}">
        <p14:creationId xmlns:p14="http://schemas.microsoft.com/office/powerpoint/2010/main" val="248756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2E1E8-468E-4068-A83B-747EAB20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형변환</a:t>
            </a:r>
            <a:r>
              <a:rPr lang="ko-KR" altLang="en-US" dirty="0"/>
              <a:t> 실습하기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23602FC-973B-4044-A910-57AA793020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38153" y="1187735"/>
            <a:ext cx="7464552" cy="5515812"/>
          </a:xfrm>
        </p:spPr>
      </p:pic>
    </p:spTree>
    <p:extLst>
      <p:ext uri="{BB962C8B-B14F-4D97-AF65-F5344CB8AC3E}">
        <p14:creationId xmlns:p14="http://schemas.microsoft.com/office/powerpoint/2010/main" val="10583024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EBF592-47B8-43DC-A68A-24398134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D3856E2-580D-424F-90F7-8C4C975AE3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78273"/>
            <a:ext cx="8153400" cy="3701454"/>
          </a:xfrm>
        </p:spPr>
      </p:pic>
    </p:spTree>
    <p:extLst>
      <p:ext uri="{BB962C8B-B14F-4D97-AF65-F5344CB8AC3E}">
        <p14:creationId xmlns:p14="http://schemas.microsoft.com/office/powerpoint/2010/main" val="1595815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06621-2DC6-427A-AD06-FE638B57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콘솔에서 </a:t>
            </a:r>
            <a:r>
              <a:rPr lang="ko-KR" altLang="en-US" dirty="0" err="1"/>
              <a:t>입력받기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4FBB4-70FA-440A-A9A4-03DDC449D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콘솔에서 읽는 것은 </a:t>
            </a:r>
            <a:r>
              <a:rPr lang="en-US" altLang="ko-KR" dirty="0"/>
              <a:t>System.in</a:t>
            </a:r>
            <a:r>
              <a:rPr lang="ko-KR" altLang="en-US" dirty="0"/>
              <a:t>을 사용한다</a:t>
            </a:r>
            <a:r>
              <a:rPr lang="en-US" altLang="ko-KR" dirty="0"/>
              <a:t>. System.in</a:t>
            </a:r>
            <a:r>
              <a:rPr lang="ko-KR" altLang="en-US" dirty="0"/>
              <a:t>은 키보드에서 바이트를 읽어서 우리에게 전달한다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2DD45-234C-41AF-A348-2CD8281A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01" y="2505075"/>
            <a:ext cx="7718051" cy="1616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1A02B7-C1F3-4BA1-BA02-551E034B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4471505"/>
            <a:ext cx="7306236" cy="20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56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A8E3-233E-44CE-AA6E-C097D60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두 수를 받아서 더하기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B13B86-4ADC-4467-B0D3-8D0C941D90A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24516" y="1771076"/>
            <a:ext cx="8153400" cy="1303272"/>
          </a:xfrm>
        </p:spPr>
      </p:pic>
    </p:spTree>
    <p:extLst>
      <p:ext uri="{BB962C8B-B14F-4D97-AF65-F5344CB8AC3E}">
        <p14:creationId xmlns:p14="http://schemas.microsoft.com/office/powerpoint/2010/main" val="2332028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3A8E3-233E-44CE-AA6E-C097D607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ko-KR" altLang="en-US" dirty="0" err="1"/>
              <a:t>입력받은</a:t>
            </a:r>
            <a:r>
              <a:rPr lang="ko-KR" altLang="en-US" dirty="0"/>
              <a:t> 두 수를 받아서 더하기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E90299E-2832-4217-A9AB-E7C0643BD4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04074" y="1600200"/>
            <a:ext cx="7170801" cy="4495800"/>
          </a:xfrm>
        </p:spPr>
      </p:pic>
    </p:spTree>
    <p:extLst>
      <p:ext uri="{BB962C8B-B14F-4D97-AF65-F5344CB8AC3E}">
        <p14:creationId xmlns:p14="http://schemas.microsoft.com/office/powerpoint/2010/main" val="2197497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CECE5-A77C-43FD-B05D-756FC2E84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import</a:t>
            </a:r>
            <a:r>
              <a:rPr lang="ko-KR" altLang="en-US" dirty="0"/>
              <a:t> 문장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BDABE0-F12E-4058-A11D-4B13B803CCD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모든 클래스는 사용하기 전에 </a:t>
            </a:r>
            <a:r>
              <a:rPr lang="en-US" altLang="ko-KR" dirty="0"/>
              <a:t>import</a:t>
            </a:r>
            <a:r>
              <a:rPr lang="ko-KR" altLang="en-US" dirty="0"/>
              <a:t>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AA3B87-3B6C-4942-80FF-7FED26D7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239495"/>
            <a:ext cx="68199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23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40127-0C0B-4327-B29A-9B2EA3AD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이클립스에서의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BDC14-CFD1-4271-A049-2F1AD52012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이클립스에서는 각종 </a:t>
            </a:r>
            <a:r>
              <a:rPr lang="en-US" altLang="ko-KR" dirty="0"/>
              <a:t>import</a:t>
            </a:r>
            <a:r>
              <a:rPr lang="ko-KR" altLang="en-US" dirty="0"/>
              <a:t>를 쉽게 할 수 있는 기능을 제공한다</a:t>
            </a:r>
            <a:r>
              <a:rPr lang="en-US" altLang="ko-KR" dirty="0"/>
              <a:t>. </a:t>
            </a:r>
            <a:r>
              <a:rPr lang="ko-KR" altLang="en-US" dirty="0"/>
              <a:t>오류가 표시된 문장에 커서를 올리고 잠시 있으면</a:t>
            </a:r>
            <a:r>
              <a:rPr lang="en-US" altLang="ko-KR" dirty="0"/>
              <a:t>, </a:t>
            </a:r>
            <a:r>
              <a:rPr lang="ko-KR" altLang="en-US" dirty="0"/>
              <a:t>해결책을 제공하는 </a:t>
            </a:r>
            <a:r>
              <a:rPr lang="en-US" altLang="ko-KR" dirty="0"/>
              <a:t>Quick Fix </a:t>
            </a:r>
            <a:r>
              <a:rPr lang="ko-KR" altLang="en-US" dirty="0"/>
              <a:t>기능을 이용할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소스 파일 전체에 등장하는 모든 클래스를 </a:t>
            </a:r>
            <a:r>
              <a:rPr lang="en-US" altLang="ko-KR" dirty="0"/>
              <a:t>import</a:t>
            </a:r>
            <a:r>
              <a:rPr lang="ko-KR" altLang="en-US" dirty="0"/>
              <a:t>하려면 </a:t>
            </a:r>
            <a:r>
              <a:rPr lang="en-US" altLang="ko-KR" dirty="0" err="1"/>
              <a:t>Shift+Ctrl+O</a:t>
            </a:r>
            <a:r>
              <a:rPr lang="ko-KR" altLang="en-US" dirty="0"/>
              <a:t>를 누르면 된다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85648F-BB80-4544-B298-02384B35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85" y="2809875"/>
            <a:ext cx="7248525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9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A79-34CD-4254-9782-AA3E39E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C240-CD92-4CC4-A45F-8913663A9F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클래스는 키보드로부터 바이트 값을 받아서 분리자를 이용하여 각 바이트들을 토큰</a:t>
            </a:r>
            <a:r>
              <a:rPr lang="en-US" altLang="ko-KR" dirty="0"/>
              <a:t>(token)</a:t>
            </a:r>
            <a:r>
              <a:rPr lang="ko-KR" altLang="en-US" dirty="0"/>
              <a:t>으로 분리한다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특별한 지정이 없으면 분리자는 공백문자</a:t>
            </a:r>
            <a:r>
              <a:rPr lang="en-US" altLang="ko-KR" dirty="0"/>
              <a:t>(‘ ’, ‘\n’, ‘\t’)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F998C0-55AB-4120-B59A-392930EB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93" y="3158098"/>
            <a:ext cx="7141789" cy="11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88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E7DC1-D1E7-4E97-BF4A-62EB4697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1437B-7ABC-438F-87A2-520AF37FF9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r>
              <a:rPr lang="ko-KR" altLang="en-US" dirty="0"/>
              <a:t>는 자바와 같은 객체 지향 언어의 기본적인 빌딩 블록이다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클래스들이 모여서 하나의 자바 프로그램이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018F92-F173-4E30-BDE7-F47872DA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3217283"/>
            <a:ext cx="7787282" cy="20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029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EEA79-34CD-4254-9782-AA3E39E77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Scanner </a:t>
            </a:r>
            <a:r>
              <a:rPr lang="ko-KR" altLang="en-US" dirty="0"/>
              <a:t>클래스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C240-CD92-4CC4-A45F-8913663A9F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String name = </a:t>
            </a:r>
            <a:r>
              <a:rPr lang="en-US" altLang="ko-KR" dirty="0" err="1"/>
              <a:t>sc.next</a:t>
            </a:r>
            <a:r>
              <a:rPr lang="en-US" altLang="ko-KR" dirty="0"/>
              <a:t>(); // </a:t>
            </a:r>
            <a:r>
              <a:rPr lang="ko-KR" altLang="en-US" dirty="0"/>
              <a:t>한 단어</a:t>
            </a:r>
            <a:r>
              <a:rPr lang="en-US" altLang="ko-KR" dirty="0"/>
              <a:t>(</a:t>
            </a:r>
            <a:r>
              <a:rPr lang="ko-KR" altLang="en-US" dirty="0"/>
              <a:t>토큰</a:t>
            </a:r>
            <a:r>
              <a:rPr lang="en-US" altLang="ko-KR" dirty="0"/>
              <a:t>) "Kim"</a:t>
            </a:r>
            <a:r>
              <a:rPr lang="ko-KR" altLang="en-US" dirty="0"/>
              <a:t>을 읽는다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int age = </a:t>
            </a:r>
            <a:r>
              <a:rPr lang="en-US" altLang="ko-KR" dirty="0" err="1"/>
              <a:t>sc.nextInt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"20"</a:t>
            </a:r>
            <a:r>
              <a:rPr lang="ko-KR" altLang="en-US" dirty="0"/>
              <a:t>을 정수 </a:t>
            </a:r>
            <a:r>
              <a:rPr lang="en-US" altLang="ko-KR" dirty="0"/>
              <a:t>20</a:t>
            </a:r>
            <a:r>
              <a:rPr lang="ko-KR" altLang="en-US" dirty="0"/>
              <a:t>으로 변환하여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double weight = </a:t>
            </a:r>
            <a:r>
              <a:rPr lang="en-US" altLang="ko-KR" dirty="0" err="1"/>
              <a:t>sc.nextDouble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"84.0"</a:t>
            </a:r>
            <a:r>
              <a:rPr lang="ko-KR" altLang="en-US" dirty="0"/>
              <a:t>을 실수 </a:t>
            </a:r>
            <a:r>
              <a:rPr lang="en-US" altLang="ko-KR" dirty="0"/>
              <a:t>84.0</a:t>
            </a:r>
            <a:r>
              <a:rPr lang="ko-KR" altLang="en-US" dirty="0"/>
              <a:t>으로 변환하여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String line = </a:t>
            </a:r>
            <a:r>
              <a:rPr lang="en-US" altLang="ko-KR" dirty="0" err="1"/>
              <a:t>sc.nextLine</a:t>
            </a:r>
            <a:r>
              <a:rPr lang="en-US" altLang="ko-KR" dirty="0"/>
              <a:t>(); // </a:t>
            </a:r>
            <a:r>
              <a:rPr lang="ko-KR" altLang="en-US" dirty="0"/>
              <a:t>문자열 </a:t>
            </a:r>
            <a:r>
              <a:rPr lang="en-US" altLang="ko-KR" dirty="0"/>
              <a:t>"Kim 20 84.0"</a:t>
            </a:r>
            <a:r>
              <a:rPr lang="ko-KR" altLang="en-US" dirty="0"/>
              <a:t>이 반환된다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46589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0E35-B59C-43C8-9A37-BDFBF5C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이름과 나이를 받는 프로그램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04036A-1091-40ED-97F7-117BBA4FF7A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79154"/>
            <a:ext cx="8153400" cy="1230552"/>
          </a:xfrm>
        </p:spPr>
      </p:pic>
    </p:spTree>
    <p:extLst>
      <p:ext uri="{BB962C8B-B14F-4D97-AF65-F5344CB8AC3E}">
        <p14:creationId xmlns:p14="http://schemas.microsoft.com/office/powerpoint/2010/main" val="1938983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E0E35-B59C-43C8-9A37-BDFBF5CC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사용자로부터 이름과 나이를 받는 프로그램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6D13DFE-610E-4C6B-B81F-470A9E8CB04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8767" y="1600200"/>
            <a:ext cx="6781416" cy="4495800"/>
          </a:xfrm>
        </p:spPr>
      </p:pic>
    </p:spTree>
    <p:extLst>
      <p:ext uri="{BB962C8B-B14F-4D97-AF65-F5344CB8AC3E}">
        <p14:creationId xmlns:p14="http://schemas.microsoft.com/office/powerpoint/2010/main" val="2484120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3B65F-231D-49AB-A0CA-6943B2B6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4998E17-6B21-4F80-864B-DDA87C5546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05666"/>
            <a:ext cx="8153400" cy="1623334"/>
          </a:xfrm>
        </p:spPr>
      </p:pic>
    </p:spTree>
    <p:extLst>
      <p:ext uri="{BB962C8B-B14F-4D97-AF65-F5344CB8AC3E}">
        <p14:creationId xmlns:p14="http://schemas.microsoft.com/office/powerpoint/2010/main" val="39142626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0C63C-8A36-4971-A220-0FCC70F8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수식과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162CB-C54D-466E-BD09-BAD2FAF01F4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수식은 피연산자와 연산자로 이루어진다</a:t>
            </a:r>
            <a:r>
              <a:rPr lang="en-US" altLang="ko-KR" dirty="0"/>
              <a:t>. </a:t>
            </a:r>
            <a:r>
              <a:rPr lang="ko-KR" altLang="en-US" dirty="0"/>
              <a:t>연산자</a:t>
            </a:r>
            <a:r>
              <a:rPr lang="en-US" altLang="ko-KR" dirty="0"/>
              <a:t>(operator)</a:t>
            </a:r>
            <a:r>
              <a:rPr lang="ko-KR" altLang="en-US" dirty="0"/>
              <a:t>는 특정한 연산을 나타내는 기호를 의미한다</a:t>
            </a:r>
            <a:r>
              <a:rPr lang="en-US" altLang="ko-KR" dirty="0"/>
              <a:t>. </a:t>
            </a:r>
            <a:r>
              <a:rPr lang="ko-KR" altLang="en-US" dirty="0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는 연산의 대상이다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9A79D6-1ACE-4C44-872A-D38F833B7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515" y="3005417"/>
            <a:ext cx="5019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1497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BB100-2A66-4970-B431-00834FC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40C780-E8AB-468F-AD02-31F505863B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8902" y="1600200"/>
            <a:ext cx="8001145" cy="4495800"/>
          </a:xfrm>
        </p:spPr>
      </p:pic>
    </p:spTree>
    <p:extLst>
      <p:ext uri="{BB962C8B-B14F-4D97-AF65-F5344CB8AC3E}">
        <p14:creationId xmlns:p14="http://schemas.microsoft.com/office/powerpoint/2010/main" val="259613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F5D52-6790-47B6-9D90-492F0592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산술 연산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BE1A06F-9231-4D60-AFD3-3DE9D291EC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820278"/>
            <a:ext cx="8153400" cy="237027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36DAE2-2CBE-40F0-A58D-54A7356BD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7" y="4190556"/>
            <a:ext cx="6581775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6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4083-DDA9-46CE-83FD-F856D76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형변환</a:t>
            </a:r>
            <a:r>
              <a:rPr lang="ko-KR" altLang="en-US" dirty="0"/>
              <a:t> 실습하기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FF358F-3619-440F-9681-47D6609443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815521"/>
            <a:ext cx="8153400" cy="963370"/>
          </a:xfrm>
        </p:spPr>
      </p:pic>
    </p:spTree>
    <p:extLst>
      <p:ext uri="{BB962C8B-B14F-4D97-AF65-F5344CB8AC3E}">
        <p14:creationId xmlns:p14="http://schemas.microsoft.com/office/powerpoint/2010/main" val="2936223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14083-DDA9-46CE-83FD-F856D76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 err="1"/>
              <a:t>형변환</a:t>
            </a:r>
            <a:r>
              <a:rPr lang="ko-KR" altLang="en-US" dirty="0"/>
              <a:t> 실습하기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59B7161-D368-4A20-8353-1DD1412A173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44482" y="1671918"/>
            <a:ext cx="7518200" cy="4248327"/>
          </a:xfrm>
        </p:spPr>
      </p:pic>
    </p:spTree>
    <p:extLst>
      <p:ext uri="{BB962C8B-B14F-4D97-AF65-F5344CB8AC3E}">
        <p14:creationId xmlns:p14="http://schemas.microsoft.com/office/powerpoint/2010/main" val="3650280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3E59-00C5-48D9-A355-33441F95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복합 대입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D6EB9D5-41C2-4266-B4C6-B7AA8F882F8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52618" y="1681162"/>
            <a:ext cx="6410325" cy="2200275"/>
          </a:xfrm>
        </p:spPr>
      </p:pic>
    </p:spTree>
    <p:extLst>
      <p:ext uri="{BB962C8B-B14F-4D97-AF65-F5344CB8AC3E}">
        <p14:creationId xmlns:p14="http://schemas.microsoft.com/office/powerpoint/2010/main" val="197734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B4F1B-C4FA-4DE1-9B39-9DC53212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소스 파일 이름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5B3440-1DC1-4EEF-B164-6FA6FD0338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자바에서 소스 파일 이름은 항상 </a:t>
            </a:r>
            <a:r>
              <a:rPr lang="en-US" altLang="ko-KR" dirty="0"/>
              <a:t>public</a:t>
            </a:r>
            <a:r>
              <a:rPr lang="ko-KR" altLang="en-US" dirty="0"/>
              <a:t>이 붙은 클래스의 이름과 동일하여야 한다</a:t>
            </a:r>
            <a:r>
              <a:rPr lang="en-US" altLang="ko-KR" dirty="0"/>
              <a:t>. </a:t>
            </a:r>
            <a:r>
              <a:rPr lang="ko-KR" altLang="en-US" dirty="0"/>
              <a:t>위의 소스 파일이름은 반드시 </a:t>
            </a:r>
            <a:r>
              <a:rPr lang="en-US" altLang="ko-KR" dirty="0"/>
              <a:t>Add.java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FEEC4F-E69A-4127-AE72-F6AB789F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1" y="2623101"/>
            <a:ext cx="7351058" cy="204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5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036F-A0EF-427D-9DB9-E91AAAB5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증감</a:t>
            </a:r>
            <a:r>
              <a:rPr lang="en-US" altLang="ko-KR" dirty="0"/>
              <a:t>, </a:t>
            </a:r>
            <a:r>
              <a:rPr lang="ko-KR" altLang="en-US" dirty="0"/>
              <a:t>복합 대입 연산자 실습하기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7FD42B-A37C-49C0-8ED8-E430A3CA7AC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12334" y="1510553"/>
            <a:ext cx="7934126" cy="4771670"/>
          </a:xfrm>
        </p:spPr>
      </p:pic>
    </p:spTree>
    <p:extLst>
      <p:ext uri="{BB962C8B-B14F-4D97-AF65-F5344CB8AC3E}">
        <p14:creationId xmlns:p14="http://schemas.microsoft.com/office/powerpoint/2010/main" val="2960837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BF78A-CE8E-4C16-8E19-68BF08441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A0AFC-7999-4805-8F37-772FA1B2A6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(relational operator)</a:t>
            </a:r>
            <a:r>
              <a:rPr lang="ko-KR" altLang="en-US" dirty="0"/>
              <a:t>는 두 개의 피연산자를 비교하는 데 사용된다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318CA9-52C8-4B9E-AD37-C13FAD9B5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463613"/>
            <a:ext cx="7769352" cy="254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87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FC228-F6F4-4832-8ED5-97892531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DD50B-0CB2-4F7D-9BA5-B4CA891C32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논리 연산자는 여러 개의 조건을 조합하여 참인지 거짓인지를 따질 때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6D56B2-C1F4-4254-9102-E9F78B601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2624137"/>
            <a:ext cx="7918704" cy="141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73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605C4-6CC5-4D53-BFAF-5C521781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관계 연산자 실습하기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45CF017-48CC-47D9-98A7-6A68062AD7F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653519"/>
            <a:ext cx="8153400" cy="4389161"/>
          </a:xfrm>
        </p:spPr>
      </p:pic>
    </p:spTree>
    <p:extLst>
      <p:ext uri="{BB962C8B-B14F-4D97-AF65-F5344CB8AC3E}">
        <p14:creationId xmlns:p14="http://schemas.microsoft.com/office/powerpoint/2010/main" val="13080143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A957D-C36F-4825-9FE8-DA1B45E9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D614976-3858-415C-85F8-195CCE3948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644453"/>
            <a:ext cx="8153400" cy="171788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B9C389-3377-42EF-94FD-F11C7DE9B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67" y="3643312"/>
            <a:ext cx="7188241" cy="21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28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46EE7-BA6E-4955-A21B-6306F11E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 실습하기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73A9C7-2DE6-441E-8575-18C66535D41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300729"/>
            <a:ext cx="7661776" cy="5444255"/>
          </a:xfrm>
        </p:spPr>
      </p:pic>
    </p:spTree>
    <p:extLst>
      <p:ext uri="{BB962C8B-B14F-4D97-AF65-F5344CB8AC3E}">
        <p14:creationId xmlns:p14="http://schemas.microsoft.com/office/powerpoint/2010/main" val="3654139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209EB-F793-46CA-A5FC-8D544DBB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583E353-4AF8-4401-94BB-154CAC548F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5300" y="1655791"/>
            <a:ext cx="8153400" cy="1928287"/>
          </a:xfrm>
        </p:spPr>
      </p:pic>
    </p:spTree>
    <p:extLst>
      <p:ext uri="{BB962C8B-B14F-4D97-AF65-F5344CB8AC3E}">
        <p14:creationId xmlns:p14="http://schemas.microsoft.com/office/powerpoint/2010/main" val="7987030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A6465E-0373-482D-8D3A-408B7EC8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비트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649E6BD-921F-453E-8443-9006CEC284F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98823" y="1379613"/>
            <a:ext cx="8267225" cy="5151175"/>
          </a:xfrm>
        </p:spPr>
      </p:pic>
    </p:spTree>
    <p:extLst>
      <p:ext uri="{BB962C8B-B14F-4D97-AF65-F5344CB8AC3E}">
        <p14:creationId xmlns:p14="http://schemas.microsoft.com/office/powerpoint/2010/main" val="15380804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FB64A-A0D3-429A-A300-A2241C04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연산자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A2A1436-9236-4099-A82F-4A3DDF05845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69539" y="1647825"/>
            <a:ext cx="3429000" cy="178117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24AD001-3A59-4C02-B300-6C6878F5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51" y="3857625"/>
            <a:ext cx="7610756" cy="1077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91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8BA1-C088-4170-9584-E5ADD718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2FBB208-D570-4A16-AE71-E4A07F17971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28600"/>
            <a:ext cx="8289261" cy="6409764"/>
          </a:xfrm>
        </p:spPr>
      </p:pic>
    </p:spTree>
    <p:extLst>
      <p:ext uri="{BB962C8B-B14F-4D97-AF65-F5344CB8AC3E}">
        <p14:creationId xmlns:p14="http://schemas.microsoft.com/office/powerpoint/2010/main" val="250955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80D5-8DA0-4716-9A5E-50C4368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E5C02-9F39-4CD5-A1B8-22BB5EDB4D5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  <a:r>
              <a:rPr lang="en-US" altLang="ko-KR" dirty="0"/>
              <a:t>(method)</a:t>
            </a:r>
            <a:r>
              <a:rPr lang="ko-KR" altLang="en-US" dirty="0"/>
              <a:t>는 특정한 작업을 수행하는 코드의 묶음이다</a:t>
            </a:r>
            <a:r>
              <a:rPr lang="en-US" altLang="ko-KR" dirty="0"/>
              <a:t>. </a:t>
            </a:r>
            <a:r>
              <a:rPr lang="ko-KR" altLang="en-US" dirty="0"/>
              <a:t>만약 여러분들이 </a:t>
            </a:r>
            <a:r>
              <a:rPr lang="en-US" altLang="ko-KR" dirty="0"/>
              <a:t>C </a:t>
            </a:r>
            <a:r>
              <a:rPr lang="ko-KR" altLang="en-US" dirty="0"/>
              <a:t>언어를 알고 있다면 메소드는 “클래스 안에 정의된 </a:t>
            </a:r>
            <a:r>
              <a:rPr lang="ko-KR" altLang="en-US" dirty="0" err="1"/>
              <a:t>함수”라고</a:t>
            </a:r>
            <a:r>
              <a:rPr lang="ko-KR" altLang="en-US" dirty="0"/>
              <a:t> 생각하면 쉽게 이해될 것이다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C8F6DC-0753-4279-99A2-14B353A5A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35" y="2972080"/>
            <a:ext cx="7019118" cy="276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01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53728-D8EC-42D2-9F4A-B27044F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3CC99E-E331-4AB5-8C25-01438A05B39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95633"/>
            <a:ext cx="8153400" cy="2496840"/>
          </a:xfrm>
        </p:spPr>
      </p:pic>
    </p:spTree>
    <p:extLst>
      <p:ext uri="{BB962C8B-B14F-4D97-AF65-F5344CB8AC3E}">
        <p14:creationId xmlns:p14="http://schemas.microsoft.com/office/powerpoint/2010/main" val="16638230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0791-F69F-452E-943C-CD7A4DA7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온도 변환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65192-306D-42E4-B20C-D07755595A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화씨 온도를 받아서 섭씨 온도로 환산하여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사용자로부터 섭씨 온도를 받아서 화씨 온도로 환산하여 출력하는 프로그램을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B273A-BF8F-4482-AE67-BDB4F4CDB0CE}"/>
              </a:ext>
            </a:extLst>
          </p:cNvPr>
          <p:cNvSpPr txBox="1"/>
          <p:nvPr/>
        </p:nvSpPr>
        <p:spPr>
          <a:xfrm>
            <a:off x="1237128" y="3312457"/>
            <a:ext cx="7431741" cy="194534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=====================================</a:t>
            </a:r>
          </a:p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1. </a:t>
            </a:r>
            <a:r>
              <a:rPr lang="ko-KR" altLang="en-US" sz="1800" b="0" i="0" u="none" strike="noStrike" baseline="0" dirty="0">
                <a:latin typeface="YDVYGOStd125"/>
              </a:rPr>
              <a:t>화씨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-&gt;</a:t>
            </a:r>
            <a:r>
              <a:rPr lang="ko-KR" altLang="en-US" sz="1800" b="0" i="0" u="none" strike="noStrike" baseline="0" dirty="0">
                <a:latin typeface="YDVYGOStd125"/>
              </a:rPr>
              <a:t>섭씨</a:t>
            </a:r>
          </a:p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2. </a:t>
            </a:r>
            <a:r>
              <a:rPr lang="ko-KR" altLang="en-US" sz="1800" b="0" i="0" u="none" strike="noStrike" baseline="0" dirty="0">
                <a:latin typeface="YDVYGOStd125"/>
              </a:rPr>
              <a:t>섭씨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-&gt;</a:t>
            </a:r>
            <a:r>
              <a:rPr lang="ko-KR" altLang="en-US" sz="1800" b="0" i="0" u="none" strike="noStrike" baseline="0" dirty="0">
                <a:latin typeface="YDVYGOStd125"/>
              </a:rPr>
              <a:t>화씨</a:t>
            </a:r>
          </a:p>
          <a:p>
            <a:pPr algn="l"/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=====================================</a:t>
            </a:r>
          </a:p>
          <a:p>
            <a:pPr algn="l"/>
            <a:r>
              <a:rPr lang="ko-KR" altLang="en-US" sz="1800" b="0" i="0" u="none" strike="noStrike" baseline="0" dirty="0">
                <a:latin typeface="YDVYGOStd125"/>
              </a:rPr>
              <a:t>번호를 </a:t>
            </a:r>
            <a:r>
              <a:rPr lang="ko-KR" altLang="en-US" sz="1800" b="0" i="0" u="none" strike="noStrike" baseline="0" dirty="0" err="1">
                <a:latin typeface="YDVYGOStd125"/>
              </a:rPr>
              <a:t>선택하시오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1</a:t>
            </a:r>
          </a:p>
          <a:p>
            <a:pPr algn="l"/>
            <a:r>
              <a:rPr lang="ko-KR" altLang="en-US" sz="1800" b="0" i="0" u="none" strike="noStrike" baseline="0" dirty="0">
                <a:latin typeface="YDVYGOStd125"/>
              </a:rPr>
              <a:t>화씨온도를 </a:t>
            </a:r>
            <a:r>
              <a:rPr lang="ko-KR" altLang="en-US" sz="1800" b="0" i="0" u="none" strike="noStrike" baseline="0" dirty="0" err="1">
                <a:latin typeface="YDVYGOStd125"/>
              </a:rPr>
              <a:t>입력하시오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: 100.0</a:t>
            </a:r>
          </a:p>
          <a:p>
            <a:pPr algn="l"/>
            <a:r>
              <a:rPr lang="ko-KR" altLang="en-US" sz="1800" b="0" i="0" u="none" strike="noStrike" baseline="0" dirty="0">
                <a:latin typeface="YDVYGOStd125"/>
              </a:rPr>
              <a:t>섭씨온도는 </a:t>
            </a:r>
            <a:r>
              <a:rPr lang="en-US" altLang="ko-KR" sz="1800" b="0" i="0" u="none" strike="noStrike" baseline="0" dirty="0">
                <a:latin typeface="Consolas" panose="020B0609020204030204" pitchFamily="49" charset="0"/>
              </a:rPr>
              <a:t>37.77777777777778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A186A2-8629-4D34-81F6-2A9AF6F487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3695" y="3173504"/>
            <a:ext cx="744070" cy="7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06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53085" y="1671917"/>
            <a:ext cx="8504044" cy="4872317"/>
          </a:xfrm>
          <a:prstGeom prst="rect">
            <a:avLst/>
          </a:prstGeom>
          <a:solidFill>
            <a:srgbClr val="0080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내용 개체 틀 1"/>
          <p:cNvSpPr txBox="1">
            <a:spLocks/>
          </p:cNvSpPr>
          <p:nvPr/>
        </p:nvSpPr>
        <p:spPr bwMode="gray">
          <a:xfrm>
            <a:off x="595223" y="1792941"/>
            <a:ext cx="7211683" cy="3667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Char char="¢"/>
              <a:defRPr lang="en-US" sz="2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85000"/>
              <a:buFont typeface="Wingdings" pitchFamily="2" charset="2"/>
              <a:buChar char="¤"/>
              <a:defRPr lang="en-US" sz="20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85000"/>
              <a:buFont typeface="Wingdings" pitchFamily="2" charset="2"/>
              <a:buChar char="¤"/>
              <a:defRPr lang="en-US" sz="18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¤"/>
              <a:defRPr lang="en-US" sz="16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85000"/>
              <a:buFont typeface="Wingdings" pitchFamily="2" charset="2"/>
              <a:buChar char="¤"/>
              <a:defRPr lang="en-US" sz="1400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(class)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자바와 같은 객체 지향 언어의 기본적인 빌딩 블록이다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클래스들이 모여서 하나의 자바 프로그램이 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메소드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(method)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특정한 작업을 수행하는 코드의 묶음이다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(statement)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 사용자가 컴퓨터에게 작업을 지시하는 단위이다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변수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(variable)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데이터를 담아두는 상자로 생각할 수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자바에는 크게 나누어서 기초형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(primitive type)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참조형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(reference type)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자료형이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기초형은 다시 정수형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실수형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문자형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논리형으로 분류할 수 있고 참조형에는 클래스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배열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인터페이스가 있다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System.in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Scanner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객체를 이용하여 콘솔에서 정수나 실수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문자열을 읽는다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문장은 다른 클래스를 포함시키는 문장이다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*, /, %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산술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&lt;, &gt;, &lt;=, &gt;= 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등의 관계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sz="1600" i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자바는 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&amp;&amp;, ||, !</a:t>
            </a:r>
            <a:r>
              <a:rPr lang="ko-KR" altLang="en-US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같은 논리 연산자를 제공한다</a:t>
            </a:r>
            <a:r>
              <a:rPr lang="en-US" altLang="ko-KR" sz="16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sz="16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906" y="5387596"/>
            <a:ext cx="1160037" cy="10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657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Q &amp; A</a:t>
            </a:r>
          </a:p>
        </p:txBody>
      </p:sp>
      <p:pic>
        <p:nvPicPr>
          <p:cNvPr id="457732" name="Picture 4" descr="MCj0416502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389" y="2417955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 descr="Male Teacher Cartoon Free Stock Photo - Public Domain Picture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948" y="1788893"/>
            <a:ext cx="3668245" cy="26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7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780D5-8DA0-4716-9A5E-50C436801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23B16872-F19A-4238-8587-D8A21D5AC09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962891"/>
            <a:ext cx="8153400" cy="2120911"/>
          </a:xfrm>
        </p:spPr>
      </p:pic>
    </p:spTree>
    <p:extLst>
      <p:ext uri="{BB962C8B-B14F-4D97-AF65-F5344CB8AC3E}">
        <p14:creationId xmlns:p14="http://schemas.microsoft.com/office/powerpoint/2010/main" val="417259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B0116-AED2-4550-873E-C236BF28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호출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A3B9B3-BFCE-405C-ABB4-A45BE5B79E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997871"/>
            <a:ext cx="8153400" cy="3700457"/>
          </a:xfrm>
        </p:spPr>
      </p:pic>
    </p:spTree>
    <p:extLst>
      <p:ext uri="{BB962C8B-B14F-4D97-AF65-F5344CB8AC3E}">
        <p14:creationId xmlns:p14="http://schemas.microsoft.com/office/powerpoint/2010/main" val="112998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2A87F-0DBD-412B-BE19-22FC1857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 프로그램의 일반적인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B5EA2E-72B4-434B-8FFE-CD2C9A62F73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일반적으로 하나의 소스 파일은 하나의 클래스를 포함하고 있다</a:t>
            </a:r>
            <a:r>
              <a:rPr lang="en-US" altLang="ko-KR" dirty="0"/>
              <a:t>. </a:t>
            </a:r>
            <a:r>
              <a:rPr lang="ko-KR" altLang="en-US" dirty="0"/>
              <a:t>하나의 클래스 안에는 여러 개의 메소드가 포함될 수 있으며 하나의 메소드 안 에는 여러 개의 문장이 포함될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19090A-56BA-4201-9376-DD0C7236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520" y="2814917"/>
            <a:ext cx="3949433" cy="347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863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2165</TotalTime>
  <Words>1049</Words>
  <Application>Microsoft Office PowerPoint</Application>
  <PresentationFormat>화면 슬라이드 쇼(4:3)</PresentationFormat>
  <Paragraphs>131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1" baseType="lpstr">
      <vt:lpstr>YDVYGOStd125</vt:lpstr>
      <vt:lpstr>굴림</vt:lpstr>
      <vt:lpstr>Arial</vt:lpstr>
      <vt:lpstr>Consolas</vt:lpstr>
      <vt:lpstr>Tw Cen MT</vt:lpstr>
      <vt:lpstr>Wingdings</vt:lpstr>
      <vt:lpstr>Wingdings 2</vt:lpstr>
      <vt:lpstr>가을</vt:lpstr>
      <vt:lpstr>2장 자바 프로그래밍 기초</vt:lpstr>
      <vt:lpstr>2장의 목표</vt:lpstr>
      <vt:lpstr>자바 프로그램 구성 요소</vt:lpstr>
      <vt:lpstr>클래스</vt:lpstr>
      <vt:lpstr>클래스와 소스 파일 이름</vt:lpstr>
      <vt:lpstr>메소드</vt:lpstr>
      <vt:lpstr>메소드</vt:lpstr>
      <vt:lpstr>메소드 호출</vt:lpstr>
      <vt:lpstr>자바 프로그램의 일반적인 구조</vt:lpstr>
      <vt:lpstr>문장</vt:lpstr>
      <vt:lpstr>주석</vt:lpstr>
      <vt:lpstr>중간점검</vt:lpstr>
      <vt:lpstr>변수와 자료형</vt:lpstr>
      <vt:lpstr>식별자 만들기</vt:lpstr>
      <vt:lpstr>자바 키워드</vt:lpstr>
      <vt:lpstr>식별자의 예</vt:lpstr>
      <vt:lpstr>식별자의 관례</vt:lpstr>
      <vt:lpstr>자료형</vt:lpstr>
      <vt:lpstr>기초형</vt:lpstr>
      <vt:lpstr>기초형</vt:lpstr>
      <vt:lpstr>문자형 </vt:lpstr>
      <vt:lpstr>리터럴</vt:lpstr>
      <vt:lpstr>논리형 리터럴</vt:lpstr>
      <vt:lpstr>상수</vt:lpstr>
      <vt:lpstr>변수 타입 추론</vt:lpstr>
      <vt:lpstr>변수 타입 추론 실패 사례</vt:lpstr>
      <vt:lpstr>예제: 1광년 거리 계산하기</vt:lpstr>
      <vt:lpstr>예제: 원의 면적 계산하기</vt:lpstr>
      <vt:lpstr>문자열</vt:lpstr>
      <vt:lpstr>형변환</vt:lpstr>
      <vt:lpstr>강제적인 형변환</vt:lpstr>
      <vt:lpstr>예제: 형변환 실습하기</vt:lpstr>
      <vt:lpstr>중간점검</vt:lpstr>
      <vt:lpstr>콘솔에서 입력받기</vt:lpstr>
      <vt:lpstr>예제: 사용자로부터 입력받은 두 수를 받아서 더하기</vt:lpstr>
      <vt:lpstr>예제: 사용자로부터 입력받은 두 수를 받아서 더하기</vt:lpstr>
      <vt:lpstr>import 문장 </vt:lpstr>
      <vt:lpstr>이클립스에서의 import</vt:lpstr>
      <vt:lpstr>Scanner 클래스</vt:lpstr>
      <vt:lpstr>Scanner 클래스</vt:lpstr>
      <vt:lpstr>예제: 사용자로부터 이름과 나이를 받는 프로그램</vt:lpstr>
      <vt:lpstr>예제: 사용자로부터 이름과 나이를 받는 프로그램</vt:lpstr>
      <vt:lpstr>중간점검</vt:lpstr>
      <vt:lpstr>수식과 연산자</vt:lpstr>
      <vt:lpstr>연산자</vt:lpstr>
      <vt:lpstr>산술 연산</vt:lpstr>
      <vt:lpstr>예제: 형변환 실습하기</vt:lpstr>
      <vt:lpstr>예제: 형변환 실습하기</vt:lpstr>
      <vt:lpstr>복합 대입 연산자</vt:lpstr>
      <vt:lpstr>예제: 증감, 복합 대입 연산자 실습하기</vt:lpstr>
      <vt:lpstr>관계 연산자</vt:lpstr>
      <vt:lpstr>논리 연산자</vt:lpstr>
      <vt:lpstr>예제: 관계 연산자 실습하기</vt:lpstr>
      <vt:lpstr>비트 연산자</vt:lpstr>
      <vt:lpstr>예제: 비트 연산자 실습하기</vt:lpstr>
      <vt:lpstr>비트 이동 연산자</vt:lpstr>
      <vt:lpstr>예제: 비트 연산자</vt:lpstr>
      <vt:lpstr>조건 연산자</vt:lpstr>
      <vt:lpstr>PowerPoint 프레젠테이션</vt:lpstr>
      <vt:lpstr>중간점검</vt:lpstr>
      <vt:lpstr>Mini Project: 온도 변환 프로그램</vt:lpstr>
      <vt:lpstr>Summary</vt:lpstr>
      <vt:lpstr>Q &amp; 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천 인국</cp:lastModifiedBy>
  <cp:revision>418</cp:revision>
  <dcterms:created xsi:type="dcterms:W3CDTF">2007-06-29T06:43:39Z</dcterms:created>
  <dcterms:modified xsi:type="dcterms:W3CDTF">2022-02-23T10:55:52Z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