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73"/>
  </p:notesMasterIdLst>
  <p:handoutMasterIdLst>
    <p:handoutMasterId r:id="rId74"/>
  </p:handoutMasterIdLst>
  <p:sldIdLst>
    <p:sldId id="256" r:id="rId2"/>
    <p:sldId id="379" r:id="rId3"/>
    <p:sldId id="779" r:id="rId4"/>
    <p:sldId id="780" r:id="rId5"/>
    <p:sldId id="781" r:id="rId6"/>
    <p:sldId id="782" r:id="rId7"/>
    <p:sldId id="783" r:id="rId8"/>
    <p:sldId id="784" r:id="rId9"/>
    <p:sldId id="785" r:id="rId10"/>
    <p:sldId id="786" r:id="rId11"/>
    <p:sldId id="787" r:id="rId12"/>
    <p:sldId id="778" r:id="rId13"/>
    <p:sldId id="788" r:id="rId14"/>
    <p:sldId id="789" r:id="rId15"/>
    <p:sldId id="790" r:id="rId16"/>
    <p:sldId id="791" r:id="rId17"/>
    <p:sldId id="792" r:id="rId18"/>
    <p:sldId id="793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  <p:sldId id="808" r:id="rId34"/>
    <p:sldId id="809" r:id="rId35"/>
    <p:sldId id="810" r:id="rId36"/>
    <p:sldId id="811" r:id="rId37"/>
    <p:sldId id="812" r:id="rId38"/>
    <p:sldId id="813" r:id="rId39"/>
    <p:sldId id="814" r:id="rId40"/>
    <p:sldId id="815" r:id="rId41"/>
    <p:sldId id="816" r:id="rId42"/>
    <p:sldId id="817" r:id="rId43"/>
    <p:sldId id="818" r:id="rId44"/>
    <p:sldId id="819" r:id="rId45"/>
    <p:sldId id="820" r:id="rId46"/>
    <p:sldId id="821" r:id="rId47"/>
    <p:sldId id="822" r:id="rId48"/>
    <p:sldId id="823" r:id="rId49"/>
    <p:sldId id="824" r:id="rId50"/>
    <p:sldId id="825" r:id="rId51"/>
    <p:sldId id="826" r:id="rId52"/>
    <p:sldId id="827" r:id="rId53"/>
    <p:sldId id="828" r:id="rId54"/>
    <p:sldId id="829" r:id="rId55"/>
    <p:sldId id="830" r:id="rId56"/>
    <p:sldId id="831" r:id="rId57"/>
    <p:sldId id="832" r:id="rId58"/>
    <p:sldId id="833" r:id="rId59"/>
    <p:sldId id="834" r:id="rId60"/>
    <p:sldId id="835" r:id="rId61"/>
    <p:sldId id="836" r:id="rId62"/>
    <p:sldId id="837" r:id="rId63"/>
    <p:sldId id="838" r:id="rId64"/>
    <p:sldId id="839" r:id="rId65"/>
    <p:sldId id="840" r:id="rId66"/>
    <p:sldId id="841" r:id="rId67"/>
    <p:sldId id="842" r:id="rId68"/>
    <p:sldId id="843" r:id="rId69"/>
    <p:sldId id="720" r:id="rId70"/>
    <p:sldId id="330" r:id="rId71"/>
    <p:sldId id="305" r:id="rId7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FDEAE9"/>
    <a:srgbClr val="CCFFCC"/>
    <a:srgbClr val="008000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puter-monitor-png/download/38658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9EF-B9E2-4F61-A48E-163C74D6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B3C266-67D5-4BDB-A9A3-01A6CB85EE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02963"/>
            <a:ext cx="8153400" cy="4090273"/>
          </a:xfrm>
        </p:spPr>
      </p:pic>
    </p:spTree>
    <p:extLst>
      <p:ext uri="{BB962C8B-B14F-4D97-AF65-F5344CB8AC3E}">
        <p14:creationId xmlns:p14="http://schemas.microsoft.com/office/powerpoint/2010/main" val="123236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9EF-B9E2-4F61-A48E-163C74D6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9072BD-3A6F-41F2-9F0D-1C299A86F4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3342" y="1193027"/>
            <a:ext cx="6268399" cy="5436373"/>
          </a:xfrm>
        </p:spPr>
      </p:pic>
    </p:spTree>
    <p:extLst>
      <p:ext uri="{BB962C8B-B14F-4D97-AF65-F5344CB8AC3E}">
        <p14:creationId xmlns:p14="http://schemas.microsoft.com/office/powerpoint/2010/main" val="33848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3728-D8EC-42D2-9F4A-B27044F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95CC954-B9FB-44AA-857C-637F8F6DEEE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06926"/>
            <a:ext cx="8153400" cy="3263148"/>
          </a:xfrm>
        </p:spPr>
      </p:pic>
    </p:spTree>
    <p:extLst>
      <p:ext uri="{BB962C8B-B14F-4D97-AF65-F5344CB8AC3E}">
        <p14:creationId xmlns:p14="http://schemas.microsoft.com/office/powerpoint/2010/main" val="166382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34569-1030-4EC0-898E-28798648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BFFB4-9DB5-4888-8DC6-C13EFC5648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7306" y="1600200"/>
            <a:ext cx="5697561" cy="4495800"/>
          </a:xfrm>
        </p:spPr>
      </p:pic>
    </p:spTree>
    <p:extLst>
      <p:ext uri="{BB962C8B-B14F-4D97-AF65-F5344CB8AC3E}">
        <p14:creationId xmlns:p14="http://schemas.microsoft.com/office/powerpoint/2010/main" val="166505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F6B2-51E9-4954-BAFF-E2A5013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EC66DF-72CD-4CA8-9578-3D3158C670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35195"/>
            <a:ext cx="8153400" cy="1369480"/>
          </a:xfrm>
        </p:spPr>
      </p:pic>
    </p:spTree>
    <p:extLst>
      <p:ext uri="{BB962C8B-B14F-4D97-AF65-F5344CB8AC3E}">
        <p14:creationId xmlns:p14="http://schemas.microsoft.com/office/powerpoint/2010/main" val="159279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F6B2-51E9-4954-BAFF-E2A5013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9608048-B23F-4B00-8E09-9583D578B1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3013" y="1353380"/>
            <a:ext cx="6625336" cy="5208784"/>
          </a:xfrm>
        </p:spPr>
      </p:pic>
    </p:spTree>
    <p:extLst>
      <p:ext uri="{BB962C8B-B14F-4D97-AF65-F5344CB8AC3E}">
        <p14:creationId xmlns:p14="http://schemas.microsoft.com/office/powerpoint/2010/main" val="129074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AF0A-9B45-456B-BBB6-05694C34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문에 문자열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C3E89-66C0-4377-82BE-CB19757419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7</a:t>
            </a:r>
            <a:r>
              <a:rPr lang="ko-KR" altLang="en-US" dirty="0"/>
              <a:t>부터는 </a:t>
            </a:r>
            <a:r>
              <a:rPr lang="en-US" altLang="ko-KR" dirty="0"/>
              <a:t>switch </a:t>
            </a:r>
            <a:r>
              <a:rPr lang="ko-KR" altLang="en-US" dirty="0"/>
              <a:t>문의 제어식으로 </a:t>
            </a:r>
            <a:r>
              <a:rPr lang="en-US" altLang="ko-KR" dirty="0"/>
              <a:t>String </a:t>
            </a:r>
            <a:r>
              <a:rPr lang="ko-KR" altLang="en-US" dirty="0"/>
              <a:t>객체를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F7B20-87D4-4353-8B4D-CAF8ADB5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6" y="2148727"/>
            <a:ext cx="7751423" cy="20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CC253-4632-4826-AD82-0BDE9F45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B1975A-93FA-4A74-BE06-E8C72CBAFE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6487"/>
            <a:ext cx="8153400" cy="1176589"/>
          </a:xfrm>
        </p:spPr>
      </p:pic>
    </p:spTree>
    <p:extLst>
      <p:ext uri="{BB962C8B-B14F-4D97-AF65-F5344CB8AC3E}">
        <p14:creationId xmlns:p14="http://schemas.microsoft.com/office/powerpoint/2010/main" val="5850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CC253-4632-4826-AD82-0BDE9F45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9BA9462-A3F4-4BB7-B368-AA8AD1BC461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4883" y="1555375"/>
            <a:ext cx="6854233" cy="4818549"/>
          </a:xfrm>
        </p:spPr>
      </p:pic>
    </p:spTree>
    <p:extLst>
      <p:ext uri="{BB962C8B-B14F-4D97-AF65-F5344CB8AC3E}">
        <p14:creationId xmlns:p14="http://schemas.microsoft.com/office/powerpoint/2010/main" val="34742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48A0E-CC29-42FB-A303-040CE1D8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향상된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5161-4DC2-4328-8AF8-7BB3F5284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12</a:t>
            </a:r>
            <a:r>
              <a:rPr lang="ko-KR" altLang="en-US" dirty="0"/>
              <a:t>부터는 “</a:t>
            </a:r>
            <a:r>
              <a:rPr lang="ko-KR" altLang="en-US" dirty="0" err="1"/>
              <a:t>화살표”를</a:t>
            </a:r>
            <a:r>
              <a:rPr lang="ko-KR" altLang="en-US" dirty="0"/>
              <a:t> 사용하는 향상된 </a:t>
            </a:r>
            <a:r>
              <a:rPr lang="en-US" altLang="ko-KR" dirty="0"/>
              <a:t>switch </a:t>
            </a:r>
            <a:r>
              <a:rPr lang="ko-KR" altLang="en-US" dirty="0"/>
              <a:t>문을 사용할 수 있다</a:t>
            </a:r>
            <a:r>
              <a:rPr lang="en-US" altLang="ko-KR" dirty="0"/>
              <a:t>. “case-&gt;S ”</a:t>
            </a:r>
            <a:r>
              <a:rPr lang="ko-KR" altLang="en-US" dirty="0"/>
              <a:t>과 같은 형식을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30184-B16F-491D-9E5E-DBB3B639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2" y="2493869"/>
            <a:ext cx="6817776" cy="32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6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장의 목표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F6AC71-224D-4C8B-AC9B-CBAC701B46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0044" y="1600200"/>
            <a:ext cx="6263911" cy="449580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C019C-B4FB-41D2-9739-ECFD8A5D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0B80C9-A307-4279-A645-3B89D1C6B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76948"/>
            <a:ext cx="8153400" cy="3942303"/>
          </a:xfrm>
        </p:spPr>
      </p:pic>
    </p:spTree>
    <p:extLst>
      <p:ext uri="{BB962C8B-B14F-4D97-AF65-F5344CB8AC3E}">
        <p14:creationId xmlns:p14="http://schemas.microsoft.com/office/powerpoint/2010/main" val="271076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0EBE-99BF-4E3F-8D4E-CE5B6DE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CC7C5A-589C-4815-9D90-0E76E19D50E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64351"/>
            <a:ext cx="8153400" cy="3767498"/>
          </a:xfrm>
        </p:spPr>
      </p:pic>
    </p:spTree>
    <p:extLst>
      <p:ext uri="{BB962C8B-B14F-4D97-AF65-F5344CB8AC3E}">
        <p14:creationId xmlns:p14="http://schemas.microsoft.com/office/powerpoint/2010/main" val="292074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0EBE-99BF-4E3F-8D4E-CE5B6DE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B5F9EE-CAE3-4D30-84BA-419DE3B459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1957"/>
            <a:ext cx="8153400" cy="1866968"/>
          </a:xfrm>
        </p:spPr>
      </p:pic>
    </p:spTree>
    <p:extLst>
      <p:ext uri="{BB962C8B-B14F-4D97-AF65-F5344CB8AC3E}">
        <p14:creationId xmlns:p14="http://schemas.microsoft.com/office/powerpoint/2010/main" val="272159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0AAD-5AD4-46C1-922A-2F0D1264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까지 출력하기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1D9D6-D982-4CC4-A9C6-2656FA318B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0946"/>
            <a:ext cx="8153400" cy="1958637"/>
          </a:xfrm>
        </p:spPr>
      </p:pic>
    </p:spTree>
    <p:extLst>
      <p:ext uri="{BB962C8B-B14F-4D97-AF65-F5344CB8AC3E}">
        <p14:creationId xmlns:p14="http://schemas.microsoft.com/office/powerpoint/2010/main" val="143303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0AAD-5AD4-46C1-922A-2F0D1264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까지 출력하기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05887C-2CC2-484C-83E5-DB9368262A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6959" y="1734886"/>
            <a:ext cx="7330081" cy="2365065"/>
          </a:xfrm>
        </p:spPr>
      </p:pic>
    </p:spTree>
    <p:extLst>
      <p:ext uri="{BB962C8B-B14F-4D97-AF65-F5344CB8AC3E}">
        <p14:creationId xmlns:p14="http://schemas.microsoft.com/office/powerpoint/2010/main" val="300912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1590-C6C6-40BF-91D5-A5B2D57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정수의 합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793C8A-9FD9-4FFE-9C2F-F012F3A21C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96101"/>
            <a:ext cx="8153400" cy="4303998"/>
          </a:xfrm>
        </p:spPr>
      </p:pic>
    </p:spTree>
    <p:extLst>
      <p:ext uri="{BB962C8B-B14F-4D97-AF65-F5344CB8AC3E}">
        <p14:creationId xmlns:p14="http://schemas.microsoft.com/office/powerpoint/2010/main" val="1827694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1590-C6C6-40BF-91D5-A5B2D57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ko-KR" altLang="en-US" dirty="0"/>
              <a:t> 계산하기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07ED2-2EEC-4D86-A1CC-C95495FE5AE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3031" y="1782575"/>
            <a:ext cx="6772275" cy="1495425"/>
          </a:xfrm>
        </p:spPr>
      </p:pic>
    </p:spTree>
    <p:extLst>
      <p:ext uri="{BB962C8B-B14F-4D97-AF65-F5344CB8AC3E}">
        <p14:creationId xmlns:p14="http://schemas.microsoft.com/office/powerpoint/2010/main" val="274930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1590-C6C6-40BF-91D5-A5B2D57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ko-KR" altLang="en-US" dirty="0"/>
              <a:t> 계산하기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EF98578-5061-4F2C-B036-76E3603C6BB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25587" y="1645024"/>
            <a:ext cx="6861610" cy="4495800"/>
          </a:xfrm>
        </p:spPr>
      </p:pic>
    </p:spTree>
    <p:extLst>
      <p:ext uri="{BB962C8B-B14F-4D97-AF65-F5344CB8AC3E}">
        <p14:creationId xmlns:p14="http://schemas.microsoft.com/office/powerpoint/2010/main" val="327394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96D6B-0CF2-4382-9233-639815F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약수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19E4D7-F3AF-4ECC-98A9-630C89D277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33519"/>
            <a:ext cx="8153400" cy="1450101"/>
          </a:xfrm>
        </p:spPr>
      </p:pic>
    </p:spTree>
    <p:extLst>
      <p:ext uri="{BB962C8B-B14F-4D97-AF65-F5344CB8AC3E}">
        <p14:creationId xmlns:p14="http://schemas.microsoft.com/office/powerpoint/2010/main" val="404205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96D6B-0CF2-4382-9233-639815F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약수 계산하기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C6593E4-A007-4663-9CB3-9B18E7E16A1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4898" y="1600200"/>
            <a:ext cx="8069154" cy="4495800"/>
          </a:xfrm>
        </p:spPr>
      </p:pic>
    </p:spTree>
    <p:extLst>
      <p:ext uri="{BB962C8B-B14F-4D97-AF65-F5344CB8AC3E}">
        <p14:creationId xmlns:p14="http://schemas.microsoft.com/office/powerpoint/2010/main" val="230093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B8D4D-6CE4-4392-BFD0-CC4C986B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1A424-29B8-4C78-A465-71B04B2D1E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조건에 따라서 서로 다른 처리를 하고 싶을 때 사용하는 구조가 </a:t>
            </a:r>
            <a:r>
              <a:rPr lang="en-US" altLang="ko-KR" dirty="0"/>
              <a:t>if-else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FA363-33A0-405E-92F9-00D7305A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1" y="2508718"/>
            <a:ext cx="6888437" cy="33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3F65D-FA1E-4A3E-BBE9-2C88958C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C8AFD7-7748-4A85-9AC1-DD4CBD85C1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37884"/>
            <a:ext cx="8153400" cy="1515868"/>
          </a:xfrm>
        </p:spPr>
      </p:pic>
    </p:spTree>
    <p:extLst>
      <p:ext uri="{BB962C8B-B14F-4D97-AF65-F5344CB8AC3E}">
        <p14:creationId xmlns:p14="http://schemas.microsoft.com/office/powerpoint/2010/main" val="362784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31393-FE15-4956-A331-07B75DF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F51969-6E48-4409-B38E-98ED121DBF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53732"/>
            <a:ext cx="8077200" cy="3343275"/>
          </a:xfrm>
        </p:spPr>
      </p:pic>
    </p:spTree>
    <p:extLst>
      <p:ext uri="{BB962C8B-B14F-4D97-AF65-F5344CB8AC3E}">
        <p14:creationId xmlns:p14="http://schemas.microsoft.com/office/powerpoint/2010/main" val="211756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31393-FE15-4956-A331-07B75DF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4134AE-6922-4571-A2C7-0B6AED9FA8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49675"/>
            <a:ext cx="8153400" cy="1788756"/>
          </a:xfrm>
        </p:spPr>
      </p:pic>
    </p:spTree>
    <p:extLst>
      <p:ext uri="{BB962C8B-B14F-4D97-AF65-F5344CB8AC3E}">
        <p14:creationId xmlns:p14="http://schemas.microsoft.com/office/powerpoint/2010/main" val="127293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5FAB-92D8-4494-BBB6-33E218F9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“환영합니다</a:t>
            </a:r>
            <a:r>
              <a:rPr lang="en-US" altLang="ko-KR" dirty="0"/>
              <a:t>.”</a:t>
            </a:r>
            <a:r>
              <a:rPr lang="ko-KR" altLang="en-US" dirty="0"/>
              <a:t>를 화면에 </a:t>
            </a:r>
            <a:r>
              <a:rPr lang="en-US" altLang="ko-KR" dirty="0"/>
              <a:t>5</a:t>
            </a:r>
            <a:r>
              <a:rPr lang="ko-KR" altLang="en-US" dirty="0"/>
              <a:t>번 출력하는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8F4CA1-FAFA-4FF0-B08B-3C68F5FFF0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78030"/>
            <a:ext cx="8153400" cy="24244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0688A5-04F5-4290-9AFE-004371E7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41" y="3886571"/>
            <a:ext cx="8230407" cy="27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C411-4910-4576-AE80-63C5E02D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-1</a:t>
            </a:r>
            <a:r>
              <a:rPr lang="ko-KR" altLang="en-US" dirty="0"/>
              <a:t>의 값이 입력될 때까지 합계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2D4D9B-D915-480C-8DDE-4CE2325921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9316" y="1821690"/>
            <a:ext cx="8153400" cy="2188161"/>
          </a:xfrm>
        </p:spPr>
      </p:pic>
    </p:spTree>
    <p:extLst>
      <p:ext uri="{BB962C8B-B14F-4D97-AF65-F5344CB8AC3E}">
        <p14:creationId xmlns:p14="http://schemas.microsoft.com/office/powerpoint/2010/main" val="3502159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C411-4910-4576-AE80-63C5E02D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-1</a:t>
            </a:r>
            <a:r>
              <a:rPr lang="ko-KR" altLang="en-US" dirty="0"/>
              <a:t>의 값이 입력될 때까지 합계 계산하기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021AC3-B238-495B-8381-1A7613CDFD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5985" y="1600200"/>
            <a:ext cx="7506979" cy="4495800"/>
          </a:xfrm>
        </p:spPr>
      </p:pic>
    </p:spTree>
    <p:extLst>
      <p:ext uri="{BB962C8B-B14F-4D97-AF65-F5344CB8AC3E}">
        <p14:creationId xmlns:p14="http://schemas.microsoft.com/office/powerpoint/2010/main" val="3629689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CEB5-47D4-4C29-8E29-35F646DE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C1A4FA-5F80-493E-B442-F975251812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9612" y="1836364"/>
            <a:ext cx="7724775" cy="3324225"/>
          </a:xfrm>
        </p:spPr>
      </p:pic>
    </p:spTree>
    <p:extLst>
      <p:ext uri="{BB962C8B-B14F-4D97-AF65-F5344CB8AC3E}">
        <p14:creationId xmlns:p14="http://schemas.microsoft.com/office/powerpoint/2010/main" val="428095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E4980-92C3-43D8-B2A8-E141E93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정확한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02CF65-952B-4820-8C80-08E2E556F1D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76402"/>
            <a:ext cx="8153400" cy="2299442"/>
          </a:xfrm>
        </p:spPr>
      </p:pic>
    </p:spTree>
    <p:extLst>
      <p:ext uri="{BB962C8B-B14F-4D97-AF65-F5344CB8AC3E}">
        <p14:creationId xmlns:p14="http://schemas.microsoft.com/office/powerpoint/2010/main" val="2742112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E4980-92C3-43D8-B2A8-E141E93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정확한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E1AABC6-A591-49B2-BAFF-AEC973E158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5336"/>
            <a:ext cx="8153400" cy="4285528"/>
          </a:xfrm>
        </p:spPr>
      </p:pic>
    </p:spTree>
    <p:extLst>
      <p:ext uri="{BB962C8B-B14F-4D97-AF65-F5344CB8AC3E}">
        <p14:creationId xmlns:p14="http://schemas.microsoft.com/office/powerpoint/2010/main" val="4208030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AA045-57FF-43F0-8C78-89F3F833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E23CD-72FF-4B31-9FF7-CFE15043BD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반복문은 중첩되어 사용될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반복문</a:t>
            </a:r>
            <a:r>
              <a:rPr lang="ko-KR" altLang="en-US" dirty="0"/>
              <a:t> 안에 다른 반복문이 실행될 수 있다</a:t>
            </a:r>
            <a:r>
              <a:rPr lang="en-US" altLang="ko-KR" dirty="0"/>
              <a:t>. </a:t>
            </a:r>
            <a:r>
              <a:rPr lang="ko-KR" altLang="en-US" dirty="0"/>
              <a:t>이러한 형태를 중첩 </a:t>
            </a:r>
            <a:r>
              <a:rPr lang="ko-KR" altLang="en-US" dirty="0" err="1"/>
              <a:t>반복문</a:t>
            </a:r>
            <a:r>
              <a:rPr lang="en-US" altLang="ko-KR" dirty="0"/>
              <a:t>(nested loop)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39D10-02FB-41B7-8625-9F035B4C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2713505"/>
            <a:ext cx="685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27528-371A-4064-83B0-86C9E04F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문의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7C4DCB-5E56-4BA3-86A7-A7543BC499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7918"/>
            <a:ext cx="8153400" cy="2121209"/>
          </a:xfrm>
        </p:spPr>
      </p:pic>
    </p:spTree>
    <p:extLst>
      <p:ext uri="{BB962C8B-B14F-4D97-AF65-F5344CB8AC3E}">
        <p14:creationId xmlns:p14="http://schemas.microsoft.com/office/powerpoint/2010/main" val="1809645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6A7B-A914-44F5-BCE9-312D50E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사각형 모양 출력하기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A7F9E9-3313-4B42-BD3E-C4CAC4444B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5593"/>
            <a:ext cx="8153400" cy="2258283"/>
          </a:xfrm>
        </p:spPr>
      </p:pic>
    </p:spTree>
    <p:extLst>
      <p:ext uri="{BB962C8B-B14F-4D97-AF65-F5344CB8AC3E}">
        <p14:creationId xmlns:p14="http://schemas.microsoft.com/office/powerpoint/2010/main" val="2821848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6A7B-A914-44F5-BCE9-312D50E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사각형 모양 출력하기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83042D-CBDA-441B-B160-E9959CA4F8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9694" y="1671918"/>
            <a:ext cx="7424053" cy="4164106"/>
          </a:xfrm>
        </p:spPr>
      </p:pic>
    </p:spTree>
    <p:extLst>
      <p:ext uri="{BB962C8B-B14F-4D97-AF65-F5344CB8AC3E}">
        <p14:creationId xmlns:p14="http://schemas.microsoft.com/office/powerpoint/2010/main" val="241509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ED01-F949-4F9D-9A28-54125675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</a:t>
            </a:r>
            <a:r>
              <a:rPr lang="en-US" altLang="ko-KR" dirty="0"/>
              <a:t>, continue</a:t>
            </a:r>
            <a:r>
              <a:rPr lang="ko-KR" altLang="en-US" dirty="0"/>
              <a:t> 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2E314A-F17C-4184-B09D-6C6DD171AF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4688"/>
            <a:ext cx="8153400" cy="19711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EE2C50-8F6D-4E7C-A6E2-758121C7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3" y="3923740"/>
            <a:ext cx="8228446" cy="19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75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5C7C-D7D4-4353-B72E-6ABD2A68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무한루프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5022B-1510-453E-9E2B-92B4DDCB0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문을 사용할 때</a:t>
            </a:r>
            <a:r>
              <a:rPr lang="en-US" altLang="ko-KR" dirty="0"/>
              <a:t>, </a:t>
            </a:r>
            <a:r>
              <a:rPr lang="ko-KR" altLang="en-US" dirty="0"/>
              <a:t>종료 조건을 만들려면 상당히 까다로운 경우가 있다</a:t>
            </a:r>
            <a:r>
              <a:rPr lang="en-US" altLang="ko-KR" dirty="0"/>
              <a:t>-&gt;</a:t>
            </a:r>
            <a:r>
              <a:rPr lang="ko-KR" altLang="en-US" dirty="0"/>
              <a:t>이 경우에는 </a:t>
            </a:r>
            <a:r>
              <a:rPr lang="en-US" altLang="ko-KR" dirty="0"/>
              <a:t>while(true)</a:t>
            </a:r>
            <a:r>
              <a:rPr lang="ko-KR" altLang="en-US" dirty="0"/>
              <a:t>를 이용하여 무한 루프를 만들고 무한 루프 안에서 </a:t>
            </a:r>
            <a:r>
              <a:rPr lang="en-US" altLang="ko-KR" dirty="0"/>
              <a:t>break</a:t>
            </a:r>
            <a:r>
              <a:rPr lang="ko-KR" altLang="en-US" dirty="0"/>
              <a:t>를 사용하여서 루프를 빠져나가는 조건을 기술하는 편이 가독성이 높고 코딩하기 쉽다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C18BC-BAA1-45A6-849F-83BBAEE6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4" y="3294529"/>
            <a:ext cx="7107051" cy="15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8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8998-C654-4C6D-84F8-CADA9DD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6271AF-FCDE-4832-9866-16678BC884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9645"/>
            <a:ext cx="8153400" cy="2017806"/>
          </a:xfrm>
        </p:spPr>
      </p:pic>
    </p:spTree>
    <p:extLst>
      <p:ext uri="{BB962C8B-B14F-4D97-AF65-F5344CB8AC3E}">
        <p14:creationId xmlns:p14="http://schemas.microsoft.com/office/powerpoint/2010/main" val="1472558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8998-C654-4C6D-84F8-CADA9DD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5C229D-CF04-417F-902E-191FB33B33D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1937" y="1600200"/>
            <a:ext cx="6695076" cy="4495800"/>
          </a:xfrm>
        </p:spPr>
      </p:pic>
    </p:spTree>
    <p:extLst>
      <p:ext uri="{BB962C8B-B14F-4D97-AF65-F5344CB8AC3E}">
        <p14:creationId xmlns:p14="http://schemas.microsoft.com/office/powerpoint/2010/main" val="3373276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B3445-A27D-4F9A-AA60-83095B6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95FCCA-E76C-4F01-B05B-A3CB9C4541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7955"/>
            <a:ext cx="8153400" cy="2164619"/>
          </a:xfrm>
        </p:spPr>
      </p:pic>
    </p:spTree>
    <p:extLst>
      <p:ext uri="{BB962C8B-B14F-4D97-AF65-F5344CB8AC3E}">
        <p14:creationId xmlns:p14="http://schemas.microsoft.com/office/powerpoint/2010/main" val="1313466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05357-FA24-417A-B080-BCCDE789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1926A-FE6F-43F3-9BAE-CE12DC82DD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은 여러 개의 변수를 하나로 묶어 넣은 것이다</a:t>
            </a:r>
            <a:r>
              <a:rPr lang="en-US" altLang="ko-KR" dirty="0"/>
              <a:t>. </a:t>
            </a:r>
            <a:r>
              <a:rPr lang="ko-KR" altLang="en-US" dirty="0"/>
              <a:t>배열을 사용하면 같은 종류의 대량의 데이터를 한 번에 선언할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8D5C8-3BCB-42F9-9B1B-CC71C29C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51396"/>
            <a:ext cx="6364941" cy="2811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8AC260-4C74-4081-8184-70D53045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46" y="5710099"/>
            <a:ext cx="2022942" cy="4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9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D5F-9E3B-42E8-8C8B-C22BC4D3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67FB-8304-424C-98A3-C4635AEECF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참조 변수부터 다음과 같이 선언한다</a:t>
            </a:r>
            <a:r>
              <a:rPr lang="en-US" altLang="ko-KR" dirty="0"/>
              <a:t>. </a:t>
            </a:r>
            <a:r>
              <a:rPr lang="ko-KR" altLang="en-US" dirty="0"/>
              <a:t>정수형 배열을 만든다면 배열 참조 변수는 </a:t>
            </a:r>
            <a:r>
              <a:rPr lang="en-US" altLang="ko-KR" dirty="0"/>
              <a:t>int[] </a:t>
            </a:r>
            <a:r>
              <a:rPr lang="ko-KR" altLang="en-US" dirty="0"/>
              <a:t>타입으로 선언하면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493E0-BD4A-4AF7-BE1A-8EB68DF5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62" y="2526367"/>
            <a:ext cx="61341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8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D5F-9E3B-42E8-8C8B-C22BC4D3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67FB-8304-424C-98A3-C4635AEECF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 배열은 </a:t>
            </a:r>
            <a:r>
              <a:rPr lang="en-US" altLang="ko-KR" dirty="0"/>
              <a:t>new </a:t>
            </a:r>
            <a:r>
              <a:rPr lang="ko-KR" altLang="en-US" dirty="0"/>
              <a:t>연산자를 사용하여서 생성하여야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669097-4196-4D6D-B75F-63051CBE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6" y="2391434"/>
            <a:ext cx="8055007" cy="26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C01F-2055-44FC-AE31-BCA0C658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짝수와 홀수 구별하기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0AE646-0227-47CA-8F8A-8552733EBB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4137"/>
            <a:ext cx="8153400" cy="1506092"/>
          </a:xfrm>
        </p:spPr>
      </p:pic>
    </p:spTree>
    <p:extLst>
      <p:ext uri="{BB962C8B-B14F-4D97-AF65-F5344CB8AC3E}">
        <p14:creationId xmlns:p14="http://schemas.microsoft.com/office/powerpoint/2010/main" val="3815228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1ED6-53B8-4FE6-8BE7-677E5535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반복문과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DF727-BBBB-4BB6-831F-1DF307111E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각각의 요소는 인덱스</a:t>
            </a:r>
            <a:r>
              <a:rPr lang="en-US" altLang="ko-KR" dirty="0"/>
              <a:t>(index)</a:t>
            </a:r>
            <a:r>
              <a:rPr lang="ko-KR" altLang="en-US" dirty="0"/>
              <a:t>라는 번호로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FADBC-288A-44AA-A24C-64A7BB51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6" y="2088424"/>
            <a:ext cx="7282143" cy="43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5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AE5C-42DA-44D4-8CA1-03D28912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AC299-449F-445F-B6D5-77211812D0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91235"/>
            <a:ext cx="8153400" cy="4495800"/>
          </a:xfrm>
        </p:spPr>
        <p:txBody>
          <a:bodyPr/>
          <a:lstStyle/>
          <a:p>
            <a:r>
              <a:rPr lang="ko-KR" altLang="en-US" dirty="0"/>
              <a:t>배열 이름이 </a:t>
            </a:r>
            <a:r>
              <a:rPr lang="en-US" altLang="ko-KR" dirty="0"/>
              <a:t>s</a:t>
            </a:r>
            <a:r>
              <a:rPr lang="ko-KR" altLang="en-US" dirty="0"/>
              <a:t>라면 </a:t>
            </a:r>
            <a:r>
              <a:rPr lang="en-US" altLang="ko-KR" dirty="0" err="1"/>
              <a:t>s.length</a:t>
            </a:r>
            <a:r>
              <a:rPr lang="en-US" altLang="ko-KR" dirty="0"/>
              <a:t> </a:t>
            </a:r>
            <a:r>
              <a:rPr lang="ko-KR" altLang="en-US" dirty="0"/>
              <a:t>가 배열의 크기가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D61E9-7E3D-4092-BB4F-C1D5DB8D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09" y="2254064"/>
            <a:ext cx="5981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1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1BCE8-0919-42A4-A853-115A979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초기화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344B29-63FE-466E-B799-03109EEEED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72883"/>
            <a:ext cx="8153400" cy="2951939"/>
          </a:xfrm>
        </p:spPr>
      </p:pic>
    </p:spTree>
    <p:extLst>
      <p:ext uri="{BB962C8B-B14F-4D97-AF65-F5344CB8AC3E}">
        <p14:creationId xmlns:p14="http://schemas.microsoft.com/office/powerpoint/2010/main" val="3172924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154F-AF0C-4F7D-B26D-FB300D0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for-each </a:t>
            </a:r>
            <a:r>
              <a:rPr lang="ko-KR" altLang="en-US" dirty="0"/>
              <a:t>루프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57FB0-AB05-4DA2-B3AC-B4D748E56B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586"/>
            <a:ext cx="8153400" cy="2071285"/>
          </a:xfrm>
        </p:spPr>
      </p:pic>
    </p:spTree>
    <p:extLst>
      <p:ext uri="{BB962C8B-B14F-4D97-AF65-F5344CB8AC3E}">
        <p14:creationId xmlns:p14="http://schemas.microsoft.com/office/powerpoint/2010/main" val="2124982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AE09-3BA1-40CD-BA33-646FC8C0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B700-2B99-4A53-9B6A-DFBE1F81D2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정수형 배열을 작성하고 </a:t>
            </a:r>
            <a:r>
              <a:rPr lang="en-US" altLang="ko-KR" dirty="0"/>
              <a:t>for-each </a:t>
            </a:r>
            <a:r>
              <a:rPr lang="ko-KR" altLang="en-US" dirty="0"/>
              <a:t>루프로 배열에서 정수를 하나씩 꺼내서 화면에 출력하여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D66CC-C65E-48D6-BC4C-996F287F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2" y="2688571"/>
            <a:ext cx="6930558" cy="24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71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5055-F28B-4507-AA76-989751C9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 배열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43085D-51F5-4A58-B739-046D0088A3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6199" y="1671918"/>
            <a:ext cx="7071601" cy="4495800"/>
          </a:xfrm>
        </p:spPr>
      </p:pic>
    </p:spTree>
    <p:extLst>
      <p:ext uri="{BB962C8B-B14F-4D97-AF65-F5344CB8AC3E}">
        <p14:creationId xmlns:p14="http://schemas.microsoft.com/office/powerpoint/2010/main" val="1926873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A831-FEBE-4937-B7DD-FAD46F3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453B75-B064-432A-9E90-1D0AB599BD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52209"/>
            <a:ext cx="8153400" cy="1776791"/>
          </a:xfrm>
        </p:spPr>
      </p:pic>
    </p:spTree>
    <p:extLst>
      <p:ext uri="{BB962C8B-B14F-4D97-AF65-F5344CB8AC3E}">
        <p14:creationId xmlns:p14="http://schemas.microsoft.com/office/powerpoint/2010/main" val="2120504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AB85-1F2A-4F77-B44A-0EA1F320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55C7B-C8CA-4EF5-BE29-BB4AB2B8A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54578"/>
            <a:ext cx="8153400" cy="2860265"/>
          </a:xfrm>
        </p:spPr>
      </p:pic>
    </p:spTree>
    <p:extLst>
      <p:ext uri="{BB962C8B-B14F-4D97-AF65-F5344CB8AC3E}">
        <p14:creationId xmlns:p14="http://schemas.microsoft.com/office/powerpoint/2010/main" val="916363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8B45-ECAE-49DE-8A18-FA29918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배열과 중첩된 루프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8A8D68-D52F-41B5-A8E4-19EF8D15E0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56928"/>
            <a:ext cx="8153400" cy="10654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F5A8BB-CBC6-41B8-8A50-6E6103D8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" y="2975161"/>
            <a:ext cx="8153400" cy="1593498"/>
          </a:xfrm>
          <a:prstGeom prst="rect">
            <a:avLst/>
          </a:prstGeom>
        </p:spPr>
      </p:pic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16850F5E-8B90-46C9-A347-3018169FDEE9}"/>
              </a:ext>
            </a:extLst>
          </p:cNvPr>
          <p:cNvSpPr/>
          <p:nvPr/>
        </p:nvSpPr>
        <p:spPr>
          <a:xfrm>
            <a:off x="3227294" y="4347882"/>
            <a:ext cx="1685365" cy="11026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25"/>
              <a:gd name="adj6" fmla="val -39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배열의 초기화</a:t>
            </a:r>
          </a:p>
        </p:txBody>
      </p:sp>
    </p:spTree>
    <p:extLst>
      <p:ext uri="{BB962C8B-B14F-4D97-AF65-F5344CB8AC3E}">
        <p14:creationId xmlns:p14="http://schemas.microsoft.com/office/powerpoint/2010/main" val="3031288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0BF7-FFC3-402D-AABB-04FB3E01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극장 관객 수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07EE0B-4384-4071-8C2A-DA2B7AE2C5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9736"/>
            <a:ext cx="8153400" cy="1132163"/>
          </a:xfrm>
        </p:spPr>
      </p:pic>
    </p:spTree>
    <p:extLst>
      <p:ext uri="{BB962C8B-B14F-4D97-AF65-F5344CB8AC3E}">
        <p14:creationId xmlns:p14="http://schemas.microsoft.com/office/powerpoint/2010/main" val="88357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C01F-2055-44FC-AE31-BCA0C658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짝수와 홀수 구별하기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7C64C5-F92A-494D-A78D-BA33E118EC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2201" y="1662953"/>
            <a:ext cx="6758736" cy="4495800"/>
          </a:xfrm>
        </p:spPr>
      </p:pic>
    </p:spTree>
    <p:extLst>
      <p:ext uri="{BB962C8B-B14F-4D97-AF65-F5344CB8AC3E}">
        <p14:creationId xmlns:p14="http://schemas.microsoft.com/office/powerpoint/2010/main" val="1510507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0BF7-FFC3-402D-AABB-04FB3E01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극장 관객 수 계산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BA39600-ABA6-4C97-A098-AC752B7B2DE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77287" y="1600200"/>
            <a:ext cx="8024376" cy="4495800"/>
          </a:xfrm>
        </p:spPr>
      </p:pic>
    </p:spTree>
    <p:extLst>
      <p:ext uri="{BB962C8B-B14F-4D97-AF65-F5344CB8AC3E}">
        <p14:creationId xmlns:p14="http://schemas.microsoft.com/office/powerpoint/2010/main" val="551404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C7B0-DB5D-4EE5-BDB3-917F51A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래그드</a:t>
            </a:r>
            <a:r>
              <a:rPr lang="ko-KR" altLang="en-US" dirty="0"/>
              <a:t> 배열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C190A7-E226-45A2-836F-2F870113A5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96540" y="3054724"/>
            <a:ext cx="4533129" cy="30255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8CC89-4DBF-4D33-9638-AA6AB013DAE3}"/>
              </a:ext>
            </a:extLst>
          </p:cNvPr>
          <p:cNvSpPr txBox="1"/>
          <p:nvPr/>
        </p:nvSpPr>
        <p:spPr>
          <a:xfrm>
            <a:off x="788894" y="1641322"/>
            <a:ext cx="7897906" cy="13349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int[][] ragged = new int[MAX_ROWS+1][];</a:t>
            </a:r>
          </a:p>
          <a:p>
            <a:pPr algn="l"/>
            <a:endParaRPr lang="pt-BR" altLang="ko-KR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pt-BR" altLang="ko-KR" sz="1800" b="0" i="0" u="none" strike="noStrike" baseline="0" dirty="0">
                <a:latin typeface="Consolas" panose="020B0609020204030204" pitchFamily="49" charset="0"/>
              </a:rPr>
              <a:t>for(int r=0; r&lt;=MAX_ROWS; r++)</a:t>
            </a:r>
          </a:p>
          <a:p>
            <a:pPr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	ragged[r] = new int[r+1];</a:t>
            </a:r>
          </a:p>
          <a:p>
            <a:pPr algn="l"/>
            <a:r>
              <a:rPr lang="en-US" altLang="ko-KR" sz="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IF_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86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C7B0-DB5D-4EE5-BDB3-917F51A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래그드</a:t>
            </a:r>
            <a:r>
              <a:rPr lang="ko-KR" altLang="en-US" dirty="0"/>
              <a:t> 배열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2DA8E0-E78E-479D-B7C9-23F82980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87" y="1685644"/>
            <a:ext cx="7618566" cy="41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3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8D34-66C2-4477-9BCC-3ECD6D82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래그드</a:t>
            </a:r>
            <a:r>
              <a:rPr lang="ko-KR" altLang="en-US" dirty="0"/>
              <a:t> 배열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220CE2-17B7-438E-9B70-1F0BF47260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8492" y="1761284"/>
            <a:ext cx="4191000" cy="1914525"/>
          </a:xfrm>
        </p:spPr>
      </p:pic>
    </p:spTree>
    <p:extLst>
      <p:ext uri="{BB962C8B-B14F-4D97-AF65-F5344CB8AC3E}">
        <p14:creationId xmlns:p14="http://schemas.microsoft.com/office/powerpoint/2010/main" val="878475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8D34-66C2-4477-9BCC-3ECD6D82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래그드</a:t>
            </a:r>
            <a:r>
              <a:rPr lang="ko-KR" altLang="en-US" dirty="0"/>
              <a:t> 배열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823171-5E6F-4010-954E-8AAA483B3C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0298" y="1564341"/>
            <a:ext cx="6823403" cy="4999250"/>
          </a:xfrm>
        </p:spPr>
      </p:pic>
    </p:spTree>
    <p:extLst>
      <p:ext uri="{BB962C8B-B14F-4D97-AF65-F5344CB8AC3E}">
        <p14:creationId xmlns:p14="http://schemas.microsoft.com/office/powerpoint/2010/main" val="2789658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DAF4-D862-41AA-A1C3-20A6404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D587DE-E6C0-4545-BD8C-27D0F51DA8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85138"/>
            <a:ext cx="8153400" cy="4125924"/>
          </a:xfrm>
        </p:spPr>
      </p:pic>
    </p:spTree>
    <p:extLst>
      <p:ext uri="{BB962C8B-B14F-4D97-AF65-F5344CB8AC3E}">
        <p14:creationId xmlns:p14="http://schemas.microsoft.com/office/powerpoint/2010/main" val="38328223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04E7-967D-4CD4-A68B-6555267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59DCD-1B77-42FF-B1DC-369FA47596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라는 클래스를 제공하는데</a:t>
            </a:r>
            <a:r>
              <a:rPr lang="en-US" altLang="ko-KR" dirty="0"/>
              <a:t>, </a:t>
            </a:r>
            <a:r>
              <a:rPr lang="ko-KR" altLang="en-US" dirty="0"/>
              <a:t>이 클래스를 사용하면 배열의 크기를 동적으로 변경하면서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CAC87D-5133-4EEA-B2AF-7BCB1B4E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37" y="2668962"/>
            <a:ext cx="5824626" cy="28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6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04E7-967D-4CD4-A68B-6555267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F365AE-4D0B-4AB5-82FD-9C64DF274C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4844"/>
            <a:ext cx="8153400" cy="2054982"/>
          </a:xfrm>
        </p:spPr>
      </p:pic>
    </p:spTree>
    <p:extLst>
      <p:ext uri="{BB962C8B-B14F-4D97-AF65-F5344CB8AC3E}">
        <p14:creationId xmlns:p14="http://schemas.microsoft.com/office/powerpoint/2010/main" val="2302994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FB3E-DF7A-43A8-83C1-B806DCC7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친구들의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587B4A-4DFA-49CC-83DF-E8D8AFE9A2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2700" y="1600200"/>
            <a:ext cx="7413549" cy="4495800"/>
          </a:xfrm>
        </p:spPr>
      </p:pic>
    </p:spTree>
    <p:extLst>
      <p:ext uri="{BB962C8B-B14F-4D97-AF65-F5344CB8AC3E}">
        <p14:creationId xmlns:p14="http://schemas.microsoft.com/office/powerpoint/2010/main" val="4153222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예제는 프로그램이 가지고 있는 정수를 사용자가 알아맞히는 게임이다</a:t>
            </a:r>
            <a:r>
              <a:rPr lang="en-US" altLang="ko-KR" dirty="0"/>
              <a:t>. </a:t>
            </a:r>
            <a:r>
              <a:rPr lang="ko-KR" altLang="en-US" dirty="0"/>
              <a:t>사용자가 답을 제시하면 프로그램은 자신이 저장한 정수와 비교하여 제시된 정수가 더 </a:t>
            </a:r>
            <a:r>
              <a:rPr lang="ko-KR" altLang="en-US" dirty="0" err="1"/>
              <a:t>높은지</a:t>
            </a:r>
            <a:r>
              <a:rPr lang="ko-KR" altLang="en-US" dirty="0"/>
              <a:t> </a:t>
            </a:r>
            <a:r>
              <a:rPr lang="ko-KR" altLang="en-US" dirty="0" err="1"/>
              <a:t>낮은지</a:t>
            </a:r>
            <a:r>
              <a:rPr lang="ko-KR" altLang="en-US" dirty="0"/>
              <a:t> 만을 알려준다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273A-BF8F-4482-AE67-BDB4F4CDB0CE}"/>
              </a:ext>
            </a:extLst>
          </p:cNvPr>
          <p:cNvSpPr txBox="1"/>
          <p:nvPr/>
        </p:nvSpPr>
        <p:spPr>
          <a:xfrm>
            <a:off x="1237128" y="3312457"/>
            <a:ext cx="7431741" cy="236220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정답을 추측하여 </a:t>
            </a:r>
            <a:r>
              <a:rPr lang="ko-KR" altLang="en-US" sz="1800" b="0" i="0" u="none" strike="noStrike" baseline="0" dirty="0" err="1">
                <a:latin typeface="Consolas" panose="020B0609020204030204" pitchFamily="49" charset="0"/>
              </a:rPr>
              <a:t>보시오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10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제시한 정수가 낮습니다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정답을 추측하여 </a:t>
            </a:r>
            <a:r>
              <a:rPr lang="ko-KR" altLang="en-US" sz="1800" b="0" i="0" u="none" strike="noStrike" baseline="0" dirty="0" err="1">
                <a:latin typeface="Consolas" panose="020B0609020204030204" pitchFamily="49" charset="0"/>
              </a:rPr>
              <a:t>보시오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30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제시한 정수가 낮습니다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정답을 추측하여 </a:t>
            </a:r>
            <a:r>
              <a:rPr lang="ko-KR" altLang="en-US" sz="1800" b="0" i="0" u="none" strike="noStrike" baseline="0" dirty="0" err="1">
                <a:latin typeface="Consolas" panose="020B0609020204030204" pitchFamily="49" charset="0"/>
              </a:rPr>
              <a:t>보시오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60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제시한 정수가 높습니다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정답을 추측하여 </a:t>
            </a:r>
            <a:r>
              <a:rPr lang="ko-KR" altLang="en-US" sz="1800" b="0" i="0" u="none" strike="noStrike" baseline="0" dirty="0" err="1">
                <a:latin typeface="Consolas" panose="020B0609020204030204" pitchFamily="49" charset="0"/>
              </a:rPr>
              <a:t>보시오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59</a:t>
            </a:r>
          </a:p>
          <a:p>
            <a:pPr algn="l"/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축하합니다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 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시도횟수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=4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186A2-8629-4D34-81F6-2A9AF6F48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3695" y="3173504"/>
            <a:ext cx="744070" cy="7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C29FE-E25D-447F-BA6D-E963FFF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31AEF4-5DD1-45DD-BF60-6FA1E584B9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7122" y="1537446"/>
            <a:ext cx="7049755" cy="4930976"/>
          </a:xfrm>
        </p:spPr>
      </p:pic>
    </p:spTree>
    <p:extLst>
      <p:ext uri="{BB962C8B-B14F-4D97-AF65-F5344CB8AC3E}">
        <p14:creationId xmlns:p14="http://schemas.microsoft.com/office/powerpoint/2010/main" val="1261176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조건문은 조건에 따라 여러 실행 경로로 분기하는 구조로서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switch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문은 현재의 반복을 중단하고 반복 루프를 빠져나갈 때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절에는 정수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문자열이 올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반복문은 조건에 따라 문장을 반복하여 실행하는 구조로서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문은 문장을 무조건 한번 실행한 후에 조건을 검사하여 반복한다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반복문안에 다른 반복문을 둘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배열은 같은 자료형의 데이터를 여러 개 순차적으로 저장하는 자료 구조이다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 배열은 객체이다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 배열을 생성하려면 먼저 참조 변수부터 선언한다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참조 변수는 배열 객체의 주소를 저장하는 변수이다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이어서 배열을 생성하여 저장 공간을 확보한다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개를 저장하는 배열은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int[4];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같이 만든다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크기는 배열 객체의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필드에 저장된다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3FE0-53ED-4743-B8E5-AC84076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4AACEF-ACE2-4819-ADF5-C15BEA7AD9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9593"/>
            <a:ext cx="8153400" cy="1730332"/>
          </a:xfrm>
        </p:spPr>
      </p:pic>
    </p:spTree>
    <p:extLst>
      <p:ext uri="{BB962C8B-B14F-4D97-AF65-F5344CB8AC3E}">
        <p14:creationId xmlns:p14="http://schemas.microsoft.com/office/powerpoint/2010/main" val="41774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3FE0-53ED-4743-B8E5-AC84076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7E04DC-20B2-478D-8250-DB46B3169C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2329" y="1149596"/>
            <a:ext cx="7077635" cy="5573933"/>
          </a:xfrm>
        </p:spPr>
      </p:pic>
    </p:spTree>
    <p:extLst>
      <p:ext uri="{BB962C8B-B14F-4D97-AF65-F5344CB8AC3E}">
        <p14:creationId xmlns:p14="http://schemas.microsoft.com/office/powerpoint/2010/main" val="288674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2217</TotalTime>
  <Words>729</Words>
  <Application>Microsoft Office PowerPoint</Application>
  <PresentationFormat>화면 슬라이드 쇼(4:3)</PresentationFormat>
  <Paragraphs>110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굴림</vt:lpstr>
      <vt:lpstr>Arial</vt:lpstr>
      <vt:lpstr>Consolas</vt:lpstr>
      <vt:lpstr>Tw Cen MT</vt:lpstr>
      <vt:lpstr>Wingdings</vt:lpstr>
      <vt:lpstr>Wingdings 2</vt:lpstr>
      <vt:lpstr>가을</vt:lpstr>
      <vt:lpstr>3장 조건문, 반복문, 배열</vt:lpstr>
      <vt:lpstr>3장의 목표</vt:lpstr>
      <vt:lpstr>if-else 문</vt:lpstr>
      <vt:lpstr>if-else 문의 구조</vt:lpstr>
      <vt:lpstr>예제: 짝수와 홀수 구별하기</vt:lpstr>
      <vt:lpstr>예제: 짝수와 홀수 구별하기</vt:lpstr>
      <vt:lpstr>다중 if-else 문</vt:lpstr>
      <vt:lpstr>예제: 학점 결정</vt:lpstr>
      <vt:lpstr>예제: 학점 결정</vt:lpstr>
      <vt:lpstr>예제: 가위, 바위, 보 게임</vt:lpstr>
      <vt:lpstr>예제: 가위, 바위, 보 게임</vt:lpstr>
      <vt:lpstr>중간점검</vt:lpstr>
      <vt:lpstr>switch 문</vt:lpstr>
      <vt:lpstr>예제: 학점 결정</vt:lpstr>
      <vt:lpstr>예제: 학점 결정</vt:lpstr>
      <vt:lpstr>switch 문에 문자열 사용</vt:lpstr>
      <vt:lpstr>예제: </vt:lpstr>
      <vt:lpstr>예제: </vt:lpstr>
      <vt:lpstr>향상된 switch 문</vt:lpstr>
      <vt:lpstr>중간점검</vt:lpstr>
      <vt:lpstr>for 문</vt:lpstr>
      <vt:lpstr>for 문</vt:lpstr>
      <vt:lpstr>예제: 0부터 4까지 출력하기</vt:lpstr>
      <vt:lpstr>예제: 0부터 4까지 출력하기</vt:lpstr>
      <vt:lpstr>예제: 정수의 합 계산하기</vt:lpstr>
      <vt:lpstr>예제: 팩토리얼 계산하기</vt:lpstr>
      <vt:lpstr>예제: 팩토리얼 계산하기</vt:lpstr>
      <vt:lpstr>예제: 약수 계산하기</vt:lpstr>
      <vt:lpstr>예제: 약수 계산하기</vt:lpstr>
      <vt:lpstr>중간 점검</vt:lpstr>
      <vt:lpstr>while 문</vt:lpstr>
      <vt:lpstr>while 문</vt:lpstr>
      <vt:lpstr>예제: “환영합니다.”를 화면에 5번 출력하는 예제</vt:lpstr>
      <vt:lpstr>예제: -1의 값이 입력될 때까지 합계 계산하기</vt:lpstr>
      <vt:lpstr>예제: -1의 값이 입력될 때까지 합계 계산하기</vt:lpstr>
      <vt:lpstr>do-while문</vt:lpstr>
      <vt:lpstr>예제: 정확한 입력받기</vt:lpstr>
      <vt:lpstr>예제: 정확한 입력받기</vt:lpstr>
      <vt:lpstr>중첩 반복문</vt:lpstr>
      <vt:lpstr>예제: 사각형 모양 출력하기</vt:lpstr>
      <vt:lpstr>예제: 사각형 모양 출력하기</vt:lpstr>
      <vt:lpstr>break 문, continue 문</vt:lpstr>
      <vt:lpstr>무한루프 </vt:lpstr>
      <vt:lpstr>예제: </vt:lpstr>
      <vt:lpstr>예제: </vt:lpstr>
      <vt:lpstr>중간점검</vt:lpstr>
      <vt:lpstr>배열</vt:lpstr>
      <vt:lpstr>배열의 선언과 사용</vt:lpstr>
      <vt:lpstr>배열의 선언과 사용</vt:lpstr>
      <vt:lpstr>반복문과 배열</vt:lpstr>
      <vt:lpstr>배열의 크기</vt:lpstr>
      <vt:lpstr>배열의 초기화</vt:lpstr>
      <vt:lpstr>for-each 루프</vt:lpstr>
      <vt:lpstr>예제: </vt:lpstr>
      <vt:lpstr>예제: 문자열 배열</vt:lpstr>
      <vt:lpstr>중간점검</vt:lpstr>
      <vt:lpstr>2차원 배열</vt:lpstr>
      <vt:lpstr>2차원 배열과 중첩된 루프</vt:lpstr>
      <vt:lpstr>예제: 극장 관객 수 계산</vt:lpstr>
      <vt:lpstr>예제: 극장 관객 수 계산</vt:lpstr>
      <vt:lpstr>래그드 배열</vt:lpstr>
      <vt:lpstr>래그드 배열</vt:lpstr>
      <vt:lpstr>예제: 래그드 배열 생성</vt:lpstr>
      <vt:lpstr>예제: 래그드 배열 생성</vt:lpstr>
      <vt:lpstr>중간점검</vt:lpstr>
      <vt:lpstr>ArrayList</vt:lpstr>
      <vt:lpstr>ArrayList</vt:lpstr>
      <vt:lpstr>예제: 친구들의 리스트</vt:lpstr>
      <vt:lpstr>Mini Project: 숫자 추측 게임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459</cp:revision>
  <dcterms:created xsi:type="dcterms:W3CDTF">2007-06-29T06:43:39Z</dcterms:created>
  <dcterms:modified xsi:type="dcterms:W3CDTF">2022-02-23T12:59:51Z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