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79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20" r:id="rId45"/>
    <p:sldId id="762" r:id="rId46"/>
    <p:sldId id="330" r:id="rId47"/>
    <p:sldId id="305" r:id="rId4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6DD"/>
    <a:srgbClr val="E8EFF8"/>
    <a:srgbClr val="FFF3DB"/>
    <a:srgbClr val="DDF1F0"/>
    <a:srgbClr val="F6923C"/>
    <a:srgbClr val="FFFAC2"/>
    <a:srgbClr val="FFFFCC"/>
    <a:srgbClr val="FDEAE9"/>
    <a:srgbClr val="CC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jeepersmedia/13238655854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클래스와 객체 </a:t>
            </a:r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F510-166E-4ADB-ABC7-4FF72F5F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DF96-BC89-4371-8D08-E9957915FE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메소드로 인수가 전달되는 방법은 기본적으로 “값에 의한 호출</a:t>
            </a:r>
            <a:r>
              <a:rPr lang="en-US" altLang="ko-KR" dirty="0"/>
              <a:t>(call-by-value)”</a:t>
            </a:r>
            <a:r>
              <a:rPr lang="ko-KR" altLang="en-US" dirty="0"/>
              <a:t>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88E67-BA97-474F-BB1E-07DD0CAA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27" y="2318777"/>
            <a:ext cx="7064502" cy="20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D097D-AEA2-45E0-A0D3-A257F25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객체가 전달되는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2C29-1354-4094-B49F-CC7F6417AF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객체를 메소드로 전달하게 되면 객체 자체가 복사되어 전달되는 것이 아니고 객체의 </a:t>
            </a:r>
            <a:r>
              <a:rPr lang="ko-KR" altLang="en-US" dirty="0" err="1"/>
              <a:t>참조값만</a:t>
            </a:r>
            <a:r>
              <a:rPr lang="ko-KR" altLang="en-US" dirty="0"/>
              <a:t> 복사되어서 전달된다</a:t>
            </a:r>
            <a:r>
              <a:rPr lang="en-US" altLang="ko-KR" dirty="0"/>
              <a:t>. </a:t>
            </a:r>
            <a:r>
              <a:rPr lang="ko-KR" altLang="en-US" dirty="0"/>
              <a:t>참조 변수는 </a:t>
            </a:r>
            <a:r>
              <a:rPr lang="ko-KR" altLang="en-US" dirty="0" err="1"/>
              <a:t>참조값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을 가지고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참조값이</a:t>
            </a:r>
            <a:r>
              <a:rPr lang="ko-KR" altLang="en-US" dirty="0"/>
              <a:t> 매개 변수로 복사되면 메소드의 매개 변수도 동일한 객체를 참조하게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1D06D-34DC-4F8D-9986-2243A0E9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8" y="3465522"/>
            <a:ext cx="6628279" cy="30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1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728-E6CB-414A-8779-A3184F7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0E142-14F8-4AE4-AAF3-4F571964E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피자 객체 </a:t>
            </a:r>
            <a:r>
              <a:rPr lang="en-US" altLang="ko-KR" dirty="0"/>
              <a:t>2</a:t>
            </a:r>
            <a:r>
              <a:rPr lang="ko-KR" altLang="en-US" dirty="0"/>
              <a:t>개를 받아서 더 큰 피자 객체를 반환하는 메소드 </a:t>
            </a:r>
            <a:r>
              <a:rPr lang="en-US" altLang="ko-KR" dirty="0"/>
              <a:t>Pizza </a:t>
            </a:r>
            <a:r>
              <a:rPr lang="en-US" altLang="ko-KR" dirty="0" err="1"/>
              <a:t>whosLargest</a:t>
            </a:r>
            <a:r>
              <a:rPr lang="en-US" altLang="ko-KR" dirty="0"/>
              <a:t>(Pizza p1, Pizza p2)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2FECF7-A390-43CC-BCBD-BABFE4BA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7" y="2504795"/>
            <a:ext cx="7661905" cy="4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728-E6CB-414A-8779-A3184F7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727440-D821-4773-BFCD-25E04BE922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75127" y="723900"/>
            <a:ext cx="6656225" cy="576430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8C07DF-ACE6-44ED-95A4-02F5053B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60" y="2505057"/>
            <a:ext cx="3863789" cy="2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7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F8-12F5-4739-97C6-A7CBC083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 전달되는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6E1F3-F419-4883-A5C4-61D5BD1A5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배열도 객체이기 때문에 배열을 전달하는 것은 배열 참조 변수를 복사하는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49015-6B1C-4C1A-ADAE-073AAECB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93" y="2623151"/>
            <a:ext cx="6275013" cy="3395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223A2-C1C1-4C79-9AF1-072F263E9076}"/>
              </a:ext>
            </a:extLst>
          </p:cNvPr>
          <p:cNvSpPr txBox="1"/>
          <p:nvPr/>
        </p:nvSpPr>
        <p:spPr>
          <a:xfrm>
            <a:off x="5280213" y="5454109"/>
            <a:ext cx="1388522" cy="276999"/>
          </a:xfrm>
          <a:prstGeom prst="rect">
            <a:avLst/>
          </a:prstGeom>
          <a:solidFill>
            <a:srgbClr val="F0F6DD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]=array[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]+1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036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C774-7EC7-47CA-86EB-4E04B103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배열을 받는 메소드 작성하기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B2FFDD-D559-4EB1-8602-6D37E7EA4D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2911"/>
            <a:ext cx="8153400" cy="1169953"/>
          </a:xfrm>
        </p:spPr>
      </p:pic>
    </p:spTree>
    <p:extLst>
      <p:ext uri="{BB962C8B-B14F-4D97-AF65-F5344CB8AC3E}">
        <p14:creationId xmlns:p14="http://schemas.microsoft.com/office/powerpoint/2010/main" val="208693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C774-7EC7-47CA-86EB-4E04B103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배열을 받는 메소드 작성하기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2DE398D-B8BB-44AF-B0FC-07A9A6AF74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80836" y="304573"/>
            <a:ext cx="6630834" cy="346595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B1122C-A6AC-489E-B812-63D93C33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36" y="3679005"/>
            <a:ext cx="6630834" cy="27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1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DE33F-103A-4A20-9E08-F527F5A0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117DC9-AB9F-4ADB-8672-0F5E99EBCC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31444"/>
            <a:ext cx="8153400" cy="3587854"/>
          </a:xfrm>
        </p:spPr>
      </p:pic>
    </p:spTree>
    <p:extLst>
      <p:ext uri="{BB962C8B-B14F-4D97-AF65-F5344CB8AC3E}">
        <p14:creationId xmlns:p14="http://schemas.microsoft.com/office/powerpoint/2010/main" val="41118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31DD7-A407-42FE-92F9-961C157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51E08-422A-49A7-9F16-CC34D5133E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프로그램을 </a:t>
            </a:r>
            <a:r>
              <a:rPr lang="ko-KR" altLang="en-US" dirty="0" err="1"/>
              <a:t>작성하다보면</a:t>
            </a:r>
            <a:r>
              <a:rPr lang="ko-KR" altLang="en-US" dirty="0"/>
              <a:t> 여러 개의 객체가 하나의 변수를 공유해야 되는 경우가 있다</a:t>
            </a:r>
            <a:r>
              <a:rPr lang="en-US" altLang="ko-KR" dirty="0"/>
              <a:t>. </a:t>
            </a:r>
            <a:r>
              <a:rPr lang="ko-KR" altLang="en-US" dirty="0"/>
              <a:t>이러한 멤버를 정적 멤버</a:t>
            </a:r>
            <a:r>
              <a:rPr lang="en-US" altLang="ko-KR" dirty="0"/>
              <a:t>(static member) </a:t>
            </a:r>
            <a:r>
              <a:rPr lang="ko-KR" altLang="en-US" dirty="0"/>
              <a:t>또는 클래스 멤버</a:t>
            </a:r>
            <a:r>
              <a:rPr lang="en-US" altLang="ko-KR" dirty="0"/>
              <a:t>(class member)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66DEF-C385-4F30-BEEB-1334D5AC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1" y="2625037"/>
            <a:ext cx="5199531" cy="3470963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38E800E2-8495-4862-BEB1-7C28984A5507}"/>
              </a:ext>
            </a:extLst>
          </p:cNvPr>
          <p:cNvSpPr/>
          <p:nvPr/>
        </p:nvSpPr>
        <p:spPr>
          <a:xfrm>
            <a:off x="5943600" y="5567082"/>
            <a:ext cx="2052918" cy="8247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370"/>
              <a:gd name="adj6" fmla="val -42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주방과 거실은 공유</a:t>
            </a:r>
          </a:p>
        </p:txBody>
      </p:sp>
    </p:spTree>
    <p:extLst>
      <p:ext uri="{BB962C8B-B14F-4D97-AF65-F5344CB8AC3E}">
        <p14:creationId xmlns:p14="http://schemas.microsoft.com/office/powerpoint/2010/main" val="362085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D82D-BB94-482F-924E-06754220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멤버 </a:t>
            </a:r>
            <a:r>
              <a:rPr lang="en-US" altLang="ko-KR" dirty="0"/>
              <a:t>vs </a:t>
            </a:r>
            <a:r>
              <a:rPr lang="ko-KR" altLang="en-US" dirty="0"/>
              <a:t>정적 멤버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AAAB02-C22A-421F-B24A-E6F4B7832B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8926" y="1752600"/>
            <a:ext cx="7920844" cy="4495800"/>
          </a:xfrm>
        </p:spPr>
      </p:pic>
    </p:spTree>
    <p:extLst>
      <p:ext uri="{BB962C8B-B14F-4D97-AF65-F5344CB8AC3E}">
        <p14:creationId xmlns:p14="http://schemas.microsoft.com/office/powerpoint/2010/main" val="26995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4BA767-7174-4496-865F-A9CFD5E20B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600" y="1614487"/>
            <a:ext cx="6381750" cy="4467225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8E39-F715-42A9-A0FC-F9CE1316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916CB-487E-4BF9-9FDA-F10E0EDC95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  <a:r>
              <a:rPr lang="en-US" altLang="ko-KR" dirty="0"/>
              <a:t>(class variable)</a:t>
            </a:r>
            <a:r>
              <a:rPr lang="ko-KR" altLang="en-US" dirty="0"/>
              <a:t>는 클래스당 하나만 생성되는 변수이다</a:t>
            </a:r>
            <a:r>
              <a:rPr lang="en-US" altLang="ko-KR" dirty="0"/>
              <a:t>. </a:t>
            </a:r>
            <a:r>
              <a:rPr lang="ko-KR" altLang="en-US" dirty="0"/>
              <a:t>정적 변수를 만들려면 변수를 정의할 때 앞에 </a:t>
            </a:r>
            <a:r>
              <a:rPr lang="en-US" altLang="ko-KR" dirty="0"/>
              <a:t>static</a:t>
            </a:r>
            <a:r>
              <a:rPr lang="ko-KR" altLang="en-US" dirty="0"/>
              <a:t>을 붙이면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Television.count</a:t>
            </a:r>
            <a:r>
              <a:rPr lang="en-US" altLang="ko-KR" dirty="0"/>
              <a:t> = 100;		// </a:t>
            </a:r>
            <a:r>
              <a:rPr lang="ko-KR" altLang="en-US" dirty="0"/>
              <a:t>클래스를 통하여 접근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Television obj = new Television();</a:t>
            </a:r>
          </a:p>
          <a:p>
            <a:r>
              <a:rPr lang="en-US" altLang="ko-KR" dirty="0" err="1"/>
              <a:t>obj.count</a:t>
            </a:r>
            <a:r>
              <a:rPr lang="en-US" altLang="ko-KR" dirty="0"/>
              <a:t> = 100;		// </a:t>
            </a:r>
            <a:r>
              <a:rPr lang="ko-KR" altLang="en-US" dirty="0"/>
              <a:t>객체를 통하여 접근</a:t>
            </a:r>
          </a:p>
        </p:txBody>
      </p:sp>
    </p:spTree>
    <p:extLst>
      <p:ext uri="{BB962C8B-B14F-4D97-AF65-F5344CB8AC3E}">
        <p14:creationId xmlns:p14="http://schemas.microsoft.com/office/powerpoint/2010/main" val="10197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AFDF9-CA6B-46F3-B105-D23A113E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 변수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1620-5B0B-47D3-800A-68AB2ABA5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가게에서 하루에 판매되는 피자의 개수를 알고 싶다고 하자</a:t>
            </a:r>
            <a:r>
              <a:rPr lang="en-US" altLang="ko-KR" dirty="0"/>
              <a:t>. </a:t>
            </a:r>
            <a:r>
              <a:rPr lang="ko-KR" altLang="en-US" dirty="0"/>
              <a:t>피자의 개수를 알기 위해서는 지금까지 피자가 얼마나 생성되었는지를 알아야 한다</a:t>
            </a:r>
            <a:r>
              <a:rPr lang="en-US" altLang="ko-KR" dirty="0"/>
              <a:t>. </a:t>
            </a:r>
            <a:r>
              <a:rPr lang="ko-KR" altLang="en-US" dirty="0"/>
              <a:t>이러한 경우에 정적 변수를 선언하고 생성자에서 개수를 증가시키면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650B7-85A2-45DD-8259-5992436A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24" y="2708461"/>
            <a:ext cx="8271376" cy="408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300BE-5D34-40B0-866E-45CC0823B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8376" y="3606329"/>
            <a:ext cx="3747247" cy="22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AFDF9-CA6B-46F3-B105-D23A113E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 변수 사용하기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22D2A53-F8EA-4B5A-B2F4-33F2C2FCC5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2306" y="1042649"/>
            <a:ext cx="6616669" cy="5586751"/>
          </a:xfrm>
        </p:spPr>
      </p:pic>
    </p:spTree>
    <p:extLst>
      <p:ext uri="{BB962C8B-B14F-4D97-AF65-F5344CB8AC3E}">
        <p14:creationId xmlns:p14="http://schemas.microsoft.com/office/powerpoint/2010/main" val="422586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B3A3-7DE2-4C57-BB41-9E17F32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D96D6-E8A7-4610-B52C-AF844CE705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메소드도 정적 변수와 마찬가지로 </a:t>
            </a:r>
            <a:r>
              <a:rPr lang="en-US" altLang="ko-KR" dirty="0"/>
              <a:t>static </a:t>
            </a:r>
            <a:r>
              <a:rPr lang="ko-KR" altLang="en-US" dirty="0"/>
              <a:t>수식자를 메소드 앞에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D1AA8-BCE2-4B04-993F-5472657E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0" y="2599484"/>
            <a:ext cx="7471522" cy="20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0CBE-84E8-4F12-A0A4-E32D3F7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 메소드 사용하기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5947DCC-7070-4F05-BEB6-1CC7D92A03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8624" y="1442319"/>
            <a:ext cx="7326751" cy="5187081"/>
          </a:xfrm>
        </p:spPr>
      </p:pic>
    </p:spTree>
    <p:extLst>
      <p:ext uri="{BB962C8B-B14F-4D97-AF65-F5344CB8AC3E}">
        <p14:creationId xmlns:p14="http://schemas.microsoft.com/office/powerpoint/2010/main" val="389269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D12B-6C1B-4826-B344-FFA543F6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05EF-02DA-41B1-B615-B69FAA2F7A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메소드는 정적 멤버만 사용할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08011-AECB-473C-8335-74F3A01A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2086255"/>
            <a:ext cx="7667905" cy="22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D12B-6C1B-4826-B344-FFA543F6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05EF-02DA-41B1-B615-B69FAA2F7A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메소드에서 정적 메소드를 호출하는 것은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4AECA-F0B5-45A1-A92E-B4F1EAC0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42" y="2250701"/>
            <a:ext cx="7416089" cy="23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D12B-6C1B-4826-B344-FFA543F6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05EF-02DA-41B1-B615-B69FAA2F7A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메소드는 </a:t>
            </a:r>
            <a:r>
              <a:rPr lang="en-US" altLang="ko-KR" dirty="0"/>
              <a:t>this</a:t>
            </a:r>
            <a:r>
              <a:rPr lang="ko-KR" altLang="en-US" dirty="0"/>
              <a:t>를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899B9D-4F8E-4413-84BA-7227E49B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36" y="2187107"/>
            <a:ext cx="7267328" cy="15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63E71-3E5D-473E-915E-1BA54794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 메소드 사용하기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0D9F9-DA6D-4401-979F-AAFCD8C02C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39843"/>
            <a:ext cx="8153400" cy="4216514"/>
          </a:xfrm>
        </p:spPr>
      </p:pic>
    </p:spTree>
    <p:extLst>
      <p:ext uri="{BB962C8B-B14F-4D97-AF65-F5344CB8AC3E}">
        <p14:creationId xmlns:p14="http://schemas.microsoft.com/office/powerpoint/2010/main" val="329159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61DD4-03F4-4DFE-AA57-A2A23F4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3BE2-F13E-482F-B633-2D5D79D69E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필드에 </a:t>
            </a:r>
            <a:r>
              <a:rPr lang="en-US" altLang="ko-KR" dirty="0"/>
              <a:t>final</a:t>
            </a:r>
            <a:r>
              <a:rPr lang="ko-KR" altLang="en-US" dirty="0"/>
              <a:t>을 붙이면 상수가 된다</a:t>
            </a:r>
            <a:r>
              <a:rPr lang="en-US" altLang="ko-KR" dirty="0"/>
              <a:t>. </a:t>
            </a:r>
            <a:r>
              <a:rPr lang="ko-KR" altLang="en-US" dirty="0"/>
              <a:t>상수를 정의할 때 </a:t>
            </a:r>
            <a:r>
              <a:rPr lang="en-US" altLang="ko-KR" dirty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final </a:t>
            </a:r>
            <a:r>
              <a:rPr lang="ko-KR" altLang="en-US" dirty="0"/>
              <a:t>수식어를 동시에 사용하는 경우가 많다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702CC-794D-4956-980D-1C66738D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6" y="2501434"/>
            <a:ext cx="7755872" cy="16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BB57-77AF-435A-B570-18466B9F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생성과 소멸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944EE-0B20-47E4-97D5-25C6DB5393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객체도 생성되어서 사용되다가 사용이 끝나면 파괴된다</a:t>
            </a:r>
            <a:r>
              <a:rPr lang="en-US" altLang="ko-KR" dirty="0"/>
              <a:t>. </a:t>
            </a:r>
            <a:r>
              <a:rPr lang="ko-KR" altLang="en-US" dirty="0"/>
              <a:t>객체의 일생은 객체를 참조하는 변수와 밀접한 관련이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DD133-07D4-4936-BC87-44D069CA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66" y="2692773"/>
            <a:ext cx="6453467" cy="23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17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099A-0AAE-485E-B0C4-6BCA6E0A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B915-A101-4B81-B39E-CAD2554D80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r>
              <a:rPr lang="en-US" altLang="ko-KR" dirty="0"/>
              <a:t>(static block)</a:t>
            </a:r>
            <a:r>
              <a:rPr lang="ko-KR" altLang="en-US" dirty="0"/>
              <a:t>은 클래스가 메모리에 </a:t>
            </a:r>
            <a:r>
              <a:rPr lang="ko-KR" altLang="en-US" dirty="0" err="1"/>
              <a:t>로드될</a:t>
            </a:r>
            <a:r>
              <a:rPr lang="ko-KR" altLang="en-US" dirty="0"/>
              <a:t> 때 한 번만 실행되는 문장들의 집합이다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A9D1C-90ED-4F6B-9DDB-F4F8ED13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319"/>
            <a:ext cx="7319683" cy="40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8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C8C8-C681-4F7C-8BD0-9CB70C37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1F043F-088F-4B9C-A925-74FFE07D5C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9731"/>
            <a:ext cx="8153400" cy="1755560"/>
          </a:xfrm>
        </p:spPr>
      </p:pic>
    </p:spTree>
    <p:extLst>
      <p:ext uri="{BB962C8B-B14F-4D97-AF65-F5344CB8AC3E}">
        <p14:creationId xmlns:p14="http://schemas.microsoft.com/office/powerpoint/2010/main" val="2163629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2D9E-1768-4E82-9D71-DA1C1D66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C9D-598F-4C33-ADCD-FBF6C20212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중에는 전체 시스템을 통틀어서 딱 하나만 존재하여야 하는 것들이 있다</a:t>
            </a:r>
            <a:r>
              <a:rPr lang="en-US" altLang="ko-KR" dirty="0"/>
              <a:t>. </a:t>
            </a:r>
            <a:r>
              <a:rPr lang="ko-KR" altLang="en-US" dirty="0"/>
              <a:t>예를 들어 환경설정 클래스나 혹은 네트워크 연결 풀</a:t>
            </a:r>
            <a:r>
              <a:rPr lang="en-US" altLang="ko-KR" dirty="0"/>
              <a:t>(Pool), </a:t>
            </a:r>
            <a:r>
              <a:rPr lang="ko-KR" altLang="en-US" dirty="0"/>
              <a:t>스레드 풀</a:t>
            </a:r>
            <a:r>
              <a:rPr lang="en-US" altLang="ko-KR" dirty="0"/>
              <a:t>(Pool)</a:t>
            </a:r>
            <a:r>
              <a:rPr lang="ko-KR" altLang="en-US" dirty="0"/>
              <a:t>을 관리하는 클래스들이다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이럴 경우에 사용할 수 있는 디자인 패턴이 있다</a:t>
            </a:r>
            <a:r>
              <a:rPr lang="en-US" altLang="ko-KR" dirty="0"/>
              <a:t>.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r>
              <a:rPr lang="en-US" altLang="ko-KR" dirty="0"/>
              <a:t>(singleton design pattern)</a:t>
            </a:r>
            <a:r>
              <a:rPr lang="ko-KR" altLang="en-US" dirty="0"/>
              <a:t>은 하나의 프로그램 내에서 하나의 </a:t>
            </a:r>
            <a:r>
              <a:rPr lang="ko-KR" altLang="en-US" dirty="0" err="1"/>
              <a:t>인스턴스만을</a:t>
            </a:r>
            <a:r>
              <a:rPr lang="ko-KR" altLang="en-US" dirty="0"/>
              <a:t> 생성해야 하는 경우에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19921-99F7-41AB-A06A-C3A00005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2" y="3448050"/>
            <a:ext cx="2733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891A-7224-46A5-9F98-5A9158D1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B07A00-B16F-458B-9381-4DE4C77B91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8188" y="1300276"/>
            <a:ext cx="7207624" cy="5403740"/>
          </a:xfrm>
        </p:spPr>
      </p:pic>
    </p:spTree>
    <p:extLst>
      <p:ext uri="{BB962C8B-B14F-4D97-AF65-F5344CB8AC3E}">
        <p14:creationId xmlns:p14="http://schemas.microsoft.com/office/powerpoint/2010/main" val="141396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01C3-E4D7-40F4-8043-16F5F23A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객체배열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CAE6F-94D2-4261-A9B8-BAD111BF91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객체를 저장하는 배열이다</a:t>
            </a:r>
            <a:r>
              <a:rPr lang="en-US" altLang="ko-KR" sz="1800" b="0" i="0" u="none" strike="noStrike" baseline="0" dirty="0">
                <a:latin typeface="YDVYMjOStd125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객체 배열에는 객체에 대한 </a:t>
            </a:r>
            <a:r>
              <a:rPr lang="ko-KR" altLang="en-US" sz="1800" b="0" i="0" u="none" strike="noStrike" baseline="0" dirty="0" err="1">
                <a:latin typeface="YDVYMjOStd125"/>
              </a:rPr>
              <a:t>참조값이</a:t>
            </a:r>
            <a:r>
              <a:rPr lang="ko-KR" altLang="en-US" sz="1800" b="0" i="0" u="none" strike="noStrike" baseline="0" dirty="0">
                <a:latin typeface="YDVYMjOStd125"/>
              </a:rPr>
              <a:t> 저장되어 있다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01C88-D64E-49A1-A6A9-33C1FAFD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4" y="2724710"/>
            <a:ext cx="6332198" cy="31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58107-9D73-4137-AC1D-9CF8BCC6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5E44D6-92C4-4F61-8127-1492A1EFB9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5048" y="1717121"/>
            <a:ext cx="7383870" cy="2544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6878F-0177-4004-9350-F64D0EC99747}"/>
              </a:ext>
            </a:extLst>
          </p:cNvPr>
          <p:cNvSpPr txBox="1"/>
          <p:nvPr/>
        </p:nvSpPr>
        <p:spPr>
          <a:xfrm>
            <a:off x="833716" y="4390206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Rect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객체를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저장하는 배열을 생성해보자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6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BE41-6E58-4348-8BCA-02DCEC05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E31B08-40D2-443F-9E9F-EDBD1628D1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8541" y="1600200"/>
            <a:ext cx="7108816" cy="4845506"/>
          </a:xfrm>
        </p:spPr>
      </p:pic>
    </p:spTree>
    <p:extLst>
      <p:ext uri="{BB962C8B-B14F-4D97-AF65-F5344CB8AC3E}">
        <p14:creationId xmlns:p14="http://schemas.microsoft.com/office/powerpoint/2010/main" val="2625598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13E-15BD-45D0-8343-F2E8119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모습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7B9AC8-ABBF-4954-BF69-39E66E7766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8758" y="1695371"/>
            <a:ext cx="8552365" cy="2616653"/>
          </a:xfrm>
        </p:spPr>
      </p:pic>
    </p:spTree>
    <p:extLst>
      <p:ext uri="{BB962C8B-B14F-4D97-AF65-F5344CB8AC3E}">
        <p14:creationId xmlns:p14="http://schemas.microsoft.com/office/powerpoint/2010/main" val="2215221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F3F2-6F6F-4C22-83D5-1DB46139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 배열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BA049-6125-4597-B126-3032188474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영화의 제목과 감독을 저장하는 </a:t>
            </a:r>
            <a:r>
              <a:rPr lang="en-US" altLang="ko-KR" dirty="0"/>
              <a:t>Movie </a:t>
            </a:r>
            <a:r>
              <a:rPr lang="ko-KR" altLang="en-US" dirty="0"/>
              <a:t>클래스를 정의한다</a:t>
            </a:r>
            <a:r>
              <a:rPr lang="en-US" altLang="ko-KR" dirty="0"/>
              <a:t>. </a:t>
            </a:r>
            <a:r>
              <a:rPr lang="ko-KR" altLang="en-US" dirty="0"/>
              <a:t>몇 개의 영화 정보를 </a:t>
            </a:r>
            <a:r>
              <a:rPr lang="en-US" altLang="ko-KR" dirty="0"/>
              <a:t>Movie </a:t>
            </a:r>
            <a:r>
              <a:rPr lang="ko-KR" altLang="en-US" dirty="0"/>
              <a:t>객체 배열에 저장하고 다시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0FD3C-42E8-4A71-8C6C-3CFA3320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2558545"/>
            <a:ext cx="7119097" cy="30592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20E3C3-BB15-4570-9B26-5262CF0C3A75}"/>
              </a:ext>
            </a:extLst>
          </p:cNvPr>
          <p:cNvSpPr/>
          <p:nvPr/>
        </p:nvSpPr>
        <p:spPr>
          <a:xfrm>
            <a:off x="977152" y="4849905"/>
            <a:ext cx="3325906" cy="815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57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F3F2-6F6F-4C22-83D5-1DB46139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객체 배열 만들기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0AA5733-9116-4981-AE89-DF474A8871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0398" y="228600"/>
            <a:ext cx="6396450" cy="6472198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0D86F3-7E42-44FD-A0D9-CE3AD6009925}"/>
              </a:ext>
            </a:extLst>
          </p:cNvPr>
          <p:cNvSpPr/>
          <p:nvPr/>
        </p:nvSpPr>
        <p:spPr>
          <a:xfrm>
            <a:off x="4392706" y="143435"/>
            <a:ext cx="4007223" cy="770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BFA1-CBB9-4293-A3A6-BAAA4A8B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변수와 대입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67150-0D97-42AD-AD9D-EB4FA1B739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기초 변수와 참조 변수는 대입 연산에서 상당히 다르게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B8D39B-06BC-4080-A074-DE5F160B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1" y="3812902"/>
            <a:ext cx="7716931" cy="1648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36446-1269-428E-807D-64648109B72E}"/>
              </a:ext>
            </a:extLst>
          </p:cNvPr>
          <p:cNvSpPr txBox="1"/>
          <p:nvPr/>
        </p:nvSpPr>
        <p:spPr>
          <a:xfrm>
            <a:off x="3847327" y="5042647"/>
            <a:ext cx="389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tv2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31ECCD-16CA-4F0D-B503-9892DCBA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65" y="2325808"/>
            <a:ext cx="7700470" cy="8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18E25-5F66-4E16-A98A-AC7D3890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객체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175D1-67E9-4FE6-9545-579808EC36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자바의 표준 배열은 크기가 결정되면 변경하기 힘들다</a:t>
            </a:r>
            <a:r>
              <a:rPr lang="en-US" altLang="ko-KR" dirty="0"/>
              <a:t>. </a:t>
            </a:r>
            <a:r>
              <a:rPr lang="ko-KR" altLang="en-US" dirty="0"/>
              <a:t>따라서 실제 프로그래밍에서는 동적 배열을 많이 사용한다</a:t>
            </a:r>
            <a:r>
              <a:rPr lang="en-US" altLang="ko-KR" dirty="0"/>
              <a:t>. </a:t>
            </a:r>
            <a:r>
              <a:rPr lang="ko-KR" altLang="en-US" dirty="0"/>
              <a:t>동적 배열 중에서 </a:t>
            </a:r>
            <a:r>
              <a:rPr lang="en-US" altLang="ko-KR" dirty="0" err="1"/>
              <a:t>ArrayList</a:t>
            </a:r>
            <a:r>
              <a:rPr lang="ko-KR" altLang="en-US" dirty="0"/>
              <a:t>에 객체들을 저장해보자</a:t>
            </a:r>
            <a:r>
              <a:rPr lang="en-US" altLang="ko-KR" dirty="0"/>
              <a:t>. </a:t>
            </a:r>
            <a:r>
              <a:rPr lang="ko-KR" altLang="en-US" dirty="0"/>
              <a:t>첫 번째 예제로 여행지를 저장하고 있다가 랜덤으로 하나를 선택하여서 사용자에게 추천하는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209B4-1419-4BB4-B0D8-35A08071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86100"/>
            <a:ext cx="7334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0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18E25-5F66-4E16-A98A-AC7D3890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객체 배열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0B6DA0C-E3BE-4E88-AC78-9B3A411242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8577" y="1600200"/>
            <a:ext cx="6801796" cy="4495800"/>
          </a:xfrm>
        </p:spPr>
      </p:pic>
    </p:spTree>
    <p:extLst>
      <p:ext uri="{BB962C8B-B14F-4D97-AF65-F5344CB8AC3E}">
        <p14:creationId xmlns:p14="http://schemas.microsoft.com/office/powerpoint/2010/main" val="1209423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BAA58-5CED-48D8-B5CB-B1EFCC33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연락처 정보 저장하기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2C7F01-3A15-4641-9561-63A2965CE8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9134" y="1794622"/>
            <a:ext cx="7162800" cy="1847850"/>
          </a:xfrm>
        </p:spPr>
      </p:pic>
    </p:spTree>
    <p:extLst>
      <p:ext uri="{BB962C8B-B14F-4D97-AF65-F5344CB8AC3E}">
        <p14:creationId xmlns:p14="http://schemas.microsoft.com/office/powerpoint/2010/main" val="137805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BAA58-5CED-48D8-B5CB-B1EFCC33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연락처 정보 저장하기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A83C6B-0413-4C0A-87D8-38AA5D5FE1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2283" y="1138511"/>
            <a:ext cx="6012326" cy="5490889"/>
          </a:xfrm>
        </p:spPr>
      </p:pic>
    </p:spTree>
    <p:extLst>
      <p:ext uri="{BB962C8B-B14F-4D97-AF65-F5344CB8AC3E}">
        <p14:creationId xmlns:p14="http://schemas.microsoft.com/office/powerpoint/2010/main" val="318501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전기차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전기 자동차를 클래스로 작성해보자</a:t>
            </a:r>
            <a:r>
              <a:rPr lang="en-US" altLang="ko-KR" dirty="0"/>
              <a:t>. </a:t>
            </a:r>
            <a:r>
              <a:rPr lang="ko-KR" altLang="en-US" dirty="0"/>
              <a:t>자동차는 완전</a:t>
            </a:r>
            <a:r>
              <a:rPr lang="en-US" altLang="ko-KR" dirty="0"/>
              <a:t>(100%) </a:t>
            </a:r>
            <a:r>
              <a:rPr lang="ko-KR" altLang="en-US" dirty="0"/>
              <a:t>배터리로 시작한다</a:t>
            </a:r>
            <a:r>
              <a:rPr lang="en-US" altLang="ko-KR" dirty="0"/>
              <a:t>. </a:t>
            </a:r>
            <a:r>
              <a:rPr lang="ko-KR" altLang="en-US"/>
              <a:t>자동차를 운전할 때마다 </a:t>
            </a:r>
            <a:r>
              <a:rPr lang="en-US" altLang="ko-KR" dirty="0"/>
              <a:t>1km</a:t>
            </a:r>
            <a:r>
              <a:rPr lang="ko-KR" altLang="en-US" dirty="0"/>
              <a:t>를 주행하고 배터리의 </a:t>
            </a:r>
            <a:r>
              <a:rPr lang="en-US" altLang="ko-KR" dirty="0"/>
              <a:t>10%</a:t>
            </a:r>
            <a:r>
              <a:rPr lang="ko-KR" altLang="en-US" dirty="0"/>
              <a:t>를 소모한다</a:t>
            </a:r>
            <a:r>
              <a:rPr lang="en-US" altLang="ko-KR" dirty="0"/>
              <a:t>. </a:t>
            </a:r>
            <a:r>
              <a:rPr lang="ko-KR" altLang="en-US" dirty="0"/>
              <a:t>전기 자동차에는 </a:t>
            </a:r>
            <a:r>
              <a:rPr lang="en-US" altLang="ko-KR" dirty="0"/>
              <a:t>2</a:t>
            </a:r>
            <a:r>
              <a:rPr lang="ko-KR" altLang="en-US" dirty="0"/>
              <a:t>가지 정보를 보여주는 디스플레이가 있다</a:t>
            </a:r>
            <a:r>
              <a:rPr lang="en-US" altLang="ko-KR" dirty="0"/>
              <a:t>. </a:t>
            </a:r>
            <a:r>
              <a:rPr lang="ko-KR" altLang="en-US" dirty="0"/>
              <a:t>주행한 총 거리는 “주행거리</a:t>
            </a:r>
            <a:r>
              <a:rPr lang="en-US" altLang="ko-KR" dirty="0"/>
              <a:t>: ...km”. </a:t>
            </a:r>
            <a:r>
              <a:rPr lang="ko-KR" altLang="en-US" dirty="0"/>
              <a:t>남은 배터리 </a:t>
            </a:r>
            <a:r>
              <a:rPr lang="ko-KR" altLang="en-US" dirty="0" err="1"/>
              <a:t>충전량은</a:t>
            </a:r>
            <a:r>
              <a:rPr lang="ko-KR" altLang="en-US" dirty="0"/>
              <a:t> “배터리</a:t>
            </a:r>
            <a:r>
              <a:rPr lang="en-US" altLang="ko-KR" dirty="0"/>
              <a:t>: ...%”</a:t>
            </a:r>
            <a:r>
              <a:rPr lang="ko-KR" altLang="en-US" dirty="0"/>
              <a:t>와 같이 표시된다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6FF79-2B92-4EDA-B075-9D530BF0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248585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책 정보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읽은 책과 평점을 저장하는 객체 배열을 생성해보자</a:t>
            </a:r>
            <a:r>
              <a:rPr lang="en-US" altLang="ko-KR" dirty="0"/>
              <a:t>. </a:t>
            </a:r>
            <a:r>
              <a:rPr lang="ko-KR" altLang="en-US" dirty="0"/>
              <a:t>다음과 같은 메뉴가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F3F0E-FC3A-4E05-91BB-6A6E1090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443162"/>
            <a:ext cx="7410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0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객체가 자신을 가리키는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참조값을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잃으면 사용이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불가능해진다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객체들은 정리 대상으로 표시되며 나중에 가용 메모리가 부족해지면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가비지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컬렉터에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의하여 삭제된다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메소드로 기초형의 값을 전달하면 복사되지만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메소드에 객체를 전달하면 객체의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참조값이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전달된다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 안에서는 객체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참조값을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이용하여 객체 원본을 변경할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인스턴스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멤버란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객체마다 하나씩 생성되는 멤버이다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정적 멤버는 모든 객체를 통틀어서 하나만 생성된다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생성하지 않고 클래스 이름만으로 접근할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정적 멤버를 선언하려면 앞에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붙인다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정적 메소드에서는 정적 멤버에만 접근이 가능하다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인스턴스 멤버는 사용할 수 없다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 배열은 객체를 저장하는 배열이다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 자체도 객체이므로 먼저 배열 객체를 생성하고 배열 요소에 객체를 생성하여 채워야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동적 객체 배열을 생성하려면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BFA1-CBB9-4293-A3A6-BAAA4A8B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변수와 대입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67150-0D97-42AD-AD9D-EB4FA1B739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기초 변수와 참조 변수는 대입 연산에서 상당히 다르게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89A3C-EB1E-464F-AC62-F524C7F2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1" y="2389934"/>
            <a:ext cx="7990354" cy="1746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7857A-A1E1-413C-865A-6E7369D8B149}"/>
              </a:ext>
            </a:extLst>
          </p:cNvPr>
          <p:cNvSpPr txBox="1"/>
          <p:nvPr/>
        </p:nvSpPr>
        <p:spPr>
          <a:xfrm>
            <a:off x="3990763" y="3709600"/>
            <a:ext cx="389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tv2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155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EF2D-29E0-4B8A-87F5-09F2A78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소멸과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92C75-B984-4BE3-9CE9-DDDB86CDB4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자바에는 객체를 생성하는 연산자는 있지만</a:t>
            </a:r>
            <a:r>
              <a:rPr lang="en-US" altLang="ko-KR" dirty="0"/>
              <a:t>, </a:t>
            </a:r>
            <a:r>
              <a:rPr lang="ko-KR" altLang="en-US" dirty="0"/>
              <a:t>객체를 삭제하는 연산자는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자바에서는 자동 메모리 시스템을 사용하는데 이것을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(garbage collection)</a:t>
            </a:r>
            <a:r>
              <a:rPr lang="ko-KR" altLang="en-US" dirty="0"/>
              <a:t>이라고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107FA-ECB5-4C70-B882-BD7FCF0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73" y="3358122"/>
            <a:ext cx="6905345" cy="2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78B6C-F01C-484F-8C71-293D38A7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(Garbage Collector)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365A-B7A0-4614-B41C-B0830EBCC8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히프</a:t>
            </a:r>
            <a:r>
              <a:rPr lang="ko-KR" altLang="en-US" dirty="0"/>
              <a:t> 메모리에서 더 이상 필요 없는 객체를 찾아 지우는 작업을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컬렉터는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의 중요한 부분이다</a:t>
            </a:r>
            <a:r>
              <a:rPr lang="en-US" altLang="ko-KR" dirty="0"/>
              <a:t>. JVM </a:t>
            </a:r>
            <a:r>
              <a:rPr lang="ko-KR" altLang="en-US" dirty="0"/>
              <a:t>중에서 가장 대표적인 것은 </a:t>
            </a:r>
            <a:r>
              <a:rPr lang="ko-KR" altLang="en-US" dirty="0" err="1"/>
              <a:t>오라클사의</a:t>
            </a:r>
            <a:r>
              <a:rPr lang="ko-KR" altLang="en-US" dirty="0"/>
              <a:t> </a:t>
            </a:r>
            <a:r>
              <a:rPr lang="en-US" altLang="ko-KR" dirty="0" err="1"/>
              <a:t>HotSpot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en-US" altLang="ko-KR" dirty="0" err="1"/>
              <a:t>HotSpot</a:t>
            </a:r>
            <a:r>
              <a:rPr lang="ko-KR" altLang="en-US" dirty="0"/>
              <a:t>은 많은 </a:t>
            </a:r>
            <a:r>
              <a:rPr lang="ko-KR" altLang="en-US" dirty="0" err="1"/>
              <a:t>가비지</a:t>
            </a:r>
            <a:r>
              <a:rPr lang="ko-KR" altLang="en-US" dirty="0"/>
              <a:t> 컬렉션 옵션을 제공한다</a:t>
            </a:r>
            <a:r>
              <a:rPr lang="en-US" altLang="ko-KR" dirty="0"/>
              <a:t>(4</a:t>
            </a:r>
            <a:r>
              <a:rPr lang="ko-KR" altLang="en-US" dirty="0"/>
              <a:t>개의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있다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11810-954D-4736-9D3B-E1C50CA0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3310065"/>
            <a:ext cx="6624918" cy="26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2AED2-D9A2-44EE-8D02-0D6EF294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컬렉션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A7F28-1810-4003-9F16-FD8ED37887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개발자는 </a:t>
            </a:r>
            <a:r>
              <a:rPr lang="en-US" altLang="ko-KR" dirty="0"/>
              <a:t>System </a:t>
            </a:r>
            <a:r>
              <a:rPr lang="ko-KR" altLang="en-US" dirty="0"/>
              <a:t>객체의 </a:t>
            </a:r>
            <a:r>
              <a:rPr lang="en-US" altLang="ko-KR" dirty="0" err="1"/>
              <a:t>gc</a:t>
            </a:r>
            <a:r>
              <a:rPr lang="en-US" altLang="ko-KR" dirty="0"/>
              <a:t>() </a:t>
            </a:r>
            <a:r>
              <a:rPr lang="ko-KR" altLang="en-US" dirty="0"/>
              <a:t>메소드를 호출하여서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요청할 수 있다</a:t>
            </a:r>
            <a:r>
              <a:rPr lang="en-US" altLang="ko-KR" dirty="0"/>
              <a:t>. </a:t>
            </a:r>
            <a:r>
              <a:rPr lang="ko-KR" altLang="en-US" dirty="0"/>
              <a:t>하지만 앞에서 이야기한 바와 같이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수행되면 모든 다른 애플리케이션이 멈추기 때문에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컬렉터의</a:t>
            </a:r>
            <a:r>
              <a:rPr lang="ko-KR" altLang="en-US" dirty="0"/>
              <a:t> 실행 여부는 </a:t>
            </a:r>
            <a:r>
              <a:rPr lang="en-US" altLang="ko-KR" dirty="0"/>
              <a:t>JVM</a:t>
            </a:r>
            <a:r>
              <a:rPr lang="ko-KR" altLang="en-US" dirty="0"/>
              <a:t>이 판단한다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자바 </a:t>
            </a:r>
            <a:r>
              <a:rPr lang="ko-KR" altLang="en-US" sz="1800" b="0" i="0" u="none" strike="noStrike" baseline="0" dirty="0" err="1">
                <a:latin typeface="YDVYMjOStd125"/>
              </a:rPr>
              <a:t>가비지</a:t>
            </a:r>
            <a:r>
              <a:rPr lang="ko-KR" altLang="en-US" sz="1800" b="0" i="0" u="none" strike="noStrike" baseline="0" dirty="0">
                <a:latin typeface="YDVYMjOStd125"/>
              </a:rPr>
              <a:t> 컬렉션을 조정하는 가장 좋은 방법은 </a:t>
            </a:r>
            <a:r>
              <a:rPr lang="en-US" altLang="ko-KR" sz="1800" b="0" i="0" u="none" strike="noStrike" baseline="0" dirty="0">
                <a:latin typeface="MinionPro-Regular"/>
              </a:rPr>
              <a:t>JVM</a:t>
            </a:r>
            <a:r>
              <a:rPr lang="ko-KR" altLang="en-US" sz="1800" b="0" i="0" u="none" strike="noStrike" baseline="0" dirty="0">
                <a:latin typeface="YDVYMjOStd125"/>
              </a:rPr>
              <a:t>을 실행할 때 플래그를 설정하는 것이다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EC7BE-4645-4F4F-A1C6-483C3CCD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7" y="3133725"/>
            <a:ext cx="7471275" cy="503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44CC8B-3DB7-4F0D-B53F-0118D7AB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720274"/>
            <a:ext cx="7283263" cy="4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3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D8570-2D29-412F-8995-03090D71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857370-A8A0-432E-8030-FA6C6DA829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0554" y="1706174"/>
            <a:ext cx="7222505" cy="3175342"/>
          </a:xfrm>
        </p:spPr>
      </p:pic>
    </p:spTree>
    <p:extLst>
      <p:ext uri="{BB962C8B-B14F-4D97-AF65-F5344CB8AC3E}">
        <p14:creationId xmlns:p14="http://schemas.microsoft.com/office/powerpoint/2010/main" val="87099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2485</TotalTime>
  <Words>923</Words>
  <Application>Microsoft Office PowerPoint</Application>
  <PresentationFormat>화면 슬라이드 쇼(4:3)</PresentationFormat>
  <Paragraphs>100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MinionPro-Regular</vt:lpstr>
      <vt:lpstr>YDVYMjOStd125</vt:lpstr>
      <vt:lpstr>굴림</vt:lpstr>
      <vt:lpstr>Arial</vt:lpstr>
      <vt:lpstr>Tw Cen MT</vt:lpstr>
      <vt:lpstr>Wingdings</vt:lpstr>
      <vt:lpstr>Wingdings 2</vt:lpstr>
      <vt:lpstr>가을</vt:lpstr>
      <vt:lpstr>5장 클래스와 객체 II</vt:lpstr>
      <vt:lpstr>4장의 목표</vt:lpstr>
      <vt:lpstr>객체의 생성과 소멸</vt:lpstr>
      <vt:lpstr>참조 변수와 대입 연산</vt:lpstr>
      <vt:lpstr>참조 변수와 대입 연산</vt:lpstr>
      <vt:lpstr>객체의 소멸과 가비지 컬렉션</vt:lpstr>
      <vt:lpstr>가비지 컬렉터(Garbage Collector)</vt:lpstr>
      <vt:lpstr>가비지 컬렉션 요청</vt:lpstr>
      <vt:lpstr>중간점검 </vt:lpstr>
      <vt:lpstr>인수전달 방법</vt:lpstr>
      <vt:lpstr>객체가 전달되는 경우</vt:lpstr>
      <vt:lpstr>예제</vt:lpstr>
      <vt:lpstr>예제</vt:lpstr>
      <vt:lpstr>배열이 전달되는 경우</vt:lpstr>
      <vt:lpstr>예제: 배열을 받는 메소드 작성하기</vt:lpstr>
      <vt:lpstr>예제: 배열을 받는 메소드 작성하기</vt:lpstr>
      <vt:lpstr>중간점검</vt:lpstr>
      <vt:lpstr>정적 멤버</vt:lpstr>
      <vt:lpstr>인스턴스 멤버 vs 정적 멤버</vt:lpstr>
      <vt:lpstr>정적 변수</vt:lpstr>
      <vt:lpstr>예제: 정적 변수 사용하기</vt:lpstr>
      <vt:lpstr>예제: 정적 변수 사용하기</vt:lpstr>
      <vt:lpstr>정적 메소드</vt:lpstr>
      <vt:lpstr>예제: 정적 메소드 사용하기</vt:lpstr>
      <vt:lpstr>정적 변수의 활용</vt:lpstr>
      <vt:lpstr>정적 변수의 활용</vt:lpstr>
      <vt:lpstr>정적 변수의 활용</vt:lpstr>
      <vt:lpstr>예제: 정적 메소드 사용하기</vt:lpstr>
      <vt:lpstr>final 키워드</vt:lpstr>
      <vt:lpstr>정적 블록</vt:lpstr>
      <vt:lpstr>중간점검</vt:lpstr>
      <vt:lpstr>Lab: 싱글톤 패턴</vt:lpstr>
      <vt:lpstr>Sol.</vt:lpstr>
      <vt:lpstr>객체배열 </vt:lpstr>
      <vt:lpstr>예제</vt:lpstr>
      <vt:lpstr>예제</vt:lpstr>
      <vt:lpstr>객체 배열의 모습</vt:lpstr>
      <vt:lpstr>예제: 객체 배열 만들기</vt:lpstr>
      <vt:lpstr>예제: 객체 배열 만들기</vt:lpstr>
      <vt:lpstr>동적 객체 배열</vt:lpstr>
      <vt:lpstr>동적 객체 배열</vt:lpstr>
      <vt:lpstr>예제: 연락처 정보 저장하기</vt:lpstr>
      <vt:lpstr>예제: 연락처 정보 저장하기</vt:lpstr>
      <vt:lpstr>Mini Project: 전기차 클래스</vt:lpstr>
      <vt:lpstr>Mini Project: 책 정보 저장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547</cp:revision>
  <dcterms:created xsi:type="dcterms:W3CDTF">2007-06-29T06:43:39Z</dcterms:created>
  <dcterms:modified xsi:type="dcterms:W3CDTF">2022-02-25T00:02:01Z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