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61"/>
  </p:notesMasterIdLst>
  <p:handoutMasterIdLst>
    <p:handoutMasterId r:id="rId62"/>
  </p:handoutMasterIdLst>
  <p:sldIdLst>
    <p:sldId id="256" r:id="rId2"/>
    <p:sldId id="379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6" r:id="rId11"/>
    <p:sldId id="845" r:id="rId12"/>
    <p:sldId id="847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37" r:id="rId58"/>
    <p:sldId id="330" r:id="rId59"/>
    <p:sldId id="305" r:id="rId6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EFF8"/>
    <a:srgbClr val="FFFFFF"/>
    <a:srgbClr val="55C5D0"/>
    <a:srgbClr val="FEEBCD"/>
    <a:srgbClr val="FFF3DB"/>
    <a:srgbClr val="DDF1F0"/>
    <a:srgbClr val="F6923C"/>
    <a:srgbClr val="FFFAC2"/>
    <a:srgbClr val="FFFFCC"/>
    <a:srgbClr val="FD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추상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중첩 클래스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1480-D186-4341-A3CC-1D30ACF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0EF02-4CBB-483D-80BD-D5815C037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 하드웨어에서 인터페이스</a:t>
            </a:r>
            <a:r>
              <a:rPr lang="en-US" altLang="ko-KR" dirty="0"/>
              <a:t>(</a:t>
            </a:r>
            <a:r>
              <a:rPr lang="en-US" altLang="ko-KR" dirty="0" err="1"/>
              <a:t>interafce</a:t>
            </a:r>
            <a:r>
              <a:rPr lang="en-US" altLang="ko-KR" dirty="0"/>
              <a:t>)</a:t>
            </a:r>
            <a:r>
              <a:rPr lang="ko-KR" altLang="en-US" dirty="0"/>
              <a:t>는 서로 다른 장치들이 연결되어서 상호 데이터를 주고받는 규격을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34CA-ED92-465A-AEB7-9E8EB93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92" y="2661397"/>
            <a:ext cx="4677616" cy="18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2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B6ED-1D58-4745-A1D0-C12934F8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28865-65C5-4394-B730-B44F257554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각자의 클래스를 다른 사람의 클래스와 연결하려면 클래스 간의 상호작용을 기술하는 일종의 규격이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규격을 인터페이스</a:t>
            </a:r>
            <a:r>
              <a:rPr lang="en-US" altLang="ko-KR" dirty="0"/>
              <a:t>(interface)</a:t>
            </a:r>
            <a:r>
              <a:rPr lang="ko-KR" altLang="en-US" dirty="0"/>
              <a:t>로 정의할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FC995-14A2-484C-B3D8-6C26BE43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44" y="3352872"/>
            <a:ext cx="5666008" cy="22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286F5-941B-4427-90FD-E0378114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039F1-80EF-4586-9767-E85CF83BCC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인터페이스는 상속 관계가 아닌</a:t>
            </a:r>
            <a:r>
              <a:rPr lang="en-US" altLang="ko-KR" dirty="0"/>
              <a:t>, </a:t>
            </a:r>
            <a:r>
              <a:rPr lang="ko-KR" altLang="en-US" dirty="0"/>
              <a:t>클래스 간의 유사성을 인코딩하는 데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(Human)</a:t>
            </a:r>
            <a:r>
              <a:rPr lang="ko-KR" altLang="en-US" dirty="0"/>
              <a:t>과 자동차</a:t>
            </a:r>
            <a:r>
              <a:rPr lang="en-US" altLang="ko-KR" dirty="0"/>
              <a:t>(Car)</a:t>
            </a:r>
            <a:r>
              <a:rPr lang="ko-KR" altLang="en-US" dirty="0"/>
              <a:t>는 둘 다 달릴 수 있다</a:t>
            </a:r>
            <a:r>
              <a:rPr lang="en-US" altLang="ko-KR" dirty="0"/>
              <a:t>. </a:t>
            </a:r>
            <a:r>
              <a:rPr lang="ko-KR" altLang="en-US" dirty="0"/>
              <a:t>그렇다고 부모 클래스로 </a:t>
            </a:r>
            <a:r>
              <a:rPr lang="en-US" altLang="ko-KR" dirty="0"/>
              <a:t>Runner</a:t>
            </a:r>
            <a:r>
              <a:rPr lang="ko-KR" altLang="en-US" dirty="0"/>
              <a:t>를 작성하고</a:t>
            </a:r>
            <a:r>
              <a:rPr lang="en-US" altLang="ko-KR" dirty="0"/>
              <a:t>, Human</a:t>
            </a:r>
            <a:r>
              <a:rPr lang="ko-KR" altLang="en-US" dirty="0"/>
              <a:t>과 </a:t>
            </a:r>
            <a:r>
              <a:rPr lang="en-US" altLang="ko-KR" dirty="0"/>
              <a:t>Car</a:t>
            </a:r>
            <a:r>
              <a:rPr lang="ko-KR" altLang="en-US" dirty="0"/>
              <a:t>를 </a:t>
            </a:r>
            <a:r>
              <a:rPr lang="en-US" altLang="ko-KR" dirty="0"/>
              <a:t>Runner </a:t>
            </a:r>
            <a:r>
              <a:rPr lang="ko-KR" altLang="en-US" dirty="0"/>
              <a:t>클래스의 자식 클래스로 나타내는 것은 약간 이치에 맞지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이런 경우에 </a:t>
            </a:r>
            <a:r>
              <a:rPr lang="en-US" altLang="ko-KR" dirty="0"/>
              <a:t>Runnable </a:t>
            </a:r>
            <a:r>
              <a:rPr lang="ko-KR" altLang="en-US" dirty="0"/>
              <a:t>인터페이스를 만들고 이 인터페이스를 양쪽 클래스가 구현하게 하면 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C630A-173E-4A35-AA5A-F16B0E86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3966978"/>
            <a:ext cx="6166597" cy="25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4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4C3C-B671-4C0D-9C85-DAEF27F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A5FF1-AC6C-4485-8248-F9CB317E93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 홈 네트워크 시스템을 생각하여 보자</a:t>
            </a:r>
            <a:r>
              <a:rPr lang="en-US" altLang="ko-KR" dirty="0"/>
              <a:t>. </a:t>
            </a:r>
            <a:r>
              <a:rPr lang="ko-KR" altLang="en-US" dirty="0"/>
              <a:t>가전 제품과 홈 네트워크 서버 사이에는 가전 제품을 제어할 수 있는 일종의 표준 규격이 필요하다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3375B-5A74-4EA4-992A-BEAE6569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07" y="2589960"/>
            <a:ext cx="3989575" cy="25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06F15-34A7-490E-BB61-9067A3F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951D27-5062-4CAE-A2C9-613D6F2596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9104"/>
            <a:ext cx="8153400" cy="21436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EE1E37-BE1A-47F3-BF0A-3D280EFA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4285971"/>
            <a:ext cx="8153400" cy="17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0F25A-406C-4DAA-800C-B6DAC41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3FB3-BB6D-425C-B010-0C022D5418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인터페이스는 다른 클래스에 의하여 구현</a:t>
            </a:r>
            <a:r>
              <a:rPr lang="en-US" altLang="ko-KR" dirty="0"/>
              <a:t>(implement)</a:t>
            </a:r>
            <a:r>
              <a:rPr lang="ko-KR" altLang="en-US" dirty="0"/>
              <a:t>될 수 있다</a:t>
            </a:r>
            <a:r>
              <a:rPr lang="en-US" altLang="ko-KR" dirty="0"/>
              <a:t>. </a:t>
            </a:r>
            <a:r>
              <a:rPr lang="ko-KR" altLang="en-US" dirty="0"/>
              <a:t>인터페이스를 구현한다는 말은 인터페이스에 정의된 추상 메소드의 몸체를 정의한다는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156E-4CF3-4EDD-9635-6800C91D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99" y="2749923"/>
            <a:ext cx="7176974" cy="297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5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ED8AC-4B7B-49A3-91FA-905F1702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6BB-1C79-4F0B-A334-118F86C9D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Television </a:t>
            </a:r>
            <a:r>
              <a:rPr lang="ko-KR" altLang="en-US" dirty="0"/>
              <a:t>클래스의 객체를 생성하여 인터페이스에 정의된 메소드를 호출하여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0ED16-2E17-45EF-BB04-73A56618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72" y="2370604"/>
            <a:ext cx="7301193" cy="1043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2F8944-9CB1-4CB4-84FF-041D41F3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72" y="3848101"/>
            <a:ext cx="7229475" cy="9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8D633-5C4D-4DA2-9CF0-4E481958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en-US" altLang="ko-KR" dirty="0"/>
              <a:t>vs </a:t>
            </a:r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C1A8F-0F39-4C9B-BA15-2904AE2657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추상 클래스 사용 권장</a:t>
            </a:r>
            <a:endParaRPr lang="en-US" altLang="ko-KR" dirty="0"/>
          </a:p>
          <a:p>
            <a:pPr lvl="1"/>
            <a:r>
              <a:rPr lang="ko-KR" altLang="en-US" dirty="0"/>
              <a:t>만약 관련된 클래스들 사이에서 코드를 공유하고 싶다면 추상 클래스를 사용하는 것이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공통적인 필드나 메소드의 수가 많은 경우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public </a:t>
            </a:r>
            <a:r>
              <a:rPr lang="ko-KR" altLang="en-US" dirty="0"/>
              <a:t>이외의 접근 지정자를 사용해야 하는 경우에 추상 클래스를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정적이 아닌 필드나 상수가 아닌 필드를 선언하기를 원할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사용 권장</a:t>
            </a:r>
            <a:endParaRPr lang="en-US" altLang="ko-KR" dirty="0"/>
          </a:p>
          <a:p>
            <a:pPr lvl="1"/>
            <a:r>
              <a:rPr lang="ko-KR" altLang="en-US" dirty="0"/>
              <a:t>관련 없는 클래스들이 동일한 동작을 구현하기를 원할 때 사용한다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Comparable</a:t>
            </a:r>
            <a:r>
              <a:rPr lang="ko-KR" altLang="en-US" dirty="0"/>
              <a:t>과 </a:t>
            </a:r>
            <a:r>
              <a:rPr lang="en-US" altLang="ko-KR" dirty="0"/>
              <a:t>Cloneable</a:t>
            </a:r>
            <a:r>
              <a:rPr lang="ko-KR" altLang="en-US" dirty="0"/>
              <a:t>과 같은 인터페이스는 </a:t>
            </a:r>
            <a:r>
              <a:rPr lang="ko-KR" altLang="en-US" dirty="0" err="1"/>
              <a:t>관련없는</a:t>
            </a:r>
            <a:r>
              <a:rPr lang="ko-KR" altLang="en-US" dirty="0"/>
              <a:t> 클래스들이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특정한 자료형의 동작을 지정하고 싶지만 누가 구현하든지 </a:t>
            </a:r>
            <a:r>
              <a:rPr lang="ko-KR" altLang="en-US" dirty="0" err="1"/>
              <a:t>신경쓸</a:t>
            </a:r>
            <a:r>
              <a:rPr lang="ko-KR" altLang="en-US" dirty="0"/>
              <a:t> 필요가 없을 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다중 상속이 필요할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5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133B-96A1-408C-86A9-A8EF5378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F3471-0DCD-4EB1-AA2F-5350E33856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인터페이스를 정의하는 것은 새로운 자료형을 정의하는 것과 마찬가지이다</a:t>
            </a:r>
            <a:r>
              <a:rPr lang="en-US" altLang="ko-KR" dirty="0"/>
              <a:t>. </a:t>
            </a:r>
            <a:r>
              <a:rPr lang="ko-KR" altLang="en-US" dirty="0"/>
              <a:t>우리는 인터페이스 이름을 자료형처럼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49BDB-2FB1-46FF-A5DD-9D722CC8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1" y="2507037"/>
            <a:ext cx="7405688" cy="1384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3BEF45-258C-4ABF-B3D8-2B46DFF5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04" y="4197838"/>
            <a:ext cx="6423526" cy="21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69EC7-C1E1-4628-8777-BBD4F12F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원격 제어 인터페이스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F02AD5-D84D-4196-80B8-9F053AE4EB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9553" y="1600199"/>
            <a:ext cx="6656799" cy="4831905"/>
          </a:xfrm>
        </p:spPr>
      </p:pic>
    </p:spTree>
    <p:extLst>
      <p:ext uri="{BB962C8B-B14F-4D97-AF65-F5344CB8AC3E}">
        <p14:creationId xmlns:p14="http://schemas.microsoft.com/office/powerpoint/2010/main" val="36464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장의 목표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51E603-B05D-43A1-9F61-C155C8C0BA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3012" y="1691528"/>
            <a:ext cx="6657975" cy="443865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69EC7-C1E1-4628-8777-BBD4F12F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원격 제어 인터페이스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0F4B27-F201-4D7C-93F4-9AC4371B11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7998" y="1731304"/>
            <a:ext cx="6908004" cy="2797011"/>
          </a:xfrm>
        </p:spPr>
      </p:pic>
    </p:spTree>
    <p:extLst>
      <p:ext uri="{BB962C8B-B14F-4D97-AF65-F5344CB8AC3E}">
        <p14:creationId xmlns:p14="http://schemas.microsoft.com/office/powerpoint/2010/main" val="417855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279FC-3458-4FA5-B58B-811A0140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인터페이스도 상속할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992B2-581A-4606-B853-C449F4CDFA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52357"/>
            <a:ext cx="8153400" cy="4495800"/>
          </a:xfrm>
        </p:spPr>
        <p:txBody>
          <a:bodyPr/>
          <a:lstStyle/>
          <a:p>
            <a:r>
              <a:rPr lang="ko-KR" altLang="en-US" dirty="0" err="1"/>
              <a:t>인터페이스끼리도</a:t>
            </a:r>
            <a:r>
              <a:rPr lang="ko-KR" altLang="en-US" dirty="0"/>
              <a:t> 상속이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831DC-7975-4E6C-AA1C-F51DB87D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79" y="3315953"/>
            <a:ext cx="6849876" cy="1205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D84F48-DE6C-4205-88B8-E822803C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79" y="2132586"/>
            <a:ext cx="6849876" cy="11833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CD388-781B-4350-808E-BC7D4B6D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3" y="4609664"/>
            <a:ext cx="4944876" cy="16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090C-17AC-4E4B-9CDB-01AB669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EDA4A-7B97-4826-80F5-80F163C1F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다중 상속</a:t>
            </a:r>
            <a:r>
              <a:rPr lang="en-US" altLang="ko-KR" dirty="0"/>
              <a:t>(Multiple inheritance)</a:t>
            </a:r>
            <a:r>
              <a:rPr lang="ko-KR" altLang="en-US" dirty="0"/>
              <a:t>은 하나의 클래스가 여러 개의 부모 클래스를 가지는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5F6F26-7915-44A3-BCE1-444C462B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67" y="2667000"/>
            <a:ext cx="3743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5820E-6E24-4A79-BCB6-D4EECEF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1581F-4E20-4698-BE32-CB54E6EBFE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다중 상속은 애매모호한 상황을 만들 수 있기 때문에 자바에서는 금지되어 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5"/>
              </a:rPr>
              <a:t>이것은 흔히 “다이아몬드 </a:t>
            </a:r>
            <a:r>
              <a:rPr lang="ko-KR" altLang="en-US" sz="1800" b="0" i="0" u="none" strike="noStrike" baseline="0" dirty="0" err="1">
                <a:latin typeface="YDVYMjOStd125"/>
              </a:rPr>
              <a:t>문제”로</a:t>
            </a:r>
            <a:r>
              <a:rPr lang="ko-KR" altLang="en-US" sz="1800" b="0" i="0" u="none" strike="noStrike" baseline="0" dirty="0">
                <a:latin typeface="YDVYMjOStd125"/>
              </a:rPr>
              <a:t> 알려져 있다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클래스 </a:t>
            </a:r>
            <a:r>
              <a:rPr lang="en-US" altLang="ko-KR" sz="1800" b="0" i="0" u="none" strike="noStrike" baseline="0" dirty="0">
                <a:latin typeface="MinionPro-Regular"/>
              </a:rPr>
              <a:t>B</a:t>
            </a:r>
            <a:r>
              <a:rPr lang="ko-KR" altLang="en-US" sz="1800" b="0" i="0" u="none" strike="noStrike" baseline="0" dirty="0">
                <a:latin typeface="YDVYMjOStd125"/>
              </a:rPr>
              <a:t>와 </a:t>
            </a:r>
            <a:r>
              <a:rPr lang="en-US" altLang="ko-KR" sz="1800" b="0" i="0" u="none" strike="noStrike" baseline="0" dirty="0">
                <a:latin typeface="MinionPro-Regular"/>
              </a:rPr>
              <a:t>C</a:t>
            </a:r>
            <a:r>
              <a:rPr lang="ko-KR" altLang="en-US" sz="1800" b="0" i="0" u="none" strike="noStrike" baseline="0" dirty="0">
                <a:latin typeface="YDVYMjOStd125"/>
              </a:rPr>
              <a:t>가 </a:t>
            </a:r>
            <a:r>
              <a:rPr lang="en-US" altLang="ko-KR" sz="1800" b="0" i="0" u="none" strike="noStrike" baseline="0" dirty="0">
                <a:latin typeface="MinionPro-Regular"/>
              </a:rPr>
              <a:t>A</a:t>
            </a:r>
            <a:r>
              <a:rPr lang="ko-KR" altLang="en-US" sz="1800" b="0" i="0" u="none" strike="noStrike" baseline="0" dirty="0">
                <a:latin typeface="YDVYMjOStd125"/>
              </a:rPr>
              <a:t>로부터 상속을 받는다고 가정하자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클래스 </a:t>
            </a:r>
            <a:r>
              <a:rPr lang="en-US" altLang="ko-KR" sz="1800" b="0" i="0" u="none" strike="noStrike" baseline="0" dirty="0">
                <a:latin typeface="MinionPro-Regular"/>
              </a:rPr>
              <a:t>D</a:t>
            </a:r>
            <a:r>
              <a:rPr lang="ko-KR" altLang="en-US" sz="1800" b="0" i="0" u="none" strike="noStrike" baseline="0" dirty="0">
                <a:latin typeface="YDVYMjOStd125"/>
              </a:rPr>
              <a:t>는 </a:t>
            </a:r>
            <a:r>
              <a:rPr lang="en-US" altLang="ko-KR" sz="1800" b="0" i="0" u="none" strike="noStrike" baseline="0" dirty="0">
                <a:latin typeface="MinionPro-Regular"/>
              </a:rPr>
              <a:t>B</a:t>
            </a:r>
            <a:r>
              <a:rPr lang="ko-KR" altLang="en-US" sz="1800" b="0" i="0" u="none" strike="noStrike" baseline="0" dirty="0">
                <a:latin typeface="YDVYMjOStd125"/>
              </a:rPr>
              <a:t>와 </a:t>
            </a:r>
            <a:r>
              <a:rPr lang="en-US" altLang="ko-KR" sz="1800" b="0" i="0" u="none" strike="noStrike" baseline="0" dirty="0">
                <a:latin typeface="MinionPro-Regular"/>
              </a:rPr>
              <a:t>C</a:t>
            </a:r>
            <a:r>
              <a:rPr lang="ko-KR" altLang="en-US" sz="1800" b="0" i="0" u="none" strike="noStrike" baseline="0" dirty="0">
                <a:latin typeface="YDVYMjOStd125"/>
              </a:rPr>
              <a:t>에서 상속받는다</a:t>
            </a:r>
            <a:r>
              <a:rPr lang="en-US" altLang="ko-KR" sz="1800" b="0" i="0" u="none" strike="noStrike" baseline="0" dirty="0">
                <a:latin typeface="MinionPro-Regular"/>
              </a:rPr>
              <a:t>. </a:t>
            </a:r>
            <a:r>
              <a:rPr lang="ko-KR" altLang="en-US" sz="1800" b="0" i="0" u="none" strike="noStrike" baseline="0" dirty="0">
                <a:latin typeface="YDVYMjOStd125"/>
              </a:rPr>
              <a:t>클래스 </a:t>
            </a:r>
            <a:r>
              <a:rPr lang="en-US" altLang="ko-KR" sz="1800" b="0" i="0" u="none" strike="noStrike" baseline="0" dirty="0">
                <a:latin typeface="MinionPro-Regular"/>
              </a:rPr>
              <a:t>A</a:t>
            </a:r>
            <a:r>
              <a:rPr lang="ko-KR" altLang="en-US" sz="1800" b="0" i="0" u="none" strike="noStrike" baseline="0" dirty="0">
                <a:latin typeface="YDVYMjOStd125"/>
              </a:rPr>
              <a:t>에 메소드 </a:t>
            </a:r>
            <a:r>
              <a:rPr lang="en-US" altLang="ko-KR" sz="1800" b="0" i="0" u="none" strike="noStrike" baseline="0" dirty="0" err="1">
                <a:latin typeface="MinionPro-Regular"/>
              </a:rPr>
              <a:t>myMethod</a:t>
            </a:r>
            <a:r>
              <a:rPr lang="en-US" altLang="ko-KR" sz="1800" b="0" i="0" u="none" strike="noStrike" baseline="0" dirty="0">
                <a:latin typeface="MinionPro-Regular"/>
              </a:rPr>
              <a:t>() </a:t>
            </a:r>
            <a:r>
              <a:rPr lang="ko-KR" altLang="en-US" sz="1800" b="0" i="0" u="none" strike="noStrike" baseline="0" dirty="0">
                <a:latin typeface="YDVYMjOStd125"/>
              </a:rPr>
              <a:t>가 있는데 이것을 </a:t>
            </a:r>
            <a:r>
              <a:rPr lang="en-US" altLang="ko-KR" sz="1800" b="0" i="0" u="none" strike="noStrike" baseline="0" dirty="0">
                <a:latin typeface="MinionPro-Regular"/>
              </a:rPr>
              <a:t>B</a:t>
            </a:r>
            <a:r>
              <a:rPr lang="ko-KR" altLang="en-US" sz="1800" b="0" i="0" u="none" strike="noStrike" baseline="0" dirty="0">
                <a:latin typeface="YDVYMjOStd125"/>
              </a:rPr>
              <a:t>와 </a:t>
            </a:r>
            <a:r>
              <a:rPr lang="en-US" altLang="ko-KR" sz="1800" b="0" i="0" u="none" strike="noStrike" baseline="0" dirty="0">
                <a:latin typeface="MinionPro-Regular"/>
              </a:rPr>
              <a:t>C</a:t>
            </a:r>
            <a:r>
              <a:rPr lang="ko-KR" altLang="en-US" sz="1800" b="0" i="0" u="none" strike="noStrike" baseline="0" dirty="0">
                <a:latin typeface="YDVYMjOStd125"/>
              </a:rPr>
              <a:t>가 모두 </a:t>
            </a:r>
            <a:r>
              <a:rPr lang="en-US" altLang="ko-KR" sz="1800" b="0" i="0" u="none" strike="noStrike" baseline="0" dirty="0" err="1">
                <a:latin typeface="MinionPro-Regular"/>
              </a:rPr>
              <a:t>myMethod</a:t>
            </a:r>
            <a:r>
              <a:rPr lang="en-US" altLang="ko-KR" sz="1800" b="0" i="0" u="none" strike="noStrike" baseline="0" dirty="0">
                <a:latin typeface="MinionPro-Regular"/>
              </a:rPr>
              <a:t>()</a:t>
            </a:r>
            <a:r>
              <a:rPr lang="ko-KR" altLang="en-US" sz="1800" b="0" i="0" u="none" strike="noStrike" baseline="0" dirty="0">
                <a:latin typeface="YDVYMjOStd125"/>
              </a:rPr>
              <a:t>를 </a:t>
            </a:r>
            <a:r>
              <a:rPr lang="ko-KR" altLang="en-US" sz="1800" b="0" i="0" u="none" strike="noStrike" baseline="0" dirty="0" err="1">
                <a:latin typeface="YDVYMjOStd125"/>
              </a:rPr>
              <a:t>오버라이드하였다고</a:t>
            </a:r>
            <a:r>
              <a:rPr lang="ko-KR" altLang="en-US" sz="1800" b="0" i="0" u="none" strike="noStrike" baseline="0" dirty="0">
                <a:latin typeface="YDVYMjOStd125"/>
              </a:rPr>
              <a:t> 가정하자</a:t>
            </a:r>
            <a:r>
              <a:rPr lang="en-US" altLang="ko-KR" sz="1800" b="0" i="0" u="none" strike="noStrike" baseline="0" dirty="0">
                <a:latin typeface="MinionPro-Regular"/>
              </a:rPr>
              <a:t>. D</a:t>
            </a:r>
            <a:r>
              <a:rPr lang="ko-KR" altLang="en-US" sz="1800" b="0" i="0" u="none" strike="noStrike" baseline="0" dirty="0">
                <a:latin typeface="YDVYMjOStd125"/>
              </a:rPr>
              <a:t>를 통하여 </a:t>
            </a:r>
            <a:r>
              <a:rPr lang="en-US" altLang="ko-KR" sz="1800" b="0" i="0" u="none" strike="noStrike" baseline="0" dirty="0" err="1">
                <a:latin typeface="MinionPro-Regular"/>
              </a:rPr>
              <a:t>myMethod</a:t>
            </a:r>
            <a:r>
              <a:rPr lang="en-US" altLang="ko-KR" sz="1800" b="0" i="0" u="none" strike="noStrike" baseline="0" dirty="0">
                <a:latin typeface="MinionPro-Regular"/>
              </a:rPr>
              <a:t>()</a:t>
            </a:r>
            <a:r>
              <a:rPr lang="ko-KR" altLang="en-US" sz="1800" b="0" i="0" u="none" strike="noStrike" baseline="0" dirty="0">
                <a:latin typeface="YDVYMjOStd125"/>
              </a:rPr>
              <a:t>를 호출하게 되면 어떤 메소드가 호출되는가</a:t>
            </a:r>
            <a:r>
              <a:rPr lang="en-US" altLang="ko-KR" sz="1800" b="0" i="0" u="none" strike="noStrike" baseline="0" dirty="0">
                <a:latin typeface="MinionPro-Regular"/>
              </a:rPr>
              <a:t>? B</a:t>
            </a:r>
            <a:r>
              <a:rPr lang="ko-KR" altLang="en-US" sz="1800" b="0" i="0" u="none" strike="noStrike" baseline="0" dirty="0">
                <a:latin typeface="YDVYMjOStd125"/>
              </a:rPr>
              <a:t>의 메소드인가 아니면 </a:t>
            </a:r>
            <a:r>
              <a:rPr lang="en-US" altLang="ko-KR" sz="1800" b="0" i="0" u="none" strike="noStrike" baseline="0" dirty="0">
                <a:latin typeface="MinionPro-Regular"/>
              </a:rPr>
              <a:t>C</a:t>
            </a:r>
            <a:r>
              <a:rPr lang="ko-KR" altLang="en-US" sz="1800" b="0" i="0" u="none" strike="noStrike" baseline="0" dirty="0">
                <a:latin typeface="YDVYMjOStd125"/>
              </a:rPr>
              <a:t>의 메소드인가</a:t>
            </a:r>
            <a:r>
              <a:rPr lang="en-US" altLang="ko-KR" sz="1800" b="0" i="0" u="none" strike="noStrike" baseline="0" dirty="0">
                <a:latin typeface="MinionPro-Regular"/>
              </a:rPr>
              <a:t>?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B1155-A782-4E8F-910D-57376A57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52" y="3848100"/>
            <a:ext cx="2257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CA675-C5C6-49A4-8A16-87F1611A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인터페이스를 이용한 다중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55376-6176-4814-9298-46BF968EEA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동시에 여러 개의 인터페이스를 구현하면 다중 상속의 효과를 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D31E7-CF9C-49B3-BCA0-72F188B4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9" y="2184599"/>
            <a:ext cx="6974822" cy="3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9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EA2C-9394-4825-B784-192F113A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F43AD6-0E3B-4FEB-A3BE-4ED3368BBE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1" y="2327477"/>
            <a:ext cx="6490383" cy="4019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584FB-36A3-4EDA-8C4B-223A8607683E}"/>
              </a:ext>
            </a:extLst>
          </p:cNvPr>
          <p:cNvSpPr txBox="1"/>
          <p:nvPr/>
        </p:nvSpPr>
        <p:spPr>
          <a:xfrm>
            <a:off x="1066801" y="1537011"/>
            <a:ext cx="6902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두 번째 방법은 하나의 클래스를 상속받고 또 하나의 인터페이스를 구현하는 것이다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11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2FC4-9430-4607-9C33-3921B9A6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인터페이스에서의 상수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8A35A-D7C4-489F-B780-E3E5EBFCAA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인터페이스에서 정의된 변수는 자동적으로 </a:t>
            </a:r>
            <a:r>
              <a:rPr lang="en-US" altLang="ko-KR" dirty="0"/>
              <a:t>public static final</a:t>
            </a:r>
            <a:r>
              <a:rPr lang="ko-KR" altLang="en-US" dirty="0"/>
              <a:t>이 되어서 상수가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B0F91-56A6-4A4A-A98F-D6CD3D3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2444003"/>
            <a:ext cx="6565526" cy="15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B6909-6643-4A41-B0C1-1BDDB00F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다중 상속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C3E7F-044C-4042-91B1-8075018E62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추상적인 도형을 나타내는 </a:t>
            </a:r>
            <a:r>
              <a:rPr lang="en-US" altLang="ko-KR" dirty="0"/>
              <a:t>Shape</a:t>
            </a:r>
            <a:r>
              <a:rPr lang="ko-KR" altLang="en-US" dirty="0"/>
              <a:t>와 그림을 그리는 </a:t>
            </a:r>
            <a:r>
              <a:rPr lang="en-US" altLang="ko-KR" dirty="0"/>
              <a:t>Drawable </a:t>
            </a:r>
            <a:r>
              <a:rPr lang="ko-KR" altLang="en-US" dirty="0"/>
              <a:t>인터페이스를 동시에 상속받아서 </a:t>
            </a:r>
            <a:r>
              <a:rPr lang="en-US" altLang="ko-KR" dirty="0"/>
              <a:t>Circle </a:t>
            </a:r>
            <a:r>
              <a:rPr lang="ko-KR" altLang="en-US" dirty="0"/>
              <a:t>클래스를 정의해보자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22362-9311-4C3B-AE32-A961A212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2" y="2250141"/>
            <a:ext cx="6249912" cy="42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1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53D1-EABE-4C0F-B7E0-66DF100E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메소드와 정적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4CC16-E731-4EBA-BB61-7C956E88F2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8</a:t>
            </a:r>
            <a:r>
              <a:rPr lang="ko-KR" altLang="en-US" dirty="0"/>
              <a:t>에서 디폴트 메소드와 정적 메소드가 추가되었고 </a:t>
            </a:r>
            <a:r>
              <a:rPr lang="en-US" altLang="ko-KR" dirty="0"/>
              <a:t>Java 9</a:t>
            </a:r>
            <a:r>
              <a:rPr lang="ko-KR" altLang="en-US" dirty="0"/>
              <a:t>에서는 전용 메소드</a:t>
            </a:r>
            <a:r>
              <a:rPr lang="en-US" altLang="ko-KR" dirty="0"/>
              <a:t>(private method)</a:t>
            </a:r>
            <a:r>
              <a:rPr lang="ko-KR" altLang="en-US" dirty="0"/>
              <a:t>까지 추가되었다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D0A11C-C8F1-4B8E-AE75-DD74043D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78" y="2708181"/>
            <a:ext cx="4962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4B504-B7DB-4F19-B376-0C98056F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64CBB-3F85-4ED2-B7D4-405197EEEC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1718176" cy="4495800"/>
          </a:xfrm>
        </p:spPr>
        <p:txBody>
          <a:bodyPr/>
          <a:lstStyle/>
          <a:p>
            <a:r>
              <a:rPr lang="ko-KR" altLang="en-US" dirty="0"/>
              <a:t>디폴트 메소드</a:t>
            </a:r>
            <a:r>
              <a:rPr lang="en-US" altLang="ko-KR" dirty="0"/>
              <a:t>(default method)</a:t>
            </a:r>
            <a:r>
              <a:rPr lang="ko-KR" altLang="en-US" dirty="0"/>
              <a:t>는 인터페이스 개발자가 메소드의 디폴트 구현을 제공할 수 있는 기능이다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71EAF-E2D4-400B-BAAF-1A368E5D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97" y="1454513"/>
            <a:ext cx="6558803" cy="3572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9FA9FA-09F4-451D-BAEF-2420F9D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42" y="5014529"/>
            <a:ext cx="6558803" cy="17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46B2-174E-4D4B-B918-E474D78B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29C9-1C9C-4235-BF07-3067B6642C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(abstract class)</a:t>
            </a:r>
            <a:r>
              <a:rPr lang="ko-KR" altLang="en-US" dirty="0"/>
              <a:t>는 완전하게 구현되어 있지 않은 메소드를 가지고 있는 클래스를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메소드가 미완성되어 있으므로 추상 클래스로는 객체를 생성할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추상 클래스는 주로 상속 계층에서 추상적인 개념을 나타내기 위한 용도로 사용된다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F5D49-BD4D-4756-97FA-2614CC67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1" y="3429000"/>
            <a:ext cx="6202572" cy="29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1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B4E6-8F0E-454A-8852-CF46CFC9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디폴트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E2C56-A4B2-4231-BADD-28789E01E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</a:t>
            </a:r>
            <a:r>
              <a:rPr lang="en-US" altLang="ko-KR" dirty="0"/>
              <a:t>Drawable </a:t>
            </a:r>
            <a:r>
              <a:rPr lang="ko-KR" altLang="en-US" dirty="0"/>
              <a:t>인터페이스에 </a:t>
            </a:r>
            <a:r>
              <a:rPr lang="en-US" altLang="ko-KR" dirty="0" err="1"/>
              <a:t>getSize</a:t>
            </a:r>
            <a:r>
              <a:rPr lang="en-US" altLang="ko-KR" dirty="0"/>
              <a:t>()</a:t>
            </a:r>
            <a:r>
              <a:rPr lang="ko-KR" altLang="en-US" dirty="0"/>
              <a:t>라는 메소드가 추가되었다고 하자</a:t>
            </a:r>
            <a:r>
              <a:rPr lang="en-US" altLang="ko-KR" dirty="0"/>
              <a:t>. </a:t>
            </a:r>
            <a:r>
              <a:rPr lang="ko-KR" altLang="en-US" dirty="0"/>
              <a:t>만약 이것을 추상 메소드로만 제공한다면 기존의 코드는 동작하지 않는다</a:t>
            </a:r>
            <a:r>
              <a:rPr lang="en-US" altLang="ko-KR" dirty="0"/>
              <a:t>. </a:t>
            </a:r>
            <a:r>
              <a:rPr lang="en-US" altLang="ko-KR" dirty="0" err="1"/>
              <a:t>getSize</a:t>
            </a:r>
            <a:r>
              <a:rPr lang="en-US" altLang="ko-KR" dirty="0"/>
              <a:t>() </a:t>
            </a:r>
            <a:r>
              <a:rPr lang="ko-KR" altLang="en-US" dirty="0"/>
              <a:t>메소드를 디폴트 메소드로 정의하여서 기본적인 코드를 붙여준다면 기존의 코드도 변경없이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AC537-34AD-43D0-9967-24307157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97" y="2854780"/>
            <a:ext cx="6486805" cy="36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86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B4E6-8F0E-454A-8852-CF46CFC9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디폴트 메소드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9CABAB-3502-435D-B4F3-CF611491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600200"/>
            <a:ext cx="6373906" cy="20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A5DF-5F56-44B6-9039-DB409B5E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6E3BB-F642-471B-A0FB-C86E2665E4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인터페이스는 전통적으로 추상적인 규격이기 때문에 정적 메소드</a:t>
            </a:r>
            <a:r>
              <a:rPr lang="en-US" altLang="ko-KR" dirty="0"/>
              <a:t>(static method)</a:t>
            </a:r>
            <a:r>
              <a:rPr lang="ko-KR" altLang="en-US" dirty="0"/>
              <a:t>가 들어간다는 것은 처음에는 생각할 수도 없었다</a:t>
            </a:r>
            <a:r>
              <a:rPr lang="en-US" altLang="ko-KR" dirty="0"/>
              <a:t>. Java</a:t>
            </a:r>
            <a:r>
              <a:rPr lang="ko-KR" altLang="en-US" dirty="0"/>
              <a:t> </a:t>
            </a:r>
            <a:r>
              <a:rPr lang="en-US" altLang="ko-KR" dirty="0"/>
              <a:t>8 </a:t>
            </a:r>
            <a:r>
              <a:rPr lang="ko-KR" altLang="en-US" dirty="0"/>
              <a:t>이전에는 인터페이스에 딸린 정적 메소드를 제공하려면 인터페이스와는 별도의 유틸리티 클래스와 </a:t>
            </a:r>
            <a:r>
              <a:rPr lang="ko-KR" altLang="en-US" dirty="0" err="1"/>
              <a:t>헬퍼</a:t>
            </a:r>
            <a:r>
              <a:rPr lang="ko-KR" altLang="en-US" dirty="0"/>
              <a:t> 메소드를 생성하여야 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DBD0A-CF72-45F7-A847-11659DC2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44" y="2882152"/>
            <a:ext cx="6182285" cy="34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9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2426-9AE9-4191-A3F4-44C0137C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E5972-89D7-4B1A-B2C3-A0CD90457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예로 직원을 나타내는 </a:t>
            </a:r>
            <a:r>
              <a:rPr lang="en-US" altLang="ko-KR" dirty="0"/>
              <a:t>Employee </a:t>
            </a:r>
            <a:r>
              <a:rPr lang="ko-KR" altLang="en-US" dirty="0"/>
              <a:t>클래스를 구현할 때 인터페이스 안의 정적 메소드를 사용해보자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581EA-7377-4154-9277-1CE1BCE8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89" y="2521605"/>
            <a:ext cx="6823822" cy="30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2426-9AE9-4191-A3F4-44C0137C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5BC0AA-6B95-40D0-A84D-D6C960030B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8357" y="1790700"/>
            <a:ext cx="6921981" cy="4495800"/>
          </a:xfrm>
        </p:spPr>
      </p:pic>
    </p:spTree>
    <p:extLst>
      <p:ext uri="{BB962C8B-B14F-4D97-AF65-F5344CB8AC3E}">
        <p14:creationId xmlns:p14="http://schemas.microsoft.com/office/powerpoint/2010/main" val="251445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BE24-0A1F-4603-9CA8-160BC194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팩토리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1BD7D-E862-490E-AF36-13388A8E68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최근에 인터페이스에서도 팩토리 메소드</a:t>
            </a:r>
            <a:r>
              <a:rPr lang="en-US" altLang="ko-KR" dirty="0"/>
              <a:t>(factory method)</a:t>
            </a:r>
            <a:r>
              <a:rPr lang="ko-KR" altLang="en-US" dirty="0"/>
              <a:t>가 있는 것이 좋다고 간주되고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팩토리 메소드는 공장처럼 객체를 생성하는 정적 메소드이다</a:t>
            </a:r>
            <a:r>
              <a:rPr lang="en-US" altLang="ko-KR" dirty="0"/>
              <a:t>. </a:t>
            </a:r>
            <a:r>
              <a:rPr lang="ko-KR" altLang="en-US" dirty="0"/>
              <a:t>이것은 디자인 패턴의 하나로서 객체를 만드는 부분을 부모 클래스에 위임하는 패턴이다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new</a:t>
            </a:r>
            <a:r>
              <a:rPr lang="ko-KR" altLang="en-US" dirty="0"/>
              <a:t>를 호출하여서 객체를 생성하는 코드를 부모 클래스에 위임한다는 의미이다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0FA25-25D5-4E39-9624-C535284A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74" y="3816326"/>
            <a:ext cx="3985652" cy="213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CB8-2616-4676-A39D-7BF8DFF5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자율 주행 자동차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F3F88-E4EA-48D9-8D9C-890D477AB3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추상 메소드를 가지는 인터페이스와 이 인터페이스를 구현하는 클래스를 작성하여 테스트해보자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67A3A-A70F-4564-91C2-3579E050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304769"/>
            <a:ext cx="6600825" cy="2409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505D2F-DEAB-49CF-8E41-552D6ABB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23" y="4925818"/>
            <a:ext cx="6732249" cy="1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6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CB8-2616-4676-A39D-7BF8DFF5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자율 주행 자동차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D733D7-05DC-4604-8D3F-D7C2940E1FE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9359" y="1619206"/>
            <a:ext cx="7025281" cy="2079852"/>
          </a:xfrm>
        </p:spPr>
      </p:pic>
    </p:spTree>
    <p:extLst>
      <p:ext uri="{BB962C8B-B14F-4D97-AF65-F5344CB8AC3E}">
        <p14:creationId xmlns:p14="http://schemas.microsoft.com/office/powerpoint/2010/main" val="422634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CB8-2616-4676-A39D-7BF8DFF5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자율 주행 자동차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2544B3-35B3-45F2-9703-5E1DDB9676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2146" y="1600200"/>
            <a:ext cx="7314658" cy="4495800"/>
          </a:xfrm>
        </p:spPr>
      </p:pic>
    </p:spTree>
    <p:extLst>
      <p:ext uri="{BB962C8B-B14F-4D97-AF65-F5344CB8AC3E}">
        <p14:creationId xmlns:p14="http://schemas.microsoft.com/office/powerpoint/2010/main" val="2566637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6CB8-2616-4676-A39D-7BF8DFF5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자율 주행 자동차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7628EB-8FAE-437B-9CF1-A0B2CB4EB1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0328" y="1673163"/>
            <a:ext cx="7383743" cy="2656542"/>
          </a:xfrm>
        </p:spPr>
      </p:pic>
    </p:spTree>
    <p:extLst>
      <p:ext uri="{BB962C8B-B14F-4D97-AF65-F5344CB8AC3E}">
        <p14:creationId xmlns:p14="http://schemas.microsoft.com/office/powerpoint/2010/main" val="17953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13A-2071-4660-9F88-3878D401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8D7D2-C3D7-4EF0-8F9E-902DBBC45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추상 클래스를 만들기 위해서는 클래스 선언 시에 앞에 </a:t>
            </a:r>
            <a:r>
              <a:rPr lang="en-US" altLang="ko-KR" dirty="0"/>
              <a:t>abstract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FB871-2628-4946-AF00-4D9DCD09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6" y="2503025"/>
            <a:ext cx="7774362" cy="134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BB65F2-0FFE-4F06-9882-F620BB11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39" y="4058212"/>
            <a:ext cx="7711609" cy="16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3212-3965-445E-A59F-43672EA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비교하기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16808-58CC-49FC-A650-951DB1F193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Comparable </a:t>
            </a:r>
            <a:r>
              <a:rPr lang="ko-KR" altLang="en-US" dirty="0"/>
              <a:t>인터페이스는 객체와 객체의 순서를 비교할 때 사용된다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50F727-1C57-43FA-8D6F-B4E0B978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72" y="2251542"/>
            <a:ext cx="6638550" cy="2354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31480A-6061-4F86-8B5E-AED6ECAC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5" y="4987458"/>
            <a:ext cx="6638550" cy="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3212-3965-445E-A59F-43672EA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비교하기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0A2C07-CC4F-4FAA-BD69-1A6680B651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52553" y="354106"/>
            <a:ext cx="6556048" cy="5944343"/>
          </a:xfrm>
        </p:spPr>
      </p:pic>
    </p:spTree>
    <p:extLst>
      <p:ext uri="{BB962C8B-B14F-4D97-AF65-F5344CB8AC3E}">
        <p14:creationId xmlns:p14="http://schemas.microsoft.com/office/powerpoint/2010/main" val="3219029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3212-3965-445E-A59F-43672EAF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비교하기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A5D108-9F08-4D12-B79B-946E741A42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3893" y="1720577"/>
            <a:ext cx="6756213" cy="2901898"/>
          </a:xfrm>
        </p:spPr>
      </p:pic>
    </p:spTree>
    <p:extLst>
      <p:ext uri="{BB962C8B-B14F-4D97-AF65-F5344CB8AC3E}">
        <p14:creationId xmlns:p14="http://schemas.microsoft.com/office/powerpoint/2010/main" val="1622439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F20B-192F-45B9-8FA2-57F7DBC3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타이머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450EA-0E8C-445E-B6E9-4ADD5AB260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인터페이스가 가장 많이 사용되는 곳은 그래픽 사용자 인터페이스를 구현할 때이다</a:t>
            </a:r>
            <a:r>
              <a:rPr lang="en-US" altLang="ko-KR" dirty="0"/>
              <a:t>. </a:t>
            </a:r>
            <a:r>
              <a:rPr lang="ko-KR" altLang="en-US" dirty="0"/>
              <a:t>예를 들어서 버튼을 눌렀을 때 발생하는 이벤트를 처리하려면 어떤 공통적인 규격이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2687F-80DF-4475-9E8E-61E3DA78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45" y="2565867"/>
            <a:ext cx="3070132" cy="2006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FD297E-55BF-4933-A776-12C1B606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13" y="4742329"/>
            <a:ext cx="7313239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8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F20B-192F-45B9-8FA2-57F7DBC3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타이머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450EA-0E8C-445E-B6E9-4ADD5AB260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Timer </a:t>
            </a:r>
            <a:r>
              <a:rPr lang="ko-KR" altLang="en-US" dirty="0"/>
              <a:t>클래스는 주어진 시간이 되면 이벤트를 발생시키면서 </a:t>
            </a:r>
            <a:r>
              <a:rPr lang="en-US" altLang="ko-KR" dirty="0" err="1"/>
              <a:t>actionPerformed</a:t>
            </a:r>
            <a:r>
              <a:rPr lang="en-US" altLang="ko-KR" dirty="0"/>
              <a:t>() </a:t>
            </a:r>
            <a:r>
              <a:rPr lang="ko-KR" altLang="en-US" dirty="0"/>
              <a:t>메소드를 호출한다</a:t>
            </a:r>
            <a:r>
              <a:rPr lang="en-US" altLang="ko-KR" dirty="0"/>
              <a:t>. </a:t>
            </a:r>
            <a:r>
              <a:rPr lang="ko-KR" altLang="en-US" dirty="0"/>
              <a:t>이 점을 이용하여서 </a:t>
            </a:r>
            <a:r>
              <a:rPr lang="en-US" altLang="ko-KR" dirty="0"/>
              <a:t>1</a:t>
            </a:r>
            <a:r>
              <a:rPr lang="ko-KR" altLang="en-US" dirty="0"/>
              <a:t>초에 한 번씩 다음과 같이 “</a:t>
            </a:r>
            <a:r>
              <a:rPr lang="en-US" altLang="ko-KR" dirty="0"/>
              <a:t>beep”</a:t>
            </a:r>
            <a:r>
              <a:rPr lang="ko-KR" altLang="en-US" dirty="0"/>
              <a:t>를 출력하는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4E0B5-F330-4053-9C13-1B1D26B8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68" y="2675124"/>
            <a:ext cx="6749863" cy="1109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AECF1-348D-43A8-B64C-1D2F7715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20" y="3891057"/>
            <a:ext cx="4047285" cy="209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2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F20B-192F-45B9-8FA2-57F7DBC3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타이머</a:t>
            </a:r>
            <a:r>
              <a:rPr lang="en-US" altLang="ko-KR" dirty="0"/>
              <a:t> </a:t>
            </a:r>
            <a:r>
              <a:rPr lang="ko-KR" altLang="en-US" dirty="0"/>
              <a:t>이벤트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98659F-2777-4632-9EF2-4A8DEE75D4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1322" y="121897"/>
            <a:ext cx="6699344" cy="5979459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3BA027-D6FA-452D-BFCE-9C53A155A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81"/>
          <a:stretch/>
        </p:blipFill>
        <p:spPr>
          <a:xfrm>
            <a:off x="6405946" y="5748123"/>
            <a:ext cx="1904720" cy="11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1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3947-6DCD-4558-ACED-E77495C8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 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BC2CF8-740B-4C30-AB39-FF0049A5FD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73188"/>
            <a:ext cx="8153400" cy="1655812"/>
          </a:xfrm>
        </p:spPr>
      </p:pic>
    </p:spTree>
    <p:extLst>
      <p:ext uri="{BB962C8B-B14F-4D97-AF65-F5344CB8AC3E}">
        <p14:creationId xmlns:p14="http://schemas.microsoft.com/office/powerpoint/2010/main" val="1016291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5925-D270-439B-ACF7-20AEF43B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FEF0B-778D-4E01-96FD-DD19658C1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자바에서는 클래스 안에서 클래스를 정의할 수 있다</a:t>
            </a:r>
            <a:r>
              <a:rPr lang="en-US" altLang="ko-KR" dirty="0"/>
              <a:t>. </a:t>
            </a:r>
            <a:r>
              <a:rPr lang="ko-KR" altLang="en-US" dirty="0"/>
              <a:t>내부에 클래스를 가지고 있는 클래스를 외부 클래스</a:t>
            </a:r>
            <a:r>
              <a:rPr lang="en-US" altLang="ko-KR" dirty="0"/>
              <a:t>(outer class)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클래스 내부에 포함되는 클래스를 중첩 클래스</a:t>
            </a:r>
            <a:r>
              <a:rPr lang="en-US" altLang="ko-KR" dirty="0"/>
              <a:t>(nested class)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146D4-75B5-4342-BF15-DC34CC3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3" y="2850857"/>
            <a:ext cx="7936525" cy="20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86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05925-D270-439B-ACF7-20AEF43B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FEF0B-778D-4E01-96FD-DD19658C1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정적 중첩 클래스</a:t>
            </a:r>
            <a:r>
              <a:rPr lang="en-US" altLang="ko-KR" dirty="0"/>
              <a:t>: </a:t>
            </a:r>
            <a:r>
              <a:rPr lang="ko-KR" altLang="en-US" dirty="0"/>
              <a:t>앞에 </a:t>
            </a:r>
            <a:r>
              <a:rPr lang="en-US" altLang="ko-KR" dirty="0"/>
              <a:t>static</a:t>
            </a:r>
            <a:r>
              <a:rPr lang="ko-KR" altLang="en-US" dirty="0"/>
              <a:t>이 붙어서 내장되는 클래스</a:t>
            </a:r>
          </a:p>
          <a:p>
            <a:r>
              <a:rPr lang="ko-KR" altLang="en-US" dirty="0"/>
              <a:t>비정적 중첩 클래스</a:t>
            </a:r>
            <a:r>
              <a:rPr lang="en-US" altLang="ko-KR" dirty="0"/>
              <a:t>: static</a:t>
            </a:r>
            <a:r>
              <a:rPr lang="ko-KR" altLang="en-US" dirty="0"/>
              <a:t>이 붙지 않은 일반적인 중첩 클래스</a:t>
            </a:r>
          </a:p>
          <a:p>
            <a:pPr lvl="1"/>
            <a:r>
              <a:rPr lang="ko-KR" altLang="en-US" dirty="0"/>
              <a:t>내부 클래스</a:t>
            </a:r>
            <a:r>
              <a:rPr lang="en-US" altLang="ko-KR" dirty="0"/>
              <a:t>(inner class): </a:t>
            </a:r>
            <a:r>
              <a:rPr lang="ko-KR" altLang="en-US" dirty="0"/>
              <a:t>클래스의 멤버처럼 선언되는 중첩 클래스</a:t>
            </a:r>
          </a:p>
          <a:p>
            <a:pPr lvl="1"/>
            <a:r>
              <a:rPr lang="ko-KR" altLang="en-US" dirty="0"/>
              <a:t>지역 클래스</a:t>
            </a:r>
            <a:r>
              <a:rPr lang="en-US" altLang="ko-KR" dirty="0"/>
              <a:t>(local class): </a:t>
            </a:r>
            <a:r>
              <a:rPr lang="ko-KR" altLang="en-US" dirty="0"/>
              <a:t>메소드의 몸체 안에서 선언되는 중첩 클래스</a:t>
            </a:r>
          </a:p>
          <a:p>
            <a:pPr lvl="1"/>
            <a:r>
              <a:rPr lang="ko-KR" altLang="en-US" dirty="0"/>
              <a:t>익명 클래스</a:t>
            </a:r>
            <a:r>
              <a:rPr lang="en-US" altLang="ko-KR" dirty="0"/>
              <a:t>(</a:t>
            </a:r>
            <a:r>
              <a:rPr lang="en-US" altLang="ko-KR" dirty="0" err="1"/>
              <a:t>anonymouse</a:t>
            </a:r>
            <a:r>
              <a:rPr lang="en-US" altLang="ko-KR" dirty="0"/>
              <a:t> class): </a:t>
            </a:r>
            <a:r>
              <a:rPr lang="ko-KR" altLang="en-US" dirty="0"/>
              <a:t>수식의 중간에서 선언되고 바로 </a:t>
            </a:r>
            <a:r>
              <a:rPr lang="ko-KR" altLang="en-US" dirty="0" err="1"/>
              <a:t>객체화되는</a:t>
            </a:r>
            <a:r>
              <a:rPr lang="ko-KR" altLang="en-US" dirty="0"/>
              <a:t>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952394-3073-4CAD-8EB4-F37698B5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96" y="3933825"/>
            <a:ext cx="5391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8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343B-D1DD-4417-854E-F2EEBE5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28DBF-09C4-457A-9AC5-E63DEB1716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175376" cy="4495800"/>
          </a:xfrm>
        </p:spPr>
        <p:txBody>
          <a:bodyPr/>
          <a:lstStyle/>
          <a:p>
            <a:r>
              <a:rPr lang="ko-KR" altLang="en-US" dirty="0"/>
              <a:t>클래스 안에 클래스를 선언하는 경우이다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 클래스는 외부 클래스의 인스턴스 변수와 메소드를 전부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55637-7D35-4D92-8153-5B8AEEF4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32" y="1471530"/>
            <a:ext cx="6445568" cy="51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4E6C-86A5-49FC-B7A5-176BFB47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도형을 나타내는 클래스 계층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7DA9A6-C507-491B-8541-0BA79C64CB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1299" y="1725706"/>
            <a:ext cx="6838468" cy="4495800"/>
          </a:xfrm>
        </p:spPr>
      </p:pic>
    </p:spTree>
    <p:extLst>
      <p:ext uri="{BB962C8B-B14F-4D97-AF65-F5344CB8AC3E}">
        <p14:creationId xmlns:p14="http://schemas.microsoft.com/office/powerpoint/2010/main" val="3467516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52265-8256-4892-8E88-D9AC585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6C19E-0BC2-45DA-9230-0BB4E8934F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1646458" cy="4495800"/>
          </a:xfrm>
        </p:spPr>
        <p:txBody>
          <a:bodyPr/>
          <a:lstStyle/>
          <a:p>
            <a:r>
              <a:rPr lang="ko-KR" altLang="en-US" dirty="0"/>
              <a:t>지역 클래스</a:t>
            </a:r>
            <a:r>
              <a:rPr lang="en-US" altLang="ko-KR" dirty="0"/>
              <a:t>(local class)</a:t>
            </a:r>
            <a:r>
              <a:rPr lang="ko-KR" altLang="en-US" dirty="0"/>
              <a:t>는 메소드 안에 정의되는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953CF-2371-41F7-A631-497F70CC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56" y="1371600"/>
            <a:ext cx="66740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2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01EE-D87C-4516-987A-B7297753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클래스를 사용하는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2F9E84-880D-4B9A-99C4-44505D03AD8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7163" y="1881167"/>
            <a:ext cx="5914932" cy="3095665"/>
          </a:xfrm>
        </p:spPr>
      </p:pic>
    </p:spTree>
    <p:extLst>
      <p:ext uri="{BB962C8B-B14F-4D97-AF65-F5344CB8AC3E}">
        <p14:creationId xmlns:p14="http://schemas.microsoft.com/office/powerpoint/2010/main" val="3541143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D7AA-39A7-4C88-A388-68FB79A6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타이머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51BBD-0F6C-4ABB-BD30-5B589CFB6A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1673352" cy="4495800"/>
          </a:xfrm>
        </p:spPr>
        <p:txBody>
          <a:bodyPr/>
          <a:lstStyle/>
          <a:p>
            <a:r>
              <a:rPr lang="ko-KR" altLang="en-US" dirty="0"/>
              <a:t>타이머 이벤트를 지역 클래스로 다시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24899-2423-4E9F-A451-86D43725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486637"/>
            <a:ext cx="6548997" cy="50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9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58A52-6A8D-4389-8140-24CBE429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3B979-6F36-4E68-97F8-F9F9F9BF4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  <a:r>
              <a:rPr lang="ko-KR" altLang="en-US" dirty="0"/>
              <a:t>는 클래스 몸체는 정의되지만 이름이 없는 클래스이다</a:t>
            </a:r>
            <a:r>
              <a:rPr lang="en-US" altLang="ko-KR" dirty="0"/>
              <a:t>. </a:t>
            </a:r>
            <a:r>
              <a:rPr lang="ko-KR" altLang="en-US" dirty="0"/>
              <a:t>익명 클래스는 클래스를 정의하면서 동시에 객체를 생성하게 된다</a:t>
            </a:r>
            <a:r>
              <a:rPr lang="en-US" altLang="ko-KR" dirty="0"/>
              <a:t>. </a:t>
            </a:r>
            <a:r>
              <a:rPr lang="ko-KR" altLang="en-US" dirty="0"/>
              <a:t>이름이 없기 때문에 한 번만 사용이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F6F14-D1EF-439F-9CB9-F382D13E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01" y="2938183"/>
            <a:ext cx="3867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7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C5FE0-5C0F-4846-A5C9-CE9240E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클래스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F6A5F-79D5-48FF-8787-378ECA91F9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81818"/>
            <a:ext cx="8153400" cy="1368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2D5D-BC11-47CA-B163-DF2CBE0C62F4}"/>
              </a:ext>
            </a:extLst>
          </p:cNvPr>
          <p:cNvSpPr txBox="1"/>
          <p:nvPr/>
        </p:nvSpPr>
        <p:spPr>
          <a:xfrm>
            <a:off x="1272989" y="1990167"/>
            <a:ext cx="1577788" cy="246221"/>
          </a:xfrm>
          <a:prstGeom prst="rect">
            <a:avLst/>
          </a:prstGeom>
          <a:solidFill>
            <a:srgbClr val="55C5D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익명 클래스 정의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0126B5-E102-4B30-8BC2-8B440CA7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55" y="3353490"/>
            <a:ext cx="8038293" cy="136332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4FC3472-BE45-4745-BE0A-85691A88190F}"/>
              </a:ext>
            </a:extLst>
          </p:cNvPr>
          <p:cNvSpPr/>
          <p:nvPr/>
        </p:nvSpPr>
        <p:spPr>
          <a:xfrm>
            <a:off x="4129054" y="4866422"/>
            <a:ext cx="1120588" cy="32273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35D0E2-E67D-46CF-8A19-DAD6BEB62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5" y="5338761"/>
            <a:ext cx="8038293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3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60A63-F4BE-45CA-84CA-848878C8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</a:t>
            </a:r>
            <a:r>
              <a:rPr lang="en-US" altLang="ko-KR" dirty="0"/>
              <a:t> </a:t>
            </a:r>
            <a:r>
              <a:rPr lang="ko-KR" altLang="en-US" dirty="0"/>
              <a:t>클래스의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5B4537-CF74-4A4C-A830-4902D674E7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0588" y="1326694"/>
            <a:ext cx="6677481" cy="5302706"/>
          </a:xfrm>
        </p:spPr>
      </p:pic>
    </p:spTree>
    <p:extLst>
      <p:ext uri="{BB962C8B-B14F-4D97-AF65-F5344CB8AC3E}">
        <p14:creationId xmlns:p14="http://schemas.microsoft.com/office/powerpoint/2010/main" val="2587668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E12F7-E1A8-4B8B-8531-E4EA6559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액션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89DA6-8F98-4F29-8DB9-A0F17A72E8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600200"/>
            <a:ext cx="1525121" cy="4495800"/>
          </a:xfrm>
        </p:spPr>
        <p:txBody>
          <a:bodyPr/>
          <a:lstStyle/>
          <a:p>
            <a:r>
              <a:rPr lang="ko-KR" altLang="en-US" sz="1800" b="0" i="0" u="none" strike="noStrike" baseline="0" dirty="0">
                <a:latin typeface="YDVYGOStd125"/>
              </a:rPr>
              <a:t>앞에서 타이머 이벤트를 내부 클래스로 처리한 적이 있다</a:t>
            </a:r>
            <a:r>
              <a:rPr lang="en-US" altLang="ko-KR" sz="1800" b="0" i="0" u="none" strike="noStrike" baseline="0" dirty="0">
                <a:latin typeface="FrutigerNeueLT-Bk"/>
              </a:rPr>
              <a:t>. </a:t>
            </a:r>
            <a:r>
              <a:rPr lang="ko-KR" altLang="en-US" sz="1800" b="0" i="0" u="none" strike="noStrike" baseline="0" dirty="0">
                <a:latin typeface="YDVYGOStd125"/>
              </a:rPr>
              <a:t>이것을 익명 클래스로 다시 작성하여 보자</a:t>
            </a:r>
            <a:r>
              <a:rPr lang="en-US" altLang="ko-KR" sz="1800" b="0" i="0" u="none" strike="noStrike" baseline="0" dirty="0">
                <a:latin typeface="FrutigerNeueLT-Bk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95EE4-C9EC-486C-A6CF-17FD8242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00" y="1518397"/>
            <a:ext cx="6969550" cy="51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4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큐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r>
              <a:rPr lang="ko-KR" altLang="en-US" dirty="0"/>
              <a:t>는 요소가 선입선출 방식으로 추가되고 제거되는 자료구조이다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5"/>
              </a:rPr>
              <a:t>인터페이스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inionPro-Regular"/>
              </a:rPr>
              <a:t>Queue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5"/>
              </a:rPr>
              <a:t>를 설계해보자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MinionPro-Regular"/>
              </a:rPr>
              <a:t>. </a:t>
            </a:r>
          </a:p>
          <a:p>
            <a:pPr lvl="1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FrutigerNeueLT-Bk"/>
              </a:rPr>
              <a:t>q.dequeue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() : Queue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25"/>
              </a:rPr>
              <a:t>에서 하나의 항목을 삭제하고 반환한다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.</a:t>
            </a:r>
          </a:p>
          <a:p>
            <a:pPr lvl="1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FrutigerNeueLT-Bk"/>
              </a:rPr>
              <a:t>q.enqueue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(item) : Queue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25"/>
              </a:rPr>
              <a:t>에서 하나의 항목을 추가한다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.</a:t>
            </a:r>
          </a:p>
          <a:p>
            <a:pPr lvl="1"/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FrutigerNeueLT-Bk"/>
              </a:rPr>
              <a:t>q.isEmpty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() : Queue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25"/>
              </a:rPr>
              <a:t>가 비어 있는지를 검사한다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FrutigerNeueLT-Bk"/>
              </a:rPr>
              <a:t>.</a:t>
            </a:r>
          </a:p>
          <a:p>
            <a:r>
              <a:rPr lang="ko-KR" altLang="en-US" sz="1800" b="0" i="0" u="none" strike="noStrike" baseline="0" dirty="0">
                <a:latin typeface="YDVYMjOStd125"/>
              </a:rPr>
              <a:t>인터페이스 </a:t>
            </a:r>
            <a:r>
              <a:rPr lang="en-US" altLang="ko-KR" sz="1800" b="0" i="0" u="none" strike="noStrike" baseline="0" dirty="0">
                <a:latin typeface="MinionPro-Regular"/>
              </a:rPr>
              <a:t>Queue</a:t>
            </a:r>
            <a:r>
              <a:rPr lang="ko-KR" altLang="en-US" sz="1800" b="0" i="0" u="none" strike="noStrike" baseline="0" dirty="0">
                <a:latin typeface="YDVYMjOStd125"/>
              </a:rPr>
              <a:t>를 구현하는 클래스 </a:t>
            </a:r>
            <a:r>
              <a:rPr lang="en-US" altLang="ko-KR" sz="1800" b="0" i="0" u="none" strike="noStrike" baseline="0" dirty="0" err="1">
                <a:latin typeface="MinionPro-Regular"/>
              </a:rPr>
              <a:t>MyQueue</a:t>
            </a:r>
            <a:r>
              <a:rPr lang="en-US" altLang="ko-KR" sz="1800" b="0" i="0" u="none" strike="noStrike" baseline="0" dirty="0">
                <a:latin typeface="MinionPro-Regular"/>
              </a:rPr>
              <a:t> </a:t>
            </a:r>
            <a:r>
              <a:rPr lang="ko-KR" altLang="en-US" sz="1800" b="0" i="0" u="none" strike="noStrike" baseline="0" dirty="0">
                <a:latin typeface="YDVYMjOStd125"/>
              </a:rPr>
              <a:t>클래스를 작성해보자</a:t>
            </a:r>
            <a:r>
              <a:rPr lang="en-US" altLang="ko-KR" sz="1800" b="0" i="0" u="none" strike="noStrike" baseline="0" dirty="0">
                <a:latin typeface="YDVYMjOStd125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5E6F6-31BB-4046-BA8A-99270A67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67" y="2014258"/>
            <a:ext cx="6222066" cy="11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8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인터페이스는 추상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메소드만을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담고 있는 특수한 클래스이다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키워드로 정의한다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인터페이스를 상속받는 클래스는 반드시 인터페이스 안에 정의된 추상 메소드들을 구현하여야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즉 메소드의 몸체를 만들어야 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인터페이스를 이용하면 다중 상속의 효과를 낼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 안에는 필드가 없기 때문에 다중 상속에서 발생하는 복잡한 문제가 발생하지 않는다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디폴트 메소드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 method)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인터페이스 개발자가 메소드의 디폴트 구현을 제공할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수있는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기능이다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디폴트 메소드가 정의되어 있으면 인터페이스를 구현하는 클래스가 메소드의 몸체를 구현하지 않아도 메소드를 호출할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중첩 클래스는 클래스 안에 정의되는 클래스를 나타낸다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중첩 클래스에는 내부 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익명 클래스 등이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중첩 클래스를 사용하는 이유는 클래스 안의 멤버들을 자유롭게 접근하기 위해서이다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익명 클래스는 이름이 없이 생성되고 사라지는 클래스이다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작성과 객체 생성이 동시에 이루어진다</a:t>
            </a:r>
            <a:r>
              <a:rPr lang="en-US" altLang="ko-KR" sz="1600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4E6C-86A5-49FC-B7A5-176BFB47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도형을 나타내는 클래스 계층 구조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7F77A91-9EEB-4034-94B9-C584ABEF34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18129"/>
            <a:ext cx="7814650" cy="4495800"/>
          </a:xfrm>
        </p:spPr>
      </p:pic>
    </p:spTree>
    <p:extLst>
      <p:ext uri="{BB962C8B-B14F-4D97-AF65-F5344CB8AC3E}">
        <p14:creationId xmlns:p14="http://schemas.microsoft.com/office/powerpoint/2010/main" val="16557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4E6C-86A5-49FC-B7A5-176BFB47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도형을 나타내는 클래스 계층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C16E6BA-94F4-4F51-8944-04705FB83C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5105" y="1796564"/>
            <a:ext cx="6899648" cy="60131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871ECF-BE43-4E2C-9734-22EC636B2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05" y="2383533"/>
            <a:ext cx="6899648" cy="16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7A2C-3DF3-4E05-A5BB-8F36BF6A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용도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1EFA9-344F-40DA-90DB-307352BD5C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24070"/>
            <a:ext cx="8153400" cy="4448059"/>
          </a:xfrm>
        </p:spPr>
      </p:pic>
    </p:spTree>
    <p:extLst>
      <p:ext uri="{BB962C8B-B14F-4D97-AF65-F5344CB8AC3E}">
        <p14:creationId xmlns:p14="http://schemas.microsoft.com/office/powerpoint/2010/main" val="42756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A577-1186-4022-8A86-2372867B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BFB12A-F0D4-4015-A290-C9B70A776A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27983" y="1746838"/>
            <a:ext cx="7088034" cy="1237468"/>
          </a:xfrm>
        </p:spPr>
      </p:pic>
    </p:spTree>
    <p:extLst>
      <p:ext uri="{BB962C8B-B14F-4D97-AF65-F5344CB8AC3E}">
        <p14:creationId xmlns:p14="http://schemas.microsoft.com/office/powerpoint/2010/main" val="52158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2621</TotalTime>
  <Words>1312</Words>
  <Application>Microsoft Office PowerPoint</Application>
  <PresentationFormat>화면 슬라이드 쇼(4:3)</PresentationFormat>
  <Paragraphs>134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FrutigerNeueLT-Bk</vt:lpstr>
      <vt:lpstr>MinionPro-Regular</vt:lpstr>
      <vt:lpstr>YDVYGOStd125</vt:lpstr>
      <vt:lpstr>YDVYMjOStd125</vt:lpstr>
      <vt:lpstr>굴림</vt:lpstr>
      <vt:lpstr>Arial</vt:lpstr>
      <vt:lpstr>Tw Cen MT</vt:lpstr>
      <vt:lpstr>Wingdings</vt:lpstr>
      <vt:lpstr>Wingdings 2</vt:lpstr>
      <vt:lpstr>가을</vt:lpstr>
      <vt:lpstr>7장 추상 클래스, 인터페이스, 중첩 클래스</vt:lpstr>
      <vt:lpstr>7장의 목표</vt:lpstr>
      <vt:lpstr>추상 클래스</vt:lpstr>
      <vt:lpstr>추상 클래스 정의</vt:lpstr>
      <vt:lpstr>예제: 도형을 나타내는 클래스 계층 구조</vt:lpstr>
      <vt:lpstr>예제: 도형을 나타내는 클래스 계층 구조</vt:lpstr>
      <vt:lpstr>예제: 도형을 나타내는 클래스 계층 구조</vt:lpstr>
      <vt:lpstr>추상 클래스의 용도</vt:lpstr>
      <vt:lpstr>중간점검</vt:lpstr>
      <vt:lpstr>하드웨어 인터페이스</vt:lpstr>
      <vt:lpstr>인터페이스</vt:lpstr>
      <vt:lpstr>인터페이스의 용도</vt:lpstr>
      <vt:lpstr>인터페이스의 예</vt:lpstr>
      <vt:lpstr>인터페이스 정의</vt:lpstr>
      <vt:lpstr>인터페이스 구현</vt:lpstr>
      <vt:lpstr>인터페이스 사용</vt:lpstr>
      <vt:lpstr>인터페이스 vs 추상 클래스</vt:lpstr>
      <vt:lpstr>인터페이스와 타입</vt:lpstr>
      <vt:lpstr>예제: 원격 제어 인터페이스</vt:lpstr>
      <vt:lpstr>예제: 원격 제어 인터페이스</vt:lpstr>
      <vt:lpstr>인터페이스도 상속할 수 있다. </vt:lpstr>
      <vt:lpstr>인터페이스를 이용한 다중 상속</vt:lpstr>
      <vt:lpstr>다중 상속의 문제점</vt:lpstr>
      <vt:lpstr>인터페이스를 이용한 다중 상속</vt:lpstr>
      <vt:lpstr>인터페이스를 이용한 다중 상속</vt:lpstr>
      <vt:lpstr>인터페이스에서의 상수 정의</vt:lpstr>
      <vt:lpstr>예제: 다중 상속 예제</vt:lpstr>
      <vt:lpstr>디폴트 메소드와 정적 메소드</vt:lpstr>
      <vt:lpstr>디폴트 메소드</vt:lpstr>
      <vt:lpstr>예제: 디폴트 메소드</vt:lpstr>
      <vt:lpstr>예제: 디폴트 메소드</vt:lpstr>
      <vt:lpstr>정적 메소드</vt:lpstr>
      <vt:lpstr>예제: 정적 메소드</vt:lpstr>
      <vt:lpstr>예제: 정적 메소드</vt:lpstr>
      <vt:lpstr>인터페이스와 팩토리 메소드</vt:lpstr>
      <vt:lpstr>Lab: 자율 주행 자동차</vt:lpstr>
      <vt:lpstr>Sol: 자율 주행 자동차</vt:lpstr>
      <vt:lpstr>Sol: 자율 주행 자동차</vt:lpstr>
      <vt:lpstr>Sol: 자율 주행 자동차</vt:lpstr>
      <vt:lpstr>Lab: 객체 비교하기</vt:lpstr>
      <vt:lpstr>Sol: 객체 비교하기</vt:lpstr>
      <vt:lpstr>Sol: 객체 비교하기</vt:lpstr>
      <vt:lpstr>Lab: 타이머 이벤트 처리</vt:lpstr>
      <vt:lpstr>Lab: 타이머 이벤트 처리</vt:lpstr>
      <vt:lpstr>Sol: 타이머 이벤트 처리</vt:lpstr>
      <vt:lpstr>중간점검 </vt:lpstr>
      <vt:lpstr>중첩 클래스</vt:lpstr>
      <vt:lpstr>중첩 클래스의 분류</vt:lpstr>
      <vt:lpstr>내부 클래스</vt:lpstr>
      <vt:lpstr>지역 클래스</vt:lpstr>
      <vt:lpstr>중첩 클래스를 사용하는 이유</vt:lpstr>
      <vt:lpstr>Lab: 타이머 이벤트 처리</vt:lpstr>
      <vt:lpstr>익명 클래스 </vt:lpstr>
      <vt:lpstr>익명 클래스 정의</vt:lpstr>
      <vt:lpstr>익명 클래스의 예</vt:lpstr>
      <vt:lpstr>예제: 액션 이벤트 처리</vt:lpstr>
      <vt:lpstr>Mini Project: 큐 구현하기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616</cp:revision>
  <dcterms:created xsi:type="dcterms:W3CDTF">2007-06-29T06:43:39Z</dcterms:created>
  <dcterms:modified xsi:type="dcterms:W3CDTF">2022-02-26T00:15:41Z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