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9"/>
  </p:notesMasterIdLst>
  <p:handoutMasterIdLst>
    <p:handoutMasterId r:id="rId10"/>
  </p:handoutMasterIdLst>
  <p:sldIdLst>
    <p:sldId id="777" r:id="rId2"/>
    <p:sldId id="797" r:id="rId3"/>
    <p:sldId id="800" r:id="rId4"/>
    <p:sldId id="818" r:id="rId5"/>
    <p:sldId id="821" r:id="rId6"/>
    <p:sldId id="720" r:id="rId7"/>
    <p:sldId id="762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6DD"/>
    <a:srgbClr val="E8EFF8"/>
    <a:srgbClr val="FFF3DB"/>
    <a:srgbClr val="DDF1F0"/>
    <a:srgbClr val="F6923C"/>
    <a:srgbClr val="FFFAC2"/>
    <a:srgbClr val="FFFFCC"/>
    <a:srgbClr val="FDEAE9"/>
    <a:srgbClr val="CC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B151A-57FD-48E4-92EC-45C4AB7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Person </a:t>
            </a:r>
            <a:r>
              <a:rPr lang="ko-KR" altLang="en-US" dirty="0"/>
              <a:t>클래스와 </a:t>
            </a:r>
            <a:r>
              <a:rPr lang="en-US" altLang="ko-KR" dirty="0"/>
              <a:t>Student </a:t>
            </a:r>
            <a:r>
              <a:rPr lang="ko-KR" altLang="en-US" dirty="0"/>
              <a:t>클래스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4043F-47DE-4EF4-884C-4FDBFF4A58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클래스는 일반적인 사람을 나타낸다</a:t>
            </a:r>
            <a:r>
              <a:rPr lang="en-US" altLang="ko-KR" dirty="0"/>
              <a:t>. Person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Student </a:t>
            </a:r>
            <a:r>
              <a:rPr lang="ko-KR" altLang="en-US" dirty="0"/>
              <a:t>클래스를 작성해보자</a:t>
            </a:r>
            <a:r>
              <a:rPr lang="en-US" altLang="ko-KR" dirty="0"/>
              <a:t>. Person </a:t>
            </a:r>
            <a:r>
              <a:rPr lang="ko-KR" altLang="en-US" dirty="0"/>
              <a:t>클래스 중에서 민감한 개인 정보는 </a:t>
            </a:r>
            <a:r>
              <a:rPr lang="en-US" altLang="ko-KR" dirty="0"/>
              <a:t>private</a:t>
            </a:r>
            <a:r>
              <a:rPr lang="ko-KR" altLang="en-US" dirty="0"/>
              <a:t>으로 지정한다</a:t>
            </a:r>
            <a:r>
              <a:rPr lang="en-US" altLang="ko-KR" dirty="0"/>
              <a:t>. </a:t>
            </a:r>
            <a:r>
              <a:rPr lang="ko-KR" altLang="en-US" dirty="0"/>
              <a:t>예를 들어서 주민등록번호나 체중 같은 정보는 공개되면 안 된다</a:t>
            </a:r>
            <a:r>
              <a:rPr lang="en-US" altLang="ko-KR" dirty="0"/>
              <a:t>. </a:t>
            </a:r>
            <a:r>
              <a:rPr lang="ko-KR" altLang="en-US" dirty="0"/>
              <a:t>민감하지 않은 정보는 </a:t>
            </a:r>
            <a:r>
              <a:rPr lang="en-US" altLang="ko-KR" dirty="0"/>
              <a:t>protected</a:t>
            </a:r>
            <a:r>
              <a:rPr lang="ko-KR" altLang="en-US" dirty="0"/>
              <a:t>로 지정한다</a:t>
            </a:r>
            <a:r>
              <a:rPr lang="en-US" altLang="ko-KR" dirty="0"/>
              <a:t>. </a:t>
            </a:r>
            <a:r>
              <a:rPr lang="ko-KR" altLang="en-US" dirty="0"/>
              <a:t>공개해도 좋은 정보는 </a:t>
            </a:r>
            <a:r>
              <a:rPr lang="en-US" altLang="ko-KR" dirty="0"/>
              <a:t>public</a:t>
            </a:r>
            <a:r>
              <a:rPr lang="ko-KR" altLang="en-US" dirty="0"/>
              <a:t>으로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26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1B2C5-32C2-4979-9262-701E9524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66951-6904-4EDE-81A9-DD0E2650AF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  <a:r>
              <a:rPr lang="en-US" altLang="ko-KR" dirty="0"/>
              <a:t>(overloading)</a:t>
            </a:r>
            <a:r>
              <a:rPr lang="ko-KR" altLang="en-US" dirty="0"/>
              <a:t>이란 같은 </a:t>
            </a:r>
            <a:r>
              <a:rPr lang="ko-KR" altLang="en-US" dirty="0" err="1"/>
              <a:t>메소드명을</a:t>
            </a:r>
            <a:r>
              <a:rPr lang="ko-KR" altLang="en-US" dirty="0"/>
              <a:t> 가진 여러 개의 메소드를 작성하는 것이다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은 부모 클래스의 메소드를 자식 클래스가 다시 정의하는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클래스를 하나 생성하고 오버로딩</a:t>
            </a:r>
            <a:r>
              <a:rPr lang="en-US" altLang="ko-KR" dirty="0"/>
              <a:t>,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주석으로 설명 꼭 붙여주세요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30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46FD-9788-477A-A14B-44B8DC64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Employee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79F29-B0C1-4287-9DF6-672388665D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아래와 같은 상속 계층도를 가정하자</a:t>
            </a:r>
            <a:r>
              <a:rPr lang="en-US" altLang="ko-KR" dirty="0"/>
              <a:t>. </a:t>
            </a:r>
            <a:r>
              <a:rPr lang="ko-KR" altLang="en-US" dirty="0"/>
              <a:t>일반 직원은 </a:t>
            </a:r>
            <a:r>
              <a:rPr lang="en-US" altLang="ko-KR" dirty="0"/>
              <a:t>Employee </a:t>
            </a:r>
            <a:r>
              <a:rPr lang="ko-KR" altLang="en-US" dirty="0"/>
              <a:t>클래스로 모델링한다</a:t>
            </a:r>
            <a:r>
              <a:rPr lang="en-US" altLang="ko-KR" dirty="0"/>
              <a:t>. Employee </a:t>
            </a:r>
            <a:r>
              <a:rPr lang="ko-KR" altLang="en-US" dirty="0"/>
              <a:t>클래스를 상속받아서 관리자를 나타내는 </a:t>
            </a:r>
            <a:r>
              <a:rPr lang="en-US" altLang="ko-KR" dirty="0"/>
              <a:t>Manager </a:t>
            </a:r>
            <a:r>
              <a:rPr lang="ko-KR" altLang="en-US" dirty="0"/>
              <a:t>클래스와 프로그래머를 나타내는 </a:t>
            </a:r>
            <a:r>
              <a:rPr lang="en-US" altLang="ko-KR" dirty="0"/>
              <a:t>Programmer </a:t>
            </a:r>
            <a:r>
              <a:rPr lang="ko-KR" altLang="en-US" dirty="0"/>
              <a:t>클래스를 작성한다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1EA43-E514-4D44-8A8C-7EEB4B29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0" y="2928658"/>
            <a:ext cx="7625399" cy="2961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5D249-1858-423D-9C46-24C9A34C08E0}"/>
              </a:ext>
            </a:extLst>
          </p:cNvPr>
          <p:cNvSpPr txBox="1"/>
          <p:nvPr/>
        </p:nvSpPr>
        <p:spPr>
          <a:xfrm>
            <a:off x="5629835" y="3152001"/>
            <a:ext cx="91082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Employee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347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EFFB3-03D9-4AC6-AA68-8D642AA8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도형</a:t>
            </a:r>
            <a:r>
              <a:rPr lang="en-US" altLang="ko-KR" dirty="0"/>
              <a:t> </a:t>
            </a:r>
            <a:r>
              <a:rPr lang="ko-KR" altLang="en-US" dirty="0"/>
              <a:t>면적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112FA-8FAB-4EC0-929B-03EC9CD33B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 계층 구조에서 </a:t>
            </a:r>
            <a:r>
              <a:rPr lang="en-US" altLang="ko-KR" dirty="0"/>
              <a:t>Shape </a:t>
            </a:r>
            <a:r>
              <a:rPr lang="ko-KR" altLang="en-US" dirty="0"/>
              <a:t>클래스의 </a:t>
            </a:r>
            <a:r>
              <a:rPr lang="en-US" altLang="ko-KR" dirty="0" err="1"/>
              <a:t>getArea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오버라이드하여서</a:t>
            </a:r>
            <a:r>
              <a:rPr lang="ko-KR" altLang="en-US" dirty="0"/>
              <a:t> 각 도형에 맞는 면적을 계산해보자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1ACD4-24F0-4FCF-836B-EEE98B06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404782"/>
            <a:ext cx="7807980" cy="8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0B84C-2F36-400C-BE53-7C0F9F22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동물</a:t>
            </a:r>
            <a:r>
              <a:rPr lang="en-US" altLang="ko-KR" dirty="0"/>
              <a:t>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3E52C-912E-44FC-AA5E-D7CE6CD690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강아지와 고양이를 나타내는 클래스를 작성하자</a:t>
            </a:r>
            <a:r>
              <a:rPr lang="en-US" altLang="ko-KR" dirty="0"/>
              <a:t>. </a:t>
            </a:r>
            <a:r>
              <a:rPr lang="ko-KR" altLang="en-US" dirty="0"/>
              <a:t>이들 클래스의 부모 클래스로 </a:t>
            </a:r>
            <a:r>
              <a:rPr lang="en-US" altLang="ko-KR" dirty="0"/>
              <a:t>Animal </a:t>
            </a:r>
            <a:r>
              <a:rPr lang="ko-KR" altLang="en-US" dirty="0"/>
              <a:t>클래스를 정의한다</a:t>
            </a:r>
            <a:r>
              <a:rPr lang="en-US" altLang="ko-KR" dirty="0"/>
              <a:t>. </a:t>
            </a:r>
            <a:r>
              <a:rPr lang="ko-KR" altLang="en-US" dirty="0"/>
              <a:t>강아지와 고양이 클래스의 </a:t>
            </a:r>
            <a:r>
              <a:rPr lang="en-US" altLang="ko-KR" dirty="0"/>
              <a:t>speak() </a:t>
            </a:r>
            <a:r>
              <a:rPr lang="ko-KR" altLang="en-US" dirty="0"/>
              <a:t>메소드를 호출하면 각 동물들의 소리가 출력되도록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76BDB-CC20-4320-90E0-D1E98EE3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3" y="2656914"/>
            <a:ext cx="7807979" cy="11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전기차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전기 자동차를 클래스로 작성해보자</a:t>
            </a:r>
            <a:r>
              <a:rPr lang="en-US" altLang="ko-KR" dirty="0"/>
              <a:t>. </a:t>
            </a:r>
            <a:r>
              <a:rPr lang="ko-KR" altLang="en-US" dirty="0"/>
              <a:t>자동차는 완전</a:t>
            </a:r>
            <a:r>
              <a:rPr lang="en-US" altLang="ko-KR" dirty="0"/>
              <a:t>(100%) </a:t>
            </a:r>
            <a:r>
              <a:rPr lang="ko-KR" altLang="en-US" dirty="0"/>
              <a:t>배터리로 시작한다</a:t>
            </a:r>
            <a:r>
              <a:rPr lang="en-US" altLang="ko-KR" dirty="0"/>
              <a:t>. </a:t>
            </a:r>
            <a:r>
              <a:rPr lang="ko-KR" altLang="en-US"/>
              <a:t>자동차를 운전할 때마다 </a:t>
            </a:r>
            <a:r>
              <a:rPr lang="en-US" altLang="ko-KR" dirty="0"/>
              <a:t>1km</a:t>
            </a:r>
            <a:r>
              <a:rPr lang="ko-KR" altLang="en-US" dirty="0"/>
              <a:t>를 주행하고 배터리의 </a:t>
            </a:r>
            <a:r>
              <a:rPr lang="en-US" altLang="ko-KR" dirty="0"/>
              <a:t>10%</a:t>
            </a:r>
            <a:r>
              <a:rPr lang="ko-KR" altLang="en-US" dirty="0"/>
              <a:t>를 소모한다</a:t>
            </a:r>
            <a:r>
              <a:rPr lang="en-US" altLang="ko-KR" dirty="0"/>
              <a:t>. </a:t>
            </a:r>
            <a:r>
              <a:rPr lang="ko-KR" altLang="en-US" dirty="0"/>
              <a:t>전기 자동차에는 </a:t>
            </a:r>
            <a:r>
              <a:rPr lang="en-US" altLang="ko-KR" dirty="0"/>
              <a:t>2</a:t>
            </a:r>
            <a:r>
              <a:rPr lang="ko-KR" altLang="en-US" dirty="0"/>
              <a:t>가지 정보를 보여주는 디스플레이가 있다</a:t>
            </a:r>
            <a:r>
              <a:rPr lang="en-US" altLang="ko-KR" dirty="0"/>
              <a:t>. </a:t>
            </a:r>
            <a:r>
              <a:rPr lang="ko-KR" altLang="en-US" dirty="0"/>
              <a:t>주행한 총 거리는 “주행거리</a:t>
            </a:r>
            <a:r>
              <a:rPr lang="en-US" altLang="ko-KR" dirty="0"/>
              <a:t>: ...km”. </a:t>
            </a:r>
            <a:r>
              <a:rPr lang="ko-KR" altLang="en-US" dirty="0"/>
              <a:t>남은 배터리 </a:t>
            </a:r>
            <a:r>
              <a:rPr lang="ko-KR" altLang="en-US" dirty="0" err="1"/>
              <a:t>충전량은</a:t>
            </a:r>
            <a:r>
              <a:rPr lang="ko-KR" altLang="en-US" dirty="0"/>
              <a:t> “배터리</a:t>
            </a:r>
            <a:r>
              <a:rPr lang="en-US" altLang="ko-KR" dirty="0"/>
              <a:t>: ...%”</a:t>
            </a:r>
            <a:r>
              <a:rPr lang="ko-KR" altLang="en-US" dirty="0"/>
              <a:t>와 같이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6FF79-2B92-4EDA-B075-9D530BF0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248585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책 정보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읽은 책과 평점을 저장하는 객체 배열을 생성해보자</a:t>
            </a:r>
            <a:r>
              <a:rPr lang="en-US" altLang="ko-KR" dirty="0"/>
              <a:t>. </a:t>
            </a:r>
            <a:r>
              <a:rPr lang="ko-KR" altLang="en-US" dirty="0"/>
              <a:t>다음과 같은 메뉴가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F3F0E-FC3A-4E05-91BB-6A6E1090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443162"/>
            <a:ext cx="7410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2502</TotalTime>
  <Words>260</Words>
  <Application>Microsoft Office PowerPoint</Application>
  <PresentationFormat>화면 슬라이드 쇼(4:3)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예제: Person 클래스와 Student 클래스 만들어보기</vt:lpstr>
      <vt:lpstr>오버라이딩 vs 오버로딩</vt:lpstr>
      <vt:lpstr>Lab: Employee 클래스</vt:lpstr>
      <vt:lpstr>Lab: 도형 면적 계산하기</vt:lpstr>
      <vt:lpstr>Lab: 동물 다형성</vt:lpstr>
      <vt:lpstr>Mini Project: 전기차 클래스</vt:lpstr>
      <vt:lpstr>Mini Project: 책 정보 저장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현섭 이</cp:lastModifiedBy>
  <cp:revision>549</cp:revision>
  <dcterms:created xsi:type="dcterms:W3CDTF">2007-06-29T06:43:39Z</dcterms:created>
  <dcterms:modified xsi:type="dcterms:W3CDTF">2022-04-17T23:26:04Z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