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76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4CC2E-A15D-42A9-96DE-E6649EA6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AFA16-2CB6-4BFF-908E-009ADE31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3E053-0414-41FE-9959-E066D284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62697-BFBB-4CF0-88A3-A2FA6426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90297-BAE3-4095-B25C-06138FE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E4433-D5B5-4AFF-AD03-453C165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EEF22-532A-4069-95B8-7B860588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6D1FF-F6A0-4BA9-A3C2-0ACB471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0361D-FF8D-4CCB-B27B-5BAF53C7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8E27A-B8AD-42B0-A1EF-75E55EF7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8F8FD3-13D4-454D-B1B4-C6F07C18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12D4D-E2E2-48FE-A98E-E503D5B0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754-CCBD-4BE2-B9FB-F17292D8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59613-0EE7-4533-8C44-5C5445EF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491E2-3C51-4DE9-80FE-83127B72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3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FCD7-1B8E-4D54-B125-AA5D11D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6D84-487F-46E4-8367-5CE03DFF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06356-B377-4DD4-9753-81A1C361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5C3A1-429B-4C5B-A828-8BFCE7B7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6DE7D-A663-4E94-B033-B7EB8B04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83CD-579D-4436-A355-F160CD3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9CD69-50F0-4F09-A381-ECBCB235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29369-1272-48D5-834E-6BDA415C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D0102-CA33-4D2A-B5F7-60E08A4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03951-60A7-4FFD-8CF8-021FD0F7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FF139-A9DC-40D1-9326-80065359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A05EE-A050-476D-88F2-2EE1AA61D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36824-02B1-4053-B8D5-BE230E44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D02DB-37F4-400F-B961-A6295A73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DDFB-98DD-435B-86BE-4CC113B7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D6627-4BB1-4798-A85A-DBAA3613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DF9A1-2FC5-45BF-8771-A7567161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A77A9-548F-4957-9990-261DB49E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B8D64-62A4-40FD-928B-A1FAF3F0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353D2-A267-4463-BB3D-2A0BF43E4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3754C-515D-4625-8042-8D2EC484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A660C2-8BA9-4CA3-96A9-0E29FED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9E1195-F313-4205-B46F-6EA55CC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4C66F-F62B-4300-8D32-FFABB5EC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2F89-073E-46D9-B9E8-7D57584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947FB-65B6-4629-A537-7B68ACF1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1564AF-9222-417F-B222-B25A4819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D61AD-FD23-48E1-B16A-3F8B2FD5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9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99C80-D214-46AC-B64C-2C83DFDD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84CF2-5CAC-4E71-A82A-413B454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F1C7C7-6752-45EE-965F-EBA92EA1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BEAFB-2F74-412F-9C56-193C29AE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06578-8B7D-479D-BF62-0383D3AE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6791-8662-42DE-9656-9150A269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00812-EE93-4B8D-90AB-224DADAE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0E245-0F87-4EF0-94E2-2570159D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027E9-D4C1-4F78-8FA0-DE5B599C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7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9C21-7E43-4CA6-B882-D33507E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18B9A-BF80-45E5-BF2B-9E9CCE6C3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3F78-58D1-4C28-9F6A-BDB8CAB3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E6C7E-D8E2-4953-9F72-F98137BB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13BDC-6D46-4CC3-9771-EF5D7CA1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D2F71-74B0-4339-A0E8-FADF77DB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36EE5D-5D6E-4320-AB3E-FAF132CB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97DB3-7843-4E3A-93D4-6E6ED7B7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6A064-509C-4051-B783-1C885D4A5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7638-4F78-40EC-BA17-DE155A4D666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6ADF2-E523-4E8F-835B-C7F684FE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EB51-F823-411C-92A5-D25C5479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6490-DBED-49ED-9FC9-416FDCA5F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3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482BF0D-8728-4856-9A5C-3C976F77C95C}"/>
              </a:ext>
            </a:extLst>
          </p:cNvPr>
          <p:cNvSpPr/>
          <p:nvPr/>
        </p:nvSpPr>
        <p:spPr>
          <a:xfrm>
            <a:off x="4422524" y="1052064"/>
            <a:ext cx="7431121" cy="4374860"/>
          </a:xfrm>
          <a:prstGeom prst="roundRect">
            <a:avLst>
              <a:gd name="adj" fmla="val 305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1F3174-5F00-41D7-9D3A-504A510F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3" y="2506008"/>
            <a:ext cx="3563033" cy="36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48719-9214-40DC-B66A-453AF3F6D72D}"/>
              </a:ext>
            </a:extLst>
          </p:cNvPr>
          <p:cNvSpPr txBox="1"/>
          <p:nvPr/>
        </p:nvSpPr>
        <p:spPr>
          <a:xfrm>
            <a:off x="5243882" y="352019"/>
            <a:ext cx="578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서울시의 버스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지하철 혼잡도 표시</a:t>
            </a:r>
          </a:p>
        </p:txBody>
      </p:sp>
      <p:pic>
        <p:nvPicPr>
          <p:cNvPr id="1028" name="Picture 4" descr="생활TECH] 서울시 지하철 2호선 칸별 혼잡도의 원리 &lt; 라이프 &lt; 기사본문 - 테크월드뉴스 - 선연수 기자">
            <a:extLst>
              <a:ext uri="{FF2B5EF4-FFF2-40B4-BE49-F238E27FC236}">
                <a16:creationId xmlns:a16="http://schemas.microsoft.com/office/drawing/2014/main" id="{E790284C-E20E-46FA-AD47-E96E03E0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3" y="553673"/>
            <a:ext cx="3563033" cy="183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79132-3DA0-4B9E-BFEA-A555F9B7C021}"/>
              </a:ext>
            </a:extLst>
          </p:cNvPr>
          <p:cNvSpPr txBox="1"/>
          <p:nvPr/>
        </p:nvSpPr>
        <p:spPr>
          <a:xfrm>
            <a:off x="4522352" y="1405715"/>
            <a:ext cx="72314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구현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교통카드를 이용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기준 무게를 통해 혼잡도 표기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사람은 평균 </a:t>
            </a:r>
            <a:r>
              <a:rPr lang="en-US" altLang="ko-KR" dirty="0"/>
              <a:t>65kg</a:t>
            </a:r>
            <a:r>
              <a:rPr lang="ko-KR" altLang="en-US" dirty="0"/>
              <a:t>으로 책정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오류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스모 선수의 탑승</a:t>
            </a:r>
            <a:r>
              <a:rPr lang="en-US" altLang="ko-KR" dirty="0"/>
              <a:t>, </a:t>
            </a:r>
            <a:r>
              <a:rPr lang="ko-KR" altLang="en-US" dirty="0" err="1"/>
              <a:t>쌀가마</a:t>
            </a:r>
            <a:r>
              <a:rPr lang="ko-KR" altLang="en-US" dirty="0"/>
              <a:t> 잔뜩 가지고 탑승하지 않은 이상 괜찮음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왜 가능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하차 시 교통카드 태그 문화가 잘 되어 있음</a:t>
            </a:r>
            <a:endParaRPr lang="en-US" altLang="ko-KR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CF3097E-92DF-40E1-A97A-D11511AAF441}"/>
              </a:ext>
            </a:extLst>
          </p:cNvPr>
          <p:cNvSpPr/>
          <p:nvPr/>
        </p:nvSpPr>
        <p:spPr>
          <a:xfrm>
            <a:off x="4422524" y="5813610"/>
            <a:ext cx="626996" cy="39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9465A-AFA7-4F71-9093-436105DDFCCB}"/>
              </a:ext>
            </a:extLst>
          </p:cNvPr>
          <p:cNvSpPr txBox="1"/>
          <p:nvPr/>
        </p:nvSpPr>
        <p:spPr>
          <a:xfrm>
            <a:off x="5143807" y="5740464"/>
            <a:ext cx="64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개체의 어림잡은 추정에 쓰긴 하는구나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81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아마존 고 (Amazon Go)가 대단한 이유 [소비트렌드 대혁명] | 도선 블로그">
            <a:extLst>
              <a:ext uri="{FF2B5EF4-FFF2-40B4-BE49-F238E27FC236}">
                <a16:creationId xmlns:a16="http://schemas.microsoft.com/office/drawing/2014/main" id="{84DE0BDA-4B99-4324-928E-65D68C548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63160"/>
            <a:ext cx="5051425" cy="28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E47D2A-F1E7-4B93-B579-5017F67029B8}"/>
              </a:ext>
            </a:extLst>
          </p:cNvPr>
          <p:cNvSpPr txBox="1"/>
          <p:nvPr/>
        </p:nvSpPr>
        <p:spPr>
          <a:xfrm>
            <a:off x="5935982" y="1275886"/>
            <a:ext cx="5871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압력센서</a:t>
            </a:r>
            <a:r>
              <a:rPr lang="en-US" altLang="ko-KR" dirty="0"/>
              <a:t>,</a:t>
            </a:r>
            <a:r>
              <a:rPr lang="ko-KR" altLang="en-US" dirty="0"/>
              <a:t> 중력센서</a:t>
            </a:r>
            <a:r>
              <a:rPr lang="en-US" altLang="ko-KR" dirty="0"/>
              <a:t>,</a:t>
            </a:r>
            <a:r>
              <a:rPr lang="ko-KR" altLang="en-US" dirty="0"/>
              <a:t> 마이크를 </a:t>
            </a:r>
            <a:r>
              <a:rPr lang="ko-KR" altLang="en-US" dirty="0" err="1"/>
              <a:t>상품란에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압력 센서 </a:t>
            </a:r>
            <a:r>
              <a:rPr lang="en-US" altLang="ko-KR" dirty="0"/>
              <a:t>: </a:t>
            </a:r>
            <a:r>
              <a:rPr lang="ko-KR" altLang="en-US" dirty="0"/>
              <a:t>만졌는가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중력센서 </a:t>
            </a:r>
            <a:r>
              <a:rPr lang="en-US" altLang="ko-KR" dirty="0"/>
              <a:t>: </a:t>
            </a:r>
            <a:r>
              <a:rPr lang="ko-KR" altLang="en-US" dirty="0"/>
              <a:t>상품을 가져갔는가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마이크 </a:t>
            </a:r>
            <a:r>
              <a:rPr lang="en-US" altLang="ko-KR" dirty="0"/>
              <a:t>: </a:t>
            </a:r>
            <a:r>
              <a:rPr lang="ko-KR" altLang="en-US" dirty="0"/>
              <a:t>상품이 움직였는가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카메라 </a:t>
            </a:r>
            <a:r>
              <a:rPr lang="en-US" altLang="ko-KR" dirty="0"/>
              <a:t>: </a:t>
            </a:r>
            <a:r>
              <a:rPr lang="ko-KR" altLang="en-US" dirty="0"/>
              <a:t>고객 동선 파악</a:t>
            </a:r>
            <a:endParaRPr lang="en-US" altLang="ko-KR" dirty="0"/>
          </a:p>
          <a:p>
            <a:r>
              <a:rPr lang="en-US" altLang="ko-KR" dirty="0"/>
              <a:t> - RFID : </a:t>
            </a:r>
            <a:r>
              <a:rPr lang="ko-KR" altLang="en-US" dirty="0"/>
              <a:t>어떤 물건인가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F8C994-5255-47A8-9520-367DDE2077B3}"/>
              </a:ext>
            </a:extLst>
          </p:cNvPr>
          <p:cNvSpPr/>
          <p:nvPr/>
        </p:nvSpPr>
        <p:spPr>
          <a:xfrm>
            <a:off x="1584960" y="3763777"/>
            <a:ext cx="1705609" cy="170560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물건</a:t>
            </a:r>
            <a:endParaRPr lang="en-US" altLang="ko-KR" b="1" dirty="0"/>
          </a:p>
          <a:p>
            <a:pPr algn="ctr"/>
            <a:r>
              <a:rPr lang="ko-KR" altLang="en-US" b="1" dirty="0"/>
              <a:t>잡기</a:t>
            </a:r>
            <a:r>
              <a:rPr lang="en-US" altLang="ko-KR" b="1" dirty="0"/>
              <a:t>/</a:t>
            </a:r>
            <a:r>
              <a:rPr lang="ko-KR" altLang="en-US" b="1" dirty="0"/>
              <a:t>두기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451117F-2D37-4CB6-8BF8-1452DEA35506}"/>
              </a:ext>
            </a:extLst>
          </p:cNvPr>
          <p:cNvSpPr/>
          <p:nvPr/>
        </p:nvSpPr>
        <p:spPr>
          <a:xfrm>
            <a:off x="3459480" y="4296541"/>
            <a:ext cx="5051425" cy="64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F95428-5F0B-4F70-B743-399A5D32AD2B}"/>
              </a:ext>
            </a:extLst>
          </p:cNvPr>
          <p:cNvSpPr/>
          <p:nvPr/>
        </p:nvSpPr>
        <p:spPr>
          <a:xfrm>
            <a:off x="3992880" y="3763777"/>
            <a:ext cx="690880" cy="155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압력</a:t>
            </a:r>
            <a:endParaRPr lang="en-US" altLang="ko-KR" dirty="0"/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A0EF15-C71B-4D4C-A6C1-1B36767B65FA}"/>
              </a:ext>
            </a:extLst>
          </p:cNvPr>
          <p:cNvSpPr/>
          <p:nvPr/>
        </p:nvSpPr>
        <p:spPr>
          <a:xfrm>
            <a:off x="5040631" y="3763777"/>
            <a:ext cx="690880" cy="155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</a:t>
            </a:r>
            <a:endParaRPr lang="en-US" altLang="ko-KR" dirty="0"/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C196ED-A15D-45D4-993A-98B9F24B7BF8}"/>
              </a:ext>
            </a:extLst>
          </p:cNvPr>
          <p:cNvSpPr/>
          <p:nvPr/>
        </p:nvSpPr>
        <p:spPr>
          <a:xfrm>
            <a:off x="6088382" y="3763777"/>
            <a:ext cx="690880" cy="155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839551-79CA-4875-9845-51D132889B03}"/>
              </a:ext>
            </a:extLst>
          </p:cNvPr>
          <p:cNvSpPr/>
          <p:nvPr/>
        </p:nvSpPr>
        <p:spPr>
          <a:xfrm>
            <a:off x="7136133" y="3763777"/>
            <a:ext cx="690880" cy="155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9B3AA53-BA51-4D77-9C55-A3A583334F34}"/>
              </a:ext>
            </a:extLst>
          </p:cNvPr>
          <p:cNvSpPr/>
          <p:nvPr/>
        </p:nvSpPr>
        <p:spPr>
          <a:xfrm>
            <a:off x="9044305" y="3687577"/>
            <a:ext cx="1705609" cy="1705609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7D918DA-4F39-4856-B97F-F965FEA662FE}"/>
              </a:ext>
            </a:extLst>
          </p:cNvPr>
          <p:cNvSpPr/>
          <p:nvPr/>
        </p:nvSpPr>
        <p:spPr>
          <a:xfrm>
            <a:off x="9044305" y="3763777"/>
            <a:ext cx="1705609" cy="1705609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물건을</a:t>
            </a:r>
            <a:endParaRPr lang="en-US" altLang="ko-KR" b="1" dirty="0"/>
          </a:p>
          <a:p>
            <a:pPr algn="ctr"/>
            <a:r>
              <a:rPr lang="ko-KR" altLang="en-US" b="1" dirty="0"/>
              <a:t>샀다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FE5D8C-A8CD-4E0D-B080-0E90A8E2E7A8}"/>
              </a:ext>
            </a:extLst>
          </p:cNvPr>
          <p:cNvSpPr txBox="1"/>
          <p:nvPr/>
        </p:nvSpPr>
        <p:spPr>
          <a:xfrm>
            <a:off x="5997703" y="636519"/>
            <a:ext cx="578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무인 점포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아마존 고</a:t>
            </a:r>
            <a:r>
              <a:rPr lang="en-US" altLang="ko-KR" sz="2800" b="1" dirty="0"/>
              <a:t>’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7CC9BB-A009-4DB2-8FEB-9A023957D915}"/>
              </a:ext>
            </a:extLst>
          </p:cNvPr>
          <p:cNvSpPr/>
          <p:nvPr/>
        </p:nvSpPr>
        <p:spPr>
          <a:xfrm>
            <a:off x="5935982" y="601003"/>
            <a:ext cx="5871843" cy="561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C84B56C-A780-405C-A2F3-E11301E55E0B}"/>
              </a:ext>
            </a:extLst>
          </p:cNvPr>
          <p:cNvSpPr/>
          <p:nvPr/>
        </p:nvSpPr>
        <p:spPr>
          <a:xfrm>
            <a:off x="1966880" y="6077389"/>
            <a:ext cx="626996" cy="39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2C1E3-8228-49E2-B752-9818FB673264}"/>
              </a:ext>
            </a:extLst>
          </p:cNvPr>
          <p:cNvSpPr txBox="1"/>
          <p:nvPr/>
        </p:nvSpPr>
        <p:spPr>
          <a:xfrm>
            <a:off x="2688163" y="6004243"/>
            <a:ext cx="87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물건의 이동여부를 다양한 센서로 파악하는구나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107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419FE2E-C19C-46E2-B91D-916DBF59DCA3}"/>
              </a:ext>
            </a:extLst>
          </p:cNvPr>
          <p:cNvGrpSpPr/>
          <p:nvPr/>
        </p:nvGrpSpPr>
        <p:grpSpPr>
          <a:xfrm>
            <a:off x="457200" y="635000"/>
            <a:ext cx="3686060" cy="5588000"/>
            <a:chOff x="487680" y="-345440"/>
            <a:chExt cx="4450080" cy="674624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C1911FD-DE1A-4F63-B44B-D0CCB97A6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" y="3063240"/>
              <a:ext cx="4450080" cy="3337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AA7CF673-9E6F-4CBE-88CB-02C0C968B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41" b="6666"/>
            <a:stretch/>
          </p:blipFill>
          <p:spPr bwMode="auto">
            <a:xfrm>
              <a:off x="487680" y="-345440"/>
              <a:ext cx="4450080" cy="3265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8196C1-7B50-41F0-9960-83F05A0B8876}"/>
              </a:ext>
            </a:extLst>
          </p:cNvPr>
          <p:cNvSpPr txBox="1"/>
          <p:nvPr/>
        </p:nvSpPr>
        <p:spPr>
          <a:xfrm>
            <a:off x="5203318" y="670516"/>
            <a:ext cx="578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무인 점포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이마트 </a:t>
            </a:r>
            <a:r>
              <a:rPr lang="en-US" altLang="ko-KR" sz="2800" b="1" dirty="0"/>
              <a:t>24’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5FDDD4-7DC8-4222-8BEB-A4862E99ABA1}"/>
              </a:ext>
            </a:extLst>
          </p:cNvPr>
          <p:cNvSpPr/>
          <p:nvPr/>
        </p:nvSpPr>
        <p:spPr>
          <a:xfrm>
            <a:off x="4460240" y="635000"/>
            <a:ext cx="7274560" cy="561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13D1D-D5C0-4F3A-8F11-ECE3381CC504}"/>
              </a:ext>
            </a:extLst>
          </p:cNvPr>
          <p:cNvSpPr txBox="1"/>
          <p:nvPr/>
        </p:nvSpPr>
        <p:spPr>
          <a:xfrm>
            <a:off x="4532504" y="1488475"/>
            <a:ext cx="63793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무게센서 </a:t>
            </a:r>
            <a:r>
              <a:rPr lang="en-US" altLang="ko-KR" dirty="0"/>
              <a:t>: </a:t>
            </a:r>
            <a:r>
              <a:rPr lang="ko-KR" altLang="en-US" dirty="0"/>
              <a:t>상품을 가져갔는가</a:t>
            </a:r>
            <a:r>
              <a:rPr lang="en-US" altLang="ko-KR" dirty="0"/>
              <a:t>? + </a:t>
            </a:r>
            <a:r>
              <a:rPr lang="ko-KR" altLang="en-US" dirty="0"/>
              <a:t>제품이 손상되었는가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카메라 </a:t>
            </a:r>
            <a:r>
              <a:rPr lang="en-US" altLang="ko-KR" dirty="0"/>
              <a:t>: </a:t>
            </a:r>
            <a:r>
              <a:rPr lang="ko-KR" altLang="en-US" dirty="0"/>
              <a:t>고객 동선 파악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특이점</a:t>
            </a:r>
            <a:endParaRPr lang="en-US" altLang="ko-KR" b="1" dirty="0"/>
          </a:p>
          <a:p>
            <a:r>
              <a:rPr lang="ko-KR" altLang="en-US" dirty="0"/>
              <a:t> * 음료 마시고 내려놓아도 결제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단점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*</a:t>
            </a:r>
            <a:r>
              <a:rPr lang="en-US" altLang="ko-KR" dirty="0"/>
              <a:t> </a:t>
            </a:r>
            <a:r>
              <a:rPr lang="ko-KR" altLang="en-US" dirty="0"/>
              <a:t>물건위치 옮기면 결제됨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BCBF8F-F8CC-4633-848A-E9B2051F2416}"/>
              </a:ext>
            </a:extLst>
          </p:cNvPr>
          <p:cNvSpPr/>
          <p:nvPr/>
        </p:nvSpPr>
        <p:spPr>
          <a:xfrm>
            <a:off x="4578000" y="5737410"/>
            <a:ext cx="626996" cy="39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BA64C-B39F-47F7-8E47-6F75EB8A61BA}"/>
              </a:ext>
            </a:extLst>
          </p:cNvPr>
          <p:cNvSpPr txBox="1"/>
          <p:nvPr/>
        </p:nvSpPr>
        <p:spPr>
          <a:xfrm>
            <a:off x="5299283" y="5664264"/>
            <a:ext cx="64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물건의 위치를 옮기지 않도록 권장하자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930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336EC7-680B-4E32-84B9-61A5A242D4FB}"/>
              </a:ext>
            </a:extLst>
          </p:cNvPr>
          <p:cNvSpPr/>
          <p:nvPr/>
        </p:nvSpPr>
        <p:spPr>
          <a:xfrm>
            <a:off x="321495" y="1808480"/>
            <a:ext cx="2103120" cy="105664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F69C7-FB1F-4CDA-9AB6-384610E0A0E5}"/>
              </a:ext>
            </a:extLst>
          </p:cNvPr>
          <p:cNvSpPr txBox="1"/>
          <p:nvPr/>
        </p:nvSpPr>
        <p:spPr>
          <a:xfrm>
            <a:off x="662764" y="2152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카메라 센서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EEC846-330A-44E1-A33B-CFFEE879D7A1}"/>
              </a:ext>
            </a:extLst>
          </p:cNvPr>
          <p:cNvSpPr txBox="1"/>
          <p:nvPr/>
        </p:nvSpPr>
        <p:spPr>
          <a:xfrm>
            <a:off x="2532204" y="2013634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물건이 들어올려 졌는가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물건을 돌려놓았는가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93EA130-4539-444B-88CF-A619E661585A}"/>
              </a:ext>
            </a:extLst>
          </p:cNvPr>
          <p:cNvSpPr/>
          <p:nvPr/>
        </p:nvSpPr>
        <p:spPr>
          <a:xfrm>
            <a:off x="321495" y="3208774"/>
            <a:ext cx="2103120" cy="105664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6F42ED-33BD-4B0B-BDE0-E37C90AFB49A}"/>
              </a:ext>
            </a:extLst>
          </p:cNvPr>
          <p:cNvSpPr txBox="1"/>
          <p:nvPr/>
        </p:nvSpPr>
        <p:spPr>
          <a:xfrm>
            <a:off x="778181" y="35524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무게 센서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C444C5-2AFA-4482-826B-A03CFA2E6E28}"/>
              </a:ext>
            </a:extLst>
          </p:cNvPr>
          <p:cNvSpPr txBox="1"/>
          <p:nvPr/>
        </p:nvSpPr>
        <p:spPr>
          <a:xfrm>
            <a:off x="2532204" y="3301444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물건이 들어올려 졌는가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물건을 돌려놓았는가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본래 물체의 무게와 같은가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279E6D0-8BCC-4FF6-9E06-AE3CC20C6138}"/>
              </a:ext>
            </a:extLst>
          </p:cNvPr>
          <p:cNvSpPr/>
          <p:nvPr/>
        </p:nvSpPr>
        <p:spPr>
          <a:xfrm>
            <a:off x="321495" y="4609068"/>
            <a:ext cx="2103120" cy="105664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46256-3D14-4508-91E5-08FB59880722}"/>
              </a:ext>
            </a:extLst>
          </p:cNvPr>
          <p:cNvSpPr txBox="1"/>
          <p:nvPr/>
        </p:nvSpPr>
        <p:spPr>
          <a:xfrm>
            <a:off x="662764" y="481422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감압 센서</a:t>
            </a:r>
            <a:endParaRPr lang="en-US" altLang="ko-KR" b="1" dirty="0"/>
          </a:p>
          <a:p>
            <a:pPr algn="ctr"/>
            <a:r>
              <a:rPr lang="ko-KR" altLang="en-US" b="1" dirty="0"/>
              <a:t>마이크 센서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2CDC91-1968-409B-BF1F-B2F538E37D90}"/>
              </a:ext>
            </a:extLst>
          </p:cNvPr>
          <p:cNvSpPr txBox="1"/>
          <p:nvPr/>
        </p:nvSpPr>
        <p:spPr>
          <a:xfrm>
            <a:off x="2532204" y="4814221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물건이 건드려 졌는가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소리가 가져간 소리가 맞는가</a:t>
            </a:r>
            <a:r>
              <a:rPr lang="en-US" altLang="ko-KR" dirty="0"/>
              <a:t>?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E29F5CD-7D92-47C8-A11C-F2412322562A}"/>
              </a:ext>
            </a:extLst>
          </p:cNvPr>
          <p:cNvSpPr/>
          <p:nvPr/>
        </p:nvSpPr>
        <p:spPr>
          <a:xfrm>
            <a:off x="6326834" y="3625574"/>
            <a:ext cx="626996" cy="39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DDA07E-E9B0-454D-9ABC-B5037E63A563}"/>
              </a:ext>
            </a:extLst>
          </p:cNvPr>
          <p:cNvSpPr txBox="1"/>
          <p:nvPr/>
        </p:nvSpPr>
        <p:spPr>
          <a:xfrm>
            <a:off x="7112702" y="3301444"/>
            <a:ext cx="475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핵심적인 센서는 무게센서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나머지는 오차 보정을 위함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31B7E-3225-41AC-8326-E7E965D599C8}"/>
              </a:ext>
            </a:extLst>
          </p:cNvPr>
          <p:cNvSpPr txBox="1"/>
          <p:nvPr/>
        </p:nvSpPr>
        <p:spPr>
          <a:xfrm>
            <a:off x="3452633" y="521151"/>
            <a:ext cx="578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진열대의 센서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3A2881-9E11-4EFF-A6A7-059A67126B68}"/>
              </a:ext>
            </a:extLst>
          </p:cNvPr>
          <p:cNvSpPr/>
          <p:nvPr/>
        </p:nvSpPr>
        <p:spPr>
          <a:xfrm>
            <a:off x="3390912" y="485635"/>
            <a:ext cx="5871843" cy="561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여자 단색으로 채워진">
            <a:extLst>
              <a:ext uri="{FF2B5EF4-FFF2-40B4-BE49-F238E27FC236}">
                <a16:creationId xmlns:a16="http://schemas.microsoft.com/office/drawing/2014/main" id="{1BB312AB-EE1B-47EE-BB64-82EEDF9E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7040" y="1148080"/>
            <a:ext cx="2941320" cy="2941320"/>
          </a:xfrm>
          <a:prstGeom prst="rect">
            <a:avLst/>
          </a:prstGeom>
        </p:spPr>
      </p:pic>
      <p:pic>
        <p:nvPicPr>
          <p:cNvPr id="7" name="그래픽 6" descr="QR 코드 단색으로 채워진">
            <a:extLst>
              <a:ext uri="{FF2B5EF4-FFF2-40B4-BE49-F238E27FC236}">
                <a16:creationId xmlns:a16="http://schemas.microsoft.com/office/drawing/2014/main" id="{57307085-94A4-40A3-B900-81C78F1A9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9520" y="1854200"/>
            <a:ext cx="1574800" cy="15748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E84B1C-7EEA-4537-9B2A-BD1D5841001C}"/>
              </a:ext>
            </a:extLst>
          </p:cNvPr>
          <p:cNvSpPr/>
          <p:nvPr/>
        </p:nvSpPr>
        <p:spPr>
          <a:xfrm>
            <a:off x="1859280" y="2489200"/>
            <a:ext cx="635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FA85-CA7E-481B-8B28-611491001410}"/>
              </a:ext>
            </a:extLst>
          </p:cNvPr>
          <p:cNvSpPr txBox="1"/>
          <p:nvPr/>
        </p:nvSpPr>
        <p:spPr>
          <a:xfrm>
            <a:off x="330200" y="4976218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사용자가 </a:t>
            </a:r>
            <a:r>
              <a:rPr lang="en-US" altLang="ko-KR" sz="2800" b="1" dirty="0"/>
              <a:t>QR</a:t>
            </a:r>
            <a:r>
              <a:rPr lang="ko-KR" altLang="en-US" sz="2800" b="1" dirty="0"/>
              <a:t>을 인식</a:t>
            </a:r>
          </a:p>
        </p:txBody>
      </p:sp>
      <p:pic>
        <p:nvPicPr>
          <p:cNvPr id="11" name="그래픽 10" descr="쇼핑 바구니 단색으로 채워진">
            <a:extLst>
              <a:ext uri="{FF2B5EF4-FFF2-40B4-BE49-F238E27FC236}">
                <a16:creationId xmlns:a16="http://schemas.microsoft.com/office/drawing/2014/main" id="{34C11A7D-36B9-48B3-9746-AAC59AB623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8120" y="1534160"/>
            <a:ext cx="2209800" cy="2209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7BC47-65A2-41A2-9AC4-A78BAEA07B4A}"/>
              </a:ext>
            </a:extLst>
          </p:cNvPr>
          <p:cNvSpPr txBox="1"/>
          <p:nvPr/>
        </p:nvSpPr>
        <p:spPr>
          <a:xfrm>
            <a:off x="4424680" y="5005259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자유롭게 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5E9AB-02A8-4320-8141-0D32871BE5A3}"/>
              </a:ext>
            </a:extLst>
          </p:cNvPr>
          <p:cNvSpPr txBox="1"/>
          <p:nvPr/>
        </p:nvSpPr>
        <p:spPr>
          <a:xfrm>
            <a:off x="8275320" y="5005259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대여목록 업데이트</a:t>
            </a:r>
          </a:p>
        </p:txBody>
      </p:sp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9AE2433A-089D-4084-A493-E02C96359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0049" y="1850390"/>
            <a:ext cx="1887220" cy="1887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FBBA44-44E0-4207-B8EC-6E5428ABE7D6}"/>
              </a:ext>
            </a:extLst>
          </p:cNvPr>
          <p:cNvSpPr txBox="1"/>
          <p:nvPr/>
        </p:nvSpPr>
        <p:spPr>
          <a:xfrm>
            <a:off x="1802318" y="413512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C9D81-8A0E-45CD-8C69-32110D49C84D}"/>
              </a:ext>
            </a:extLst>
          </p:cNvPr>
          <p:cNvSpPr txBox="1"/>
          <p:nvPr/>
        </p:nvSpPr>
        <p:spPr>
          <a:xfrm>
            <a:off x="6008558" y="41351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7754B-5933-4AF5-A48D-919BD9AC5DEB}"/>
              </a:ext>
            </a:extLst>
          </p:cNvPr>
          <p:cNvSpPr txBox="1"/>
          <p:nvPr/>
        </p:nvSpPr>
        <p:spPr>
          <a:xfrm>
            <a:off x="9859198" y="413511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5448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A96AB-5999-4566-9620-72E280AA8117}"/>
              </a:ext>
            </a:extLst>
          </p:cNvPr>
          <p:cNvSpPr txBox="1"/>
          <p:nvPr/>
        </p:nvSpPr>
        <p:spPr>
          <a:xfrm>
            <a:off x="-60960" y="72310"/>
            <a:ext cx="413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     사용자가 </a:t>
            </a:r>
            <a:r>
              <a:rPr lang="en-US" altLang="ko-KR" sz="2800" b="1" dirty="0"/>
              <a:t>QR</a:t>
            </a:r>
            <a:r>
              <a:rPr lang="ko-KR" altLang="en-US" sz="2800" b="1" dirty="0"/>
              <a:t>을 인식</a:t>
            </a:r>
          </a:p>
        </p:txBody>
      </p:sp>
      <p:pic>
        <p:nvPicPr>
          <p:cNvPr id="6" name="그래픽 5" descr="QR 코드 단색으로 채워진">
            <a:extLst>
              <a:ext uri="{FF2B5EF4-FFF2-40B4-BE49-F238E27FC236}">
                <a16:creationId xmlns:a16="http://schemas.microsoft.com/office/drawing/2014/main" id="{BAF63BDF-F06F-4B2A-BE9E-2467C2ED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580" y="1437640"/>
            <a:ext cx="2656840" cy="2656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BCCC2-DEF1-4A53-B105-41BDF285C1FA}"/>
              </a:ext>
            </a:extLst>
          </p:cNvPr>
          <p:cNvSpPr txBox="1"/>
          <p:nvPr/>
        </p:nvSpPr>
        <p:spPr>
          <a:xfrm>
            <a:off x="4137660" y="4094480"/>
            <a:ext cx="3916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모바일 학생증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Or</a:t>
            </a:r>
          </a:p>
          <a:p>
            <a:pPr algn="ctr"/>
            <a:r>
              <a:rPr lang="ko-KR" altLang="en-US" sz="2800" b="1" dirty="0"/>
              <a:t>독자적 회원 시스템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BAFD49-75BA-4F78-A499-B14D51A6BA88}"/>
              </a:ext>
            </a:extLst>
          </p:cNvPr>
          <p:cNvSpPr/>
          <p:nvPr/>
        </p:nvSpPr>
        <p:spPr>
          <a:xfrm>
            <a:off x="4358640" y="4949537"/>
            <a:ext cx="3474720" cy="5299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3F2D1-266E-491A-BFB7-C43A445766DD}"/>
              </a:ext>
            </a:extLst>
          </p:cNvPr>
          <p:cNvSpPr txBox="1"/>
          <p:nvPr/>
        </p:nvSpPr>
        <p:spPr>
          <a:xfrm>
            <a:off x="-60960" y="-71716"/>
            <a:ext cx="629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11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A96AB-5999-4566-9620-72E280AA8117}"/>
              </a:ext>
            </a:extLst>
          </p:cNvPr>
          <p:cNvSpPr txBox="1"/>
          <p:nvPr/>
        </p:nvSpPr>
        <p:spPr>
          <a:xfrm>
            <a:off x="508000" y="72310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자유롭게 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E2076-16B2-4000-A22D-B5258DD017BA}"/>
              </a:ext>
            </a:extLst>
          </p:cNvPr>
          <p:cNvSpPr txBox="1"/>
          <p:nvPr/>
        </p:nvSpPr>
        <p:spPr>
          <a:xfrm>
            <a:off x="-60960" y="-71716"/>
            <a:ext cx="629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②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95E38-7F78-44BE-AE64-A8273E36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520" y="2515235"/>
            <a:ext cx="2190750" cy="1543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A70A4-0912-4B87-A7D2-1834440CC7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505" y="2515235"/>
            <a:ext cx="2190750" cy="1543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631152-04DC-45D6-A99A-E5FB65D6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4490" y="2515235"/>
            <a:ext cx="2190750" cy="154305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C7C1AE0-D772-45BC-B6F4-49915A5E5E3C}"/>
              </a:ext>
            </a:extLst>
          </p:cNvPr>
          <p:cNvSpPr/>
          <p:nvPr/>
        </p:nvSpPr>
        <p:spPr>
          <a:xfrm>
            <a:off x="2431415" y="2433955"/>
            <a:ext cx="107696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721693-CD64-488D-A1E1-2BC5B65FB074}"/>
              </a:ext>
            </a:extLst>
          </p:cNvPr>
          <p:cNvSpPr/>
          <p:nvPr/>
        </p:nvSpPr>
        <p:spPr>
          <a:xfrm>
            <a:off x="5684520" y="2008505"/>
            <a:ext cx="68072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614AE5C-CF41-4111-B55F-27F69C3AEE4D}"/>
              </a:ext>
            </a:extLst>
          </p:cNvPr>
          <p:cNvSpPr/>
          <p:nvPr/>
        </p:nvSpPr>
        <p:spPr>
          <a:xfrm>
            <a:off x="8612505" y="2286000"/>
            <a:ext cx="894080" cy="12655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C7CB61-973F-4D8F-B3B3-28200B5FE2C0}"/>
              </a:ext>
            </a:extLst>
          </p:cNvPr>
          <p:cNvSpPr/>
          <p:nvPr/>
        </p:nvSpPr>
        <p:spPr>
          <a:xfrm>
            <a:off x="1993582" y="3890010"/>
            <a:ext cx="1952625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무게센서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C521DB-82A6-4A9B-A830-5D708A5AECC4}"/>
              </a:ext>
            </a:extLst>
          </p:cNvPr>
          <p:cNvSpPr/>
          <p:nvPr/>
        </p:nvSpPr>
        <p:spPr>
          <a:xfrm>
            <a:off x="5048567" y="3878580"/>
            <a:ext cx="1952625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무게센서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8C299B-7C45-43A7-A23F-070C41A0D289}"/>
              </a:ext>
            </a:extLst>
          </p:cNvPr>
          <p:cNvSpPr/>
          <p:nvPr/>
        </p:nvSpPr>
        <p:spPr>
          <a:xfrm>
            <a:off x="8103552" y="3890010"/>
            <a:ext cx="1952625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무게센서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C8003-FCE9-4DFA-931B-5198BA2F324C}"/>
              </a:ext>
            </a:extLst>
          </p:cNvPr>
          <p:cNvSpPr txBox="1"/>
          <p:nvPr/>
        </p:nvSpPr>
        <p:spPr>
          <a:xfrm>
            <a:off x="3717098" y="5711825"/>
            <a:ext cx="475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이런 구조가 나오지 않을까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08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A96AB-5999-4566-9620-72E280AA8117}"/>
              </a:ext>
            </a:extLst>
          </p:cNvPr>
          <p:cNvSpPr txBox="1"/>
          <p:nvPr/>
        </p:nvSpPr>
        <p:spPr>
          <a:xfrm>
            <a:off x="508000" y="72310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대여목록 업데이트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E2076-16B2-4000-A22D-B5258DD017BA}"/>
              </a:ext>
            </a:extLst>
          </p:cNvPr>
          <p:cNvSpPr txBox="1"/>
          <p:nvPr/>
        </p:nvSpPr>
        <p:spPr>
          <a:xfrm>
            <a:off x="-60960" y="-71716"/>
            <a:ext cx="629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③</a:t>
            </a:r>
            <a:endParaRPr lang="ko-KR" altLang="en-US" sz="4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E60514-5806-4DD6-87CF-A2739D9AC1DD}"/>
              </a:ext>
            </a:extLst>
          </p:cNvPr>
          <p:cNvGrpSpPr/>
          <p:nvPr/>
        </p:nvGrpSpPr>
        <p:grpSpPr>
          <a:xfrm>
            <a:off x="3886201" y="1127760"/>
            <a:ext cx="3296920" cy="5161280"/>
            <a:chOff x="3774440" y="416560"/>
            <a:chExt cx="3937001" cy="61264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28B30B7-EE93-4F74-B1D6-8B0AA5B7DAE8}"/>
                </a:ext>
              </a:extLst>
            </p:cNvPr>
            <p:cNvSpPr/>
            <p:nvPr/>
          </p:nvSpPr>
          <p:spPr>
            <a:xfrm>
              <a:off x="3774440" y="1229360"/>
              <a:ext cx="3307080" cy="41642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B9072DF7-EB76-493D-8948-55EA324ED9DC}"/>
                </a:ext>
              </a:extLst>
            </p:cNvPr>
            <p:cNvSpPr/>
            <p:nvPr/>
          </p:nvSpPr>
          <p:spPr>
            <a:xfrm>
              <a:off x="3774440" y="416560"/>
              <a:ext cx="3916680" cy="812800"/>
            </a:xfrm>
            <a:prstGeom prst="parallelogram">
              <a:avLst>
                <a:gd name="adj" fmla="val 7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FEC338B-5317-4358-BA4C-98BD8AECB600}"/>
                </a:ext>
              </a:extLst>
            </p:cNvPr>
            <p:cNvSpPr/>
            <p:nvPr/>
          </p:nvSpPr>
          <p:spPr>
            <a:xfrm>
              <a:off x="3794761" y="4580767"/>
              <a:ext cx="3916680" cy="812800"/>
            </a:xfrm>
            <a:prstGeom prst="parallelogram">
              <a:avLst>
                <a:gd name="adj" fmla="val 7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B883B20-C695-44E6-963D-82B6E2429579}"/>
                </a:ext>
              </a:extLst>
            </p:cNvPr>
            <p:cNvSpPr/>
            <p:nvPr/>
          </p:nvSpPr>
          <p:spPr>
            <a:xfrm rot="16200000" flipH="1">
              <a:off x="4901504" y="2603951"/>
              <a:ext cx="4969633" cy="609599"/>
            </a:xfrm>
            <a:prstGeom prst="parallelogram">
              <a:avLst>
                <a:gd name="adj" fmla="val 12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62034E39-14F9-4865-BC7D-4922701F79FE}"/>
                </a:ext>
              </a:extLst>
            </p:cNvPr>
            <p:cNvSpPr/>
            <p:nvPr/>
          </p:nvSpPr>
          <p:spPr>
            <a:xfrm rot="5400000">
              <a:off x="2490715" y="2513085"/>
              <a:ext cx="5313680" cy="2746230"/>
            </a:xfrm>
            <a:prstGeom prst="parallelogram">
              <a:avLst>
                <a:gd name="adj" fmla="val 420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CEFC97-11AC-4CF9-8F16-8FE61609C3A0}"/>
              </a:ext>
            </a:extLst>
          </p:cNvPr>
          <p:cNvSpPr txBox="1"/>
          <p:nvPr/>
        </p:nvSpPr>
        <p:spPr>
          <a:xfrm>
            <a:off x="7635770" y="1470133"/>
            <a:ext cx="4757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문이 닫히면</a:t>
            </a:r>
            <a:r>
              <a:rPr lang="en-US" altLang="ko-KR" sz="2800" b="1" dirty="0"/>
              <a:t>?</a:t>
            </a:r>
          </a:p>
          <a:p>
            <a:r>
              <a:rPr lang="ko-KR" altLang="en-US" sz="2800" b="1" dirty="0"/>
              <a:t>담기 완료 버튼을 누르면</a:t>
            </a:r>
            <a:r>
              <a:rPr lang="en-US" altLang="ko-KR" sz="2800" b="1" dirty="0"/>
              <a:t>?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=&gt; </a:t>
            </a:r>
            <a:r>
              <a:rPr lang="ko-KR" altLang="en-US" sz="2800" b="1" dirty="0"/>
              <a:t>대여항목 선택 완료</a:t>
            </a:r>
          </a:p>
        </p:txBody>
      </p:sp>
    </p:spTree>
    <p:extLst>
      <p:ext uri="{BB962C8B-B14F-4D97-AF65-F5344CB8AC3E}">
        <p14:creationId xmlns:p14="http://schemas.microsoft.com/office/powerpoint/2010/main" val="16827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FFE25E-7889-48D2-A824-3F273CC9921A}"/>
              </a:ext>
            </a:extLst>
          </p:cNvPr>
          <p:cNvGrpSpPr/>
          <p:nvPr/>
        </p:nvGrpSpPr>
        <p:grpSpPr>
          <a:xfrm>
            <a:off x="148437" y="1719742"/>
            <a:ext cx="6687126" cy="3185841"/>
            <a:chOff x="5091607" y="1719743"/>
            <a:chExt cx="6687126" cy="3185841"/>
          </a:xfrm>
        </p:grpSpPr>
        <p:pic>
          <p:nvPicPr>
            <p:cNvPr id="2050" name="Picture 2" descr="아두이노 코딩">
              <a:extLst>
                <a:ext uri="{FF2B5EF4-FFF2-40B4-BE49-F238E27FC236}">
                  <a16:creationId xmlns:a16="http://schemas.microsoft.com/office/drawing/2014/main" id="{3BD45014-2802-4755-9066-EFA74CBEA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893" y="1978869"/>
              <a:ext cx="2244090" cy="2244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아두이노 코딩">
              <a:extLst>
                <a:ext uri="{FF2B5EF4-FFF2-40B4-BE49-F238E27FC236}">
                  <a16:creationId xmlns:a16="http://schemas.microsoft.com/office/drawing/2014/main" id="{DA31FD19-F7B5-412F-A15F-14DB511AF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0812" y="2251944"/>
              <a:ext cx="1667921" cy="1667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아두이노 코딩">
              <a:extLst>
                <a:ext uri="{FF2B5EF4-FFF2-40B4-BE49-F238E27FC236}">
                  <a16:creationId xmlns:a16="http://schemas.microsoft.com/office/drawing/2014/main" id="{CBB63EA8-CF2A-4015-86F2-BC1763AB63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4" t="11387" r="7524" b="8385"/>
            <a:stretch/>
          </p:blipFill>
          <p:spPr bwMode="auto">
            <a:xfrm>
              <a:off x="5091607" y="2508307"/>
              <a:ext cx="1769457" cy="1667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4807EC-806C-4E17-90D4-B103E8B35ACC}"/>
                </a:ext>
              </a:extLst>
            </p:cNvPr>
            <p:cNvSpPr txBox="1"/>
            <p:nvPr/>
          </p:nvSpPr>
          <p:spPr>
            <a:xfrm>
              <a:off x="7701108" y="17197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아두이노우노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EE8E3-3FAC-48E4-BB08-130DBD8F78FA}"/>
                </a:ext>
              </a:extLst>
            </p:cNvPr>
            <p:cNvSpPr txBox="1"/>
            <p:nvPr/>
          </p:nvSpPr>
          <p:spPr>
            <a:xfrm>
              <a:off x="10110812" y="1719743"/>
              <a:ext cx="13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/>
                <a:t>점퍼케이블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3CAE08-B967-4ABF-B875-65339F7E74B7}"/>
                </a:ext>
              </a:extLst>
            </p:cNvPr>
            <p:cNvSpPr txBox="1"/>
            <p:nvPr/>
          </p:nvSpPr>
          <p:spPr>
            <a:xfrm>
              <a:off x="5443363" y="1719743"/>
              <a:ext cx="13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/>
                <a:t>브레드보드</a:t>
              </a:r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F1D07-E607-42E6-B729-A4ADCB87D457}"/>
                </a:ext>
              </a:extLst>
            </p:cNvPr>
            <p:cNvSpPr txBox="1"/>
            <p:nvPr/>
          </p:nvSpPr>
          <p:spPr>
            <a:xfrm>
              <a:off x="7140594" y="4320809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/>
                <a:t>동방 물품 이용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EC18E2-CC42-42DC-9CF7-C6CC0EAC5CFC}"/>
              </a:ext>
            </a:extLst>
          </p:cNvPr>
          <p:cNvGrpSpPr/>
          <p:nvPr/>
        </p:nvGrpSpPr>
        <p:grpSpPr>
          <a:xfrm>
            <a:off x="7059159" y="1400961"/>
            <a:ext cx="4857226" cy="4640853"/>
            <a:chOff x="151002" y="1400961"/>
            <a:chExt cx="4857226" cy="46408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51D84D4-C3F6-4C90-82B3-AE2B4169D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7344"/>
            <a:stretch/>
          </p:blipFill>
          <p:spPr>
            <a:xfrm>
              <a:off x="405426" y="2508307"/>
              <a:ext cx="1900274" cy="14115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7D1909-287E-4E12-BC8B-FA0E6AFBA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1847"/>
            <a:stretch/>
          </p:blipFill>
          <p:spPr>
            <a:xfrm>
              <a:off x="2808529" y="2380125"/>
              <a:ext cx="1780249" cy="16679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3FC89-4662-457E-98C4-D9ACB8ACA35C}"/>
                </a:ext>
              </a:extLst>
            </p:cNvPr>
            <p:cNvSpPr txBox="1"/>
            <p:nvPr/>
          </p:nvSpPr>
          <p:spPr>
            <a:xfrm>
              <a:off x="2958622" y="1719743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/>
                <a:t>로드셀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엠프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(HX711)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EC46A9-5FE5-44C5-A4D7-A917DB9F4C29}"/>
                </a:ext>
              </a:extLst>
            </p:cNvPr>
            <p:cNvSpPr txBox="1"/>
            <p:nvPr/>
          </p:nvSpPr>
          <p:spPr>
            <a:xfrm>
              <a:off x="570735" y="1719742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무게측정센서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(</a:t>
              </a:r>
              <a:r>
                <a:rPr lang="ko-KR" altLang="en-US" b="1" dirty="0" err="1"/>
                <a:t>로드셀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558B3A-5619-448B-8422-9775BC58D5B5}"/>
                </a:ext>
              </a:extLst>
            </p:cNvPr>
            <p:cNvSpPr txBox="1"/>
            <p:nvPr/>
          </p:nvSpPr>
          <p:spPr>
            <a:xfrm>
              <a:off x="616418" y="4353886"/>
              <a:ext cx="1478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13,200</a:t>
              </a:r>
              <a:endParaRPr lang="ko-KR" altLang="en-US" sz="32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ED2C26-6487-4ADF-ABEA-713C2B270DDE}"/>
                </a:ext>
              </a:extLst>
            </p:cNvPr>
            <p:cNvSpPr/>
            <p:nvPr/>
          </p:nvSpPr>
          <p:spPr>
            <a:xfrm>
              <a:off x="151002" y="1400961"/>
              <a:ext cx="4789532" cy="295292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C6BAB8-F753-47C0-B47C-21847A4E3685}"/>
                </a:ext>
              </a:extLst>
            </p:cNvPr>
            <p:cNvSpPr txBox="1"/>
            <p:nvPr/>
          </p:nvSpPr>
          <p:spPr>
            <a:xfrm>
              <a:off x="3048391" y="4351159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8,800</a:t>
              </a:r>
              <a:endParaRPr lang="ko-KR" altLang="en-US" sz="3200" b="1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B22A071-CDF3-43CC-916B-F86A0A9F47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503" y="5243119"/>
              <a:ext cx="4781725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EB73D0-EDBE-41D7-9CEE-6ACD6BFEE862}"/>
                </a:ext>
              </a:extLst>
            </p:cNvPr>
            <p:cNvSpPr txBox="1"/>
            <p:nvPr/>
          </p:nvSpPr>
          <p:spPr>
            <a:xfrm>
              <a:off x="1094890" y="5457039"/>
              <a:ext cx="2901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C00000"/>
                  </a:solidFill>
                </a:rPr>
                <a:t>개당 </a:t>
              </a:r>
              <a:r>
                <a:rPr lang="en-US" altLang="ko-KR" sz="3200" b="1" dirty="0">
                  <a:solidFill>
                    <a:srgbClr val="C00000"/>
                  </a:solidFill>
                </a:rPr>
                <a:t>22,000 \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3EDD5D5-D484-440F-A25F-B7F3C27B5E18}"/>
              </a:ext>
            </a:extLst>
          </p:cNvPr>
          <p:cNvSpPr txBox="1"/>
          <p:nvPr/>
        </p:nvSpPr>
        <p:spPr>
          <a:xfrm>
            <a:off x="8057811" y="618992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필수 구매 물품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F20F7-3F53-4286-9EE2-D5E3AEB23FE8}"/>
              </a:ext>
            </a:extLst>
          </p:cNvPr>
          <p:cNvSpPr txBox="1"/>
          <p:nvPr/>
        </p:nvSpPr>
        <p:spPr>
          <a:xfrm>
            <a:off x="148437" y="60418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구매링크</a:t>
            </a:r>
            <a:r>
              <a:rPr lang="en-US" altLang="ko-KR" dirty="0"/>
              <a:t>1 : </a:t>
            </a:r>
            <a:r>
              <a:rPr lang="ko-KR" altLang="en-US" sz="800" dirty="0"/>
              <a:t>https://www.eduino.kr/product/detail.html?product_no=325&amp;cate_no=27&amp;display_group=1</a:t>
            </a:r>
            <a:endParaRPr lang="en-US" altLang="ko-KR" dirty="0"/>
          </a:p>
          <a:p>
            <a:r>
              <a:rPr lang="ko-KR" altLang="en-US" dirty="0"/>
              <a:t>구매링크</a:t>
            </a:r>
            <a:r>
              <a:rPr lang="en-US" altLang="ko-KR" dirty="0"/>
              <a:t>2 : </a:t>
            </a:r>
            <a:r>
              <a:rPr lang="en-US" altLang="ko-KR" sz="800" dirty="0"/>
              <a:t>https://www.eduino.kr/product/detail.html?product_no=328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788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362</Words>
  <Application>Microsoft Office PowerPoint</Application>
  <PresentationFormat>와이드스크린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jinjoo0402@office.deu.ac.kr</cp:lastModifiedBy>
  <cp:revision>1</cp:revision>
  <dcterms:created xsi:type="dcterms:W3CDTF">2022-03-23T07:45:54Z</dcterms:created>
  <dcterms:modified xsi:type="dcterms:W3CDTF">2022-03-23T10:04:07Z</dcterms:modified>
</cp:coreProperties>
</file>