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2145-896A-4EE6-95BE-879DA8E1C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AC8D84-98D8-4819-BB4B-2D88C5C3B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010A8-EE21-40ED-8E67-849DB936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ADDDF-7B9A-4F41-AA90-FD6FB312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A157E-9FFF-4FF1-AA1C-0BB8C11D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73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8F371-DEBD-49E1-843B-5015D6E4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9D3C78-2A38-46AD-9A23-ED65B1B7F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47F8-7DAE-485D-914B-D6CD429F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AFF58-87ED-4305-A230-B99E3B3B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8201F-AF7D-44A7-8D67-32883BA4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9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D82A83-29E2-4DBF-BBEC-89310BEF7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D73764-C902-49CC-B09F-0E9C16A96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76BFD-C545-47E1-997B-3EC027AC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FDCCA-E217-4AF4-9C4D-A9418CFE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84078-8E5A-49BD-9908-AD7D72FE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7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A442B-F3AD-49B9-9374-2230D205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E4A93-F077-4ED8-821C-2CEDE6A0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32065-B1A7-40EF-9866-39E3B45E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FFC90-08F1-4E77-AF4F-32C82259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10720-8ED2-4DE3-805E-457395E7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0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57196-766B-4B08-89E1-C30DBDCC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6AE49C-5255-40E3-99BA-03150BEC2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268C4-A75D-4F01-8FD5-E22687DE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F68DE-9C44-40DC-8049-72B0EEB6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ED68D-95E2-46CE-BCAE-79929DE5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6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1CA4E-1FFB-4AD4-BAFA-6E76E072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8B0A8-5BEA-4087-A7B9-3BE8CA4FC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95CF03-91D9-4531-A6DF-E7975D379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2D945-7B46-441D-99A0-D929A5D5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6EE193-80EF-41BC-A941-165F2AC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2C9D3F-E34E-49A4-8CB2-D00B1C15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7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44D0F-D08C-476A-8445-BEE0BC5C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1320C7-8D65-4BCE-875F-B84777970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8D90E-74BA-4904-9A4A-5CAABAF21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9FB3D7-42B5-4E39-9910-36FE45109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45E835-3DC7-4B43-A676-4D4304206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6BA305-FCFD-4420-B8B0-C3CC2B85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9730AE-9995-4B9C-A17B-792AE052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D20ECF-4EB7-4A68-BD98-E0B01E1D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78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0E66D-E371-4BFC-8827-2751D9B3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C7B62E-ED34-4A3E-ABBA-D92F5DDB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E6F7B-8BB6-4CE4-841A-C9B074CB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5E3F09-944B-4366-A6D6-401F0D93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82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7DFAEA-F6AB-4F62-A07A-E782242B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FF4552-E3D2-4CC8-9A94-66F49140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407220-69B8-4278-9620-2F0DA73A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24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E5179-CB4E-453D-8272-21FDD65A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344DE-6CCA-42F1-9CE6-49FD9A2A2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22CC00-0EB2-4EE1-870C-0D90BFED3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11856-67DC-490C-9EDB-1AA5AB0D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90C652-EA24-495B-BB88-AE33D06A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6EA5A7-FBB8-451D-AD80-35E3022A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7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C87B-C277-4A36-8C1F-AB144914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D43CA-4800-43BE-BE16-C137F70E6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317A75-7125-4675-AB57-7B251F96B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902F7A-D956-402C-BF70-7CE6ACFA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21B-373F-4F81-AA53-B87291A6C80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30430-A0A9-4481-BA7D-A4B66B01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7C6CE-392E-4EED-9FE1-6DB5DF01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3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08BAA2-A181-47DC-B8B7-383F4C99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2819B-F22F-449F-8C45-196A6F1C5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32775-788A-4F11-AA1F-0C13B38EA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721B-373F-4F81-AA53-B87291A6C80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543DD-9AFB-4457-ACB9-32E66447F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ECB46D-90B7-4BF9-A53D-7593E21D2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8E8B-C88F-4522-BDAF-12FF53130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2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22A2E1-A53B-4832-B687-1F921423CCE9}"/>
              </a:ext>
            </a:extLst>
          </p:cNvPr>
          <p:cNvSpPr txBox="1"/>
          <p:nvPr/>
        </p:nvSpPr>
        <p:spPr>
          <a:xfrm>
            <a:off x="166058" y="14745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666666"/>
                </a:solidFill>
                <a:latin typeface="Noto Sans" panose="020B0502040204020203" pitchFamily="34" charset="0"/>
              </a:rPr>
              <a:t>UI</a:t>
            </a:r>
            <a:r>
              <a:rPr lang="ko-KR" altLang="en-US" b="1" dirty="0">
                <a:solidFill>
                  <a:srgbClr val="666666"/>
                </a:solidFill>
                <a:latin typeface="Noto Sans" panose="020B0502040204020203" pitchFamily="34" charset="0"/>
              </a:rPr>
              <a:t> 흐름도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745139-12B8-463F-82C9-4BCF2D2C4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2078"/>
            <a:ext cx="12192000" cy="50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0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22A2E1-A53B-4832-B687-1F921423CCE9}"/>
              </a:ext>
            </a:extLst>
          </p:cNvPr>
          <p:cNvSpPr txBox="1"/>
          <p:nvPr/>
        </p:nvSpPr>
        <p:spPr>
          <a:xfrm>
            <a:off x="166058" y="147451"/>
            <a:ext cx="1705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666666"/>
                </a:solidFill>
                <a:latin typeface="Noto Sans" panose="020B0502040204020203" pitchFamily="34" charset="0"/>
              </a:rPr>
              <a:t>요구사항 분석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5F2260-B851-4DC3-BA05-14F2F2CDD58C}"/>
              </a:ext>
            </a:extLst>
          </p:cNvPr>
          <p:cNvSpPr/>
          <p:nvPr/>
        </p:nvSpPr>
        <p:spPr>
          <a:xfrm>
            <a:off x="586596" y="948906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35495E-C86C-4A10-8EA1-D8556AC8A0BF}"/>
              </a:ext>
            </a:extLst>
          </p:cNvPr>
          <p:cNvSpPr/>
          <p:nvPr/>
        </p:nvSpPr>
        <p:spPr>
          <a:xfrm>
            <a:off x="3352800" y="948905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B626F8-FD35-47C7-BB11-C296BD64EA68}"/>
              </a:ext>
            </a:extLst>
          </p:cNvPr>
          <p:cNvSpPr/>
          <p:nvPr/>
        </p:nvSpPr>
        <p:spPr>
          <a:xfrm>
            <a:off x="6119004" y="948905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 물품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878B4E-4D24-4ECE-9EC9-4ED9F1407322}"/>
              </a:ext>
            </a:extLst>
          </p:cNvPr>
          <p:cNvSpPr/>
          <p:nvPr/>
        </p:nvSpPr>
        <p:spPr>
          <a:xfrm>
            <a:off x="9057736" y="948905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FB25B-23E7-46AB-B5C5-BA47E768CD30}"/>
              </a:ext>
            </a:extLst>
          </p:cNvPr>
          <p:cNvSpPr txBox="1"/>
          <p:nvPr/>
        </p:nvSpPr>
        <p:spPr>
          <a:xfrm>
            <a:off x="399297" y="2263065"/>
            <a:ext cx="114361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관리자</a:t>
            </a:r>
            <a:r>
              <a:rPr lang="ko-KR" altLang="en-US" dirty="0"/>
              <a:t>와 </a:t>
            </a:r>
            <a:r>
              <a:rPr lang="ko-KR" altLang="en-US" dirty="0">
                <a:highlight>
                  <a:srgbClr val="FFFF00"/>
                </a:highlight>
              </a:rPr>
              <a:t>사용자</a:t>
            </a:r>
            <a:r>
              <a:rPr lang="ko-KR" altLang="en-US" dirty="0"/>
              <a:t>는 회원가입을 위해 </a:t>
            </a:r>
            <a:r>
              <a:rPr lang="ko-KR" altLang="en-US" b="1" dirty="0"/>
              <a:t>아이디</a:t>
            </a:r>
            <a:r>
              <a:rPr lang="en-US" altLang="ko-KR" b="1" dirty="0"/>
              <a:t>, </a:t>
            </a:r>
            <a:r>
              <a:rPr lang="ko-KR" altLang="en-US" b="1" dirty="0"/>
              <a:t>비밀번호</a:t>
            </a:r>
            <a:r>
              <a:rPr lang="en-US" altLang="ko-KR" b="1" dirty="0"/>
              <a:t>, </a:t>
            </a:r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전화번호</a:t>
            </a:r>
            <a:r>
              <a:rPr lang="en-US" altLang="ko-KR" b="1" dirty="0"/>
              <a:t>, </a:t>
            </a:r>
            <a:r>
              <a:rPr lang="ko-KR" altLang="en-US" b="1" dirty="0"/>
              <a:t>약관 동의정보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관리자</a:t>
            </a:r>
            <a:r>
              <a:rPr lang="ko-KR" altLang="en-US" dirty="0"/>
              <a:t>는 새로운 </a:t>
            </a:r>
            <a:r>
              <a:rPr lang="ko-KR" altLang="en-US" dirty="0">
                <a:highlight>
                  <a:srgbClr val="FFFF00"/>
                </a:highlight>
              </a:rPr>
              <a:t>기관</a:t>
            </a:r>
            <a:r>
              <a:rPr lang="ko-KR" altLang="en-US" dirty="0"/>
              <a:t>을 등록하기 위해 </a:t>
            </a:r>
            <a:r>
              <a:rPr lang="ko-KR" altLang="en-US" b="1" dirty="0"/>
              <a:t>기관명</a:t>
            </a:r>
            <a:r>
              <a:rPr lang="en-US" altLang="ko-KR" b="1" dirty="0"/>
              <a:t>, </a:t>
            </a:r>
            <a:r>
              <a:rPr lang="ko-KR" altLang="en-US" b="1" dirty="0"/>
              <a:t>부서명</a:t>
            </a:r>
            <a:r>
              <a:rPr lang="en-US" altLang="ko-KR" b="1" dirty="0"/>
              <a:t>, </a:t>
            </a:r>
            <a:r>
              <a:rPr lang="ko-KR" altLang="en-US" b="1" dirty="0" err="1"/>
              <a:t>소개글</a:t>
            </a:r>
            <a:r>
              <a:rPr lang="ko-KR" altLang="en-US" dirty="0" err="1"/>
              <a:t>이</a:t>
            </a:r>
            <a:r>
              <a:rPr lang="ko-KR" altLang="en-US" dirty="0"/>
              <a:t> 필요하다</a:t>
            </a:r>
            <a:r>
              <a:rPr lang="en-US" altLang="ko-KR" dirty="0"/>
              <a:t>, </a:t>
            </a:r>
            <a:r>
              <a:rPr lang="ko-KR" altLang="en-US" dirty="0"/>
              <a:t>그 후</a:t>
            </a:r>
            <a:r>
              <a:rPr lang="en-US" altLang="ko-KR" dirty="0"/>
              <a:t> </a:t>
            </a:r>
            <a:r>
              <a:rPr lang="ko-KR" altLang="en-US" b="1" dirty="0"/>
              <a:t>기관 코드</a:t>
            </a:r>
            <a:r>
              <a:rPr lang="ko-KR" altLang="en-US" dirty="0"/>
              <a:t>를 발급받는다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사용자</a:t>
            </a:r>
            <a:r>
              <a:rPr lang="ko-KR" altLang="en-US" dirty="0"/>
              <a:t>는 </a:t>
            </a:r>
            <a:r>
              <a:rPr lang="ko-KR" altLang="en-US" dirty="0">
                <a:highlight>
                  <a:srgbClr val="FFFF00"/>
                </a:highlight>
              </a:rPr>
              <a:t>기관</a:t>
            </a:r>
            <a:r>
              <a:rPr lang="ko-KR" altLang="en-US" dirty="0"/>
              <a:t>을 가입하기 위해 </a:t>
            </a:r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직급 및 부서</a:t>
            </a:r>
            <a:r>
              <a:rPr lang="en-US" altLang="ko-KR" b="1" dirty="0"/>
              <a:t>, </a:t>
            </a:r>
            <a:r>
              <a:rPr lang="ko-KR" altLang="en-US" b="1" dirty="0"/>
              <a:t>기관코드</a:t>
            </a:r>
            <a:r>
              <a:rPr lang="en-US" altLang="ko-KR" b="1" dirty="0"/>
              <a:t>, </a:t>
            </a:r>
            <a:r>
              <a:rPr lang="ko-KR" altLang="en-US" b="1" dirty="0"/>
              <a:t>연락처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메인페이지</a:t>
            </a:r>
            <a:r>
              <a:rPr lang="ko-KR" altLang="en-US" dirty="0"/>
              <a:t> 표시를 위해서는 이용자</a:t>
            </a:r>
            <a:r>
              <a:rPr lang="en-US" altLang="ko-KR" dirty="0"/>
              <a:t>(</a:t>
            </a:r>
            <a:r>
              <a:rPr lang="ko-KR" altLang="en-US" dirty="0">
                <a:highlight>
                  <a:srgbClr val="FFFF00"/>
                </a:highlight>
              </a:rPr>
              <a:t>관리자</a:t>
            </a:r>
            <a:r>
              <a:rPr lang="en-US" altLang="ko-KR" dirty="0"/>
              <a:t>, </a:t>
            </a:r>
            <a:r>
              <a:rPr lang="ko-KR" altLang="en-US" dirty="0">
                <a:highlight>
                  <a:srgbClr val="FFFF00"/>
                </a:highlight>
              </a:rPr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는</a:t>
            </a:r>
            <a:r>
              <a:rPr lang="ko-KR" altLang="en-US" b="1" dirty="0"/>
              <a:t> 소속기관명</a:t>
            </a:r>
            <a:r>
              <a:rPr lang="en-US" altLang="ko-KR" b="1" dirty="0"/>
              <a:t>, </a:t>
            </a:r>
            <a:r>
              <a:rPr lang="ko-KR" altLang="en-US" b="1" dirty="0"/>
              <a:t>이용자 권한</a:t>
            </a:r>
            <a:r>
              <a:rPr lang="ko-KR" altLang="en-US" dirty="0"/>
              <a:t>의 정보가 필요하다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BBA8B-4FFC-42AA-B593-0F0E380AC4A2}"/>
              </a:ext>
            </a:extLst>
          </p:cNvPr>
          <p:cNvSpPr txBox="1"/>
          <p:nvPr/>
        </p:nvSpPr>
        <p:spPr>
          <a:xfrm>
            <a:off x="370934" y="5899386"/>
            <a:ext cx="1146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약관은 선택사항</a:t>
            </a:r>
            <a:r>
              <a:rPr lang="en-US" altLang="ko-KR" sz="1400" dirty="0"/>
              <a:t>, </a:t>
            </a:r>
            <a:r>
              <a:rPr lang="ko-KR" altLang="en-US" sz="1400" dirty="0"/>
              <a:t>필수가 있을 거임</a:t>
            </a:r>
            <a:r>
              <a:rPr lang="en-US" altLang="ko-KR" sz="1400" dirty="0"/>
              <a:t>(</a:t>
            </a:r>
            <a:r>
              <a:rPr lang="ko-KR" altLang="en-US" sz="1400" dirty="0"/>
              <a:t>광고</a:t>
            </a:r>
            <a:r>
              <a:rPr lang="en-US" altLang="ko-KR" sz="1400" dirty="0"/>
              <a:t>, </a:t>
            </a:r>
            <a:r>
              <a:rPr lang="ko-KR" altLang="en-US" sz="1400" dirty="0"/>
              <a:t>개인정보활용</a:t>
            </a:r>
            <a:r>
              <a:rPr lang="en-US" altLang="ko-KR" sz="1400" dirty="0"/>
              <a:t>) </a:t>
            </a:r>
            <a:r>
              <a:rPr lang="ko-KR" altLang="en-US" sz="1400" dirty="0"/>
              <a:t>약관의 동의일은 가입일로 대체함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관리자가 기관을 등록할 때 기관 코드를 무한정으로 만들면 부담</a:t>
            </a:r>
            <a:r>
              <a:rPr lang="en-US" altLang="ko-KR" sz="1400" dirty="0"/>
              <a:t>. </a:t>
            </a:r>
            <a:r>
              <a:rPr lang="ko-KR" altLang="en-US" sz="1400" dirty="0"/>
              <a:t>제약 조건을 설정할까</a:t>
            </a:r>
            <a:r>
              <a:rPr lang="en-US" altLang="ko-KR" sz="1400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관리자 계정 이전은 불가능하다</a:t>
            </a:r>
            <a:r>
              <a:rPr lang="en-US" altLang="ko-KR" sz="1400" dirty="0"/>
              <a:t>. </a:t>
            </a:r>
            <a:r>
              <a:rPr lang="ko-KR" altLang="en-US" sz="1400" dirty="0"/>
              <a:t>계정 자체를 물려주어야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이미지는 일단 데이터로 </a:t>
            </a:r>
            <a:r>
              <a:rPr lang="ko-KR" altLang="en-US" sz="1400" dirty="0" err="1"/>
              <a:t>넣어놓는다</a:t>
            </a:r>
            <a:r>
              <a:rPr lang="en-US" altLang="ko-KR" sz="1400" dirty="0"/>
              <a:t>. </a:t>
            </a:r>
            <a:r>
              <a:rPr lang="ko-KR" altLang="en-US" sz="1400" dirty="0"/>
              <a:t>후에 디렉토리 경로를 이용한다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550E5-2791-47AE-9934-8210079B5A45}"/>
              </a:ext>
            </a:extLst>
          </p:cNvPr>
          <p:cNvSpPr txBox="1"/>
          <p:nvPr/>
        </p:nvSpPr>
        <p:spPr>
          <a:xfrm>
            <a:off x="462916" y="5657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개체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DD6FD-6310-4C9B-A222-005915E1C6C4}"/>
              </a:ext>
            </a:extLst>
          </p:cNvPr>
          <p:cNvSpPr txBox="1"/>
          <p:nvPr/>
        </p:nvSpPr>
        <p:spPr>
          <a:xfrm>
            <a:off x="370934" y="1893732"/>
            <a:ext cx="150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CE97A-6562-4CFF-9E5B-3ACED2CD403A}"/>
              </a:ext>
            </a:extLst>
          </p:cNvPr>
          <p:cNvSpPr txBox="1"/>
          <p:nvPr/>
        </p:nvSpPr>
        <p:spPr>
          <a:xfrm>
            <a:off x="399297" y="2788708"/>
            <a:ext cx="150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기관 등록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03435C-647B-4B3D-8814-1B023C70510B}"/>
              </a:ext>
            </a:extLst>
          </p:cNvPr>
          <p:cNvSpPr txBox="1"/>
          <p:nvPr/>
        </p:nvSpPr>
        <p:spPr>
          <a:xfrm>
            <a:off x="399297" y="3932039"/>
            <a:ext cx="150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메인페이지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3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22A2E1-A53B-4832-B687-1F921423CCE9}"/>
              </a:ext>
            </a:extLst>
          </p:cNvPr>
          <p:cNvSpPr txBox="1"/>
          <p:nvPr/>
        </p:nvSpPr>
        <p:spPr>
          <a:xfrm>
            <a:off x="166058" y="147451"/>
            <a:ext cx="1705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666666"/>
                </a:solidFill>
                <a:latin typeface="Noto Sans" panose="020B0502040204020203" pitchFamily="34" charset="0"/>
              </a:rPr>
              <a:t>요구사항 분석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5F2260-B851-4DC3-BA05-14F2F2CDD58C}"/>
              </a:ext>
            </a:extLst>
          </p:cNvPr>
          <p:cNvSpPr/>
          <p:nvPr/>
        </p:nvSpPr>
        <p:spPr>
          <a:xfrm>
            <a:off x="586596" y="948906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35495E-C86C-4A10-8EA1-D8556AC8A0BF}"/>
              </a:ext>
            </a:extLst>
          </p:cNvPr>
          <p:cNvSpPr/>
          <p:nvPr/>
        </p:nvSpPr>
        <p:spPr>
          <a:xfrm>
            <a:off x="3352800" y="948905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B626F8-FD35-47C7-BB11-C296BD64EA68}"/>
              </a:ext>
            </a:extLst>
          </p:cNvPr>
          <p:cNvSpPr/>
          <p:nvPr/>
        </p:nvSpPr>
        <p:spPr>
          <a:xfrm>
            <a:off x="6119004" y="948905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 물품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878B4E-4D24-4ECE-9EC9-4ED9F1407322}"/>
              </a:ext>
            </a:extLst>
          </p:cNvPr>
          <p:cNvSpPr/>
          <p:nvPr/>
        </p:nvSpPr>
        <p:spPr>
          <a:xfrm>
            <a:off x="9057736" y="948905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FB25B-23E7-46AB-B5C5-BA47E768CD30}"/>
              </a:ext>
            </a:extLst>
          </p:cNvPr>
          <p:cNvSpPr txBox="1"/>
          <p:nvPr/>
        </p:nvSpPr>
        <p:spPr>
          <a:xfrm>
            <a:off x="399297" y="2263065"/>
            <a:ext cx="117134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관리자</a:t>
            </a:r>
            <a:r>
              <a:rPr lang="ko-KR" altLang="en-US" dirty="0"/>
              <a:t>는 </a:t>
            </a:r>
            <a:r>
              <a:rPr lang="ko-KR" altLang="en-US" dirty="0">
                <a:highlight>
                  <a:srgbClr val="FFFF00"/>
                </a:highlight>
              </a:rPr>
              <a:t>기관</a:t>
            </a:r>
            <a:r>
              <a:rPr lang="ko-KR" altLang="en-US" dirty="0"/>
              <a:t>에 </a:t>
            </a:r>
            <a:r>
              <a:rPr lang="ko-KR" altLang="en-US" dirty="0">
                <a:highlight>
                  <a:srgbClr val="FFFF00"/>
                </a:highlight>
              </a:rPr>
              <a:t>관리 물품</a:t>
            </a:r>
            <a:r>
              <a:rPr lang="ko-KR" altLang="en-US" dirty="0"/>
              <a:t>을 등록하기 위해 </a:t>
            </a:r>
            <a:r>
              <a:rPr lang="ko-KR" altLang="en-US" b="1" dirty="0"/>
              <a:t>물건 이름</a:t>
            </a:r>
            <a:r>
              <a:rPr lang="en-US" altLang="ko-KR" b="1" dirty="0"/>
              <a:t>*, </a:t>
            </a:r>
            <a:r>
              <a:rPr lang="ko-KR" altLang="en-US" b="1" dirty="0"/>
              <a:t>물건 세부 정보</a:t>
            </a:r>
            <a:r>
              <a:rPr lang="en-US" altLang="ko-KR" b="1" dirty="0"/>
              <a:t>, </a:t>
            </a:r>
            <a:r>
              <a:rPr lang="ko-KR" altLang="en-US" b="1" dirty="0"/>
              <a:t>썸네일</a:t>
            </a:r>
            <a:r>
              <a:rPr lang="en-US" altLang="ko-KR" b="1" dirty="0"/>
              <a:t>, </a:t>
            </a:r>
            <a:r>
              <a:rPr lang="ko-KR" altLang="en-US" b="1" dirty="0"/>
              <a:t>개수</a:t>
            </a:r>
            <a:r>
              <a:rPr lang="en-US" altLang="ko-KR" b="1" dirty="0"/>
              <a:t>, </a:t>
            </a:r>
            <a:r>
              <a:rPr lang="ko-KR" altLang="en-US" b="1" dirty="0"/>
              <a:t>카테고리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&gt; </a:t>
            </a:r>
            <a:r>
              <a:rPr lang="ko-KR" altLang="en-US" b="1" dirty="0"/>
              <a:t>등록일</a:t>
            </a:r>
            <a:r>
              <a:rPr lang="ko-KR" altLang="en-US" dirty="0"/>
              <a:t>은 관리자가 등록하지 않지만</a:t>
            </a:r>
            <a:r>
              <a:rPr lang="en-US" altLang="ko-KR" dirty="0"/>
              <a:t>, </a:t>
            </a:r>
            <a:r>
              <a:rPr lang="ko-KR" altLang="en-US" dirty="0"/>
              <a:t>물품 관리 안내를 위해 추가한다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관리 물품</a:t>
            </a:r>
            <a:r>
              <a:rPr lang="ko-KR" altLang="en-US" dirty="0"/>
              <a:t> 등록 후 </a:t>
            </a:r>
            <a:r>
              <a:rPr lang="ko-KR" altLang="en-US" b="1" dirty="0"/>
              <a:t>물건의</a:t>
            </a:r>
            <a:r>
              <a:rPr lang="ko-KR" altLang="en-US" dirty="0"/>
              <a:t> </a:t>
            </a:r>
            <a:r>
              <a:rPr lang="ko-KR" altLang="en-US" b="1" dirty="0"/>
              <a:t>고유번호</a:t>
            </a:r>
            <a:r>
              <a:rPr lang="en-US" altLang="ko-KR" dirty="0"/>
              <a:t>(QR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r>
              <a:rPr lang="ko-KR" altLang="en-US" dirty="0"/>
              <a:t>가 생성되어야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QR</a:t>
            </a:r>
            <a:r>
              <a:rPr lang="ko-KR" altLang="en-US" dirty="0"/>
              <a:t>에는 </a:t>
            </a:r>
            <a:r>
              <a:rPr lang="ko-KR" altLang="en-US" b="1" dirty="0"/>
              <a:t>기관코드</a:t>
            </a:r>
            <a:r>
              <a:rPr lang="en-US" altLang="ko-KR" b="1" dirty="0"/>
              <a:t>, </a:t>
            </a:r>
            <a:r>
              <a:rPr lang="ko-KR" altLang="en-US" b="1" dirty="0"/>
              <a:t>물품코드</a:t>
            </a:r>
            <a:r>
              <a:rPr lang="ko-KR" altLang="en-US" dirty="0"/>
              <a:t>가 들어간다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사용자</a:t>
            </a:r>
            <a:r>
              <a:rPr lang="ko-KR" altLang="en-US" dirty="0"/>
              <a:t>가 물품 대여</a:t>
            </a:r>
            <a:r>
              <a:rPr lang="en-US" altLang="ko-KR" dirty="0"/>
              <a:t>/</a:t>
            </a:r>
            <a:r>
              <a:rPr lang="ko-KR" altLang="en-US" dirty="0"/>
              <a:t>반납을 위해 </a:t>
            </a:r>
            <a:r>
              <a:rPr lang="en-US" altLang="ko-KR" dirty="0"/>
              <a:t>QR</a:t>
            </a:r>
            <a:r>
              <a:rPr lang="ko-KR" altLang="en-US" dirty="0"/>
              <a:t>을 찍으면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연락처</a:t>
            </a:r>
            <a:r>
              <a:rPr lang="en-US" altLang="ko-KR" b="1" dirty="0"/>
              <a:t>, </a:t>
            </a:r>
            <a:r>
              <a:rPr lang="ko-KR" altLang="en-US" b="1" dirty="0"/>
              <a:t>부서명</a:t>
            </a:r>
            <a:r>
              <a:rPr lang="en-US" altLang="ko-KR" b="1" dirty="0"/>
              <a:t>, </a:t>
            </a:r>
            <a:r>
              <a:rPr lang="ko-KR" altLang="en-US" b="1" dirty="0"/>
              <a:t>대여일시</a:t>
            </a:r>
            <a:r>
              <a:rPr lang="en-US" altLang="ko-KR" b="1" dirty="0"/>
              <a:t>, </a:t>
            </a:r>
            <a:r>
              <a:rPr lang="ko-KR" altLang="en-US" b="1" dirty="0"/>
              <a:t>물건고유번호</a:t>
            </a:r>
            <a:r>
              <a:rPr lang="ko-KR" altLang="en-US" dirty="0"/>
              <a:t>가 자동으로 제공된다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물품 대여가 완료되면</a:t>
            </a:r>
            <a:r>
              <a:rPr lang="en-US" altLang="ko-KR" dirty="0"/>
              <a:t>) DB</a:t>
            </a:r>
            <a:r>
              <a:rPr lang="ko-KR" altLang="en-US" dirty="0"/>
              <a:t>에는 </a:t>
            </a:r>
            <a:r>
              <a:rPr lang="ko-KR" altLang="en-US" dirty="0">
                <a:highlight>
                  <a:srgbClr val="FFFF00"/>
                </a:highlight>
              </a:rPr>
              <a:t>관리 물품</a:t>
            </a:r>
            <a:r>
              <a:rPr lang="ko-KR" altLang="en-US" dirty="0"/>
              <a:t>의 </a:t>
            </a:r>
            <a:r>
              <a:rPr lang="ko-KR" altLang="en-US" b="1" dirty="0"/>
              <a:t>대여 상태</a:t>
            </a:r>
            <a:r>
              <a:rPr lang="ko-KR" altLang="en-US" dirty="0"/>
              <a:t>가 변경되어야 한다</a:t>
            </a:r>
            <a:r>
              <a:rPr lang="en-US" altLang="ko-KR" dirty="0"/>
              <a:t>. </a:t>
            </a:r>
            <a:r>
              <a:rPr lang="ko-KR" altLang="en-US" b="1" dirty="0"/>
              <a:t>위의 정보로 로그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남아야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BBA8B-4FFC-42AA-B593-0F0E380AC4A2}"/>
              </a:ext>
            </a:extLst>
          </p:cNvPr>
          <p:cNvSpPr txBox="1"/>
          <p:nvPr/>
        </p:nvSpPr>
        <p:spPr>
          <a:xfrm>
            <a:off x="370934" y="5899386"/>
            <a:ext cx="1146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카테고리는 물건의 대분류</a:t>
            </a:r>
            <a:r>
              <a:rPr lang="en-US" altLang="ko-KR" sz="1400" dirty="0"/>
              <a:t>(</a:t>
            </a:r>
            <a:r>
              <a:rPr lang="ko-KR" altLang="en-US" sz="1400" dirty="0"/>
              <a:t>전자기기</a:t>
            </a:r>
            <a:r>
              <a:rPr lang="en-US" altLang="ko-KR" sz="1400" dirty="0"/>
              <a:t>, </a:t>
            </a:r>
            <a:r>
              <a:rPr lang="ko-KR" altLang="en-US" sz="1400" dirty="0"/>
              <a:t>소도구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공구류</a:t>
            </a:r>
            <a:r>
              <a:rPr lang="ko-KR" altLang="en-US" sz="1400" dirty="0"/>
              <a:t> 등</a:t>
            </a:r>
            <a:r>
              <a:rPr lang="en-US" altLang="ko-KR" sz="1400" dirty="0"/>
              <a:t>)</a:t>
            </a:r>
            <a:r>
              <a:rPr lang="ko-KR" altLang="en-US" sz="1400" dirty="0"/>
              <a:t>을 의미하며</a:t>
            </a:r>
            <a:r>
              <a:rPr lang="en-US" altLang="ko-KR" sz="1400" dirty="0"/>
              <a:t>, </a:t>
            </a:r>
            <a:r>
              <a:rPr lang="ko-KR" altLang="en-US" sz="1400" dirty="0"/>
              <a:t>카테고리의 분류는 우리가 직접 만든다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550E5-2791-47AE-9934-8210079B5A45}"/>
              </a:ext>
            </a:extLst>
          </p:cNvPr>
          <p:cNvSpPr txBox="1"/>
          <p:nvPr/>
        </p:nvSpPr>
        <p:spPr>
          <a:xfrm>
            <a:off x="462916" y="5657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개체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DD6FD-6310-4C9B-A222-005915E1C6C4}"/>
              </a:ext>
            </a:extLst>
          </p:cNvPr>
          <p:cNvSpPr txBox="1"/>
          <p:nvPr/>
        </p:nvSpPr>
        <p:spPr>
          <a:xfrm>
            <a:off x="370934" y="1893732"/>
            <a:ext cx="150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물품 등록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71345-8E5B-4DEC-B441-AD88B2CEC096}"/>
              </a:ext>
            </a:extLst>
          </p:cNvPr>
          <p:cNvSpPr txBox="1"/>
          <p:nvPr/>
        </p:nvSpPr>
        <p:spPr>
          <a:xfrm>
            <a:off x="358748" y="3591061"/>
            <a:ext cx="2719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물품 대여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반납</a:t>
            </a:r>
          </a:p>
        </p:txBody>
      </p:sp>
    </p:spTree>
    <p:extLst>
      <p:ext uri="{BB962C8B-B14F-4D97-AF65-F5344CB8AC3E}">
        <p14:creationId xmlns:p14="http://schemas.microsoft.com/office/powerpoint/2010/main" val="25739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DF0A2D-A1C9-4BEC-A975-9F13002153D3}"/>
              </a:ext>
            </a:extLst>
          </p:cNvPr>
          <p:cNvSpPr/>
          <p:nvPr/>
        </p:nvSpPr>
        <p:spPr>
          <a:xfrm>
            <a:off x="448574" y="679192"/>
            <a:ext cx="11222409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1FA1739-07D5-428E-BFE6-2D727B88408D}"/>
              </a:ext>
            </a:extLst>
          </p:cNvPr>
          <p:cNvSpPr/>
          <p:nvPr/>
        </p:nvSpPr>
        <p:spPr>
          <a:xfrm>
            <a:off x="567581" y="1186629"/>
            <a:ext cx="5127001" cy="1150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2A2E1-A53B-4832-B687-1F921423CCE9}"/>
              </a:ext>
            </a:extLst>
          </p:cNvPr>
          <p:cNvSpPr txBox="1"/>
          <p:nvPr/>
        </p:nvSpPr>
        <p:spPr>
          <a:xfrm>
            <a:off x="166058" y="147451"/>
            <a:ext cx="1705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666666"/>
                </a:solidFill>
                <a:latin typeface="Noto Sans" panose="020B0502040204020203" pitchFamily="34" charset="0"/>
              </a:rPr>
              <a:t>요구사항 분석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5F2260-B851-4DC3-BA05-14F2F2CDD58C}"/>
              </a:ext>
            </a:extLst>
          </p:cNvPr>
          <p:cNvSpPr/>
          <p:nvPr/>
        </p:nvSpPr>
        <p:spPr>
          <a:xfrm>
            <a:off x="750498" y="1613208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35495E-C86C-4A10-8EA1-D8556AC8A0BF}"/>
              </a:ext>
            </a:extLst>
          </p:cNvPr>
          <p:cNvSpPr/>
          <p:nvPr/>
        </p:nvSpPr>
        <p:spPr>
          <a:xfrm>
            <a:off x="3352800" y="1613208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B626F8-FD35-47C7-BB11-C296BD64EA68}"/>
              </a:ext>
            </a:extLst>
          </p:cNvPr>
          <p:cNvSpPr/>
          <p:nvPr/>
        </p:nvSpPr>
        <p:spPr>
          <a:xfrm>
            <a:off x="6119004" y="1613208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 물품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878B4E-4D24-4ECE-9EC9-4ED9F1407322}"/>
              </a:ext>
            </a:extLst>
          </p:cNvPr>
          <p:cNvSpPr/>
          <p:nvPr/>
        </p:nvSpPr>
        <p:spPr>
          <a:xfrm>
            <a:off x="9057736" y="1613208"/>
            <a:ext cx="207034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550E5-2791-47AE-9934-8210079B5A45}"/>
              </a:ext>
            </a:extLst>
          </p:cNvPr>
          <p:cNvSpPr txBox="1"/>
          <p:nvPr/>
        </p:nvSpPr>
        <p:spPr>
          <a:xfrm>
            <a:off x="5591680" y="6791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개체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D0E6656-3EC8-4F29-AE9C-3530E82BA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18110"/>
              </p:ext>
            </p:extLst>
          </p:nvPr>
        </p:nvGraphicFramePr>
        <p:xfrm>
          <a:off x="448574" y="2643636"/>
          <a:ext cx="1122240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58872">
                  <a:extLst>
                    <a:ext uri="{9D8B030D-6E8A-4147-A177-3AD203B41FA5}">
                      <a16:colId xmlns:a16="http://schemas.microsoft.com/office/drawing/2014/main" val="605694967"/>
                    </a:ext>
                  </a:extLst>
                </a:gridCol>
                <a:gridCol w="8763537">
                  <a:extLst>
                    <a:ext uri="{9D8B030D-6E8A-4147-A177-3AD203B41FA5}">
                      <a16:colId xmlns:a16="http://schemas.microsoft.com/office/drawing/2014/main" val="1232328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5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전화번호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약관 동의정보</a:t>
                      </a:r>
                      <a:r>
                        <a:rPr lang="en-US" altLang="ko-KR" dirty="0"/>
                        <a:t>,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17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관리물품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물품코드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기관코드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등록일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물건이름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썸네일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세부정보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26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기관명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소개글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기관코드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9885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E32D62-A22B-4F71-8304-BE9D686BBC02}"/>
              </a:ext>
            </a:extLst>
          </p:cNvPr>
          <p:cNvSpPr txBox="1"/>
          <p:nvPr/>
        </p:nvSpPr>
        <p:spPr>
          <a:xfrm>
            <a:off x="2692499" y="1190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이용자</a:t>
            </a:r>
          </a:p>
        </p:txBody>
      </p:sp>
    </p:spTree>
    <p:extLst>
      <p:ext uri="{BB962C8B-B14F-4D97-AF65-F5344CB8AC3E}">
        <p14:creationId xmlns:p14="http://schemas.microsoft.com/office/powerpoint/2010/main" val="166964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CBCEEC-AF69-4F23-A3F4-7BDB68FC7DC1}"/>
              </a:ext>
            </a:extLst>
          </p:cNvPr>
          <p:cNvSpPr txBox="1"/>
          <p:nvPr/>
        </p:nvSpPr>
        <p:spPr>
          <a:xfrm>
            <a:off x="1889185" y="1070999"/>
            <a:ext cx="883129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기관입장에서 : 가입자 리스트를 보여준다.</a:t>
            </a:r>
          </a:p>
          <a:p>
            <a:r>
              <a:rPr lang="ko-KR" altLang="en-US" dirty="0"/>
              <a:t>기관 코드 입장에서 속해진 가입자의 고유번호, 기관 가입일</a:t>
            </a:r>
          </a:p>
          <a:p>
            <a:endParaRPr lang="ko-KR" altLang="en-US" dirty="0"/>
          </a:p>
          <a:p>
            <a:r>
              <a:rPr lang="ko-KR" altLang="en-US" dirty="0"/>
              <a:t>사용자입장에서 : 메인 페이지를 보여준다.</a:t>
            </a:r>
          </a:p>
          <a:p>
            <a:r>
              <a:rPr lang="ko-KR" altLang="en-US" dirty="0"/>
              <a:t>사용자 고유번호 입장에서 자신이 관리자인 페이지, 사용자인</a:t>
            </a:r>
          </a:p>
          <a:p>
            <a:r>
              <a:rPr lang="ko-KR" altLang="en-US" dirty="0"/>
              <a:t>페이지를 보여줘야한다.</a:t>
            </a:r>
          </a:p>
          <a:p>
            <a:endParaRPr lang="ko-KR" altLang="en-US" dirty="0"/>
          </a:p>
          <a:p>
            <a:r>
              <a:rPr lang="ko-KR" altLang="en-US" dirty="0"/>
              <a:t>기관리스트</a:t>
            </a:r>
          </a:p>
          <a:p>
            <a:r>
              <a:rPr lang="ko-KR" altLang="en-US" dirty="0"/>
              <a:t>기관 고유번호(인덱스) / 기관의 코드 / 기관명 / 생성일 / 유효성</a:t>
            </a:r>
          </a:p>
          <a:p>
            <a:endParaRPr lang="ko-KR" altLang="en-US" dirty="0"/>
          </a:p>
          <a:p>
            <a:r>
              <a:rPr lang="ko-KR" altLang="en-US" dirty="0"/>
              <a:t>기관 </a:t>
            </a:r>
            <a:r>
              <a:rPr lang="ko-KR" altLang="en-US" dirty="0" err="1"/>
              <a:t>고객매치DB</a:t>
            </a:r>
            <a:r>
              <a:rPr lang="ko-KR" altLang="en-US" dirty="0"/>
              <a:t> : 가입자 리스트를 해결</a:t>
            </a:r>
          </a:p>
          <a:p>
            <a:r>
              <a:rPr lang="ko-KR" altLang="en-US" dirty="0"/>
              <a:t>기관 / 유저번호 / 기관의 권한(</a:t>
            </a:r>
            <a:r>
              <a:rPr lang="ko-KR" altLang="en-US" dirty="0" err="1"/>
              <a:t>소속원</a:t>
            </a:r>
            <a:r>
              <a:rPr lang="ko-KR" altLang="en-US" dirty="0"/>
              <a:t>, 관리자)</a:t>
            </a:r>
          </a:p>
          <a:p>
            <a:endParaRPr lang="ko-KR" altLang="en-US" dirty="0"/>
          </a:p>
          <a:p>
            <a:r>
              <a:rPr lang="ko-KR" altLang="en-US" dirty="0"/>
              <a:t>사용자 </a:t>
            </a:r>
            <a:r>
              <a:rPr lang="ko-KR" altLang="en-US" dirty="0" err="1"/>
              <a:t>기관매치DB</a:t>
            </a:r>
            <a:r>
              <a:rPr lang="ko-KR" altLang="en-US" dirty="0"/>
              <a:t> : 메인 페이지를 해결</a:t>
            </a:r>
          </a:p>
          <a:p>
            <a:r>
              <a:rPr lang="ko-KR" altLang="en-US" dirty="0"/>
              <a:t>유저번호 / 기관 / 기관의 권한(</a:t>
            </a:r>
            <a:r>
              <a:rPr lang="ko-KR" altLang="en-US" dirty="0" err="1"/>
              <a:t>소속원</a:t>
            </a:r>
            <a:r>
              <a:rPr lang="ko-KR" altLang="en-US" dirty="0"/>
              <a:t>, 관리자)</a:t>
            </a:r>
          </a:p>
        </p:txBody>
      </p:sp>
    </p:spTree>
    <p:extLst>
      <p:ext uri="{BB962C8B-B14F-4D97-AF65-F5344CB8AC3E}">
        <p14:creationId xmlns:p14="http://schemas.microsoft.com/office/powerpoint/2010/main" val="23530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34C75CCA-555A-4313-99FF-0C8C49B9F9F9}"/>
              </a:ext>
            </a:extLst>
          </p:cNvPr>
          <p:cNvGrpSpPr/>
          <p:nvPr/>
        </p:nvGrpSpPr>
        <p:grpSpPr>
          <a:xfrm>
            <a:off x="1161535" y="989426"/>
            <a:ext cx="10107825" cy="3427298"/>
            <a:chOff x="1161535" y="2502244"/>
            <a:chExt cx="10107825" cy="3427298"/>
          </a:xfrm>
        </p:grpSpPr>
        <p:sp>
          <p:nvSpPr>
            <p:cNvPr id="4" name="다이아몬드 3">
              <a:extLst>
                <a:ext uri="{FF2B5EF4-FFF2-40B4-BE49-F238E27FC236}">
                  <a16:creationId xmlns:a16="http://schemas.microsoft.com/office/drawing/2014/main" id="{923F19B7-88BB-4694-B38E-6B2A8B638877}"/>
                </a:ext>
              </a:extLst>
            </p:cNvPr>
            <p:cNvSpPr/>
            <p:nvPr/>
          </p:nvSpPr>
          <p:spPr>
            <a:xfrm>
              <a:off x="4720280" y="2502244"/>
              <a:ext cx="2990335" cy="926756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매칭</a:t>
              </a:r>
              <a:endPara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릴레이션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690AA2D-6C48-4671-A163-B017C3B671DD}"/>
                </a:ext>
              </a:extLst>
            </p:cNvPr>
            <p:cNvSpPr/>
            <p:nvPr/>
          </p:nvSpPr>
          <p:spPr>
            <a:xfrm>
              <a:off x="1161535" y="2502244"/>
              <a:ext cx="2446638" cy="9267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이용자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EB578B-60A0-4369-8C6B-A7DCBE096DAD}"/>
                </a:ext>
              </a:extLst>
            </p:cNvPr>
            <p:cNvSpPr/>
            <p:nvPr/>
          </p:nvSpPr>
          <p:spPr>
            <a:xfrm>
              <a:off x="8822722" y="2502244"/>
              <a:ext cx="2446638" cy="9267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기관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F0D123B-D7D0-414C-A2AF-680436128C83}"/>
                </a:ext>
              </a:extLst>
            </p:cNvPr>
            <p:cNvSpPr/>
            <p:nvPr/>
          </p:nvSpPr>
          <p:spPr>
            <a:xfrm>
              <a:off x="1421027" y="4447582"/>
              <a:ext cx="2323070" cy="9267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2D5636-0012-48EC-822B-5B0D2EB8B484}"/>
                </a:ext>
              </a:extLst>
            </p:cNvPr>
            <p:cNvSpPr txBox="1"/>
            <p:nvPr/>
          </p:nvSpPr>
          <p:spPr>
            <a:xfrm>
              <a:off x="1161535" y="4726294"/>
              <a:ext cx="284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u="sng" dirty="0"/>
                <a:t>아이디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81A6D25-F1D4-477D-965A-66966817953C}"/>
                </a:ext>
              </a:extLst>
            </p:cNvPr>
            <p:cNvCxnSpPr>
              <a:stCxn id="5" idx="3"/>
              <a:endCxn id="4" idx="1"/>
            </p:cNvCxnSpPr>
            <p:nvPr/>
          </p:nvCxnSpPr>
          <p:spPr>
            <a:xfrm>
              <a:off x="3608173" y="2965622"/>
              <a:ext cx="11121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09B6CA8-D712-4F76-B216-3B7B60A0DA92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7710615" y="2965622"/>
              <a:ext cx="11121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292E08A-9C07-4DFE-B647-4B1429978A6E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2582562" y="3429000"/>
              <a:ext cx="3632886" cy="10185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A04C02D-F156-4E46-A3E7-F14D6FF3BE0B}"/>
                </a:ext>
              </a:extLst>
            </p:cNvPr>
            <p:cNvSpPr/>
            <p:nvPr/>
          </p:nvSpPr>
          <p:spPr>
            <a:xfrm>
              <a:off x="3744097" y="4447582"/>
              <a:ext cx="2323070" cy="9267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15B0F0-FD45-4CCA-AFDB-92333D2EA85C}"/>
                </a:ext>
              </a:extLst>
            </p:cNvPr>
            <p:cNvSpPr txBox="1"/>
            <p:nvPr/>
          </p:nvSpPr>
          <p:spPr>
            <a:xfrm>
              <a:off x="3484605" y="4726294"/>
              <a:ext cx="284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u="sng" dirty="0"/>
                <a:t>기관코드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B0AC44E-1978-45F8-A905-7925876EEB3E}"/>
                </a:ext>
              </a:extLst>
            </p:cNvPr>
            <p:cNvSpPr/>
            <p:nvPr/>
          </p:nvSpPr>
          <p:spPr>
            <a:xfrm>
              <a:off x="6085700" y="4447582"/>
              <a:ext cx="2323070" cy="9267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83D57B-346B-4ADA-A066-E35F16297A8B}"/>
                </a:ext>
              </a:extLst>
            </p:cNvPr>
            <p:cNvSpPr txBox="1"/>
            <p:nvPr/>
          </p:nvSpPr>
          <p:spPr>
            <a:xfrm>
              <a:off x="5826208" y="4726294"/>
              <a:ext cx="284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이용자 권한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1E95030-2B54-4CE7-809B-875190EC452C}"/>
                </a:ext>
              </a:extLst>
            </p:cNvPr>
            <p:cNvSpPr/>
            <p:nvPr/>
          </p:nvSpPr>
          <p:spPr>
            <a:xfrm>
              <a:off x="8408770" y="4447582"/>
              <a:ext cx="2323070" cy="9267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4B0FB7-5B28-4B91-8D38-95F14F69DD4F}"/>
                </a:ext>
              </a:extLst>
            </p:cNvPr>
            <p:cNvSpPr txBox="1"/>
            <p:nvPr/>
          </p:nvSpPr>
          <p:spPr>
            <a:xfrm>
              <a:off x="8149278" y="4726294"/>
              <a:ext cx="284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직급 </a:t>
              </a:r>
              <a:r>
                <a:rPr lang="en-US" altLang="ko-KR" b="1" dirty="0"/>
                <a:t>/ </a:t>
              </a:r>
              <a:r>
                <a:rPr lang="ko-KR" altLang="en-US" b="1" dirty="0"/>
                <a:t>부서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564EB82-011D-4DE7-91DF-5E8FFE77E638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 flipH="1">
              <a:off x="4905632" y="3429000"/>
              <a:ext cx="1309816" cy="10185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219D2B1-023E-4B79-B70A-85ACF71E0C02}"/>
                </a:ext>
              </a:extLst>
            </p:cNvPr>
            <p:cNvCxnSpPr>
              <a:cxnSpLocks/>
              <a:stCxn id="4" idx="2"/>
              <a:endCxn id="17" idx="0"/>
            </p:cNvCxnSpPr>
            <p:nvPr/>
          </p:nvCxnSpPr>
          <p:spPr>
            <a:xfrm>
              <a:off x="6215448" y="3429000"/>
              <a:ext cx="1031787" cy="10185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FEB68DB-2281-4693-A156-A3437FCA2591}"/>
                </a:ext>
              </a:extLst>
            </p:cNvPr>
            <p:cNvCxnSpPr>
              <a:cxnSpLocks/>
              <a:stCxn id="4" idx="2"/>
              <a:endCxn id="22" idx="0"/>
            </p:cNvCxnSpPr>
            <p:nvPr/>
          </p:nvCxnSpPr>
          <p:spPr>
            <a:xfrm>
              <a:off x="6215448" y="3429000"/>
              <a:ext cx="3354857" cy="10185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E1F0F4D-2D5C-4144-B0A4-08CA78F0EBE7}"/>
                </a:ext>
              </a:extLst>
            </p:cNvPr>
            <p:cNvSpPr/>
            <p:nvPr/>
          </p:nvSpPr>
          <p:spPr>
            <a:xfrm>
              <a:off x="1421027" y="4267200"/>
              <a:ext cx="4664675" cy="12341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6A305A-2C7B-4725-A13F-9136C27B5D18}"/>
                </a:ext>
              </a:extLst>
            </p:cNvPr>
            <p:cNvSpPr txBox="1"/>
            <p:nvPr/>
          </p:nvSpPr>
          <p:spPr>
            <a:xfrm>
              <a:off x="2323070" y="5560210"/>
              <a:ext cx="284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기본키</a:t>
              </a:r>
              <a:endParaRPr lang="ko-KR" altLang="en-US" b="1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3D6195C-077C-437C-8D54-4BEB575A1CEA}"/>
              </a:ext>
            </a:extLst>
          </p:cNvPr>
          <p:cNvSpPr txBox="1"/>
          <p:nvPr/>
        </p:nvSpPr>
        <p:spPr>
          <a:xfrm>
            <a:off x="3663776" y="202765"/>
            <a:ext cx="510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이용자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기관 관계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매칭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8A8D093-B8B4-49A0-8A9A-053080C7EFCA}"/>
              </a:ext>
            </a:extLst>
          </p:cNvPr>
          <p:cNvSpPr/>
          <p:nvPr/>
        </p:nvSpPr>
        <p:spPr>
          <a:xfrm>
            <a:off x="350807" y="4845987"/>
            <a:ext cx="11490385" cy="1871924"/>
          </a:xfrm>
          <a:prstGeom prst="roundRect">
            <a:avLst>
              <a:gd name="adj" fmla="val 574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5667737E-31B9-4A76-B6E5-0079C2214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572596"/>
              </p:ext>
            </p:extLst>
          </p:nvPr>
        </p:nvGraphicFramePr>
        <p:xfrm>
          <a:off x="786442" y="4758939"/>
          <a:ext cx="10619112" cy="365760"/>
        </p:xfrm>
        <a:graphic>
          <a:graphicData uri="http://schemas.openxmlformats.org/drawingml/2006/table">
            <a:tbl>
              <a:tblPr/>
              <a:tblGrid>
                <a:gridCol w="2654778">
                  <a:extLst>
                    <a:ext uri="{9D8B030D-6E8A-4147-A177-3AD203B41FA5}">
                      <a16:colId xmlns:a16="http://schemas.microsoft.com/office/drawing/2014/main" val="3551545375"/>
                    </a:ext>
                  </a:extLst>
                </a:gridCol>
                <a:gridCol w="2654778">
                  <a:extLst>
                    <a:ext uri="{9D8B030D-6E8A-4147-A177-3AD203B41FA5}">
                      <a16:colId xmlns:a16="http://schemas.microsoft.com/office/drawing/2014/main" val="330093863"/>
                    </a:ext>
                  </a:extLst>
                </a:gridCol>
                <a:gridCol w="2654778">
                  <a:extLst>
                    <a:ext uri="{9D8B030D-6E8A-4147-A177-3AD203B41FA5}">
                      <a16:colId xmlns:a16="http://schemas.microsoft.com/office/drawing/2014/main" val="785465922"/>
                    </a:ext>
                  </a:extLst>
                </a:gridCol>
                <a:gridCol w="2654778">
                  <a:extLst>
                    <a:ext uri="{9D8B030D-6E8A-4147-A177-3AD203B41FA5}">
                      <a16:colId xmlns:a16="http://schemas.microsoft.com/office/drawing/2014/main" val="25903931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666666"/>
                          </a:solidFill>
                          <a:effectLst/>
                          <a:latin typeface="Noto Sans" panose="020B0502040504020204" pitchFamily="34" charset="0"/>
                        </a:rPr>
                        <a:t>관계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666666"/>
                          </a:solidFill>
                          <a:effectLst/>
                          <a:latin typeface="Noto Sans" panose="020B0502040504020204" pitchFamily="34" charset="0"/>
                        </a:rPr>
                        <a:t>관계에 참여하는 개체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666666"/>
                          </a:solidFill>
                          <a:effectLst/>
                          <a:latin typeface="Noto Sans" panose="020B0502040504020204" pitchFamily="34" charset="0"/>
                        </a:rPr>
                        <a:t>관계유형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666666"/>
                          </a:solidFill>
                          <a:effectLst/>
                          <a:latin typeface="Noto Sans" panose="020B0502040504020204" pitchFamily="34" charset="0"/>
                        </a:rPr>
                        <a:t>관계 속성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52445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67A240-66C4-4AFB-BB41-95C6F6B937B3}"/>
              </a:ext>
            </a:extLst>
          </p:cNvPr>
          <p:cNvSpPr txBox="1"/>
          <p:nvPr/>
        </p:nvSpPr>
        <p:spPr>
          <a:xfrm>
            <a:off x="523387" y="5251307"/>
            <a:ext cx="111246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이용자가 </a:t>
            </a:r>
            <a:r>
              <a:rPr lang="ko-KR" altLang="en-US" sz="1400" b="1" dirty="0"/>
              <a:t>기관 등록 시</a:t>
            </a:r>
            <a:r>
              <a:rPr lang="en-US" altLang="ko-KR" sz="1400" dirty="0"/>
              <a:t>, </a:t>
            </a:r>
            <a:r>
              <a:rPr lang="ko-KR" altLang="en-US" sz="1400" dirty="0"/>
              <a:t>관리자인 경우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이용자 권한</a:t>
            </a:r>
            <a:r>
              <a:rPr lang="en-US" altLang="ko-KR" sz="1400" b="1" dirty="0"/>
              <a:t>” </a:t>
            </a:r>
            <a:r>
              <a:rPr lang="ko-KR" altLang="en-US" sz="1400" b="1" dirty="0"/>
              <a:t>값을 </a:t>
            </a:r>
            <a:r>
              <a:rPr lang="en-US" altLang="ko-KR" sz="1400" b="1" dirty="0"/>
              <a:t>0</a:t>
            </a:r>
            <a:r>
              <a:rPr lang="ko-KR" altLang="en-US" sz="1400" dirty="0"/>
              <a:t>으로 가지고</a:t>
            </a:r>
            <a:r>
              <a:rPr lang="en-US" altLang="ko-KR" sz="1400" dirty="0"/>
              <a:t>, </a:t>
            </a:r>
            <a:r>
              <a:rPr lang="ko-KR" altLang="en-US" sz="1400" dirty="0"/>
              <a:t>일반 이용자는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이용자 권한</a:t>
            </a:r>
            <a:r>
              <a:rPr lang="en-US" altLang="ko-KR" sz="1400" b="1" dirty="0"/>
              <a:t>” </a:t>
            </a:r>
            <a:r>
              <a:rPr lang="ko-KR" altLang="en-US" sz="1400" b="1" dirty="0"/>
              <a:t>값은 </a:t>
            </a:r>
            <a:r>
              <a:rPr lang="en-US" altLang="ko-KR" sz="1400" b="1" dirty="0"/>
              <a:t>1</a:t>
            </a:r>
            <a:r>
              <a:rPr lang="ko-KR" altLang="en-US" sz="1400" dirty="0"/>
              <a:t>로 가진다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기관코드</a:t>
            </a:r>
            <a:r>
              <a:rPr lang="ko-KR" altLang="en-US" sz="1400" dirty="0"/>
              <a:t>는 발급 시</a:t>
            </a:r>
            <a:r>
              <a:rPr lang="en-US" altLang="ko-KR" sz="1400" dirty="0"/>
              <a:t>,</a:t>
            </a:r>
            <a:r>
              <a:rPr lang="ko-KR" altLang="en-US" sz="1400" dirty="0"/>
              <a:t> 기존에 동일한 키로 발급이 되었는 지 </a:t>
            </a:r>
            <a:r>
              <a:rPr lang="ko-KR" altLang="en-US" sz="1400" b="1" dirty="0"/>
              <a:t>중복 검증</a:t>
            </a:r>
            <a:r>
              <a:rPr lang="ko-KR" altLang="en-US" sz="1400" dirty="0"/>
              <a:t> 후 발급한다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기본키</a:t>
            </a:r>
            <a:r>
              <a:rPr lang="ko-KR" altLang="en-US" sz="1400" dirty="0"/>
              <a:t>를 </a:t>
            </a:r>
            <a:r>
              <a:rPr lang="ko-KR" altLang="en-US" sz="1400" b="1" dirty="0"/>
              <a:t>아이디와 기관코드</a:t>
            </a:r>
            <a:r>
              <a:rPr lang="ko-KR" altLang="en-US" sz="1400" dirty="0"/>
              <a:t>로 지정한 이유는</a:t>
            </a:r>
            <a:r>
              <a:rPr lang="en-US" altLang="ko-KR" sz="1400" dirty="0"/>
              <a:t>, </a:t>
            </a:r>
            <a:r>
              <a:rPr lang="ko-KR" altLang="en-US" sz="1400" b="1" dirty="0"/>
              <a:t>매칭 릴레이션의 중복 제거를 </a:t>
            </a:r>
            <a:r>
              <a:rPr lang="ko-KR" altLang="en-US" sz="1400" dirty="0"/>
              <a:t>위함이다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직급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부서</a:t>
            </a:r>
            <a:r>
              <a:rPr lang="ko-KR" altLang="en-US" sz="1400" dirty="0"/>
              <a:t>는 이용자가 </a:t>
            </a:r>
            <a:r>
              <a:rPr lang="ko-KR" altLang="en-US" sz="1400" b="1" dirty="0"/>
              <a:t>기관 등록 시 </a:t>
            </a:r>
            <a:r>
              <a:rPr lang="ko-KR" altLang="en-US" sz="1400" dirty="0"/>
              <a:t>입력 받는다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관리자</a:t>
            </a:r>
            <a:r>
              <a:rPr lang="ko-KR" altLang="en-US" sz="1400" dirty="0"/>
              <a:t>가 기관을 최초로 </a:t>
            </a:r>
            <a:r>
              <a:rPr lang="ko-KR" altLang="en-US" sz="1400" b="1" dirty="0"/>
              <a:t>등록할 때</a:t>
            </a:r>
            <a:r>
              <a:rPr lang="en-US" altLang="ko-KR" sz="1400" dirty="0"/>
              <a:t>, </a:t>
            </a:r>
            <a:r>
              <a:rPr lang="ko-KR" altLang="en-US" sz="1400" b="1" dirty="0"/>
              <a:t>기관코드</a:t>
            </a:r>
            <a:r>
              <a:rPr lang="ko-KR" altLang="en-US" sz="1400" dirty="0"/>
              <a:t>가 발급된다</a:t>
            </a:r>
            <a:r>
              <a:rPr lang="en-US" altLang="ko-KR" sz="1400" dirty="0"/>
              <a:t>. </a:t>
            </a:r>
            <a:r>
              <a:rPr lang="ko-KR" altLang="en-US" sz="1400" b="1" dirty="0"/>
              <a:t>사용자</a:t>
            </a:r>
            <a:r>
              <a:rPr lang="ko-KR" altLang="en-US" sz="1400" dirty="0"/>
              <a:t>는 등록을 원하는 기관의 </a:t>
            </a:r>
            <a:r>
              <a:rPr lang="ko-KR" altLang="en-US" sz="1400" b="1" dirty="0"/>
              <a:t>기관코드를 입력</a:t>
            </a:r>
            <a:r>
              <a:rPr lang="ko-KR" altLang="en-US" sz="1400" dirty="0"/>
              <a:t>해 가입한다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B42DDE-7A29-43B1-A678-F49DE8325CFA}"/>
              </a:ext>
            </a:extLst>
          </p:cNvPr>
          <p:cNvSpPr txBox="1"/>
          <p:nvPr/>
        </p:nvSpPr>
        <p:spPr>
          <a:xfrm>
            <a:off x="8091054" y="10662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3DCA35-36D3-46F4-B189-6376FC15CC11}"/>
              </a:ext>
            </a:extLst>
          </p:cNvPr>
          <p:cNvSpPr txBox="1"/>
          <p:nvPr/>
        </p:nvSpPr>
        <p:spPr>
          <a:xfrm>
            <a:off x="3988612" y="108347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3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190C25E-BF22-4D41-8E18-0AB4F8C8614D}"/>
              </a:ext>
            </a:extLst>
          </p:cNvPr>
          <p:cNvSpPr txBox="1"/>
          <p:nvPr/>
        </p:nvSpPr>
        <p:spPr>
          <a:xfrm>
            <a:off x="2332332" y="113656"/>
            <a:ext cx="772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이용자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관리 물품 관계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대여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반납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71D29D0-25B2-4B9B-9330-692C0AE8AF4B}"/>
              </a:ext>
            </a:extLst>
          </p:cNvPr>
          <p:cNvSpPr/>
          <p:nvPr/>
        </p:nvSpPr>
        <p:spPr>
          <a:xfrm>
            <a:off x="350807" y="4845987"/>
            <a:ext cx="11490385" cy="1871924"/>
          </a:xfrm>
          <a:prstGeom prst="roundRect">
            <a:avLst>
              <a:gd name="adj" fmla="val 574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D0548A1-784A-4BEA-A6FD-C57A9471E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39683"/>
              </p:ext>
            </p:extLst>
          </p:nvPr>
        </p:nvGraphicFramePr>
        <p:xfrm>
          <a:off x="786442" y="4758939"/>
          <a:ext cx="10619112" cy="365760"/>
        </p:xfrm>
        <a:graphic>
          <a:graphicData uri="http://schemas.openxmlformats.org/drawingml/2006/table">
            <a:tbl>
              <a:tblPr/>
              <a:tblGrid>
                <a:gridCol w="2654778">
                  <a:extLst>
                    <a:ext uri="{9D8B030D-6E8A-4147-A177-3AD203B41FA5}">
                      <a16:colId xmlns:a16="http://schemas.microsoft.com/office/drawing/2014/main" val="3551545375"/>
                    </a:ext>
                  </a:extLst>
                </a:gridCol>
                <a:gridCol w="2654778">
                  <a:extLst>
                    <a:ext uri="{9D8B030D-6E8A-4147-A177-3AD203B41FA5}">
                      <a16:colId xmlns:a16="http://schemas.microsoft.com/office/drawing/2014/main" val="330093863"/>
                    </a:ext>
                  </a:extLst>
                </a:gridCol>
                <a:gridCol w="2654778">
                  <a:extLst>
                    <a:ext uri="{9D8B030D-6E8A-4147-A177-3AD203B41FA5}">
                      <a16:colId xmlns:a16="http://schemas.microsoft.com/office/drawing/2014/main" val="785465922"/>
                    </a:ext>
                  </a:extLst>
                </a:gridCol>
                <a:gridCol w="2654778">
                  <a:extLst>
                    <a:ext uri="{9D8B030D-6E8A-4147-A177-3AD203B41FA5}">
                      <a16:colId xmlns:a16="http://schemas.microsoft.com/office/drawing/2014/main" val="25903931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666666"/>
                          </a:solidFill>
                          <a:effectLst/>
                          <a:latin typeface="Noto Sans" panose="020B0502040504020204" pitchFamily="34" charset="0"/>
                        </a:rPr>
                        <a:t>관계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666666"/>
                          </a:solidFill>
                          <a:effectLst/>
                          <a:latin typeface="Noto Sans" panose="020B0502040504020204" pitchFamily="34" charset="0"/>
                        </a:rPr>
                        <a:t>관계에 참여하는 개체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666666"/>
                          </a:solidFill>
                          <a:effectLst/>
                          <a:latin typeface="Noto Sans" panose="020B0502040504020204" pitchFamily="34" charset="0"/>
                        </a:rPr>
                        <a:t>관계유형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666666"/>
                          </a:solidFill>
                          <a:effectLst/>
                          <a:latin typeface="Noto Sans" panose="020B0502040504020204" pitchFamily="34" charset="0"/>
                        </a:rPr>
                        <a:t>관계 속성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52445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1BE5FA69-6464-4756-A641-0CB18B54EF9B}"/>
              </a:ext>
            </a:extLst>
          </p:cNvPr>
          <p:cNvSpPr txBox="1"/>
          <p:nvPr/>
        </p:nvSpPr>
        <p:spPr>
          <a:xfrm>
            <a:off x="523387" y="5251307"/>
            <a:ext cx="11124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대여 횟수</a:t>
            </a:r>
            <a:r>
              <a:rPr lang="ko-KR" altLang="en-US" sz="1400" dirty="0"/>
              <a:t>는 임의의 파악을 위한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조회수</a:t>
            </a:r>
            <a:r>
              <a:rPr lang="en-US" altLang="ko-KR" sz="1400" b="1" dirty="0"/>
              <a:t>” </a:t>
            </a:r>
            <a:r>
              <a:rPr lang="ko-KR" altLang="en-US" sz="1400" b="1" dirty="0"/>
              <a:t>개념</a:t>
            </a:r>
            <a:r>
              <a:rPr lang="ko-KR" altLang="en-US" sz="1400" dirty="0"/>
              <a:t>으로 두었다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QR</a:t>
            </a:r>
            <a:r>
              <a:rPr lang="ko-KR" altLang="en-US" sz="1400" b="1" dirty="0"/>
              <a:t>번호</a:t>
            </a:r>
            <a:r>
              <a:rPr lang="ko-KR" altLang="en-US" sz="1400" dirty="0"/>
              <a:t>는 각 </a:t>
            </a:r>
            <a:r>
              <a:rPr lang="en-US" altLang="ko-KR" sz="1400" dirty="0"/>
              <a:t>16</a:t>
            </a:r>
            <a:r>
              <a:rPr lang="ko-KR" altLang="en-US" sz="1400" dirty="0"/>
              <a:t>자의 </a:t>
            </a:r>
            <a:r>
              <a:rPr lang="ko-KR" altLang="en-US" sz="1400" b="1" dirty="0"/>
              <a:t>기관번호와 물품번호</a:t>
            </a:r>
            <a:r>
              <a:rPr lang="ko-KR" altLang="en-US" sz="1400" dirty="0"/>
              <a:t>를 조합한 </a:t>
            </a:r>
            <a:r>
              <a:rPr lang="en-US" altLang="ko-KR" sz="1400" dirty="0"/>
              <a:t>32</a:t>
            </a:r>
            <a:r>
              <a:rPr lang="ko-KR" altLang="en-US" sz="1400" dirty="0"/>
              <a:t>자리의 </a:t>
            </a:r>
            <a:r>
              <a:rPr lang="en-US" altLang="ko-KR" sz="1400" dirty="0"/>
              <a:t>QR</a:t>
            </a:r>
            <a:r>
              <a:rPr lang="ko-KR" altLang="en-US" sz="1400" dirty="0"/>
              <a:t>번호이다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물품번호</a:t>
            </a:r>
            <a:r>
              <a:rPr lang="ko-KR" altLang="en-US" sz="1400" dirty="0"/>
              <a:t>는 기관 내에서는 중복이 없도록</a:t>
            </a:r>
            <a:r>
              <a:rPr lang="en-US" altLang="ko-KR" sz="1400" dirty="0"/>
              <a:t>, </a:t>
            </a:r>
            <a:r>
              <a:rPr lang="ko-KR" altLang="en-US" sz="1400" b="1" dirty="0"/>
              <a:t>기관 내에서 중복 여부를 확인 </a:t>
            </a:r>
            <a:r>
              <a:rPr lang="ko-KR" altLang="en-US" sz="1400" dirty="0"/>
              <a:t>후 발급한다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최종 사용자</a:t>
            </a:r>
            <a:r>
              <a:rPr lang="ko-KR" altLang="en-US" sz="1400" dirty="0"/>
              <a:t> 속성의 존재 이유는</a:t>
            </a:r>
            <a:r>
              <a:rPr lang="en-US" altLang="ko-KR" sz="1400" dirty="0"/>
              <a:t>, </a:t>
            </a:r>
            <a:r>
              <a:rPr lang="ko-KR" altLang="en-US" sz="1400" dirty="0"/>
              <a:t>물품의 손상 혹은 </a:t>
            </a:r>
            <a:r>
              <a:rPr lang="ko-KR" altLang="en-US" sz="1400" dirty="0" err="1"/>
              <a:t>미반납</a:t>
            </a:r>
            <a:r>
              <a:rPr lang="ko-KR" altLang="en-US" sz="1400" dirty="0"/>
              <a:t> 상황에서의 </a:t>
            </a:r>
            <a:r>
              <a:rPr lang="ko-KR" altLang="en-US" sz="1400" b="1" dirty="0"/>
              <a:t>물품 추적</a:t>
            </a:r>
            <a:r>
              <a:rPr lang="ko-KR" altLang="en-US" sz="1400" dirty="0"/>
              <a:t>을 위함이다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물품 번호와 기관 번호의 분리</a:t>
            </a:r>
            <a:r>
              <a:rPr lang="ko-KR" altLang="en-US" sz="1400" dirty="0"/>
              <a:t>는</a:t>
            </a:r>
            <a:r>
              <a:rPr lang="en-US" altLang="ko-KR" sz="1400" dirty="0"/>
              <a:t>, </a:t>
            </a:r>
            <a:r>
              <a:rPr lang="ko-KR" altLang="en-US" sz="1400" dirty="0"/>
              <a:t>관리 물품 </a:t>
            </a:r>
            <a:r>
              <a:rPr lang="ko-KR" altLang="en-US" sz="1400" b="1" dirty="0"/>
              <a:t>삭제 시의 제약조건</a:t>
            </a:r>
            <a:r>
              <a:rPr lang="ko-KR" altLang="en-US" sz="1400" dirty="0"/>
              <a:t> 설정을 위함이다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FA0A426-B90F-4352-B85A-884DF3D9E36A}"/>
              </a:ext>
            </a:extLst>
          </p:cNvPr>
          <p:cNvGrpSpPr/>
          <p:nvPr/>
        </p:nvGrpSpPr>
        <p:grpSpPr>
          <a:xfrm>
            <a:off x="1161534" y="747118"/>
            <a:ext cx="10107825" cy="3914447"/>
            <a:chOff x="1161534" y="747118"/>
            <a:chExt cx="10107825" cy="3914447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D8D7BA8-4261-4D09-A9D1-EA0FCEBB3A1C}"/>
                </a:ext>
              </a:extLst>
            </p:cNvPr>
            <p:cNvCxnSpPr>
              <a:cxnSpLocks/>
              <a:stCxn id="4" idx="2"/>
              <a:endCxn id="43" idx="0"/>
            </p:cNvCxnSpPr>
            <p:nvPr/>
          </p:nvCxnSpPr>
          <p:spPr>
            <a:xfrm>
              <a:off x="6215447" y="1673874"/>
              <a:ext cx="3354857" cy="20317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2486D29-8E0F-4292-B187-23CD41B69899}"/>
                </a:ext>
              </a:extLst>
            </p:cNvPr>
            <p:cNvCxnSpPr>
              <a:cxnSpLocks/>
              <a:stCxn id="4" idx="2"/>
              <a:endCxn id="28" idx="0"/>
            </p:cNvCxnSpPr>
            <p:nvPr/>
          </p:nvCxnSpPr>
          <p:spPr>
            <a:xfrm flipH="1">
              <a:off x="2582561" y="1673874"/>
              <a:ext cx="3632886" cy="20355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4C02368-004F-4C5D-AD29-EA7518F5C7D0}"/>
                </a:ext>
              </a:extLst>
            </p:cNvPr>
            <p:cNvCxnSpPr>
              <a:cxnSpLocks/>
              <a:stCxn id="4" idx="2"/>
              <a:endCxn id="32" idx="0"/>
            </p:cNvCxnSpPr>
            <p:nvPr/>
          </p:nvCxnSpPr>
          <p:spPr>
            <a:xfrm>
              <a:off x="6215447" y="1673874"/>
              <a:ext cx="20980" cy="20609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다이아몬드 3">
              <a:extLst>
                <a:ext uri="{FF2B5EF4-FFF2-40B4-BE49-F238E27FC236}">
                  <a16:creationId xmlns:a16="http://schemas.microsoft.com/office/drawing/2014/main" id="{923F19B7-88BB-4694-B38E-6B2A8B638877}"/>
                </a:ext>
              </a:extLst>
            </p:cNvPr>
            <p:cNvSpPr/>
            <p:nvPr/>
          </p:nvSpPr>
          <p:spPr>
            <a:xfrm>
              <a:off x="4720279" y="747118"/>
              <a:ext cx="2990335" cy="926756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대여 </a:t>
              </a:r>
              <a:r>
                <a:rPr lang="en-US" altLang="ko-KR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 </a:t>
              </a:r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반납</a:t>
              </a:r>
              <a:endPara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릴레이션</a:t>
              </a:r>
              <a:endPara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690AA2D-6C48-4671-A163-B017C3B671DD}"/>
                </a:ext>
              </a:extLst>
            </p:cNvPr>
            <p:cNvSpPr/>
            <p:nvPr/>
          </p:nvSpPr>
          <p:spPr>
            <a:xfrm>
              <a:off x="1161534" y="747118"/>
              <a:ext cx="2446638" cy="9267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이용자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EB578B-60A0-4369-8C6B-A7DCBE096DAD}"/>
                </a:ext>
              </a:extLst>
            </p:cNvPr>
            <p:cNvSpPr/>
            <p:nvPr/>
          </p:nvSpPr>
          <p:spPr>
            <a:xfrm>
              <a:off x="8822721" y="747118"/>
              <a:ext cx="2446638" cy="9267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관리물품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F0D123B-D7D0-414C-A2AF-680436128C83}"/>
                </a:ext>
              </a:extLst>
            </p:cNvPr>
            <p:cNvSpPr/>
            <p:nvPr/>
          </p:nvSpPr>
          <p:spPr>
            <a:xfrm>
              <a:off x="1421026" y="2692456"/>
              <a:ext cx="2323070" cy="9267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2D5636-0012-48EC-822B-5B0D2EB8B484}"/>
                </a:ext>
              </a:extLst>
            </p:cNvPr>
            <p:cNvSpPr txBox="1"/>
            <p:nvPr/>
          </p:nvSpPr>
          <p:spPr>
            <a:xfrm>
              <a:off x="1161534" y="2850089"/>
              <a:ext cx="2842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대여 번호</a:t>
              </a:r>
              <a:endParaRPr lang="en-US" altLang="ko-KR" b="1" dirty="0"/>
            </a:p>
            <a:p>
              <a:pPr algn="ctr"/>
              <a:r>
                <a:rPr lang="en-US" altLang="ko-KR" b="1" dirty="0"/>
                <a:t>(</a:t>
              </a:r>
              <a:r>
                <a:rPr lang="ko-KR" altLang="en-US" b="1" dirty="0"/>
                <a:t>인덱스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81A6D25-F1D4-477D-965A-66966817953C}"/>
                </a:ext>
              </a:extLst>
            </p:cNvPr>
            <p:cNvCxnSpPr>
              <a:stCxn id="5" idx="3"/>
              <a:endCxn id="4" idx="1"/>
            </p:cNvCxnSpPr>
            <p:nvPr/>
          </p:nvCxnSpPr>
          <p:spPr>
            <a:xfrm>
              <a:off x="3608172" y="1210496"/>
              <a:ext cx="11121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09B6CA8-D712-4F76-B216-3B7B60A0DA92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7710614" y="1210496"/>
              <a:ext cx="11121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292E08A-9C07-4DFE-B647-4B1429978A6E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2582561" y="1673874"/>
              <a:ext cx="3632886" cy="10185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A04C02D-F156-4E46-A3E7-F14D6FF3BE0B}"/>
                </a:ext>
              </a:extLst>
            </p:cNvPr>
            <p:cNvSpPr/>
            <p:nvPr/>
          </p:nvSpPr>
          <p:spPr>
            <a:xfrm>
              <a:off x="3744096" y="2692456"/>
              <a:ext cx="2323070" cy="9267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15B0F0-FD45-4CCA-AFDB-92333D2EA85C}"/>
                </a:ext>
              </a:extLst>
            </p:cNvPr>
            <p:cNvSpPr txBox="1"/>
            <p:nvPr/>
          </p:nvSpPr>
          <p:spPr>
            <a:xfrm>
              <a:off x="3484604" y="2977530"/>
              <a:ext cx="284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대여 횟수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B0AC44E-1978-45F8-A905-7925876EEB3E}"/>
                </a:ext>
              </a:extLst>
            </p:cNvPr>
            <p:cNvSpPr/>
            <p:nvPr/>
          </p:nvSpPr>
          <p:spPr>
            <a:xfrm>
              <a:off x="6085699" y="2692456"/>
              <a:ext cx="2323070" cy="9267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83D57B-346B-4ADA-A066-E35F16297A8B}"/>
                </a:ext>
              </a:extLst>
            </p:cNvPr>
            <p:cNvSpPr txBox="1"/>
            <p:nvPr/>
          </p:nvSpPr>
          <p:spPr>
            <a:xfrm>
              <a:off x="5826207" y="2971168"/>
              <a:ext cx="284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대여 </a:t>
              </a:r>
              <a:r>
                <a:rPr lang="en-US" altLang="ko-KR" b="1" dirty="0"/>
                <a:t>/ </a:t>
              </a:r>
              <a:r>
                <a:rPr lang="ko-KR" altLang="en-US" b="1" dirty="0"/>
                <a:t>반납 상태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1E95030-2B54-4CE7-809B-875190EC452C}"/>
                </a:ext>
              </a:extLst>
            </p:cNvPr>
            <p:cNvSpPr/>
            <p:nvPr/>
          </p:nvSpPr>
          <p:spPr>
            <a:xfrm>
              <a:off x="8408769" y="2692456"/>
              <a:ext cx="2323070" cy="9267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4B0FB7-5B28-4B91-8D38-95F14F69DD4F}"/>
                </a:ext>
              </a:extLst>
            </p:cNvPr>
            <p:cNvSpPr txBox="1"/>
            <p:nvPr/>
          </p:nvSpPr>
          <p:spPr>
            <a:xfrm>
              <a:off x="8149277" y="2971168"/>
              <a:ext cx="284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최종 사용자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564EB82-011D-4DE7-91DF-5E8FFE77E638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 flipH="1">
              <a:off x="4905631" y="1673874"/>
              <a:ext cx="1309816" cy="10185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219D2B1-023E-4B79-B70A-85ACF71E0C02}"/>
                </a:ext>
              </a:extLst>
            </p:cNvPr>
            <p:cNvCxnSpPr>
              <a:cxnSpLocks/>
              <a:stCxn id="4" idx="2"/>
              <a:endCxn id="17" idx="0"/>
            </p:cNvCxnSpPr>
            <p:nvPr/>
          </p:nvCxnSpPr>
          <p:spPr>
            <a:xfrm>
              <a:off x="6215447" y="1673874"/>
              <a:ext cx="1031787" cy="10185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FEB68DB-2281-4693-A156-A3437FCA2591}"/>
                </a:ext>
              </a:extLst>
            </p:cNvPr>
            <p:cNvCxnSpPr>
              <a:cxnSpLocks/>
              <a:stCxn id="4" idx="2"/>
              <a:endCxn id="22" idx="0"/>
            </p:cNvCxnSpPr>
            <p:nvPr/>
          </p:nvCxnSpPr>
          <p:spPr>
            <a:xfrm>
              <a:off x="6215447" y="1673874"/>
              <a:ext cx="3354857" cy="10185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555FA45-F0E3-46B2-847C-E1183ADF5978}"/>
                </a:ext>
              </a:extLst>
            </p:cNvPr>
            <p:cNvSpPr/>
            <p:nvPr/>
          </p:nvSpPr>
          <p:spPr>
            <a:xfrm>
              <a:off x="1421026" y="3709407"/>
              <a:ext cx="2323070" cy="9267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87056B-B09E-43A3-980F-8DACEE559685}"/>
                </a:ext>
              </a:extLst>
            </p:cNvPr>
            <p:cNvSpPr txBox="1"/>
            <p:nvPr/>
          </p:nvSpPr>
          <p:spPr>
            <a:xfrm>
              <a:off x="1161534" y="3988119"/>
              <a:ext cx="284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최종 수정일</a:t>
              </a: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00FA948-8EF1-44C7-B7FC-600BC7D5B140}"/>
                </a:ext>
              </a:extLst>
            </p:cNvPr>
            <p:cNvSpPr/>
            <p:nvPr/>
          </p:nvSpPr>
          <p:spPr>
            <a:xfrm>
              <a:off x="5074892" y="3734809"/>
              <a:ext cx="2323070" cy="9267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B66EDC-B19B-4BB8-89C5-CDB5E1C243DB}"/>
                </a:ext>
              </a:extLst>
            </p:cNvPr>
            <p:cNvSpPr txBox="1"/>
            <p:nvPr/>
          </p:nvSpPr>
          <p:spPr>
            <a:xfrm>
              <a:off x="4815400" y="4013521"/>
              <a:ext cx="284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물품 번호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1601837-CA99-4A0D-B6C5-7AF52987858F}"/>
                </a:ext>
              </a:extLst>
            </p:cNvPr>
            <p:cNvSpPr txBox="1"/>
            <p:nvPr/>
          </p:nvSpPr>
          <p:spPr>
            <a:xfrm>
              <a:off x="3977564" y="84987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92EDC1-345D-435D-8FD9-A1AD7EE0D0CE}"/>
                </a:ext>
              </a:extLst>
            </p:cNvPr>
            <p:cNvSpPr txBox="1"/>
            <p:nvPr/>
          </p:nvSpPr>
          <p:spPr>
            <a:xfrm>
              <a:off x="8115761" y="83262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n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2405FF4-A419-48DE-B5B4-A792A70D4A55}"/>
                </a:ext>
              </a:extLst>
            </p:cNvPr>
            <p:cNvSpPr/>
            <p:nvPr/>
          </p:nvSpPr>
          <p:spPr>
            <a:xfrm>
              <a:off x="8408769" y="3705575"/>
              <a:ext cx="2323070" cy="9267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2E77053-51A4-4967-8064-CE83094C123E}"/>
                </a:ext>
              </a:extLst>
            </p:cNvPr>
            <p:cNvSpPr txBox="1"/>
            <p:nvPr/>
          </p:nvSpPr>
          <p:spPr>
            <a:xfrm>
              <a:off x="8149277" y="3984287"/>
              <a:ext cx="284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기관 번호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55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59622A2-3F27-4A92-9E96-CFA9874535F6}"/>
              </a:ext>
            </a:extLst>
          </p:cNvPr>
          <p:cNvSpPr txBox="1"/>
          <p:nvPr/>
        </p:nvSpPr>
        <p:spPr>
          <a:xfrm>
            <a:off x="3052117" y="337341"/>
            <a:ext cx="6326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기관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관리물품 관계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등록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BD37B0-6481-4E9E-AAB9-EAF958A69719}"/>
              </a:ext>
            </a:extLst>
          </p:cNvPr>
          <p:cNvGrpSpPr/>
          <p:nvPr/>
        </p:nvGrpSpPr>
        <p:grpSpPr>
          <a:xfrm>
            <a:off x="1161533" y="1130643"/>
            <a:ext cx="10107825" cy="2872094"/>
            <a:chOff x="1161533" y="1130643"/>
            <a:chExt cx="10107825" cy="287209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57895C4-AF3E-42DB-8673-FC53053DBA04}"/>
                </a:ext>
              </a:extLst>
            </p:cNvPr>
            <p:cNvGrpSpPr/>
            <p:nvPr/>
          </p:nvGrpSpPr>
          <p:grpSpPr>
            <a:xfrm>
              <a:off x="1161533" y="1130643"/>
              <a:ext cx="10107825" cy="2872094"/>
              <a:chOff x="1161535" y="1329051"/>
              <a:chExt cx="10107825" cy="2872094"/>
            </a:xfrm>
          </p:grpSpPr>
          <p:sp>
            <p:nvSpPr>
              <p:cNvPr id="4" name="다이아몬드 3">
                <a:extLst>
                  <a:ext uri="{FF2B5EF4-FFF2-40B4-BE49-F238E27FC236}">
                    <a16:creationId xmlns:a16="http://schemas.microsoft.com/office/drawing/2014/main" id="{923F19B7-88BB-4694-B38E-6B2A8B638877}"/>
                  </a:ext>
                </a:extLst>
              </p:cNvPr>
              <p:cNvSpPr/>
              <p:nvPr/>
            </p:nvSpPr>
            <p:spPr>
              <a:xfrm>
                <a:off x="4720280" y="1329051"/>
                <a:ext cx="2990335" cy="926756"/>
              </a:xfrm>
              <a:prstGeom prst="diamon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등록</a:t>
                </a:r>
                <a:endParaRPr lang="en-US" altLang="ko-KR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관리물품의 </a:t>
                </a:r>
                <a:r>
                  <a:rPr lang="ko-KR" altLang="en-US" sz="12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외래키</a:t>
                </a:r>
                <a:endParaRPr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690AA2D-6C48-4671-A163-B017C3B671DD}"/>
                  </a:ext>
                </a:extLst>
              </p:cNvPr>
              <p:cNvSpPr/>
              <p:nvPr/>
            </p:nvSpPr>
            <p:spPr>
              <a:xfrm>
                <a:off x="1161535" y="1329051"/>
                <a:ext cx="2446638" cy="9267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기관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FEB578B-60A0-4369-8C6B-A7DCBE096DAD}"/>
                  </a:ext>
                </a:extLst>
              </p:cNvPr>
              <p:cNvSpPr/>
              <p:nvPr/>
            </p:nvSpPr>
            <p:spPr>
              <a:xfrm>
                <a:off x="8822722" y="1329051"/>
                <a:ext cx="2446638" cy="9267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관리물품</a:t>
                </a: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F0D123B-D7D0-414C-A2AF-680436128C83}"/>
                  </a:ext>
                </a:extLst>
              </p:cNvPr>
              <p:cNvSpPr/>
              <p:nvPr/>
            </p:nvSpPr>
            <p:spPr>
              <a:xfrm>
                <a:off x="2743200" y="3274389"/>
                <a:ext cx="2323070" cy="9267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2D5636-0012-48EC-822B-5B0D2EB8B484}"/>
                  </a:ext>
                </a:extLst>
              </p:cNvPr>
              <p:cNvSpPr txBox="1"/>
              <p:nvPr/>
            </p:nvSpPr>
            <p:spPr>
              <a:xfrm>
                <a:off x="2483708" y="3553101"/>
                <a:ext cx="2842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/>
                  <a:t>물품 코드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81A6D25-F1D4-477D-965A-66966817953C}"/>
                  </a:ext>
                </a:extLst>
              </p:cNvPr>
              <p:cNvCxnSpPr>
                <a:stCxn id="5" idx="3"/>
                <a:endCxn id="4" idx="1"/>
              </p:cNvCxnSpPr>
              <p:nvPr/>
            </p:nvCxnSpPr>
            <p:spPr>
              <a:xfrm>
                <a:off x="3608173" y="1792429"/>
                <a:ext cx="111210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09B6CA8-D712-4F76-B216-3B7B60A0DA92}"/>
                  </a:ext>
                </a:extLst>
              </p:cNvPr>
              <p:cNvCxnSpPr>
                <a:cxnSpLocks/>
                <a:stCxn id="4" idx="3"/>
                <a:endCxn id="6" idx="1"/>
              </p:cNvCxnSpPr>
              <p:nvPr/>
            </p:nvCxnSpPr>
            <p:spPr>
              <a:xfrm>
                <a:off x="7710615" y="1792429"/>
                <a:ext cx="111210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292E08A-9C07-4DFE-B647-4B1429978A6E}"/>
                  </a:ext>
                </a:extLst>
              </p:cNvPr>
              <p:cNvCxnSpPr>
                <a:cxnSpLocks/>
                <a:stCxn id="4" idx="2"/>
                <a:endCxn id="8" idx="0"/>
              </p:cNvCxnSpPr>
              <p:nvPr/>
            </p:nvCxnSpPr>
            <p:spPr>
              <a:xfrm flipH="1">
                <a:off x="3904735" y="2255807"/>
                <a:ext cx="2310713" cy="10185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A04C02D-F156-4E46-A3E7-F14D6FF3BE0B}"/>
                  </a:ext>
                </a:extLst>
              </p:cNvPr>
              <p:cNvSpPr/>
              <p:nvPr/>
            </p:nvSpPr>
            <p:spPr>
              <a:xfrm>
                <a:off x="5066270" y="3274389"/>
                <a:ext cx="2323070" cy="9267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15B0F0-FD45-4CCA-AFDB-92333D2EA85C}"/>
                  </a:ext>
                </a:extLst>
              </p:cNvPr>
              <p:cNvSpPr txBox="1"/>
              <p:nvPr/>
            </p:nvSpPr>
            <p:spPr>
              <a:xfrm>
                <a:off x="4806778" y="3553101"/>
                <a:ext cx="2842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/>
                  <a:t>기관 코드</a:t>
                </a: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B0AC44E-1978-45F8-A905-7925876EEB3E}"/>
                  </a:ext>
                </a:extLst>
              </p:cNvPr>
              <p:cNvSpPr/>
              <p:nvPr/>
            </p:nvSpPr>
            <p:spPr>
              <a:xfrm>
                <a:off x="7407873" y="3274389"/>
                <a:ext cx="2323070" cy="9267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83D57B-346B-4ADA-A066-E35F16297A8B}"/>
                  </a:ext>
                </a:extLst>
              </p:cNvPr>
              <p:cNvSpPr txBox="1"/>
              <p:nvPr/>
            </p:nvSpPr>
            <p:spPr>
              <a:xfrm>
                <a:off x="7148381" y="3553101"/>
                <a:ext cx="2842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/>
                  <a:t>등록일</a:t>
                </a: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E564EB82-011D-4DE7-91DF-5E8FFE77E638}"/>
                  </a:ext>
                </a:extLst>
              </p:cNvPr>
              <p:cNvCxnSpPr>
                <a:cxnSpLocks/>
                <a:stCxn id="4" idx="2"/>
                <a:endCxn id="14" idx="0"/>
              </p:cNvCxnSpPr>
              <p:nvPr/>
            </p:nvCxnSpPr>
            <p:spPr>
              <a:xfrm>
                <a:off x="6215448" y="2255807"/>
                <a:ext cx="12357" cy="10185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8219D2B1-023E-4B79-B70A-85ACF71E0C02}"/>
                  </a:ext>
                </a:extLst>
              </p:cNvPr>
              <p:cNvCxnSpPr>
                <a:cxnSpLocks/>
                <a:stCxn id="4" idx="2"/>
                <a:endCxn id="17" idx="0"/>
              </p:cNvCxnSpPr>
              <p:nvPr/>
            </p:nvCxnSpPr>
            <p:spPr>
              <a:xfrm>
                <a:off x="6215448" y="2255807"/>
                <a:ext cx="2353960" cy="10185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CB1EC5-53DF-40E4-AEAB-0093F39FD796}"/>
                </a:ext>
              </a:extLst>
            </p:cNvPr>
            <p:cNvSpPr txBox="1"/>
            <p:nvPr/>
          </p:nvSpPr>
          <p:spPr>
            <a:xfrm>
              <a:off x="4005366" y="117766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7861B-68BE-4A10-93AD-BB8B7668280F}"/>
                </a:ext>
              </a:extLst>
            </p:cNvPr>
            <p:cNvSpPr txBox="1"/>
            <p:nvPr/>
          </p:nvSpPr>
          <p:spPr>
            <a:xfrm>
              <a:off x="8107808" y="120082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n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21F6B3-B168-4075-B3C1-3E7BC8C20DA8}"/>
              </a:ext>
            </a:extLst>
          </p:cNvPr>
          <p:cNvSpPr/>
          <p:nvPr/>
        </p:nvSpPr>
        <p:spPr>
          <a:xfrm>
            <a:off x="350807" y="4845987"/>
            <a:ext cx="11490385" cy="1871924"/>
          </a:xfrm>
          <a:prstGeom prst="roundRect">
            <a:avLst>
              <a:gd name="adj" fmla="val 574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F3D376D-4B62-4949-80F9-3F90FCBB6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84334"/>
              </p:ext>
            </p:extLst>
          </p:nvPr>
        </p:nvGraphicFramePr>
        <p:xfrm>
          <a:off x="786442" y="4758939"/>
          <a:ext cx="10619112" cy="365760"/>
        </p:xfrm>
        <a:graphic>
          <a:graphicData uri="http://schemas.openxmlformats.org/drawingml/2006/table">
            <a:tbl>
              <a:tblPr/>
              <a:tblGrid>
                <a:gridCol w="2654778">
                  <a:extLst>
                    <a:ext uri="{9D8B030D-6E8A-4147-A177-3AD203B41FA5}">
                      <a16:colId xmlns:a16="http://schemas.microsoft.com/office/drawing/2014/main" val="3551545375"/>
                    </a:ext>
                  </a:extLst>
                </a:gridCol>
                <a:gridCol w="2654778">
                  <a:extLst>
                    <a:ext uri="{9D8B030D-6E8A-4147-A177-3AD203B41FA5}">
                      <a16:colId xmlns:a16="http://schemas.microsoft.com/office/drawing/2014/main" val="330093863"/>
                    </a:ext>
                  </a:extLst>
                </a:gridCol>
                <a:gridCol w="2654778">
                  <a:extLst>
                    <a:ext uri="{9D8B030D-6E8A-4147-A177-3AD203B41FA5}">
                      <a16:colId xmlns:a16="http://schemas.microsoft.com/office/drawing/2014/main" val="785465922"/>
                    </a:ext>
                  </a:extLst>
                </a:gridCol>
                <a:gridCol w="2654778">
                  <a:extLst>
                    <a:ext uri="{9D8B030D-6E8A-4147-A177-3AD203B41FA5}">
                      <a16:colId xmlns:a16="http://schemas.microsoft.com/office/drawing/2014/main" val="25903931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666666"/>
                          </a:solidFill>
                          <a:effectLst/>
                          <a:latin typeface="Noto Sans" panose="020B0502040504020204" pitchFamily="34" charset="0"/>
                        </a:rPr>
                        <a:t>관계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666666"/>
                          </a:solidFill>
                          <a:effectLst/>
                          <a:latin typeface="Noto Sans" panose="020B0502040504020204" pitchFamily="34" charset="0"/>
                        </a:rPr>
                        <a:t>관계에 참여하는 개체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666666"/>
                          </a:solidFill>
                          <a:effectLst/>
                          <a:latin typeface="Noto Sans" panose="020B0502040504020204" pitchFamily="34" charset="0"/>
                        </a:rPr>
                        <a:t>관계유형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E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666666"/>
                          </a:solidFill>
                          <a:effectLst/>
                          <a:latin typeface="Noto Sans" panose="020B0502040504020204" pitchFamily="34" charset="0"/>
                        </a:rPr>
                        <a:t>관계 속성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9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52445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832281D-C180-417B-B62D-0CC3457B0903}"/>
              </a:ext>
            </a:extLst>
          </p:cNvPr>
          <p:cNvSpPr txBox="1"/>
          <p:nvPr/>
        </p:nvSpPr>
        <p:spPr>
          <a:xfrm>
            <a:off x="523387" y="5251307"/>
            <a:ext cx="11124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관리물품 내의 외래키로만 관리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이미 관리 물품 내부에 있는 속성이기 때문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387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645</Words>
  <Application>Microsoft Office PowerPoint</Application>
  <PresentationFormat>와이드스크린</PresentationFormat>
  <Paragraphs>130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Noto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황진주</dc:creator>
  <cp:lastModifiedBy>황진주</cp:lastModifiedBy>
  <cp:revision>13</cp:revision>
  <dcterms:created xsi:type="dcterms:W3CDTF">2022-04-04T09:27:05Z</dcterms:created>
  <dcterms:modified xsi:type="dcterms:W3CDTF">2022-04-11T13:18:36Z</dcterms:modified>
</cp:coreProperties>
</file>