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3.xml" ContentType="application/vnd.openxmlformats-officedocument.themeOverride+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71" r:id="rId16"/>
    <p:sldId id="272" r:id="rId17"/>
    <p:sldId id="273" r:id="rId18"/>
    <p:sldId id="274" r:id="rId19"/>
    <p:sldId id="275" r:id="rId20"/>
    <p:sldId id="276" r:id="rId21"/>
    <p:sldId id="277" r:id="rId22"/>
  </p:sldIdLst>
  <p:sldSz cx="12192000" cy="6858000"/>
  <p:notesSz cx="6858000" cy="9144000"/>
  <p:defaultTextStyle>
    <a:defPPr lvl="0">
      <a:defRPr lang="en-US"/>
    </a:defPPr>
    <a:lvl1pPr lvl="0" algn="l" rtl="0" eaLnBrk="0" fontAlgn="base" hangingPunct="0">
      <a:spcBef>
        <a:spcPct val="0"/>
      </a:spcBef>
      <a:spcAft>
        <a:spcPct val="0"/>
      </a:spcAft>
      <a:defRPr kern="1200">
        <a:solidFill>
          <a:schemeClr val="tx1"/>
        </a:solidFill>
        <a:latin typeface="Calibri" charset="0"/>
        <a:ea typeface="+mn-ea"/>
        <a:cs typeface="+mn-cs"/>
      </a:defRPr>
    </a:lvl1pPr>
    <a:lvl2pPr marL="457200" lvl="1" algn="l" rtl="0" eaLnBrk="0" fontAlgn="base" hangingPunct="0">
      <a:spcBef>
        <a:spcPct val="0"/>
      </a:spcBef>
      <a:spcAft>
        <a:spcPct val="0"/>
      </a:spcAft>
      <a:defRPr kern="1200">
        <a:solidFill>
          <a:schemeClr val="tx1"/>
        </a:solidFill>
        <a:latin typeface="Calibri" charset="0"/>
        <a:ea typeface="+mn-ea"/>
        <a:cs typeface="+mn-cs"/>
      </a:defRPr>
    </a:lvl2pPr>
    <a:lvl3pPr marL="914400" lvl="2" algn="l" rtl="0" eaLnBrk="0" fontAlgn="base" hangingPunct="0">
      <a:spcBef>
        <a:spcPct val="0"/>
      </a:spcBef>
      <a:spcAft>
        <a:spcPct val="0"/>
      </a:spcAft>
      <a:defRPr kern="1200">
        <a:solidFill>
          <a:schemeClr val="tx1"/>
        </a:solidFill>
        <a:latin typeface="Calibri" charset="0"/>
        <a:ea typeface="+mn-ea"/>
        <a:cs typeface="+mn-cs"/>
      </a:defRPr>
    </a:lvl3pPr>
    <a:lvl4pPr marL="1371600" lvl="3" algn="l" rtl="0" eaLnBrk="0" fontAlgn="base" hangingPunct="0">
      <a:spcBef>
        <a:spcPct val="0"/>
      </a:spcBef>
      <a:spcAft>
        <a:spcPct val="0"/>
      </a:spcAft>
      <a:defRPr kern="1200">
        <a:solidFill>
          <a:schemeClr val="tx1"/>
        </a:solidFill>
        <a:latin typeface="Calibri" charset="0"/>
        <a:ea typeface="+mn-ea"/>
        <a:cs typeface="+mn-cs"/>
      </a:defRPr>
    </a:lvl4pPr>
    <a:lvl5pPr marL="1828800" lvl="4" algn="l" rtl="0" eaLnBrk="0" fontAlgn="base" hangingPunct="0">
      <a:spcBef>
        <a:spcPct val="0"/>
      </a:spcBef>
      <a:spcAft>
        <a:spcPct val="0"/>
      </a:spcAft>
      <a:defRPr kern="1200">
        <a:solidFill>
          <a:schemeClr val="tx1"/>
        </a:solidFill>
        <a:latin typeface="Calibri" charset="0"/>
        <a:ea typeface="+mn-ea"/>
        <a:cs typeface="+mn-cs"/>
      </a:defRPr>
    </a:lvl5pPr>
    <a:lvl6pPr marL="2286000" lvl="5" algn="l" defTabSz="914400" rtl="0" eaLnBrk="1" latinLnBrk="0" hangingPunct="1">
      <a:defRPr kern="1200">
        <a:solidFill>
          <a:schemeClr val="tx1"/>
        </a:solidFill>
        <a:latin typeface="Calibri" charset="0"/>
        <a:ea typeface="+mn-ea"/>
        <a:cs typeface="+mn-cs"/>
      </a:defRPr>
    </a:lvl6pPr>
    <a:lvl7pPr marL="2743200" lvl="6" algn="l" defTabSz="914400" rtl="0" eaLnBrk="1" latinLnBrk="0" hangingPunct="1">
      <a:defRPr kern="1200">
        <a:solidFill>
          <a:schemeClr val="tx1"/>
        </a:solidFill>
        <a:latin typeface="Calibri" charset="0"/>
        <a:ea typeface="+mn-ea"/>
        <a:cs typeface="+mn-cs"/>
      </a:defRPr>
    </a:lvl7pPr>
    <a:lvl8pPr marL="3200400" lvl="7" algn="l" defTabSz="914400" rtl="0" eaLnBrk="1" latinLnBrk="0" hangingPunct="1">
      <a:defRPr kern="1200">
        <a:solidFill>
          <a:schemeClr val="tx1"/>
        </a:solidFill>
        <a:latin typeface="Calibri" charset="0"/>
        <a:ea typeface="+mn-ea"/>
        <a:cs typeface="+mn-cs"/>
      </a:defRPr>
    </a:lvl8pPr>
    <a:lvl9pPr marL="3657600" lvl="8"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3"/>
    <p:restoredTop sz="94643"/>
  </p:normalViewPr>
  <p:slideViewPr>
    <p:cSldViewPr snapToGrid="0">
      <p:cViewPr varScale="1">
        <p:scale>
          <a:sx n="110" d="100"/>
          <a:sy n="110" d="100"/>
        </p:scale>
        <p:origin x="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5.bin"/></Relationships>
</file>

<file path=ppt/charts/_rels/chart8.xml.rels><?xml version="1.0" encoding="UTF-8" standalone="yes"?>
<Relationships xmlns="http://schemas.openxmlformats.org/package/2006/relationships"><Relationship Id="rId1" Type="http://schemas.openxmlformats.org/officeDocument/2006/relationships/oleObject" Target="../embeddings/oleObject6.bin"/></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ER\AppData\Local\Temp\Temp1_PPT%20updated.zip\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'[GH Report Graphs.xlsx]Firms that are open'!$C$33</c:f>
              <c:strCache>
                <c:ptCount val="1"/>
                <c:pt idx="0">
                  <c:v>Open</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'[1]Firms that are open'!$A$40:$B$43</c:f>
              <c:multiLvlStrCache>
                <c:ptCount val="4"/>
                <c:lvl>
                  <c:pt idx="0">
                    <c:v>Business establishments</c:v>
                  </c:pt>
                  <c:pt idx="1">
                    <c:v>Household firms</c:v>
                  </c:pt>
                  <c:pt idx="2">
                    <c:v>Business establishments</c:v>
                  </c:pt>
                  <c:pt idx="3">
                    <c:v>Household firms</c:v>
                  </c:pt>
                </c:lvl>
                <c:lvl>
                  <c:pt idx="0">
                    <c:v>During lockdown</c:v>
                  </c:pt>
                  <c:pt idx="2">
                    <c:v>Currently</c:v>
                  </c:pt>
                </c:lvl>
              </c:multiLvlStrCache>
            </c:multiLvlStrRef>
          </c:cat>
          <c:val>
            <c:numRef>
              <c:f>'[1]Firms that are open'!$C$40:$C$43</c:f>
              <c:numCache>
                <c:formatCode>0</c:formatCode>
                <c:ptCount val="4"/>
                <c:pt idx="0">
                  <c:v>36.795935392829435</c:v>
                </c:pt>
                <c:pt idx="1">
                  <c:v>48.240069499326225</c:v>
                </c:pt>
                <c:pt idx="2">
                  <c:v>73.825692966391372</c:v>
                </c:pt>
                <c:pt idx="3">
                  <c:v>78.43622147219051</c:v>
                </c:pt>
              </c:numCache>
            </c:numRef>
          </c:val>
          <c:extLst>
            <c:ext xmlns:c16="http://schemas.microsoft.com/office/drawing/2014/chart" uri="{C3380CC4-5D6E-409C-BE32-E72D297353CC}">
              <c16:uniqueId val="{00000000-0AE0-4672-9BE9-FA5231228D3F}"/>
            </c:ext>
          </c:extLst>
        </c:ser>
        <c:ser>
          <c:idx val="1"/>
          <c:order val="1"/>
          <c:tx>
            <c:strRef>
              <c:f>'[GH Report Graphs.xlsx]Firms that are open'!$D$33</c:f>
              <c:strCache>
                <c:ptCount val="1"/>
                <c:pt idx="0">
                  <c:v>Partially open</c:v>
                </c:pt>
              </c:strCache>
            </c:strRef>
          </c:tx>
          <c:spPr>
            <a:solidFill>
              <a:srgbClr val="FFC000"/>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'[1]Firms that are open'!$A$40:$B$43</c:f>
              <c:multiLvlStrCache>
                <c:ptCount val="4"/>
                <c:lvl>
                  <c:pt idx="0">
                    <c:v>Business establishments</c:v>
                  </c:pt>
                  <c:pt idx="1">
                    <c:v>Household firms</c:v>
                  </c:pt>
                  <c:pt idx="2">
                    <c:v>Business establishments</c:v>
                  </c:pt>
                  <c:pt idx="3">
                    <c:v>Household firms</c:v>
                  </c:pt>
                </c:lvl>
                <c:lvl>
                  <c:pt idx="0">
                    <c:v>During lockdown</c:v>
                  </c:pt>
                  <c:pt idx="2">
                    <c:v>Currently</c:v>
                  </c:pt>
                </c:lvl>
              </c:multiLvlStrCache>
            </c:multiLvlStrRef>
          </c:cat>
          <c:val>
            <c:numRef>
              <c:f>'[1]Firms that are open'!$D$40:$D$43</c:f>
              <c:numCache>
                <c:formatCode>0</c:formatCode>
                <c:ptCount val="4"/>
                <c:pt idx="0">
                  <c:v>27.486617165357657</c:v>
                </c:pt>
                <c:pt idx="1">
                  <c:v>27.440255429296013</c:v>
                </c:pt>
                <c:pt idx="2">
                  <c:v>10.016643901493</c:v>
                </c:pt>
                <c:pt idx="3">
                  <c:v>6.9975951515792927</c:v>
                </c:pt>
              </c:numCache>
            </c:numRef>
          </c:val>
          <c:extLst>
            <c:ext xmlns:c16="http://schemas.microsoft.com/office/drawing/2014/chart" uri="{C3380CC4-5D6E-409C-BE32-E72D297353CC}">
              <c16:uniqueId val="{00000001-0AE0-4672-9BE9-FA5231228D3F}"/>
            </c:ext>
          </c:extLst>
        </c:ser>
        <c:ser>
          <c:idx val="2"/>
          <c:order val="2"/>
          <c:tx>
            <c:strRef>
              <c:f>'[GH Report Graphs.xlsx]Firms that are open'!$E$33</c:f>
              <c:strCache>
                <c:ptCount val="1"/>
                <c:pt idx="0">
                  <c:v>Temporarily closed</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'[1]Firms that are open'!$A$40:$B$43</c:f>
              <c:multiLvlStrCache>
                <c:ptCount val="4"/>
                <c:lvl>
                  <c:pt idx="0">
                    <c:v>Business establishments</c:v>
                  </c:pt>
                  <c:pt idx="1">
                    <c:v>Household firms</c:v>
                  </c:pt>
                  <c:pt idx="2">
                    <c:v>Business establishments</c:v>
                  </c:pt>
                  <c:pt idx="3">
                    <c:v>Household firms</c:v>
                  </c:pt>
                </c:lvl>
                <c:lvl>
                  <c:pt idx="0">
                    <c:v>During lockdown</c:v>
                  </c:pt>
                  <c:pt idx="2">
                    <c:v>Currently</c:v>
                  </c:pt>
                </c:lvl>
              </c:multiLvlStrCache>
            </c:multiLvlStrRef>
          </c:cat>
          <c:val>
            <c:numRef>
              <c:f>'[1]Firms that are open'!$E$40:$E$43</c:f>
              <c:numCache>
                <c:formatCode>0</c:formatCode>
                <c:ptCount val="4"/>
                <c:pt idx="0">
                  <c:v>30.147397994423791</c:v>
                </c:pt>
                <c:pt idx="1">
                  <c:v>19.923000829689922</c:v>
                </c:pt>
                <c:pt idx="2">
                  <c:v>10.882891421777179</c:v>
                </c:pt>
                <c:pt idx="3">
                  <c:v>10.97921078451866</c:v>
                </c:pt>
              </c:numCache>
            </c:numRef>
          </c:val>
          <c:extLst>
            <c:ext xmlns:c16="http://schemas.microsoft.com/office/drawing/2014/chart" uri="{C3380CC4-5D6E-409C-BE32-E72D297353CC}">
              <c16:uniqueId val="{00000002-0AE0-4672-9BE9-FA5231228D3F}"/>
            </c:ext>
          </c:extLst>
        </c:ser>
        <c:ser>
          <c:idx val="3"/>
          <c:order val="3"/>
          <c:tx>
            <c:strRef>
              <c:f>'[GH Report Graphs.xlsx]Firms that are open'!$F$33</c:f>
              <c:strCache>
                <c:ptCount val="1"/>
                <c:pt idx="0">
                  <c:v>Permanently closed</c:v>
                </c:pt>
              </c:strCache>
            </c:strRef>
          </c:tx>
          <c:spPr>
            <a:solidFill>
              <a:schemeClr val="tx1">
                <a:lumMod val="65000"/>
                <a:lumOff val="35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'[1]Firms that are open'!$A$40:$B$43</c:f>
              <c:multiLvlStrCache>
                <c:ptCount val="4"/>
                <c:lvl>
                  <c:pt idx="0">
                    <c:v>Business establishments</c:v>
                  </c:pt>
                  <c:pt idx="1">
                    <c:v>Household firms</c:v>
                  </c:pt>
                  <c:pt idx="2">
                    <c:v>Business establishments</c:v>
                  </c:pt>
                  <c:pt idx="3">
                    <c:v>Household firms</c:v>
                  </c:pt>
                </c:lvl>
                <c:lvl>
                  <c:pt idx="0">
                    <c:v>During lockdown</c:v>
                  </c:pt>
                  <c:pt idx="2">
                    <c:v>Currently</c:v>
                  </c:pt>
                </c:lvl>
              </c:multiLvlStrCache>
            </c:multiLvlStrRef>
          </c:cat>
          <c:val>
            <c:numRef>
              <c:f>'[1]Firms that are open'!$F$40:$F$43</c:f>
              <c:numCache>
                <c:formatCode>0</c:formatCode>
                <c:ptCount val="4"/>
                <c:pt idx="0">
                  <c:v>5.5700460258009077</c:v>
                </c:pt>
                <c:pt idx="1">
                  <c:v>4.3966712897364362</c:v>
                </c:pt>
                <c:pt idx="2">
                  <c:v>5.2747749644636039</c:v>
                </c:pt>
                <c:pt idx="3">
                  <c:v>3.5869807734562213</c:v>
                </c:pt>
              </c:numCache>
            </c:numRef>
          </c:val>
          <c:extLst>
            <c:ext xmlns:c16="http://schemas.microsoft.com/office/drawing/2014/chart" uri="{C3380CC4-5D6E-409C-BE32-E72D297353CC}">
              <c16:uniqueId val="{00000003-0AE0-4672-9BE9-FA5231228D3F}"/>
            </c:ext>
          </c:extLst>
        </c:ser>
        <c:dLbls>
          <c:dLblPos val="outEnd"/>
          <c:showLegendKey val="0"/>
          <c:showVal val="1"/>
          <c:showCatName val="0"/>
          <c:showSerName val="0"/>
          <c:showPercent val="0"/>
          <c:showBubbleSize val="0"/>
        </c:dLbls>
        <c:gapWidth val="219"/>
        <c:overlap val="-27"/>
        <c:axId val="919013544"/>
        <c:axId val="919012760"/>
      </c:barChart>
      <c:catAx>
        <c:axId val="91901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GH"/>
          </a:p>
        </c:txPr>
        <c:crossAx val="919012760"/>
        <c:crosses val="autoZero"/>
        <c:auto val="1"/>
        <c:lblAlgn val="ctr"/>
        <c:lblOffset val="100"/>
        <c:noMultiLvlLbl val="0"/>
      </c:catAx>
      <c:valAx>
        <c:axId val="9190127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GH"/>
          </a:p>
        </c:txPr>
        <c:crossAx val="9190135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G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baseline="0">
                    <a:solidFill>
                      <a:schemeClr val="tx1">
                        <a:lumMod val="65000"/>
                        <a:lumOff val="35000"/>
                      </a:schemeClr>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Sheet2!$A$19:$A$30</c:f>
              <c:strCache>
                <c:ptCount val="12"/>
                <c:pt idx="0">
                  <c:v>Loans with subsidized interest rates</c:v>
                </c:pt>
                <c:pt idx="1">
                  <c:v>Cash transfer</c:v>
                </c:pt>
                <c:pt idx="2">
                  <c:v>Deferral of rent, mortgage, or utilities</c:v>
                </c:pt>
                <c:pt idx="3">
                  <c:v>Tax deferral</c:v>
                </c:pt>
                <c:pt idx="4">
                  <c:v>Access to new credit</c:v>
                </c:pt>
                <c:pt idx="5">
                  <c:v>Others</c:v>
                </c:pt>
                <c:pt idx="6">
                  <c:v>Deferral of credit payments</c:v>
                </c:pt>
                <c:pt idx="7">
                  <c:v>Formalization</c:v>
                </c:pt>
                <c:pt idx="8">
                  <c:v>Fiscal exemptions or reductions</c:v>
                </c:pt>
                <c:pt idx="9">
                  <c:v>Wage subsidies</c:v>
                </c:pt>
                <c:pt idx="10">
                  <c:v>Training</c:v>
                </c:pt>
                <c:pt idx="11">
                  <c:v>IT Training</c:v>
                </c:pt>
              </c:strCache>
            </c:strRef>
          </c:cat>
          <c:val>
            <c:numRef>
              <c:f>Sheet2!$C$19:$C$30</c:f>
              <c:numCache>
                <c:formatCode>General</c:formatCode>
                <c:ptCount val="12"/>
                <c:pt idx="0">
                  <c:v>60.96</c:v>
                </c:pt>
                <c:pt idx="1">
                  <c:v>32.048999999999999</c:v>
                </c:pt>
                <c:pt idx="2">
                  <c:v>20.93</c:v>
                </c:pt>
                <c:pt idx="3">
                  <c:v>15.37</c:v>
                </c:pt>
                <c:pt idx="4">
                  <c:v>14.34</c:v>
                </c:pt>
                <c:pt idx="5">
                  <c:v>7.07</c:v>
                </c:pt>
                <c:pt idx="6">
                  <c:v>5.28</c:v>
                </c:pt>
                <c:pt idx="7">
                  <c:v>4.3099999999999996</c:v>
                </c:pt>
                <c:pt idx="8">
                  <c:v>4.08</c:v>
                </c:pt>
                <c:pt idx="9">
                  <c:v>2.42</c:v>
                </c:pt>
                <c:pt idx="10">
                  <c:v>1.28</c:v>
                </c:pt>
                <c:pt idx="11">
                  <c:v>1.0289999999999999</c:v>
                </c:pt>
              </c:numCache>
            </c:numRef>
          </c:val>
          <c:extLst>
            <c:ext xmlns:c16="http://schemas.microsoft.com/office/drawing/2014/chart" uri="{C3380CC4-5D6E-409C-BE32-E72D297353CC}">
              <c16:uniqueId val="{00000000-5092-43CB-89FC-A949B067D46F}"/>
            </c:ext>
          </c:extLst>
        </c:ser>
        <c:dLbls>
          <c:showLegendKey val="0"/>
          <c:showVal val="1"/>
          <c:showCatName val="0"/>
          <c:showSerName val="0"/>
          <c:showPercent val="0"/>
          <c:showBubbleSize val="0"/>
        </c:dLbls>
        <c:gapWidth val="6"/>
        <c:axId val="820974544"/>
        <c:axId val="820983168"/>
      </c:barChart>
      <c:catAx>
        <c:axId val="82097454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baseline="0">
                <a:solidFill>
                  <a:schemeClr val="tx1">
                    <a:lumMod val="65000"/>
                    <a:lumOff val="35000"/>
                  </a:schemeClr>
                </a:solidFill>
                <a:latin typeface="+mn-lt"/>
                <a:ea typeface="+mn-ea"/>
                <a:cs typeface="+mn-cs"/>
              </a:defRPr>
            </a:pPr>
            <a:endParaRPr lang="en-GH"/>
          </a:p>
        </c:txPr>
        <c:crossAx val="820983168"/>
        <c:crosses val="autoZero"/>
        <c:auto val="1"/>
        <c:lblAlgn val="ctr"/>
        <c:lblOffset val="100"/>
        <c:tickLblSkip val="1"/>
        <c:noMultiLvlLbl val="0"/>
      </c:catAx>
      <c:valAx>
        <c:axId val="820983168"/>
        <c:scaling>
          <c:orientation val="minMax"/>
        </c:scaling>
        <c:delete val="1"/>
        <c:axPos val="t"/>
        <c:numFmt formatCode="General" sourceLinked="1"/>
        <c:majorTickMark val="none"/>
        <c:minorTickMark val="none"/>
        <c:tickLblPos val="nextTo"/>
        <c:crossAx val="820974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G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firmsize!$B$1</c:f>
              <c:strCache>
                <c:ptCount val="1"/>
                <c:pt idx="0">
                  <c:v>During Lockdown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firmsize!$A$2:$A$5</c:f>
              <c:strCache>
                <c:ptCount val="4"/>
                <c:pt idx="0">
                  <c:v>Micro (1-5)</c:v>
                </c:pt>
                <c:pt idx="1">
                  <c:v>Small (6-30)</c:v>
                </c:pt>
                <c:pt idx="2">
                  <c:v>Medium (31-100)</c:v>
                </c:pt>
                <c:pt idx="3">
                  <c:v>Large (100+)</c:v>
                </c:pt>
              </c:strCache>
            </c:strRef>
          </c:cat>
          <c:val>
            <c:numRef>
              <c:f>firmsize!$B$2:$B$5</c:f>
              <c:numCache>
                <c:formatCode>General</c:formatCode>
                <c:ptCount val="4"/>
                <c:pt idx="0">
                  <c:v>69.599999999999994</c:v>
                </c:pt>
                <c:pt idx="1">
                  <c:v>25.3</c:v>
                </c:pt>
                <c:pt idx="2">
                  <c:v>3.8</c:v>
                </c:pt>
                <c:pt idx="3">
                  <c:v>1.3</c:v>
                </c:pt>
              </c:numCache>
            </c:numRef>
          </c:val>
          <c:extLst>
            <c:ext xmlns:c16="http://schemas.microsoft.com/office/drawing/2014/chart" uri="{C3380CC4-5D6E-409C-BE32-E72D297353CC}">
              <c16:uniqueId val="{00000000-44E5-894B-B392-43BD93289EF4}"/>
            </c:ext>
          </c:extLst>
        </c:ser>
        <c:ser>
          <c:idx val="1"/>
          <c:order val="1"/>
          <c:tx>
            <c:strRef>
              <c:f>firmsize!$C$1</c:f>
              <c:strCache>
                <c:ptCount val="1"/>
                <c:pt idx="0">
                  <c:v>May/June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firmsize!$A$2:$A$5</c:f>
              <c:strCache>
                <c:ptCount val="4"/>
                <c:pt idx="0">
                  <c:v>Micro (1-5)</c:v>
                </c:pt>
                <c:pt idx="1">
                  <c:v>Small (6-30)</c:v>
                </c:pt>
                <c:pt idx="2">
                  <c:v>Medium (31-100)</c:v>
                </c:pt>
                <c:pt idx="3">
                  <c:v>Large (100+)</c:v>
                </c:pt>
              </c:strCache>
            </c:strRef>
          </c:cat>
          <c:val>
            <c:numRef>
              <c:f>firmsize!$C$2:$C$5</c:f>
              <c:numCache>
                <c:formatCode>General</c:formatCode>
                <c:ptCount val="4"/>
                <c:pt idx="0">
                  <c:v>84.2</c:v>
                </c:pt>
                <c:pt idx="1">
                  <c:v>11.9</c:v>
                </c:pt>
                <c:pt idx="2">
                  <c:v>2.9</c:v>
                </c:pt>
                <c:pt idx="3">
                  <c:v>1</c:v>
                </c:pt>
              </c:numCache>
            </c:numRef>
          </c:val>
          <c:extLst>
            <c:ext xmlns:c16="http://schemas.microsoft.com/office/drawing/2014/chart" uri="{C3380CC4-5D6E-409C-BE32-E72D297353CC}">
              <c16:uniqueId val="{00000001-44E5-894B-B392-43BD93289EF4}"/>
            </c:ext>
          </c:extLst>
        </c:ser>
        <c:dLbls>
          <c:dLblPos val="outEnd"/>
          <c:showLegendKey val="0"/>
          <c:showVal val="1"/>
          <c:showCatName val="0"/>
          <c:showSerName val="0"/>
          <c:showPercent val="0"/>
          <c:showBubbleSize val="0"/>
        </c:dLbls>
        <c:gapWidth val="219"/>
        <c:overlap val="-27"/>
        <c:axId val="506587936"/>
        <c:axId val="506588264"/>
      </c:barChart>
      <c:catAx>
        <c:axId val="50658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H"/>
          </a:p>
        </c:txPr>
        <c:crossAx val="506588264"/>
        <c:crosses val="autoZero"/>
        <c:auto val="1"/>
        <c:lblAlgn val="ctr"/>
        <c:lblOffset val="100"/>
        <c:noMultiLvlLbl val="0"/>
      </c:catAx>
      <c:valAx>
        <c:axId val="506588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Percentage</a:t>
                </a:r>
              </a:p>
            </c:rich>
          </c:tx>
          <c:layout>
            <c:manualLayout>
              <c:xMode val="edge"/>
              <c:yMode val="edge"/>
              <c:x val="1.9444444444444445E-2"/>
              <c:y val="6.6812271416892555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H"/>
          </a:p>
        </c:txPr>
        <c:crossAx val="50658793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GH"/>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'[GH Report Graphs.xlsx]Sectoral openings'!$E$20</c:f>
              <c:strCache>
                <c:ptCount val="1"/>
                <c:pt idx="0">
                  <c:v>During lockdown</c:v>
                </c:pt>
              </c:strCache>
            </c:strRef>
          </c:tx>
          <c:spPr>
            <a:solidFill>
              <a:schemeClr val="accent1"/>
            </a:solidFill>
            <a:ln>
              <a:noFill/>
            </a:ln>
            <a:effectLst/>
          </c:spPr>
          <c:invertIfNegative val="0"/>
          <c:dLbls>
            <c:dLbl>
              <c:idx val="0"/>
              <c:layout>
                <c:manualLayout>
                  <c:x val="-1.3550651255248747E-16"/>
                  <c:y val="9.470706805560422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48E-AE40-A00A-19D1BFE22822}"/>
                </c:ext>
              </c:extLst>
            </c:dLbl>
            <c:spPr>
              <a:noFill/>
              <a:ln>
                <a:noFill/>
              </a:ln>
              <a:effectLst/>
            </c:spPr>
            <c:txPr>
              <a:bodyPr rot="0" spcFirstLastPara="1" vertOverflow="ellipsis" vert="horz" wrap="square" anchor="ctr" anchorCtr="1"/>
              <a:lstStyle/>
              <a:p>
                <a:pPr>
                  <a:defRPr sz="2400" b="1" i="0" u="none" strike="noStrike" kern="1200" baseline="0">
                    <a:solidFill>
                      <a:schemeClr val="tx2">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'[1]Sectoral openings'!$D$21:$D$31</c:f>
              <c:strCache>
                <c:ptCount val="11"/>
                <c:pt idx="0">
                  <c:v>Education</c:v>
                </c:pt>
                <c:pt idx="1">
                  <c:v>Financial</c:v>
                </c:pt>
                <c:pt idx="2">
                  <c:v>Transport</c:v>
                </c:pt>
                <c:pt idx="3">
                  <c:v>Manufacturing</c:v>
                </c:pt>
                <c:pt idx="4">
                  <c:v>Other services</c:v>
                </c:pt>
                <c:pt idx="5">
                  <c:v>Accommodation/food</c:v>
                </c:pt>
                <c:pt idx="6">
                  <c:v>Retail or Wholesale</c:v>
                </c:pt>
                <c:pt idx="7">
                  <c:v>ICT</c:v>
                </c:pt>
                <c:pt idx="8">
                  <c:v>Construction or utilities</c:v>
                </c:pt>
                <c:pt idx="9">
                  <c:v>Health</c:v>
                </c:pt>
                <c:pt idx="10">
                  <c:v>Primary</c:v>
                </c:pt>
              </c:strCache>
            </c:strRef>
          </c:cat>
          <c:val>
            <c:numRef>
              <c:f>'[1]Sectoral openings'!$E$21:$E$31</c:f>
              <c:numCache>
                <c:formatCode>0.0</c:formatCode>
                <c:ptCount val="11"/>
                <c:pt idx="0">
                  <c:v>65.407343979234383</c:v>
                </c:pt>
                <c:pt idx="1">
                  <c:v>46.957961003669716</c:v>
                </c:pt>
                <c:pt idx="2">
                  <c:v>46.394247275423176</c:v>
                </c:pt>
                <c:pt idx="3">
                  <c:v>39.763841284878595</c:v>
                </c:pt>
                <c:pt idx="4">
                  <c:v>38.260427159427238</c:v>
                </c:pt>
                <c:pt idx="5">
                  <c:v>35.985604249716246</c:v>
                </c:pt>
                <c:pt idx="6">
                  <c:v>30.762082305217408</c:v>
                </c:pt>
                <c:pt idx="7">
                  <c:v>28.630016492239328</c:v>
                </c:pt>
                <c:pt idx="8">
                  <c:v>26.460980582489125</c:v>
                </c:pt>
                <c:pt idx="9">
                  <c:v>22.35707446507848</c:v>
                </c:pt>
                <c:pt idx="10">
                  <c:v>19.739452554097507</c:v>
                </c:pt>
              </c:numCache>
            </c:numRef>
          </c:val>
          <c:extLst>
            <c:ext xmlns:c16="http://schemas.microsoft.com/office/drawing/2014/chart" uri="{C3380CC4-5D6E-409C-BE32-E72D297353CC}">
              <c16:uniqueId val="{00000000-367F-4879-BE5B-25129CE0D51F}"/>
            </c:ext>
          </c:extLst>
        </c:ser>
        <c:ser>
          <c:idx val="1"/>
          <c:order val="1"/>
          <c:tx>
            <c:strRef>
              <c:f>'[GH Report Graphs.xlsx]Sectoral openings'!$F$20</c:f>
              <c:strCache>
                <c:ptCount val="1"/>
                <c:pt idx="0">
                  <c:v>May/June</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anchor="ctr" anchorCtr="1"/>
                <a:lstStyle/>
                <a:p>
                  <a:pPr>
                    <a:defRPr sz="2000" b="1" i="0" u="none" strike="noStrike" kern="1200" baseline="0">
                      <a:solidFill>
                        <a:srgbClr val="FF0000"/>
                      </a:solidFill>
                      <a:latin typeface="+mn-lt"/>
                      <a:ea typeface="+mn-ea"/>
                      <a:cs typeface="+mn-cs"/>
                    </a:defRPr>
                  </a:pPr>
                  <a:endParaRPr lang="en-GH"/>
                </a:p>
              </c:txPr>
              <c:dLblPos val="outEnd"/>
              <c:showLegendKey val="0"/>
              <c:showVal val="1"/>
              <c:showCatName val="0"/>
              <c:showSerName val="0"/>
              <c:showPercent val="0"/>
              <c:showBubbleSize val="0"/>
              <c:extLst>
                <c:ext xmlns:c16="http://schemas.microsoft.com/office/drawing/2014/chart" uri="{C3380CC4-5D6E-409C-BE32-E72D297353CC}">
                  <c16:uniqueId val="{00000001-367F-4879-BE5B-25129CE0D51F}"/>
                </c:ext>
              </c:extLst>
            </c:dLbl>
            <c:spPr>
              <a:noFill/>
              <a:ln>
                <a:noFill/>
              </a:ln>
              <a:effectLst/>
            </c:spPr>
            <c:txPr>
              <a:bodyPr rot="0" spcFirstLastPara="1" vertOverflow="ellipsis" vert="horz" wrap="square" anchor="ctr" anchorCtr="1"/>
              <a:lstStyle/>
              <a:p>
                <a:pPr>
                  <a:defRPr sz="1800" b="1" i="0" u="none" strike="noStrike" kern="1200" baseline="0">
                    <a:solidFill>
                      <a:srgbClr val="FF0000"/>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'[1]Sectoral openings'!$D$21:$D$31</c:f>
              <c:strCache>
                <c:ptCount val="11"/>
                <c:pt idx="0">
                  <c:v>Education</c:v>
                </c:pt>
                <c:pt idx="1">
                  <c:v>Financial</c:v>
                </c:pt>
                <c:pt idx="2">
                  <c:v>Transport</c:v>
                </c:pt>
                <c:pt idx="3">
                  <c:v>Manufacturing</c:v>
                </c:pt>
                <c:pt idx="4">
                  <c:v>Other services</c:v>
                </c:pt>
                <c:pt idx="5">
                  <c:v>Accommodation/food</c:v>
                </c:pt>
                <c:pt idx="6">
                  <c:v>Retail or Wholesale</c:v>
                </c:pt>
                <c:pt idx="7">
                  <c:v>ICT</c:v>
                </c:pt>
                <c:pt idx="8">
                  <c:v>Construction or utilities</c:v>
                </c:pt>
                <c:pt idx="9">
                  <c:v>Health</c:v>
                </c:pt>
                <c:pt idx="10">
                  <c:v>Primary</c:v>
                </c:pt>
              </c:strCache>
            </c:strRef>
          </c:cat>
          <c:val>
            <c:numRef>
              <c:f>'[1]Sectoral openings'!$F$21:$F$31</c:f>
              <c:numCache>
                <c:formatCode>0.0</c:formatCode>
                <c:ptCount val="11"/>
                <c:pt idx="0">
                  <c:v>63.01280566781594</c:v>
                </c:pt>
                <c:pt idx="1">
                  <c:v>19.031635705107995</c:v>
                </c:pt>
                <c:pt idx="2">
                  <c:v>33.980961362602102</c:v>
                </c:pt>
                <c:pt idx="3">
                  <c:v>11.634663656572009</c:v>
                </c:pt>
                <c:pt idx="4">
                  <c:v>19.874809420669383</c:v>
                </c:pt>
                <c:pt idx="5">
                  <c:v>23.991962393510331</c:v>
                </c:pt>
                <c:pt idx="6">
                  <c:v>9.2545290267197053</c:v>
                </c:pt>
                <c:pt idx="7">
                  <c:v>17.789656348279138</c:v>
                </c:pt>
                <c:pt idx="8">
                  <c:v>9.4701334162679025</c:v>
                </c:pt>
                <c:pt idx="9">
                  <c:v>10.988831592253399</c:v>
                </c:pt>
                <c:pt idx="10">
                  <c:v>9.5974492212924414</c:v>
                </c:pt>
              </c:numCache>
            </c:numRef>
          </c:val>
          <c:extLst>
            <c:ext xmlns:c16="http://schemas.microsoft.com/office/drawing/2014/chart" uri="{C3380CC4-5D6E-409C-BE32-E72D297353CC}">
              <c16:uniqueId val="{00000002-367F-4879-BE5B-25129CE0D51F}"/>
            </c:ext>
          </c:extLst>
        </c:ser>
        <c:dLbls>
          <c:dLblPos val="outEnd"/>
          <c:showLegendKey val="0"/>
          <c:showVal val="1"/>
          <c:showCatName val="0"/>
          <c:showSerName val="0"/>
          <c:showPercent val="0"/>
          <c:showBubbleSize val="0"/>
        </c:dLbls>
        <c:gapWidth val="60"/>
        <c:axId val="919016288"/>
        <c:axId val="919015112"/>
      </c:barChart>
      <c:catAx>
        <c:axId val="9190162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GH"/>
          </a:p>
        </c:txPr>
        <c:crossAx val="919015112"/>
        <c:crosses val="autoZero"/>
        <c:auto val="1"/>
        <c:lblAlgn val="ctr"/>
        <c:lblOffset val="100"/>
        <c:noMultiLvlLbl val="0"/>
      </c:catAx>
      <c:valAx>
        <c:axId val="919015112"/>
        <c:scaling>
          <c:orientation val="minMax"/>
        </c:scaling>
        <c:delete val="0"/>
        <c:axPos val="t"/>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GH"/>
          </a:p>
        </c:txPr>
        <c:crossAx val="9190162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GH"/>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'[GH Report Graphs.xlsx]Changes in sales'!$B$2</c:f>
              <c:strCache>
                <c:ptCount val="1"/>
                <c:pt idx="0">
                  <c:v>Increase</c:v>
                </c:pt>
              </c:strCache>
            </c:strRef>
          </c:tx>
          <c:spPr>
            <a:solidFill>
              <a:schemeClr val="accent1"/>
            </a:solidFill>
            <a:ln>
              <a:noFill/>
            </a:ln>
            <a:effectLst/>
          </c:spPr>
          <c:invertIfNegative val="0"/>
          <c:dLbls>
            <c:dLbl>
              <c:idx val="0"/>
              <c:layout>
                <c:manualLayout>
                  <c:x val="3.1179504563219152E-2"/>
                  <c:y val="1.270685661983206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CD7-4A7C-A4EB-A962100CE455}"/>
                </c:ext>
              </c:extLst>
            </c:dLbl>
            <c:dLbl>
              <c:idx val="1"/>
              <c:layout>
                <c:manualLayout>
                  <c:x val="3.5798690424436799E-2"/>
                  <c:y val="3.81205698594961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D7-4A7C-A4EB-A962100CE455}"/>
                </c:ext>
              </c:extLst>
            </c:dLbl>
            <c:dLbl>
              <c:idx val="3"/>
              <c:layout>
                <c:manualLayout>
                  <c:x val="2.3095929306088239E-2"/>
                  <c:y val="2.541371323966421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D7-4A7C-A4EB-A962100CE455}"/>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'[1]Changes in sales'!$A$3:$A$8</c:f>
              <c:strCache>
                <c:ptCount val="6"/>
                <c:pt idx="0">
                  <c:v>All firms</c:v>
                </c:pt>
                <c:pt idx="1">
                  <c:v>Manufacturing</c:v>
                </c:pt>
                <c:pt idx="2">
                  <c:v>Agri &amp; Other Industries</c:v>
                </c:pt>
                <c:pt idx="3">
                  <c:v>Trade</c:v>
                </c:pt>
                <c:pt idx="4">
                  <c:v>Accommodation / Food</c:v>
                </c:pt>
                <c:pt idx="5">
                  <c:v>Other Services</c:v>
                </c:pt>
              </c:strCache>
            </c:strRef>
          </c:cat>
          <c:val>
            <c:numRef>
              <c:f>'[1]Changes in sales'!$B$3:$B$8</c:f>
              <c:numCache>
                <c:formatCode>0%</c:formatCode>
                <c:ptCount val="6"/>
                <c:pt idx="0">
                  <c:v>5.0294387059246763E-2</c:v>
                </c:pt>
                <c:pt idx="1">
                  <c:v>4.9655103928553872E-2</c:v>
                </c:pt>
                <c:pt idx="2">
                  <c:v>0.14498095618668391</c:v>
                </c:pt>
                <c:pt idx="3">
                  <c:v>3.999702812835957E-2</c:v>
                </c:pt>
                <c:pt idx="4">
                  <c:v>6.6168687438017321E-2</c:v>
                </c:pt>
                <c:pt idx="5">
                  <c:v>3.7806459286272631E-2</c:v>
                </c:pt>
              </c:numCache>
            </c:numRef>
          </c:val>
          <c:extLst>
            <c:ext xmlns:c16="http://schemas.microsoft.com/office/drawing/2014/chart" uri="{C3380CC4-5D6E-409C-BE32-E72D297353CC}">
              <c16:uniqueId val="{00000003-ECD7-4A7C-A4EB-A962100CE455}"/>
            </c:ext>
          </c:extLst>
        </c:ser>
        <c:ser>
          <c:idx val="1"/>
          <c:order val="1"/>
          <c:tx>
            <c:strRef>
              <c:f>'[GH Report Graphs.xlsx]Changes in sales'!$C$2</c:f>
              <c:strCache>
                <c:ptCount val="1"/>
                <c:pt idx="0">
                  <c:v>Remain the same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'[1]Changes in sales'!$A$3:$A$8</c:f>
              <c:strCache>
                <c:ptCount val="6"/>
                <c:pt idx="0">
                  <c:v>All firms</c:v>
                </c:pt>
                <c:pt idx="1">
                  <c:v>Manufacturing</c:v>
                </c:pt>
                <c:pt idx="2">
                  <c:v>Agri &amp; Other Industries</c:v>
                </c:pt>
                <c:pt idx="3">
                  <c:v>Trade</c:v>
                </c:pt>
                <c:pt idx="4">
                  <c:v>Accommodation / Food</c:v>
                </c:pt>
                <c:pt idx="5">
                  <c:v>Other Services</c:v>
                </c:pt>
              </c:strCache>
            </c:strRef>
          </c:cat>
          <c:val>
            <c:numRef>
              <c:f>'[1]Changes in sales'!$C$3:$C$8</c:f>
              <c:numCache>
                <c:formatCode>0%</c:formatCode>
                <c:ptCount val="6"/>
                <c:pt idx="0">
                  <c:v>3.5355555590288558E-2</c:v>
                </c:pt>
                <c:pt idx="1">
                  <c:v>2.3593379250032399E-2</c:v>
                </c:pt>
                <c:pt idx="2">
                  <c:v>8.2684620355602798E-2</c:v>
                </c:pt>
                <c:pt idx="3">
                  <c:v>2.3223436277412069E-2</c:v>
                </c:pt>
                <c:pt idx="4">
                  <c:v>2.4207534895837289E-2</c:v>
                </c:pt>
                <c:pt idx="5">
                  <c:v>4.3359008819175163E-2</c:v>
                </c:pt>
              </c:numCache>
            </c:numRef>
          </c:val>
          <c:extLst>
            <c:ext xmlns:c16="http://schemas.microsoft.com/office/drawing/2014/chart" uri="{C3380CC4-5D6E-409C-BE32-E72D297353CC}">
              <c16:uniqueId val="{00000004-ECD7-4A7C-A4EB-A962100CE455}"/>
            </c:ext>
          </c:extLst>
        </c:ser>
        <c:ser>
          <c:idx val="2"/>
          <c:order val="2"/>
          <c:tx>
            <c:strRef>
              <c:f>'[GH Report Graphs.xlsx]Changes in sales'!$D$2</c:f>
              <c:strCache>
                <c:ptCount val="1"/>
                <c:pt idx="0">
                  <c:v>Decrease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'[1]Changes in sales'!$A$3:$A$8</c:f>
              <c:strCache>
                <c:ptCount val="6"/>
                <c:pt idx="0">
                  <c:v>All firms</c:v>
                </c:pt>
                <c:pt idx="1">
                  <c:v>Manufacturing</c:v>
                </c:pt>
                <c:pt idx="2">
                  <c:v>Agri &amp; Other Industries</c:v>
                </c:pt>
                <c:pt idx="3">
                  <c:v>Trade</c:v>
                </c:pt>
                <c:pt idx="4">
                  <c:v>Accommodation / Food</c:v>
                </c:pt>
                <c:pt idx="5">
                  <c:v>Other Services</c:v>
                </c:pt>
              </c:strCache>
            </c:strRef>
          </c:cat>
          <c:val>
            <c:numRef>
              <c:f>'[1]Changes in sales'!$D$3:$D$8</c:f>
              <c:numCache>
                <c:formatCode>0%</c:formatCode>
                <c:ptCount val="6"/>
                <c:pt idx="0">
                  <c:v>0.91435006658772733</c:v>
                </c:pt>
                <c:pt idx="1">
                  <c:v>0.92675150778892712</c:v>
                </c:pt>
                <c:pt idx="2">
                  <c:v>0.77233441593356955</c:v>
                </c:pt>
                <c:pt idx="3">
                  <c:v>0.93677954865565172</c:v>
                </c:pt>
                <c:pt idx="4">
                  <c:v>0.90962374652933986</c:v>
                </c:pt>
                <c:pt idx="5">
                  <c:v>0.91883455762981425</c:v>
                </c:pt>
              </c:numCache>
            </c:numRef>
          </c:val>
          <c:extLst>
            <c:ext xmlns:c16="http://schemas.microsoft.com/office/drawing/2014/chart" uri="{C3380CC4-5D6E-409C-BE32-E72D297353CC}">
              <c16:uniqueId val="{00000005-ECD7-4A7C-A4EB-A962100CE455}"/>
            </c:ext>
          </c:extLst>
        </c:ser>
        <c:dLbls>
          <c:showLegendKey val="0"/>
          <c:showVal val="0"/>
          <c:showCatName val="0"/>
          <c:showSerName val="0"/>
          <c:showPercent val="0"/>
          <c:showBubbleSize val="0"/>
        </c:dLbls>
        <c:gapWidth val="219"/>
        <c:axId val="919017072"/>
        <c:axId val="919017464"/>
      </c:barChart>
      <c:catAx>
        <c:axId val="9190170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GH"/>
          </a:p>
        </c:txPr>
        <c:crossAx val="919017464"/>
        <c:crosses val="autoZero"/>
        <c:auto val="1"/>
        <c:lblAlgn val="ctr"/>
        <c:lblOffset val="100"/>
        <c:noMultiLvlLbl val="0"/>
      </c:catAx>
      <c:valAx>
        <c:axId val="919017464"/>
        <c:scaling>
          <c:orientation val="minMax"/>
        </c:scaling>
        <c:delete val="1"/>
        <c:axPos val="t"/>
        <c:numFmt formatCode="0%" sourceLinked="1"/>
        <c:majorTickMark val="none"/>
        <c:minorTickMark val="none"/>
        <c:tickLblPos val="nextTo"/>
        <c:crossAx val="9190170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900"/>
      </a:pPr>
      <a:endParaRPr lang="en-G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'[GH Report Graphs.xlsx]Channels'!$A$14</c:f>
              <c:strCache>
                <c:ptCount val="1"/>
                <c:pt idx="0">
                  <c:v>All business establishments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Graphs.xlsx]Channels'!$B$14:$E$14</c:f>
              <c:numCache>
                <c:formatCode>0</c:formatCode>
                <c:ptCount val="4"/>
                <c:pt idx="0">
                  <c:v>91.4</c:v>
                </c:pt>
                <c:pt idx="1">
                  <c:v>51.4</c:v>
                </c:pt>
                <c:pt idx="2">
                  <c:v>75.599999999999994</c:v>
                </c:pt>
                <c:pt idx="3">
                  <c:v>25.4</c:v>
                </c:pt>
              </c:numCache>
            </c:numRef>
          </c:val>
          <c:extLst>
            <c:ext xmlns:c16="http://schemas.microsoft.com/office/drawing/2014/chart" uri="{C3380CC4-5D6E-409C-BE32-E72D297353CC}">
              <c16:uniqueId val="{00000000-5511-4441-A48A-2D9B85FB4537}"/>
            </c:ext>
          </c:extLst>
        </c:ser>
        <c:ser>
          <c:idx val="1"/>
          <c:order val="1"/>
          <c:tx>
            <c:strRef>
              <c:f>'[GH Report Graphs.xlsx]Channels'!$A$15</c:f>
              <c:strCache>
                <c:ptCount val="1"/>
                <c:pt idx="0">
                  <c:v>Manufacturing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Graphs.xlsx]Channels'!$B$15:$E$15</c:f>
              <c:numCache>
                <c:formatCode>0</c:formatCode>
                <c:ptCount val="4"/>
                <c:pt idx="0">
                  <c:v>92.7</c:v>
                </c:pt>
                <c:pt idx="1">
                  <c:v>47.6</c:v>
                </c:pt>
                <c:pt idx="2">
                  <c:v>78.2</c:v>
                </c:pt>
                <c:pt idx="3">
                  <c:v>17.2</c:v>
                </c:pt>
              </c:numCache>
            </c:numRef>
          </c:val>
          <c:extLst>
            <c:ext xmlns:c16="http://schemas.microsoft.com/office/drawing/2014/chart" uri="{C3380CC4-5D6E-409C-BE32-E72D297353CC}">
              <c16:uniqueId val="{00000001-5511-4441-A48A-2D9B85FB4537}"/>
            </c:ext>
          </c:extLst>
        </c:ser>
        <c:ser>
          <c:idx val="2"/>
          <c:order val="2"/>
          <c:tx>
            <c:strRef>
              <c:f>'[GH Report Graphs.xlsx]Channels'!$A$16</c:f>
              <c:strCache>
                <c:ptCount val="1"/>
                <c:pt idx="0">
                  <c:v>Agriculture &amp; Other Industries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Graphs.xlsx]Channels'!$B$16:$E$16</c:f>
              <c:numCache>
                <c:formatCode>0</c:formatCode>
                <c:ptCount val="4"/>
                <c:pt idx="0">
                  <c:v>77.2</c:v>
                </c:pt>
                <c:pt idx="1">
                  <c:v>52.2</c:v>
                </c:pt>
                <c:pt idx="2">
                  <c:v>73.900000000000006</c:v>
                </c:pt>
                <c:pt idx="3">
                  <c:v>29.6</c:v>
                </c:pt>
              </c:numCache>
            </c:numRef>
          </c:val>
          <c:extLst>
            <c:ext xmlns:c16="http://schemas.microsoft.com/office/drawing/2014/chart" uri="{C3380CC4-5D6E-409C-BE32-E72D297353CC}">
              <c16:uniqueId val="{00000002-5511-4441-A48A-2D9B85FB4537}"/>
            </c:ext>
          </c:extLst>
        </c:ser>
        <c:ser>
          <c:idx val="3"/>
          <c:order val="3"/>
          <c:tx>
            <c:strRef>
              <c:f>'[GH Report Graphs.xlsx]Channels'!$A$17</c:f>
              <c:strCache>
                <c:ptCount val="1"/>
                <c:pt idx="0">
                  <c:v>Retail and wholesale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Graphs.xlsx]Channels'!$B$17:$E$17</c:f>
              <c:numCache>
                <c:formatCode>0</c:formatCode>
                <c:ptCount val="4"/>
                <c:pt idx="0">
                  <c:v>93.7</c:v>
                </c:pt>
                <c:pt idx="1">
                  <c:v>53.7</c:v>
                </c:pt>
                <c:pt idx="2">
                  <c:v>82.7</c:v>
                </c:pt>
                <c:pt idx="3">
                  <c:v>26.2</c:v>
                </c:pt>
              </c:numCache>
            </c:numRef>
          </c:val>
          <c:extLst>
            <c:ext xmlns:c16="http://schemas.microsoft.com/office/drawing/2014/chart" uri="{C3380CC4-5D6E-409C-BE32-E72D297353CC}">
              <c16:uniqueId val="{00000003-5511-4441-A48A-2D9B85FB4537}"/>
            </c:ext>
          </c:extLst>
        </c:ser>
        <c:ser>
          <c:idx val="4"/>
          <c:order val="4"/>
          <c:tx>
            <c:strRef>
              <c:f>'[GH Report Graphs.xlsx]Channels'!$A$18</c:f>
              <c:strCache>
                <c:ptCount val="1"/>
                <c:pt idx="0">
                  <c:v>Accommodation / Food</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Graphs.xlsx]Channels'!$B$18:$E$18</c:f>
              <c:numCache>
                <c:formatCode>0</c:formatCode>
                <c:ptCount val="4"/>
                <c:pt idx="0">
                  <c:v>91</c:v>
                </c:pt>
                <c:pt idx="1">
                  <c:v>58.9</c:v>
                </c:pt>
                <c:pt idx="2">
                  <c:v>67.8</c:v>
                </c:pt>
                <c:pt idx="3">
                  <c:v>26.9</c:v>
                </c:pt>
              </c:numCache>
            </c:numRef>
          </c:val>
          <c:extLst>
            <c:ext xmlns:c16="http://schemas.microsoft.com/office/drawing/2014/chart" uri="{C3380CC4-5D6E-409C-BE32-E72D297353CC}">
              <c16:uniqueId val="{00000004-5511-4441-A48A-2D9B85FB4537}"/>
            </c:ext>
          </c:extLst>
        </c:ser>
        <c:ser>
          <c:idx val="5"/>
          <c:order val="5"/>
          <c:tx>
            <c:strRef>
              <c:f>'[GH Report Graphs.xlsx]Channels'!$A$19</c:f>
              <c:strCache>
                <c:ptCount val="1"/>
                <c:pt idx="0">
                  <c:v>Other Services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 Report Graphs.xlsx]Channels'!$B$13:$E$13</c:f>
              <c:strCache>
                <c:ptCount val="4"/>
                <c:pt idx="0">
                  <c:v>Facing decrease in sales</c:v>
                </c:pt>
                <c:pt idx="1">
                  <c:v>Facing difficulties in finding inputs</c:v>
                </c:pt>
                <c:pt idx="2">
                  <c:v>Reporting cash flow problems</c:v>
                </c:pt>
                <c:pt idx="3">
                  <c:v>Facing decreased access to finance</c:v>
                </c:pt>
              </c:strCache>
            </c:strRef>
          </c:cat>
          <c:val>
            <c:numRef>
              <c:f>'[GH Report Graphs.xlsx]Channels'!$B$19:$E$19</c:f>
              <c:numCache>
                <c:formatCode>0</c:formatCode>
                <c:ptCount val="4"/>
                <c:pt idx="0">
                  <c:v>91.9</c:v>
                </c:pt>
                <c:pt idx="1">
                  <c:v>49.7</c:v>
                </c:pt>
                <c:pt idx="2">
                  <c:v>71.400000000000006</c:v>
                </c:pt>
                <c:pt idx="3">
                  <c:v>27.1</c:v>
                </c:pt>
              </c:numCache>
            </c:numRef>
          </c:val>
          <c:extLst>
            <c:ext xmlns:c16="http://schemas.microsoft.com/office/drawing/2014/chart" uri="{C3380CC4-5D6E-409C-BE32-E72D297353CC}">
              <c16:uniqueId val="{00000005-5511-4441-A48A-2D9B85FB4537}"/>
            </c:ext>
          </c:extLst>
        </c:ser>
        <c:dLbls>
          <c:dLblPos val="outEnd"/>
          <c:showLegendKey val="0"/>
          <c:showVal val="1"/>
          <c:showCatName val="0"/>
          <c:showSerName val="0"/>
          <c:showPercent val="0"/>
          <c:showBubbleSize val="0"/>
        </c:dLbls>
        <c:gapWidth val="219"/>
        <c:overlap val="-27"/>
        <c:axId val="919011584"/>
        <c:axId val="919011976"/>
      </c:barChart>
      <c:catAx>
        <c:axId val="919011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GH"/>
          </a:p>
        </c:txPr>
        <c:crossAx val="919011976"/>
        <c:crosses val="autoZero"/>
        <c:auto val="1"/>
        <c:lblAlgn val="ctr"/>
        <c:lblOffset val="100"/>
        <c:noMultiLvlLbl val="0"/>
      </c:catAx>
      <c:valAx>
        <c:axId val="919011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GH"/>
          </a:p>
        </c:txPr>
        <c:crossAx val="919011584"/>
        <c:crosses val="autoZero"/>
        <c:crossBetween val="between"/>
      </c:valAx>
      <c:spPr>
        <a:noFill/>
        <a:ln>
          <a:noFill/>
        </a:ln>
        <a:effectLst/>
      </c:spPr>
    </c:plotArea>
    <c:legend>
      <c:legendPos val="t"/>
      <c:layout>
        <c:manualLayout>
          <c:xMode val="edge"/>
          <c:yMode val="edge"/>
          <c:x val="7.3786221823789111E-3"/>
          <c:y val="2.7777777777777776E-2"/>
          <c:w val="0.97307113698361336"/>
          <c:h val="7.066200089242089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G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071100350072065E-2"/>
          <c:y val="5.0926037312709199E-2"/>
          <c:w val="0.90361080366992397"/>
          <c:h val="0.68491400899826993"/>
        </c:manualLayout>
      </c:layout>
      <c:barChart>
        <c:barDir val="col"/>
        <c:grouping val="clustered"/>
        <c:varyColors val="0"/>
        <c:ser>
          <c:idx val="0"/>
          <c:order val="0"/>
          <c:tx>
            <c:strRef>
              <c:f>Sheet1!$B$21</c:f>
              <c:strCache>
                <c:ptCount val="1"/>
                <c:pt idx="0">
                  <c:v>Mar-19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Sheet1!$A$22:$A$26</c:f>
              <c:strCache>
                <c:ptCount val="5"/>
                <c:pt idx="0">
                  <c:v>Manufacturing</c:v>
                </c:pt>
                <c:pt idx="1">
                  <c:v>Accommodation &amp; Food</c:v>
                </c:pt>
                <c:pt idx="2">
                  <c:v>Agriculture and Other Industries</c:v>
                </c:pt>
                <c:pt idx="3">
                  <c:v>Other Services</c:v>
                </c:pt>
                <c:pt idx="4">
                  <c:v>Trade</c:v>
                </c:pt>
              </c:strCache>
            </c:strRef>
          </c:cat>
          <c:val>
            <c:numRef>
              <c:f>Sheet1!$B$22:$B$26</c:f>
              <c:numCache>
                <c:formatCode>_-* #,##0.0_-;\-* #,##0.0_-;_-* "-"??_-;_-@_-</c:formatCode>
                <c:ptCount val="5"/>
                <c:pt idx="0">
                  <c:v>32.417741999999997</c:v>
                </c:pt>
                <c:pt idx="1">
                  <c:v>3.4600485000000001</c:v>
                </c:pt>
                <c:pt idx="2">
                  <c:v>18.770631999999999</c:v>
                </c:pt>
                <c:pt idx="3">
                  <c:v>19.344664000000002</c:v>
                </c:pt>
                <c:pt idx="4">
                  <c:v>51.320127999999997</c:v>
                </c:pt>
              </c:numCache>
            </c:numRef>
          </c:val>
          <c:extLst>
            <c:ext xmlns:c16="http://schemas.microsoft.com/office/drawing/2014/chart" uri="{C3380CC4-5D6E-409C-BE32-E72D297353CC}">
              <c16:uniqueId val="{00000000-3BFD-764C-B5E6-88F9E79AE8C3}"/>
            </c:ext>
          </c:extLst>
        </c:ser>
        <c:ser>
          <c:idx val="1"/>
          <c:order val="1"/>
          <c:tx>
            <c:strRef>
              <c:f>Sheet1!$C$21</c:f>
              <c:strCache>
                <c:ptCount val="1"/>
                <c:pt idx="0">
                  <c:v>Apr-19</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Sheet1!$A$22:$A$26</c:f>
              <c:strCache>
                <c:ptCount val="5"/>
                <c:pt idx="0">
                  <c:v>Manufacturing</c:v>
                </c:pt>
                <c:pt idx="1">
                  <c:v>Accommodation &amp; Food</c:v>
                </c:pt>
                <c:pt idx="2">
                  <c:v>Agriculture and Other Industries</c:v>
                </c:pt>
                <c:pt idx="3">
                  <c:v>Other Services</c:v>
                </c:pt>
                <c:pt idx="4">
                  <c:v>Trade</c:v>
                </c:pt>
              </c:strCache>
            </c:strRef>
          </c:cat>
          <c:val>
            <c:numRef>
              <c:f>Sheet1!$C$22:$C$26</c:f>
              <c:numCache>
                <c:formatCode>_-* #,##0.0_-;\-* #,##0.0_-;_-* "-"??_-;_-@_-</c:formatCode>
                <c:ptCount val="5"/>
                <c:pt idx="0">
                  <c:v>44.941656000000002</c:v>
                </c:pt>
                <c:pt idx="1">
                  <c:v>2.889621</c:v>
                </c:pt>
                <c:pt idx="2">
                  <c:v>20.067506000000002</c:v>
                </c:pt>
                <c:pt idx="3">
                  <c:v>17.793116000000001</c:v>
                </c:pt>
                <c:pt idx="4">
                  <c:v>45.50994</c:v>
                </c:pt>
              </c:numCache>
            </c:numRef>
          </c:val>
          <c:extLst>
            <c:ext xmlns:c16="http://schemas.microsoft.com/office/drawing/2014/chart" uri="{C3380CC4-5D6E-409C-BE32-E72D297353CC}">
              <c16:uniqueId val="{00000001-3BFD-764C-B5E6-88F9E79AE8C3}"/>
            </c:ext>
          </c:extLst>
        </c:ser>
        <c:ser>
          <c:idx val="2"/>
          <c:order val="2"/>
          <c:tx>
            <c:strRef>
              <c:f>Sheet1!$D$21</c:f>
              <c:strCache>
                <c:ptCount val="1"/>
                <c:pt idx="0">
                  <c:v>Mar-20</c:v>
                </c:pt>
              </c:strCache>
            </c:strRef>
          </c:tx>
          <c:spPr>
            <a:solidFill>
              <a:schemeClr val="accent3"/>
            </a:solidFill>
            <a:ln>
              <a:noFill/>
            </a:ln>
            <a:effectLst/>
          </c:spPr>
          <c:invertIfNegative val="0"/>
          <c:dLbls>
            <c:dLbl>
              <c:idx val="2"/>
              <c:layout>
                <c:manualLayout>
                  <c:x val="0"/>
                  <c:y val="4.16667578013075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BFD-764C-B5E6-88F9E79AE8C3}"/>
                </c:ext>
              </c:extLst>
            </c:dLbl>
            <c:dLbl>
              <c:idx val="3"/>
              <c:layout>
                <c:manualLayout>
                  <c:x val="-2.1013919984618473E-3"/>
                  <c:y val="-5.09260373127091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BFD-764C-B5E6-88F9E79AE8C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Sheet1!$A$22:$A$26</c:f>
              <c:strCache>
                <c:ptCount val="5"/>
                <c:pt idx="0">
                  <c:v>Manufacturing</c:v>
                </c:pt>
                <c:pt idx="1">
                  <c:v>Accommodation &amp; Food</c:v>
                </c:pt>
                <c:pt idx="2">
                  <c:v>Agriculture and Other Industries</c:v>
                </c:pt>
                <c:pt idx="3">
                  <c:v>Other Services</c:v>
                </c:pt>
                <c:pt idx="4">
                  <c:v>Trade</c:v>
                </c:pt>
              </c:strCache>
            </c:strRef>
          </c:cat>
          <c:val>
            <c:numRef>
              <c:f>Sheet1!$D$22:$D$26</c:f>
              <c:numCache>
                <c:formatCode>_-* #,##0.0_-;\-* #,##0.0_-;_-* "-"??_-;_-@_-</c:formatCode>
                <c:ptCount val="5"/>
                <c:pt idx="0">
                  <c:v>25.082557999999999</c:v>
                </c:pt>
                <c:pt idx="1">
                  <c:v>1.47697525</c:v>
                </c:pt>
                <c:pt idx="2">
                  <c:v>14.474976</c:v>
                </c:pt>
                <c:pt idx="3">
                  <c:v>18.417321999999999</c:v>
                </c:pt>
                <c:pt idx="4">
                  <c:v>33.262436000000001</c:v>
                </c:pt>
              </c:numCache>
            </c:numRef>
          </c:val>
          <c:extLst>
            <c:ext xmlns:c16="http://schemas.microsoft.com/office/drawing/2014/chart" uri="{C3380CC4-5D6E-409C-BE32-E72D297353CC}">
              <c16:uniqueId val="{00000004-3BFD-764C-B5E6-88F9E79AE8C3}"/>
            </c:ext>
          </c:extLst>
        </c:ser>
        <c:ser>
          <c:idx val="3"/>
          <c:order val="3"/>
          <c:tx>
            <c:strRef>
              <c:f>Sheet1!$E$21</c:f>
              <c:strCache>
                <c:ptCount val="1"/>
                <c:pt idx="0">
                  <c:v>Apr-20</c:v>
                </c:pt>
              </c:strCache>
            </c:strRef>
          </c:tx>
          <c:spPr>
            <a:solidFill>
              <a:schemeClr val="accent4"/>
            </a:solidFill>
            <a:ln>
              <a:noFill/>
            </a:ln>
            <a:effectLst/>
          </c:spPr>
          <c:invertIfNegative val="0"/>
          <c:dLbls>
            <c:dLbl>
              <c:idx val="0"/>
              <c:layout>
                <c:manualLayout>
                  <c:x val="1.0506959992309198E-2"/>
                  <c:y val="4.16667578013074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BFD-764C-B5E6-88F9E79AE8C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Sheet1!$A$22:$A$26</c:f>
              <c:strCache>
                <c:ptCount val="5"/>
                <c:pt idx="0">
                  <c:v>Manufacturing</c:v>
                </c:pt>
                <c:pt idx="1">
                  <c:v>Accommodation &amp; Food</c:v>
                </c:pt>
                <c:pt idx="2">
                  <c:v>Agriculture and Other Industries</c:v>
                </c:pt>
                <c:pt idx="3">
                  <c:v>Other Services</c:v>
                </c:pt>
                <c:pt idx="4">
                  <c:v>Trade</c:v>
                </c:pt>
              </c:strCache>
            </c:strRef>
          </c:cat>
          <c:val>
            <c:numRef>
              <c:f>Sheet1!$E$22:$E$26</c:f>
              <c:numCache>
                <c:formatCode>_-* #,##0.0_-;\-* #,##0.0_-;_-* "-"??_-;_-@_-</c:formatCode>
                <c:ptCount val="5"/>
                <c:pt idx="0">
                  <c:v>25.564077999999999</c:v>
                </c:pt>
                <c:pt idx="1">
                  <c:v>0.73235312500000005</c:v>
                </c:pt>
                <c:pt idx="2">
                  <c:v>14.565121</c:v>
                </c:pt>
                <c:pt idx="3">
                  <c:v>12.608898999999999</c:v>
                </c:pt>
                <c:pt idx="4">
                  <c:v>30.489258</c:v>
                </c:pt>
              </c:numCache>
            </c:numRef>
          </c:val>
          <c:extLst>
            <c:ext xmlns:c16="http://schemas.microsoft.com/office/drawing/2014/chart" uri="{C3380CC4-5D6E-409C-BE32-E72D297353CC}">
              <c16:uniqueId val="{00000006-3BFD-764C-B5E6-88F9E79AE8C3}"/>
            </c:ext>
          </c:extLst>
        </c:ser>
        <c:dLbls>
          <c:dLblPos val="outEnd"/>
          <c:showLegendKey val="0"/>
          <c:showVal val="1"/>
          <c:showCatName val="0"/>
          <c:showSerName val="0"/>
          <c:showPercent val="0"/>
          <c:showBubbleSize val="0"/>
        </c:dLbls>
        <c:gapWidth val="219"/>
        <c:overlap val="-27"/>
        <c:axId val="1512866383"/>
        <c:axId val="1485052671"/>
      </c:barChart>
      <c:catAx>
        <c:axId val="1512866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H"/>
          </a:p>
        </c:txPr>
        <c:crossAx val="1485052671"/>
        <c:crosses val="autoZero"/>
        <c:auto val="1"/>
        <c:lblAlgn val="ctr"/>
        <c:lblOffset val="100"/>
        <c:noMultiLvlLbl val="0"/>
      </c:catAx>
      <c:valAx>
        <c:axId val="1485052671"/>
        <c:scaling>
          <c:orientation val="minMax"/>
        </c:scaling>
        <c:delete val="1"/>
        <c:axPos val="l"/>
        <c:numFmt formatCode="_-* #,##0.0_-;\-* #,##0.0_-;_-* &quot;-&quot;??_-;_-@_-" sourceLinked="1"/>
        <c:majorTickMark val="none"/>
        <c:minorTickMark val="none"/>
        <c:tickLblPos val="nextTo"/>
        <c:crossAx val="151286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H"/>
        </a:p>
      </c:txPr>
    </c:legend>
    <c:plotVisOnly val="1"/>
    <c:dispBlanksAs val="gap"/>
    <c:showDLblsOverMax val="0"/>
  </c:chart>
  <c:spPr>
    <a:noFill/>
    <a:ln>
      <a:noFill/>
    </a:ln>
    <a:effectLst/>
  </c:spPr>
  <c:txPr>
    <a:bodyPr/>
    <a:lstStyle/>
    <a:p>
      <a:pPr>
        <a:defRPr/>
      </a:pPr>
      <a:endParaRPr lang="en-G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'[GH_Graph on Mobile Money and Digital solutions.xlsx]Sheet1'!$B$4</c:f>
              <c:strCache>
                <c:ptCount val="1"/>
                <c:pt idx="0">
                  <c:v>Mobile money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'[GH_Graph on Mobile Money and Digital solutions.xlsx]Sheet1'!$A$5:$A$10</c:f>
              <c:strCache>
                <c:ptCount val="6"/>
                <c:pt idx="0">
                  <c:v>All firms</c:v>
                </c:pt>
                <c:pt idx="1">
                  <c:v>Manufacturing</c:v>
                </c:pt>
                <c:pt idx="2">
                  <c:v>Agri &amp; Other Industries</c:v>
                </c:pt>
                <c:pt idx="3">
                  <c:v>Trade</c:v>
                </c:pt>
                <c:pt idx="4">
                  <c:v>Accommodation / Food</c:v>
                </c:pt>
                <c:pt idx="5">
                  <c:v>Other Services</c:v>
                </c:pt>
              </c:strCache>
            </c:strRef>
          </c:cat>
          <c:val>
            <c:numRef>
              <c:f>'[GH_Graph on Mobile Money and Digital solutions.xlsx]Sheet1'!$B$5:$B$10</c:f>
              <c:numCache>
                <c:formatCode>0.0%</c:formatCode>
                <c:ptCount val="6"/>
                <c:pt idx="0">
                  <c:v>0.375</c:v>
                </c:pt>
                <c:pt idx="1">
                  <c:v>0.38053466920454393</c:v>
                </c:pt>
                <c:pt idx="2">
                  <c:v>0.42003595172964403</c:v>
                </c:pt>
                <c:pt idx="3">
                  <c:v>0.3798287732104767</c:v>
                </c:pt>
                <c:pt idx="4">
                  <c:v>0.26051647735229699</c:v>
                </c:pt>
                <c:pt idx="5">
                  <c:v>0.38448392447128332</c:v>
                </c:pt>
              </c:numCache>
            </c:numRef>
          </c:val>
          <c:extLst>
            <c:ext xmlns:c16="http://schemas.microsoft.com/office/drawing/2014/chart" uri="{C3380CC4-5D6E-409C-BE32-E72D297353CC}">
              <c16:uniqueId val="{00000000-A08A-4F53-B5AD-1DB6BF252EC7}"/>
            </c:ext>
          </c:extLst>
        </c:ser>
        <c:ser>
          <c:idx val="1"/>
          <c:order val="1"/>
          <c:tx>
            <c:strRef>
              <c:f>'[GH_Graph on Mobile Money and Digital solutions.xlsx]Sheet1'!$C$4</c:f>
              <c:strCache>
                <c:ptCount val="1"/>
                <c:pt idx="0">
                  <c:v>Use of internet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'[GH_Graph on Mobile Money and Digital solutions.xlsx]Sheet1'!$A$5:$A$10</c:f>
              <c:strCache>
                <c:ptCount val="6"/>
                <c:pt idx="0">
                  <c:v>All firms</c:v>
                </c:pt>
                <c:pt idx="1">
                  <c:v>Manufacturing</c:v>
                </c:pt>
                <c:pt idx="2">
                  <c:v>Agri &amp; Other Industries</c:v>
                </c:pt>
                <c:pt idx="3">
                  <c:v>Trade</c:v>
                </c:pt>
                <c:pt idx="4">
                  <c:v>Accommodation / Food</c:v>
                </c:pt>
                <c:pt idx="5">
                  <c:v>Other Services</c:v>
                </c:pt>
              </c:strCache>
            </c:strRef>
          </c:cat>
          <c:val>
            <c:numRef>
              <c:f>'[GH_Graph on Mobile Money and Digital solutions.xlsx]Sheet1'!$C$5:$C$10</c:f>
              <c:numCache>
                <c:formatCode>0.0%</c:formatCode>
                <c:ptCount val="6"/>
                <c:pt idx="0">
                  <c:v>0.09</c:v>
                </c:pt>
                <c:pt idx="1">
                  <c:v>0.10294482286257384</c:v>
                </c:pt>
                <c:pt idx="2">
                  <c:v>0.13486388243008235</c:v>
                </c:pt>
                <c:pt idx="3">
                  <c:v>6.3361090504307077E-2</c:v>
                </c:pt>
                <c:pt idx="4">
                  <c:v>1.7204048914395399E-2</c:v>
                </c:pt>
                <c:pt idx="5">
                  <c:v>0.11012774025490485</c:v>
                </c:pt>
              </c:numCache>
            </c:numRef>
          </c:val>
          <c:extLst>
            <c:ext xmlns:c16="http://schemas.microsoft.com/office/drawing/2014/chart" uri="{C3380CC4-5D6E-409C-BE32-E72D297353CC}">
              <c16:uniqueId val="{00000001-A08A-4F53-B5AD-1DB6BF252EC7}"/>
            </c:ext>
          </c:extLst>
        </c:ser>
        <c:dLbls>
          <c:dLblPos val="outEnd"/>
          <c:showLegendKey val="0"/>
          <c:showVal val="1"/>
          <c:showCatName val="0"/>
          <c:showSerName val="0"/>
          <c:showPercent val="0"/>
          <c:showBubbleSize val="0"/>
        </c:dLbls>
        <c:gapWidth val="219"/>
        <c:axId val="919012368"/>
        <c:axId val="918985712"/>
      </c:barChart>
      <c:catAx>
        <c:axId val="9190123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GH"/>
          </a:p>
        </c:txPr>
        <c:crossAx val="918985712"/>
        <c:crosses val="autoZero"/>
        <c:auto val="1"/>
        <c:lblAlgn val="ctr"/>
        <c:lblOffset val="100"/>
        <c:noMultiLvlLbl val="0"/>
      </c:catAx>
      <c:valAx>
        <c:axId val="918985712"/>
        <c:scaling>
          <c:orientation val="minMax"/>
        </c:scaling>
        <c:delete val="1"/>
        <c:axPos val="t"/>
        <c:numFmt formatCode="0.0%" sourceLinked="1"/>
        <c:majorTickMark val="none"/>
        <c:minorTickMark val="none"/>
        <c:tickLblPos val="nextTo"/>
        <c:crossAx val="9190123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GH"/>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16529686292324E-2"/>
          <c:y val="7.6784902524118126E-2"/>
          <c:w val="0.9245242316610518"/>
          <c:h val="0.77619060699445663"/>
        </c:manualLayout>
      </c:layout>
      <c:barChart>
        <c:barDir val="col"/>
        <c:grouping val="clustered"/>
        <c:varyColors val="0"/>
        <c:ser>
          <c:idx val="0"/>
          <c:order val="0"/>
          <c:tx>
            <c:strRef>
              <c:f>'By All firms (IBES)'!$B$336</c:f>
              <c:strCache>
                <c:ptCount val="1"/>
                <c:pt idx="0">
                  <c:v>Pessimistic</c:v>
                </c:pt>
              </c:strCache>
            </c:strRef>
          </c:tx>
          <c:invertIfNegative val="0"/>
          <c:dLbls>
            <c:numFmt formatCode="0" sourceLinked="0"/>
            <c:spPr>
              <a:noFill/>
              <a:ln>
                <a:noFill/>
              </a:ln>
              <a:effectLst/>
            </c:spPr>
            <c:txPr>
              <a:bodyPr wrap="square" lIns="38100" tIns="19050" rIns="38100" bIns="19050" anchor="ctr">
                <a:spAutoFit/>
              </a:bodyPr>
              <a:lstStyle/>
              <a:p>
                <a:pPr>
                  <a:defRPr sz="1400"/>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(IBES)'!$A$337</c:f>
              <c:strCache>
                <c:ptCount val="1"/>
                <c:pt idx="0">
                  <c:v>All firms</c:v>
                </c:pt>
              </c:strCache>
            </c:strRef>
          </c:cat>
          <c:val>
            <c:numRef>
              <c:f>'By All firms (IBES)'!$B$337</c:f>
              <c:numCache>
                <c:formatCode>0.0</c:formatCode>
                <c:ptCount val="1"/>
                <c:pt idx="0">
                  <c:v>-23.529180526733398</c:v>
                </c:pt>
              </c:numCache>
            </c:numRef>
          </c:val>
          <c:extLst>
            <c:ext xmlns:c16="http://schemas.microsoft.com/office/drawing/2014/chart" uri="{C3380CC4-5D6E-409C-BE32-E72D297353CC}">
              <c16:uniqueId val="{00000000-EA3F-4E6E-8911-3195E1E6BB7D}"/>
            </c:ext>
          </c:extLst>
        </c:ser>
        <c:ser>
          <c:idx val="1"/>
          <c:order val="1"/>
          <c:tx>
            <c:strRef>
              <c:f>'By All firms (IBES)'!$C$336</c:f>
              <c:strCache>
                <c:ptCount val="1"/>
                <c:pt idx="0">
                  <c:v>Regular</c:v>
                </c:pt>
              </c:strCache>
            </c:strRef>
          </c:tx>
          <c:invertIfNegative val="0"/>
          <c:dLbls>
            <c:dLbl>
              <c:idx val="0"/>
              <c:layout>
                <c:manualLayout>
                  <c:x val="-1.0627896549303646E-16"/>
                  <c:y val="0.100358422939068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3F-4E6E-8911-3195E1E6BB7D}"/>
                </c:ext>
              </c:extLst>
            </c:dLbl>
            <c:numFmt formatCode="0" sourceLinked="0"/>
            <c:spPr>
              <a:noFill/>
              <a:ln>
                <a:noFill/>
              </a:ln>
              <a:effectLst/>
            </c:spPr>
            <c:txPr>
              <a:bodyPr wrap="square" lIns="38100" tIns="19050" rIns="38100" bIns="19050" anchor="ctr">
                <a:spAutoFit/>
              </a:bodyPr>
              <a:lstStyle/>
              <a:p>
                <a:pPr>
                  <a:defRPr sz="2000"/>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(IBES)'!$A$337</c:f>
              <c:strCache>
                <c:ptCount val="1"/>
                <c:pt idx="0">
                  <c:v>All firms</c:v>
                </c:pt>
              </c:strCache>
            </c:strRef>
          </c:cat>
          <c:val>
            <c:numRef>
              <c:f>'By All firms (IBES)'!$C$337</c:f>
              <c:numCache>
                <c:formatCode>0.0</c:formatCode>
                <c:ptCount val="1"/>
                <c:pt idx="0">
                  <c:v>-0.80697494745254517</c:v>
                </c:pt>
              </c:numCache>
            </c:numRef>
          </c:val>
          <c:extLst>
            <c:ext xmlns:c16="http://schemas.microsoft.com/office/drawing/2014/chart" uri="{C3380CC4-5D6E-409C-BE32-E72D297353CC}">
              <c16:uniqueId val="{00000002-EA3F-4E6E-8911-3195E1E6BB7D}"/>
            </c:ext>
          </c:extLst>
        </c:ser>
        <c:ser>
          <c:idx val="2"/>
          <c:order val="2"/>
          <c:tx>
            <c:strRef>
              <c:f>'By All firms (IBES)'!$D$336</c:f>
              <c:strCache>
                <c:ptCount val="1"/>
                <c:pt idx="0">
                  <c:v>Optimistic</c:v>
                </c:pt>
              </c:strCache>
            </c:strRef>
          </c:tx>
          <c:invertIfNegative val="0"/>
          <c:dLbls>
            <c:numFmt formatCode="0" sourceLinked="0"/>
            <c:spPr>
              <a:noFill/>
              <a:ln>
                <a:noFill/>
              </a:ln>
              <a:effectLst/>
            </c:spPr>
            <c:txPr>
              <a:bodyPr wrap="square" lIns="38100" tIns="19050" rIns="38100" bIns="19050" anchor="ctr">
                <a:spAutoFit/>
              </a:bodyPr>
              <a:lstStyle/>
              <a:p>
                <a:pPr>
                  <a:defRPr sz="1600"/>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(IBES)'!$A$337</c:f>
              <c:strCache>
                <c:ptCount val="1"/>
                <c:pt idx="0">
                  <c:v>All firms</c:v>
                </c:pt>
              </c:strCache>
            </c:strRef>
          </c:cat>
          <c:val>
            <c:numRef>
              <c:f>'By All firms (IBES)'!$D$337</c:f>
              <c:numCache>
                <c:formatCode>0.0</c:formatCode>
                <c:ptCount val="1"/>
                <c:pt idx="0">
                  <c:v>25.26201057434082</c:v>
                </c:pt>
              </c:numCache>
            </c:numRef>
          </c:val>
          <c:extLst>
            <c:ext xmlns:c16="http://schemas.microsoft.com/office/drawing/2014/chart" uri="{C3380CC4-5D6E-409C-BE32-E72D297353CC}">
              <c16:uniqueId val="{00000003-EA3F-4E6E-8911-3195E1E6BB7D}"/>
            </c:ext>
          </c:extLst>
        </c:ser>
        <c:dLbls>
          <c:showLegendKey val="0"/>
          <c:showVal val="0"/>
          <c:showCatName val="0"/>
          <c:showSerName val="0"/>
          <c:showPercent val="0"/>
          <c:showBubbleSize val="0"/>
        </c:dLbls>
        <c:gapWidth val="150"/>
        <c:axId val="918990024"/>
        <c:axId val="919000608"/>
      </c:barChart>
      <c:catAx>
        <c:axId val="918990024"/>
        <c:scaling>
          <c:orientation val="minMax"/>
        </c:scaling>
        <c:delete val="1"/>
        <c:axPos val="b"/>
        <c:numFmt formatCode="General" sourceLinked="0"/>
        <c:majorTickMark val="out"/>
        <c:minorTickMark val="none"/>
        <c:tickLblPos val="low"/>
        <c:crossAx val="919000608"/>
        <c:crosses val="autoZero"/>
        <c:auto val="1"/>
        <c:lblAlgn val="ctr"/>
        <c:lblOffset val="100"/>
        <c:tickLblSkip val="1"/>
        <c:noMultiLvlLbl val="0"/>
      </c:catAx>
      <c:valAx>
        <c:axId val="919000608"/>
        <c:scaling>
          <c:orientation val="minMax"/>
        </c:scaling>
        <c:delete val="0"/>
        <c:axPos val="l"/>
        <c:numFmt formatCode="0" sourceLinked="0"/>
        <c:majorTickMark val="out"/>
        <c:minorTickMark val="none"/>
        <c:tickLblPos val="nextTo"/>
        <c:txPr>
          <a:bodyPr/>
          <a:lstStyle/>
          <a:p>
            <a:pPr>
              <a:defRPr sz="1050" b="1"/>
            </a:pPr>
            <a:endParaRPr lang="en-GH"/>
          </a:p>
        </c:txPr>
        <c:crossAx val="918990024"/>
        <c:crosses val="autoZero"/>
        <c:crossBetween val="between"/>
      </c:valAx>
    </c:plotArea>
    <c:legend>
      <c:legendPos val="b"/>
      <c:overlay val="0"/>
      <c:txPr>
        <a:bodyPr/>
        <a:lstStyle/>
        <a:p>
          <a:pPr>
            <a:defRPr sz="1200" b="1"/>
          </a:pPr>
          <a:endParaRPr lang="en-GH"/>
        </a:p>
      </c:txPr>
    </c:legend>
    <c:plotVisOnly val="1"/>
    <c:dispBlanksAs val="gap"/>
    <c:showDLblsOverMax val="0"/>
  </c:chart>
  <c:spPr>
    <a:ln>
      <a:noFill/>
    </a:ln>
  </c:spPr>
  <c:txPr>
    <a:bodyPr/>
    <a:lstStyle/>
    <a:p>
      <a:pPr>
        <a:defRPr sz="800">
          <a:latin typeface="+mn-lt"/>
        </a:defRPr>
      </a:pPr>
      <a:endParaRPr lang="en-G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04057695587905E-2"/>
          <c:y val="3.9906486846570555E-2"/>
          <c:w val="0.93788250778213544"/>
          <c:h val="0.74962113526548368"/>
        </c:manualLayout>
      </c:layout>
      <c:barChart>
        <c:barDir val="col"/>
        <c:grouping val="clustered"/>
        <c:varyColors val="0"/>
        <c:ser>
          <c:idx val="0"/>
          <c:order val="0"/>
          <c:tx>
            <c:strRef>
              <c:f>'By All firms (IBES)'!$B$351</c:f>
              <c:strCache>
                <c:ptCount val="1"/>
                <c:pt idx="0">
                  <c:v>Pessimistic</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(IBES)'!$A$352</c:f>
              <c:strCache>
                <c:ptCount val="1"/>
                <c:pt idx="0">
                  <c:v>All firms</c:v>
                </c:pt>
              </c:strCache>
            </c:strRef>
          </c:cat>
          <c:val>
            <c:numRef>
              <c:f>'By All firms (IBES)'!$B$352</c:f>
              <c:numCache>
                <c:formatCode>0.0</c:formatCode>
                <c:ptCount val="1"/>
                <c:pt idx="0">
                  <c:v>-14.8344841003418</c:v>
                </c:pt>
              </c:numCache>
            </c:numRef>
          </c:val>
          <c:extLst>
            <c:ext xmlns:c16="http://schemas.microsoft.com/office/drawing/2014/chart" uri="{C3380CC4-5D6E-409C-BE32-E72D297353CC}">
              <c16:uniqueId val="{00000000-FC01-4674-9BA7-8E53BAC7F0A3}"/>
            </c:ext>
          </c:extLst>
        </c:ser>
        <c:ser>
          <c:idx val="1"/>
          <c:order val="1"/>
          <c:tx>
            <c:strRef>
              <c:f>'By All firms (IBES)'!$C$351</c:f>
              <c:strCache>
                <c:ptCount val="1"/>
                <c:pt idx="0">
                  <c:v>Regular</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(IBES)'!$A$352</c:f>
              <c:strCache>
                <c:ptCount val="1"/>
                <c:pt idx="0">
                  <c:v>All firms</c:v>
                </c:pt>
              </c:strCache>
            </c:strRef>
          </c:cat>
          <c:val>
            <c:numRef>
              <c:f>'By All firms (IBES)'!$C$352</c:f>
              <c:numCache>
                <c:formatCode>0.0</c:formatCode>
                <c:ptCount val="1"/>
                <c:pt idx="0">
                  <c:v>-5.4918460845947266</c:v>
                </c:pt>
              </c:numCache>
            </c:numRef>
          </c:val>
          <c:extLst>
            <c:ext xmlns:c16="http://schemas.microsoft.com/office/drawing/2014/chart" uri="{C3380CC4-5D6E-409C-BE32-E72D297353CC}">
              <c16:uniqueId val="{00000001-FC01-4674-9BA7-8E53BAC7F0A3}"/>
            </c:ext>
          </c:extLst>
        </c:ser>
        <c:ser>
          <c:idx val="2"/>
          <c:order val="2"/>
          <c:tx>
            <c:strRef>
              <c:f>'By All firms (IBES)'!$D$351</c:f>
              <c:strCache>
                <c:ptCount val="1"/>
                <c:pt idx="0">
                  <c:v>Optimistic</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'By All firms (IBES)'!$A$352</c:f>
              <c:strCache>
                <c:ptCount val="1"/>
                <c:pt idx="0">
                  <c:v>All firms</c:v>
                </c:pt>
              </c:strCache>
            </c:strRef>
          </c:cat>
          <c:val>
            <c:numRef>
              <c:f>'By All firms (IBES)'!$D$352</c:f>
              <c:numCache>
                <c:formatCode>0.0</c:formatCode>
                <c:ptCount val="1"/>
                <c:pt idx="0">
                  <c:v>4.3347349166870117</c:v>
                </c:pt>
              </c:numCache>
            </c:numRef>
          </c:val>
          <c:extLst>
            <c:ext xmlns:c16="http://schemas.microsoft.com/office/drawing/2014/chart" uri="{C3380CC4-5D6E-409C-BE32-E72D297353CC}">
              <c16:uniqueId val="{00000002-FC01-4674-9BA7-8E53BAC7F0A3}"/>
            </c:ext>
          </c:extLst>
        </c:ser>
        <c:dLbls>
          <c:showLegendKey val="0"/>
          <c:showVal val="0"/>
          <c:showCatName val="0"/>
          <c:showSerName val="0"/>
          <c:showPercent val="0"/>
          <c:showBubbleSize val="0"/>
        </c:dLbls>
        <c:gapWidth val="150"/>
        <c:axId val="820980032"/>
        <c:axId val="820982384"/>
      </c:barChart>
      <c:catAx>
        <c:axId val="820980032"/>
        <c:scaling>
          <c:orientation val="minMax"/>
        </c:scaling>
        <c:delete val="1"/>
        <c:axPos val="b"/>
        <c:numFmt formatCode="General" sourceLinked="0"/>
        <c:majorTickMark val="out"/>
        <c:minorTickMark val="none"/>
        <c:tickLblPos val="nextTo"/>
        <c:crossAx val="820982384"/>
        <c:crosses val="autoZero"/>
        <c:auto val="1"/>
        <c:lblAlgn val="ctr"/>
        <c:lblOffset val="100"/>
        <c:tickLblSkip val="1"/>
        <c:noMultiLvlLbl val="0"/>
      </c:catAx>
      <c:valAx>
        <c:axId val="820982384"/>
        <c:scaling>
          <c:orientation val="minMax"/>
          <c:max val="30"/>
          <c:min val="-30"/>
        </c:scaling>
        <c:delete val="0"/>
        <c:axPos val="l"/>
        <c:numFmt formatCode="0"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GH"/>
          </a:p>
        </c:txPr>
        <c:crossAx val="82098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GH"/>
        </a:p>
      </c:txPr>
    </c:legend>
    <c:plotVisOnly val="1"/>
    <c:dispBlanksAs val="gap"/>
    <c:showDLblsOverMax val="0"/>
  </c:chart>
  <c:spPr>
    <a:solidFill>
      <a:schemeClr val="bg1"/>
    </a:solidFill>
    <a:ln w="6350" cap="flat" cmpd="sng" algn="ctr">
      <a:noFill/>
      <a:prstDash val="solid"/>
      <a:round/>
    </a:ln>
    <a:effectLst/>
  </c:spPr>
  <c:txPr>
    <a:bodyPr/>
    <a:lstStyle/>
    <a:p>
      <a:pPr>
        <a:defRPr sz="800">
          <a:latin typeface="+mn-lt"/>
        </a:defRPr>
      </a:pPr>
      <a:endParaRPr lang="en-GH"/>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Sheet1!$A$39:$A$42</cx:f>
        <cx:lvl ptCount="4">
          <cx:pt idx="0">Mar-19</cx:pt>
          <cx:pt idx="1">Mar-20</cx:pt>
          <cx:pt idx="2">Apr-19</cx:pt>
          <cx:pt idx="3">Apr-20</cx:pt>
        </cx:lvl>
      </cx:strDim>
      <cx:numDim type="val">
        <cx:f>Sheet1!$B$39:$B$42</cx:f>
        <cx:lvl ptCount="4" formatCode="#,##0">
          <cx:pt idx="0">125313216</cx:pt>
          <cx:pt idx="1">92714264</cx:pt>
          <cx:pt idx="2">131201832</cx:pt>
          <cx:pt idx="3">83959712</cx:pt>
        </cx:lvl>
      </cx:numDim>
    </cx:data>
  </cx:chartData>
  <cx:chart>
    <cx:plotArea>
      <cx:plotAreaRegion>
        <cx:series layoutId="funnel" uniqueId="{1B4F6C98-4EA4-4F21-A4D5-8663B68EB659}">
          <cx:spPr>
            <a:solidFill>
              <a:schemeClr val="accent2"/>
            </a:solidFill>
          </cx:spPr>
          <cx:dataPt idx="0">
            <cx:spPr>
              <a:solidFill>
                <a:srgbClr val="5B9BD5"/>
              </a:solidFill>
            </cx:spPr>
          </cx:dataPt>
          <cx:dataPt idx="2">
            <cx:spPr>
              <a:solidFill>
                <a:srgbClr val="5B9BD5"/>
              </a:solidFill>
            </cx:spPr>
          </cx:dataPt>
          <cx:dataLabels>
            <cx:txPr>
              <a:bodyPr spcFirstLastPara="1" vertOverflow="ellipsis" horzOverflow="overflow" wrap="square" lIns="0" tIns="0" rIns="0" bIns="0" anchor="ctr" anchorCtr="1"/>
              <a:lstStyle/>
              <a:p>
                <a:pPr algn="ctr" rtl="0">
                  <a:defRPr sz="2400" b="1">
                    <a:solidFill>
                      <a:schemeClr val="tx1"/>
                    </a:solidFill>
                  </a:defRPr>
                </a:pPr>
                <a:endParaRPr lang="en-US" sz="2400" b="1" i="0" u="none" strike="noStrike" baseline="0">
                  <a:solidFill>
                    <a:schemeClr val="tx1"/>
                  </a:solidFill>
                  <a:latin typeface="Calibri" panose="020F0502020204030204"/>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2800"/>
            </a:pPr>
            <a:endParaRPr lang="en-US" sz="2800" b="0" i="0" u="none" strike="noStrike" baseline="0">
              <a:solidFill>
                <a:prstClr val="black">
                  <a:lumMod val="65000"/>
                  <a:lumOff val="35000"/>
                </a:prst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BCBAD-CB60-4CC9-9ABF-78712DB06032}" type="datetimeFigureOut">
              <a:rPr lang="en-US" smtClean="0"/>
              <a:t>8/3/20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56D9C-9D5A-48EB-BAED-232D06BA5B5A}" type="slidenum">
              <a:rPr lang="en-US" smtClean="0"/>
              <a:t>‹#›</a:t>
            </a:fld>
            <a:endParaRPr lang="en-US"/>
          </a:p>
        </p:txBody>
      </p:sp>
    </p:spTree>
    <p:extLst>
      <p:ext uri="{BB962C8B-B14F-4D97-AF65-F5344CB8AC3E}">
        <p14:creationId xmlns:p14="http://schemas.microsoft.com/office/powerpoint/2010/main" val="2788881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79768" y="4777958"/>
            <a:ext cx="5438140" cy="3909239"/>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GB" dirty="0"/>
              <a:t>Self explanatory </a:t>
            </a:r>
            <a:endParaRPr dirty="0"/>
          </a:p>
          <a:p>
            <a:pPr marL="0" lvl="0" indent="0" algn="l" rtl="0">
              <a:spcBef>
                <a:spcPts val="0"/>
              </a:spcBef>
              <a:spcAft>
                <a:spcPts val="0"/>
              </a:spcAft>
              <a:buNone/>
            </a:pPr>
            <a:endParaRPr dirty="0"/>
          </a:p>
        </p:txBody>
      </p:sp>
      <p:sp>
        <p:nvSpPr>
          <p:cNvPr id="147" name="Google Shape;147;p1:notes"/>
          <p:cNvSpPr txBox="1">
            <a:spLocks noGrp="1"/>
          </p:cNvSpPr>
          <p:nvPr>
            <p:ph type="sldNum" idx="12"/>
          </p:nvPr>
        </p:nvSpPr>
        <p:spPr>
          <a:xfrm>
            <a:off x="3850443" y="9430091"/>
            <a:ext cx="2945659" cy="498134"/>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solidFill>
                  <a:srgbClr val="000000"/>
                </a:solidFill>
                <a:latin typeface="Calibri"/>
                <a:ea typeface="Calibri"/>
                <a:cs typeface="Calibri"/>
                <a:sym typeface="Calibri"/>
              </a:rPr>
              <a:t>1</a:t>
            </a:fld>
            <a:endParaRPr>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Generally 91% of firms reported decrease in sales with Trade sector being most affected.</a:t>
            </a:r>
          </a:p>
          <a:p>
            <a:endParaRPr lang="en-GH" dirty="0"/>
          </a:p>
        </p:txBody>
      </p:sp>
      <p:sp>
        <p:nvSpPr>
          <p:cNvPr id="4" name="Slide Number Placeholder 3"/>
          <p:cNvSpPr>
            <a:spLocks noGrp="1"/>
          </p:cNvSpPr>
          <p:nvPr>
            <p:ph type="sldNum" sz="quarter" idx="5"/>
          </p:nvPr>
        </p:nvSpPr>
        <p:spPr/>
        <p:txBody>
          <a:bodyPr/>
          <a:lstStyle/>
          <a:p>
            <a:fld id="{DEA56D9C-9D5A-48EB-BAED-232D06BA5B5A}" type="slidenum">
              <a:rPr lang="en-US" smtClean="0"/>
              <a:t>12</a:t>
            </a:fld>
            <a:endParaRPr lang="en-US"/>
          </a:p>
        </p:txBody>
      </p:sp>
    </p:spTree>
    <p:extLst>
      <p:ext uri="{BB962C8B-B14F-4D97-AF65-F5344CB8AC3E}">
        <p14:creationId xmlns:p14="http://schemas.microsoft.com/office/powerpoint/2010/main" val="110152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Half of establishments had difficulties in sourcing inputs. Accommodation and food sector are mostly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Three quarters of all firms experienced reduction in cash flows. This is due largely to decline in sales; with trade sector being most affected followed by manufacturing</a:t>
            </a:r>
          </a:p>
          <a:p>
            <a:pPr marL="171450" indent="-171450">
              <a:buFont typeface="Arial" panose="020B0604020202020204" pitchFamily="34" charset="0"/>
              <a:buChar char="•"/>
            </a:pPr>
            <a:r>
              <a:rPr lang="en-US" dirty="0"/>
              <a:t>One quarter of all firms experienced decrease in finance.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A56D9C-9D5A-48EB-BAED-232D06BA5B5A}" type="slidenum">
              <a:rPr lang="en-US" smtClean="0"/>
              <a:t>13</a:t>
            </a:fld>
            <a:endParaRPr lang="en-US"/>
          </a:p>
        </p:txBody>
      </p:sp>
    </p:spTree>
    <p:extLst>
      <p:ext uri="{BB962C8B-B14F-4D97-AF65-F5344CB8AC3E}">
        <p14:creationId xmlns:p14="http://schemas.microsoft.com/office/powerpoint/2010/main" val="159183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Half of establishments had difficulties in sourcing inputs. Accommodation and food sector are mostly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Three quarters of all firms experienced reduction in cash flows. This is due largely to decline in sales; with trade sector being most affected followed by manufacturing</a:t>
            </a:r>
          </a:p>
          <a:p>
            <a:pPr marL="171450" indent="-171450">
              <a:buFont typeface="Arial" panose="020B0604020202020204" pitchFamily="34" charset="0"/>
              <a:buChar char="•"/>
            </a:pPr>
            <a:r>
              <a:rPr lang="en-US" dirty="0"/>
              <a:t>One quarter of all firms experienced decrease in finance.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A56D9C-9D5A-48EB-BAED-232D06BA5B5A}" type="slidenum">
              <a:rPr lang="en-US" smtClean="0"/>
              <a:t>15</a:t>
            </a:fld>
            <a:endParaRPr lang="en-US"/>
          </a:p>
        </p:txBody>
      </p:sp>
    </p:spTree>
    <p:extLst>
      <p:ext uri="{BB962C8B-B14F-4D97-AF65-F5344CB8AC3E}">
        <p14:creationId xmlns:p14="http://schemas.microsoft.com/office/powerpoint/2010/main" val="419726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d09125e15_1_1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d09125e15_1_15:notes"/>
          <p:cNvSpPr txBox="1">
            <a:spLocks noGrp="1"/>
          </p:cNvSpPr>
          <p:nvPr>
            <p:ph type="body" idx="1"/>
          </p:nvPr>
        </p:nvSpPr>
        <p:spPr>
          <a:xfrm>
            <a:off x="679768" y="4777958"/>
            <a:ext cx="5438100" cy="3909300"/>
          </a:xfrm>
          <a:prstGeom prst="rect">
            <a:avLst/>
          </a:prstGeom>
        </p:spPr>
        <p:txBody>
          <a:bodyPr spcFirstLastPara="1" wrap="square" lIns="96650" tIns="48325" rIns="96650" bIns="483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mbria" panose="02040503050406030204" pitchFamily="18" charset="0"/>
                <a:ea typeface="Raleway"/>
                <a:cs typeface="Raleway"/>
                <a:sym typeface="Raleway"/>
              </a:rPr>
              <a:t>Half (49.7%) of households with at least one child below five years indicated that the child was due for a scheduled vaccination since March 16. </a:t>
            </a:r>
          </a:p>
          <a:p>
            <a:pPr marL="0" lvl="0" indent="0" algn="l" rtl="0">
              <a:spcBef>
                <a:spcPts val="0"/>
              </a:spcBef>
              <a:spcAft>
                <a:spcPts val="0"/>
              </a:spcAft>
              <a:buNone/>
            </a:pPr>
            <a:r>
              <a:rPr lang="en-GB" sz="1200" dirty="0">
                <a:solidFill>
                  <a:schemeClr val="dk1"/>
                </a:solidFill>
                <a:latin typeface="Cambria" panose="02040503050406030204" pitchFamily="18" charset="0"/>
                <a:ea typeface="Raleway"/>
                <a:cs typeface="Raleway"/>
                <a:sym typeface="Raleway"/>
              </a:rPr>
              <a:t>While 7 out of 10 received their vaccinations, </a:t>
            </a:r>
            <a:endParaRPr dirty="0"/>
          </a:p>
        </p:txBody>
      </p:sp>
      <p:sp>
        <p:nvSpPr>
          <p:cNvPr id="226" name="Google Shape;226;g8d09125e15_1_15:notes"/>
          <p:cNvSpPr txBox="1">
            <a:spLocks noGrp="1"/>
          </p:cNvSpPr>
          <p:nvPr>
            <p:ph type="sldNum" idx="12"/>
          </p:nvPr>
        </p:nvSpPr>
        <p:spPr>
          <a:xfrm>
            <a:off x="3850443" y="9430091"/>
            <a:ext cx="2945700" cy="498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d09125e15_1_2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d09125e15_1_25:notes"/>
          <p:cNvSpPr txBox="1">
            <a:spLocks noGrp="1"/>
          </p:cNvSpPr>
          <p:nvPr>
            <p:ph type="body" idx="1"/>
          </p:nvPr>
        </p:nvSpPr>
        <p:spPr>
          <a:xfrm>
            <a:off x="679768" y="4777958"/>
            <a:ext cx="5438100" cy="3909300"/>
          </a:xfrm>
          <a:prstGeom prst="rect">
            <a:avLst/>
          </a:prstGeom>
        </p:spPr>
        <p:txBody>
          <a:bodyPr spcFirstLastPara="1" wrap="square" lIns="96650" tIns="48325" rIns="96650" bIns="48325" anchor="t" anchorCtr="0">
            <a:noAutofit/>
          </a:bodyPr>
          <a:lstStyle/>
          <a:p>
            <a:pPr marL="457200" lvl="0" indent="-393700" algn="l" rtl="0">
              <a:spcBef>
                <a:spcPts val="0"/>
              </a:spcBef>
              <a:spcAft>
                <a:spcPts val="0"/>
              </a:spcAft>
              <a:buClr>
                <a:schemeClr val="dk1"/>
              </a:buClr>
              <a:buSzPts val="2600"/>
              <a:buFont typeface="Raleway"/>
              <a:buChar char="●"/>
            </a:pPr>
            <a:endParaRPr dirty="0"/>
          </a:p>
        </p:txBody>
      </p:sp>
      <p:sp>
        <p:nvSpPr>
          <p:cNvPr id="235" name="Google Shape;235;g8d09125e15_1_25:notes"/>
          <p:cNvSpPr txBox="1">
            <a:spLocks noGrp="1"/>
          </p:cNvSpPr>
          <p:nvPr>
            <p:ph type="sldNum" idx="12"/>
          </p:nvPr>
        </p:nvSpPr>
        <p:spPr>
          <a:xfrm>
            <a:off x="3850443" y="9430091"/>
            <a:ext cx="2945700" cy="498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d09125e15_1_3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d09125e15_1_38:notes"/>
          <p:cNvSpPr txBox="1">
            <a:spLocks noGrp="1"/>
          </p:cNvSpPr>
          <p:nvPr>
            <p:ph type="body" idx="1"/>
          </p:nvPr>
        </p:nvSpPr>
        <p:spPr>
          <a:xfrm>
            <a:off x="679768" y="4777958"/>
            <a:ext cx="5438100" cy="3909300"/>
          </a:xfrm>
          <a:prstGeom prst="rect">
            <a:avLst/>
          </a:prstGeom>
        </p:spPr>
        <p:txBody>
          <a:bodyPr spcFirstLastPara="1" wrap="square" lIns="96650" tIns="48325" rIns="96650" bIns="48325" anchor="t" anchorCtr="0">
            <a:noAutofit/>
          </a:bodyPr>
          <a:lstStyle/>
          <a:p>
            <a:pPr marL="457200" lvl="0" indent="-393700" algn="l" rtl="0">
              <a:spcBef>
                <a:spcPts val="0"/>
              </a:spcBef>
              <a:spcAft>
                <a:spcPts val="0"/>
              </a:spcAft>
              <a:buClr>
                <a:schemeClr val="dk1"/>
              </a:buClr>
              <a:buSzPts val="2600"/>
              <a:buFont typeface="Raleway"/>
              <a:buChar char="●"/>
            </a:pPr>
            <a:endParaRPr/>
          </a:p>
        </p:txBody>
      </p:sp>
      <p:sp>
        <p:nvSpPr>
          <p:cNvPr id="243" name="Google Shape;243;g8d09125e15_1_38:notes"/>
          <p:cNvSpPr txBox="1">
            <a:spLocks noGrp="1"/>
          </p:cNvSpPr>
          <p:nvPr>
            <p:ph type="sldNum" idx="12"/>
          </p:nvPr>
        </p:nvSpPr>
        <p:spPr>
          <a:xfrm>
            <a:off x="3850443" y="9430091"/>
            <a:ext cx="2945700" cy="498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ea80629e7_0_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ea80629e7_0_1:notes"/>
          <p:cNvSpPr txBox="1">
            <a:spLocks noGrp="1"/>
          </p:cNvSpPr>
          <p:nvPr>
            <p:ph type="body" idx="1"/>
          </p:nvPr>
        </p:nvSpPr>
        <p:spPr>
          <a:xfrm>
            <a:off x="679768" y="4777958"/>
            <a:ext cx="5438100" cy="39093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2" name="Google Shape;302;g8ea80629e7_0_1:notes"/>
          <p:cNvSpPr txBox="1">
            <a:spLocks noGrp="1"/>
          </p:cNvSpPr>
          <p:nvPr>
            <p:ph type="sldNum" idx="12"/>
          </p:nvPr>
        </p:nvSpPr>
        <p:spPr>
          <a:xfrm>
            <a:off x="3850443" y="9430091"/>
            <a:ext cx="2945700" cy="498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300" b="0" i="0" u="none" strike="noStrike" cap="none" smtClean="0">
                <a:solidFill>
                  <a:schemeClr val="dk1"/>
                </a:solidFill>
                <a:latin typeface="Calibri"/>
                <a:ea typeface="Calibri"/>
                <a:cs typeface="Calibri"/>
                <a:sym typeface="Calibri"/>
              </a:rPr>
              <a:t>2</a:t>
            </a:fld>
            <a:endParaRPr lang="en-GB"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466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79768" y="4777958"/>
            <a:ext cx="5438140" cy="3909239"/>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GB"/>
              <a:t>(maybe mention that this was the first telephone survey ever done by GSS</a:t>
            </a:r>
            <a:endParaRPr/>
          </a:p>
        </p:txBody>
      </p:sp>
      <p:sp>
        <p:nvSpPr>
          <p:cNvPr id="156" name="Google Shape;156;p2:notes"/>
          <p:cNvSpPr txBox="1">
            <a:spLocks noGrp="1"/>
          </p:cNvSpPr>
          <p:nvPr>
            <p:ph type="sldNum" idx="12"/>
          </p:nvPr>
        </p:nvSpPr>
        <p:spPr>
          <a:xfrm>
            <a:off x="3850443" y="9430091"/>
            <a:ext cx="2945659" cy="498134"/>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181697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79768" y="4777958"/>
            <a:ext cx="5438140" cy="3909239"/>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GB"/>
              <a:t>(maybe mention that this was the first telephone survey ever done by GSS</a:t>
            </a:r>
            <a:endParaRPr/>
          </a:p>
        </p:txBody>
      </p:sp>
      <p:sp>
        <p:nvSpPr>
          <p:cNvPr id="156" name="Google Shape;156;p2:notes"/>
          <p:cNvSpPr txBox="1">
            <a:spLocks noGrp="1"/>
          </p:cNvSpPr>
          <p:nvPr>
            <p:ph type="sldNum" idx="12"/>
          </p:nvPr>
        </p:nvSpPr>
        <p:spPr>
          <a:xfrm>
            <a:off x="3850443" y="9430091"/>
            <a:ext cx="2945659" cy="498134"/>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24724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79768" y="4777958"/>
            <a:ext cx="5438140" cy="3909239"/>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GB"/>
              <a:t>(maybe mention that this was the first telephone survey ever done by GSS</a:t>
            </a:r>
            <a:endParaRPr/>
          </a:p>
        </p:txBody>
      </p:sp>
      <p:sp>
        <p:nvSpPr>
          <p:cNvPr id="156" name="Google Shape;156;p2:notes"/>
          <p:cNvSpPr txBox="1">
            <a:spLocks noGrp="1"/>
          </p:cNvSpPr>
          <p:nvPr>
            <p:ph type="sldNum" idx="12"/>
          </p:nvPr>
        </p:nvSpPr>
        <p:spPr>
          <a:xfrm>
            <a:off x="3850443" y="9430091"/>
            <a:ext cx="2945659" cy="498134"/>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1524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79768" y="4777958"/>
            <a:ext cx="5438140" cy="3909239"/>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GB"/>
              <a:t>(maybe mention that this was the first telephone survey ever done by GSS</a:t>
            </a:r>
            <a:endParaRPr/>
          </a:p>
        </p:txBody>
      </p:sp>
      <p:sp>
        <p:nvSpPr>
          <p:cNvPr id="156" name="Google Shape;156;p2:notes"/>
          <p:cNvSpPr txBox="1">
            <a:spLocks noGrp="1"/>
          </p:cNvSpPr>
          <p:nvPr>
            <p:ph type="sldNum" idx="12"/>
          </p:nvPr>
        </p:nvSpPr>
        <p:spPr>
          <a:xfrm>
            <a:off x="3850443" y="9430091"/>
            <a:ext cx="2945659" cy="498134"/>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396731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ea80629e7_0_1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ea80629e7_0_11:notes"/>
          <p:cNvSpPr txBox="1">
            <a:spLocks noGrp="1"/>
          </p:cNvSpPr>
          <p:nvPr>
            <p:ph type="body" idx="1"/>
          </p:nvPr>
        </p:nvSpPr>
        <p:spPr>
          <a:xfrm>
            <a:off x="679768" y="4777958"/>
            <a:ext cx="5438100" cy="39093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dirty="0"/>
          </a:p>
        </p:txBody>
      </p:sp>
      <p:sp>
        <p:nvSpPr>
          <p:cNvPr id="164" name="Google Shape;164;g8ea80629e7_0_11:notes"/>
          <p:cNvSpPr txBox="1">
            <a:spLocks noGrp="1"/>
          </p:cNvSpPr>
          <p:nvPr>
            <p:ph type="sldNum" idx="12"/>
          </p:nvPr>
        </p:nvSpPr>
        <p:spPr>
          <a:xfrm>
            <a:off x="3850443" y="9430091"/>
            <a:ext cx="2945700" cy="498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extLst>
      <p:ext uri="{BB962C8B-B14F-4D97-AF65-F5344CB8AC3E}">
        <p14:creationId xmlns:p14="http://schemas.microsoft.com/office/powerpoint/2010/main" val="187420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During the lockdown</a:t>
            </a:r>
          </a:p>
          <a:p>
            <a:pPr marL="457200" marR="0" lvl="0" indent="-393700" algn="l" rtl="0">
              <a:lnSpc>
                <a:spcPct val="100000"/>
              </a:lnSpc>
              <a:spcBef>
                <a:spcPts val="0"/>
              </a:spcBef>
              <a:spcAft>
                <a:spcPts val="0"/>
              </a:spcAft>
              <a:buClr>
                <a:schemeClr val="dk1"/>
              </a:buClr>
              <a:buSzPts val="2600"/>
              <a:buFont typeface="Raleway"/>
              <a:buChar char="●"/>
            </a:pPr>
            <a:endParaRPr lang="en-GB" sz="6000" dirty="0">
              <a:solidFill>
                <a:schemeClr val="dk1"/>
              </a:solidFill>
              <a:latin typeface="Raleway"/>
              <a:ea typeface="Raleway"/>
              <a:cs typeface="Raleway"/>
              <a:sym typeface="Raleway"/>
            </a:endParaRPr>
          </a:p>
          <a:p>
            <a:pPr marL="719999" marR="0" lvl="1"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35.7% of business establishments closed down</a:t>
            </a:r>
          </a:p>
          <a:p>
            <a:pPr marL="719999" marR="0" lvl="1"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24.3% of household firms closed down</a:t>
            </a:r>
          </a:p>
          <a:p>
            <a:pPr marL="262799" marR="0" lvl="0" indent="-393700" algn="l" rtl="0">
              <a:lnSpc>
                <a:spcPct val="100000"/>
              </a:lnSpc>
              <a:spcBef>
                <a:spcPts val="0"/>
              </a:spcBef>
              <a:spcAft>
                <a:spcPts val="0"/>
              </a:spcAft>
              <a:buClr>
                <a:schemeClr val="dk1"/>
              </a:buClr>
              <a:buSzPts val="2600"/>
              <a:buFont typeface="Raleway"/>
              <a:buChar char="○"/>
            </a:pPr>
            <a:endParaRPr lang="en-GB" sz="6000" dirty="0">
              <a:solidFill>
                <a:schemeClr val="dk1"/>
              </a:solidFill>
              <a:latin typeface="Raleway"/>
              <a:ea typeface="Raleway"/>
              <a:cs typeface="Raleway"/>
              <a:sym typeface="Raleway"/>
            </a:endParaRPr>
          </a:p>
          <a:p>
            <a:pPr marL="262799" marR="0" lvl="0"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Currently</a:t>
            </a:r>
          </a:p>
          <a:p>
            <a:pPr marL="262799" marR="0" lvl="0"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16.2% of business establishments still closed</a:t>
            </a:r>
          </a:p>
          <a:p>
            <a:pPr marL="262799" marR="0" lvl="0" indent="-393700" algn="l" rtl="0">
              <a:lnSpc>
                <a:spcPct val="100000"/>
              </a:lnSpc>
              <a:spcBef>
                <a:spcPts val="0"/>
              </a:spcBef>
              <a:spcAft>
                <a:spcPts val="0"/>
              </a:spcAft>
              <a:buClr>
                <a:schemeClr val="dk1"/>
              </a:buClr>
              <a:buSzPts val="2600"/>
              <a:buFont typeface="Raleway"/>
              <a:buChar char="○"/>
            </a:pPr>
            <a:r>
              <a:rPr lang="en-GB" sz="6000" dirty="0">
                <a:solidFill>
                  <a:schemeClr val="dk1"/>
                </a:solidFill>
                <a:latin typeface="Raleway"/>
                <a:ea typeface="Raleway"/>
                <a:cs typeface="Raleway"/>
                <a:sym typeface="Raleway"/>
              </a:rPr>
              <a:t>20% of the firms recovered after closure</a:t>
            </a:r>
          </a:p>
          <a:p>
            <a:pPr marL="262799" marR="0" lvl="0" indent="-393700" algn="l" rtl="0">
              <a:lnSpc>
                <a:spcPct val="100000"/>
              </a:lnSpc>
              <a:spcBef>
                <a:spcPts val="0"/>
              </a:spcBef>
              <a:spcAft>
                <a:spcPts val="0"/>
              </a:spcAft>
              <a:buClr>
                <a:schemeClr val="dk1"/>
              </a:buClr>
              <a:buSzPts val="2600"/>
              <a:buFont typeface="Raleway"/>
              <a:buChar char="○"/>
            </a:pPr>
            <a:endParaRPr lang="en-GB" sz="6000" dirty="0">
              <a:solidFill>
                <a:schemeClr val="dk1"/>
              </a:solidFill>
              <a:latin typeface="Raleway"/>
              <a:ea typeface="Raleway"/>
              <a:cs typeface="Raleway"/>
              <a:sym typeface="Raleway"/>
            </a:endParaRPr>
          </a:p>
          <a:p>
            <a:endParaRPr lang="en-GH" dirty="0"/>
          </a:p>
        </p:txBody>
      </p:sp>
      <p:sp>
        <p:nvSpPr>
          <p:cNvPr id="4" name="Slide Number Placeholder 3"/>
          <p:cNvSpPr>
            <a:spLocks noGrp="1"/>
          </p:cNvSpPr>
          <p:nvPr>
            <p:ph type="sldNum" sz="quarter" idx="5"/>
          </p:nvPr>
        </p:nvSpPr>
        <p:spPr/>
        <p:txBody>
          <a:bodyPr/>
          <a:lstStyle/>
          <a:p>
            <a:fld id="{DEA56D9C-9D5A-48EB-BAED-232D06BA5B5A}" type="slidenum">
              <a:rPr lang="en-US" smtClean="0"/>
              <a:t>9</a:t>
            </a:fld>
            <a:endParaRPr lang="en-US"/>
          </a:p>
        </p:txBody>
      </p:sp>
    </p:spTree>
    <p:extLst>
      <p:ext uri="{BB962C8B-B14F-4D97-AF65-F5344CB8AC3E}">
        <p14:creationId xmlns:p14="http://schemas.microsoft.com/office/powerpoint/2010/main" val="3638351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During partial lockdown</a:t>
            </a:r>
          </a:p>
          <a:p>
            <a:pPr marL="171450" lvl="0" indent="-171450" algn="l" rtl="0">
              <a:spcBef>
                <a:spcPts val="0"/>
              </a:spcBef>
              <a:spcAft>
                <a:spcPts val="0"/>
              </a:spcAft>
              <a:buFont typeface="Arial" panose="020B0604020202020204" pitchFamily="34" charset="0"/>
              <a:buChar char="•"/>
            </a:pPr>
            <a:r>
              <a:rPr lang="en-US" dirty="0"/>
              <a:t>Most affected sectors are Education (65.4%), financial (47%), transport(46.4)</a:t>
            </a:r>
          </a:p>
          <a:p>
            <a:pPr marL="0" lvl="0" indent="0" algn="l" rtl="0">
              <a:spcBef>
                <a:spcPts val="0"/>
              </a:spcBef>
              <a:spcAft>
                <a:spcPts val="0"/>
              </a:spcAft>
              <a:buFont typeface="Arial" panose="020B0604020202020204" pitchFamily="34" charset="0"/>
              <a:buNone/>
            </a:pPr>
            <a:endParaRPr lang="en-US" dirty="0"/>
          </a:p>
          <a:p>
            <a:pPr marL="0" lvl="0" indent="0" algn="l" rtl="0">
              <a:spcBef>
                <a:spcPts val="0"/>
              </a:spcBef>
              <a:spcAft>
                <a:spcPts val="0"/>
              </a:spcAft>
              <a:buFont typeface="Arial" panose="020B0604020202020204" pitchFamily="34" charset="0"/>
              <a:buNone/>
            </a:pPr>
            <a:r>
              <a:rPr lang="en-US" dirty="0"/>
              <a:t>After lookdown</a:t>
            </a:r>
          </a:p>
          <a:p>
            <a:pPr marL="0" lvl="0" indent="0" algn="l" rtl="0">
              <a:spcBef>
                <a:spcPts val="0"/>
              </a:spcBef>
              <a:spcAft>
                <a:spcPts val="0"/>
              </a:spcAft>
              <a:buFont typeface="Arial" panose="020B0604020202020204" pitchFamily="34" charset="0"/>
              <a:buNone/>
            </a:pPr>
            <a:r>
              <a:rPr lang="en-US" dirty="0"/>
              <a:t>* Most affected sectors are education(63%), Transport(34%), Accommodation(24%)</a:t>
            </a:r>
          </a:p>
          <a:p>
            <a:endParaRPr lang="en-GH" dirty="0"/>
          </a:p>
        </p:txBody>
      </p:sp>
      <p:sp>
        <p:nvSpPr>
          <p:cNvPr id="4" name="Slide Number Placeholder 3"/>
          <p:cNvSpPr>
            <a:spLocks noGrp="1"/>
          </p:cNvSpPr>
          <p:nvPr>
            <p:ph type="sldNum" sz="quarter" idx="5"/>
          </p:nvPr>
        </p:nvSpPr>
        <p:spPr/>
        <p:txBody>
          <a:bodyPr/>
          <a:lstStyle/>
          <a:p>
            <a:fld id="{DEA56D9C-9D5A-48EB-BAED-232D06BA5B5A}" type="slidenum">
              <a:rPr lang="en-US" smtClean="0"/>
              <a:t>11</a:t>
            </a:fld>
            <a:endParaRPr lang="en-US"/>
          </a:p>
        </p:txBody>
      </p:sp>
    </p:spTree>
    <p:extLst>
      <p:ext uri="{BB962C8B-B14F-4D97-AF65-F5344CB8AC3E}">
        <p14:creationId xmlns:p14="http://schemas.microsoft.com/office/powerpoint/2010/main" val="2162444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6265" y="1122363"/>
            <a:ext cx="6316393"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886265" y="3602038"/>
            <a:ext cx="6316393"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5FD2272B-D9B2-4A27-8F6C-C4A5AEC28789}" type="datetime1">
              <a:rPr lang="en-US" smtClean="0"/>
              <a:t>8/3/20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August 3 2020</a:t>
            </a:r>
          </a:p>
        </p:txBody>
      </p:sp>
      <p:sp>
        <p:nvSpPr>
          <p:cNvPr id="6" name="Slide Number Placeholder 5"/>
          <p:cNvSpPr>
            <a:spLocks noGrp="1"/>
          </p:cNvSpPr>
          <p:nvPr>
            <p:ph type="sldNum" sz="quarter" idx="12"/>
          </p:nvPr>
        </p:nvSpPr>
        <p:spPr/>
        <p:txBody>
          <a:bodyPr/>
          <a:lstStyle>
            <a:lvl1pPr>
              <a:defRPr/>
            </a:lvl1pPr>
          </a:lstStyle>
          <a:p>
            <a:pPr>
              <a:defRPr/>
            </a:pPr>
            <a:fld id="{1FACEF5A-831C-E149-AD74-3E1CD52B2A73}" type="slidenum">
              <a:rPr lang="en-US"/>
              <a:pPr>
                <a:defRPr/>
              </a:pPr>
              <a:t>‹#›</a:t>
            </a:fld>
            <a:endParaRPr lang="en-US"/>
          </a:p>
        </p:txBody>
      </p:sp>
    </p:spTree>
    <p:extLst>
      <p:ext uri="{BB962C8B-B14F-4D97-AF65-F5344CB8AC3E}">
        <p14:creationId xmlns:p14="http://schemas.microsoft.com/office/powerpoint/2010/main" val="139060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CAF880-C3D8-4E15-A17B-543B06549D42}" type="datetime1">
              <a:rPr lang="en-US" smtClean="0"/>
              <a:t>8/3/20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August 3 2020</a:t>
            </a:r>
          </a:p>
        </p:txBody>
      </p:sp>
      <p:sp>
        <p:nvSpPr>
          <p:cNvPr id="6" name="Slide Number Placeholder 5"/>
          <p:cNvSpPr>
            <a:spLocks noGrp="1"/>
          </p:cNvSpPr>
          <p:nvPr>
            <p:ph type="sldNum" sz="quarter" idx="12"/>
          </p:nvPr>
        </p:nvSpPr>
        <p:spPr/>
        <p:txBody>
          <a:bodyPr/>
          <a:lstStyle>
            <a:lvl1pPr>
              <a:defRPr/>
            </a:lvl1pPr>
          </a:lstStyle>
          <a:p>
            <a:pPr>
              <a:defRPr/>
            </a:pPr>
            <a:fld id="{8DE93ABD-7FF0-C844-90D7-AC600855E2E1}" type="slidenum">
              <a:rPr lang="en-US"/>
              <a:pPr>
                <a:defRPr/>
              </a:pPr>
              <a:t>‹#›</a:t>
            </a:fld>
            <a:endParaRPr lang="en-US"/>
          </a:p>
        </p:txBody>
      </p:sp>
    </p:spTree>
    <p:extLst>
      <p:ext uri="{BB962C8B-B14F-4D97-AF65-F5344CB8AC3E}">
        <p14:creationId xmlns:p14="http://schemas.microsoft.com/office/powerpoint/2010/main" val="160636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3D37E25-A162-4AF7-80BE-1FFE0551E6F1}" type="datetime1">
              <a:rPr lang="en-US" smtClean="0"/>
              <a:t>8/3/20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August 3 2020</a:t>
            </a:r>
          </a:p>
        </p:txBody>
      </p:sp>
      <p:sp>
        <p:nvSpPr>
          <p:cNvPr id="6" name="Slide Number Placeholder 5"/>
          <p:cNvSpPr>
            <a:spLocks noGrp="1"/>
          </p:cNvSpPr>
          <p:nvPr>
            <p:ph type="sldNum" sz="quarter" idx="12"/>
          </p:nvPr>
        </p:nvSpPr>
        <p:spPr/>
        <p:txBody>
          <a:bodyPr/>
          <a:lstStyle>
            <a:lvl1pPr>
              <a:defRPr/>
            </a:lvl1pPr>
          </a:lstStyle>
          <a:p>
            <a:pPr>
              <a:defRPr/>
            </a:pPr>
            <a:fld id="{6616F82F-32CE-8C46-BD09-02EC3A4AF306}" type="slidenum">
              <a:rPr lang="en-US"/>
              <a:pPr>
                <a:defRPr/>
              </a:pPr>
              <a:t>‹#›</a:t>
            </a:fld>
            <a:endParaRPr lang="en-US"/>
          </a:p>
        </p:txBody>
      </p:sp>
    </p:spTree>
    <p:extLst>
      <p:ext uri="{BB962C8B-B14F-4D97-AF65-F5344CB8AC3E}">
        <p14:creationId xmlns:p14="http://schemas.microsoft.com/office/powerpoint/2010/main" val="8999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4149" y="2953581"/>
            <a:ext cx="7903702" cy="1325563"/>
          </a:xfrm>
        </p:spPr>
        <p:txBody>
          <a:bodyPr/>
          <a:lstStyle>
            <a:lvl1pPr>
              <a:defRPr baseline="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E722942C-8803-4236-A804-05224295EB3F}" type="datetime1">
              <a:rPr lang="en-US" smtClean="0"/>
              <a:t>8/3/20</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a:t>August 3 2020</a:t>
            </a:r>
          </a:p>
        </p:txBody>
      </p:sp>
      <p:sp>
        <p:nvSpPr>
          <p:cNvPr id="5" name="Slide Number Placeholder 4"/>
          <p:cNvSpPr>
            <a:spLocks noGrp="1"/>
          </p:cNvSpPr>
          <p:nvPr>
            <p:ph type="sldNum" sz="quarter" idx="12"/>
          </p:nvPr>
        </p:nvSpPr>
        <p:spPr/>
        <p:txBody>
          <a:bodyPr/>
          <a:lstStyle>
            <a:lvl1pPr>
              <a:defRPr/>
            </a:lvl1pPr>
          </a:lstStyle>
          <a:p>
            <a:pPr>
              <a:defRPr/>
            </a:pPr>
            <a:fld id="{263147D4-F1CC-4F4A-A2DC-4FDA7B11144B}" type="slidenum">
              <a:rPr lang="en-US"/>
              <a:pPr>
                <a:defRPr/>
              </a:pPr>
              <a:t>‹#›</a:t>
            </a:fld>
            <a:endParaRPr lang="en-US" dirty="0"/>
          </a:p>
        </p:txBody>
      </p:sp>
    </p:spTree>
    <p:extLst>
      <p:ext uri="{BB962C8B-B14F-4D97-AF65-F5344CB8AC3E}">
        <p14:creationId xmlns:p14="http://schemas.microsoft.com/office/powerpoint/2010/main" val="716469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een titel" userDrawn="1">
  <p:cSld name="Alleen titel">
    <p:spTree>
      <p:nvGrpSpPr>
        <p:cNvPr id="1" name="Shape 99"/>
        <p:cNvGrpSpPr/>
        <p:nvPr/>
      </p:nvGrpSpPr>
      <p:grpSpPr>
        <a:xfrm>
          <a:off x="0" y="0"/>
          <a:ext cx="0" cy="0"/>
          <a:chOff x="0" y="0"/>
          <a:chExt cx="0" cy="0"/>
        </a:xfrm>
      </p:grpSpPr>
      <p:sp>
        <p:nvSpPr>
          <p:cNvPr id="10" name="Title 9">
            <a:extLst>
              <a:ext uri="{FF2B5EF4-FFF2-40B4-BE49-F238E27FC236}">
                <a16:creationId xmlns:a16="http://schemas.microsoft.com/office/drawing/2014/main" id="{E72A85B4-BCFF-2942-BA0C-B6D5FFA182B6}"/>
              </a:ext>
            </a:extLst>
          </p:cNvPr>
          <p:cNvSpPr>
            <a:spLocks noGrp="1"/>
          </p:cNvSpPr>
          <p:nvPr>
            <p:ph type="title"/>
          </p:nvPr>
        </p:nvSpPr>
        <p:spPr/>
        <p:txBody>
          <a:bodyPr/>
          <a:lstStyle/>
          <a:p>
            <a:r>
              <a:rPr lang="en-GB"/>
              <a:t>Click to edit Master title style</a:t>
            </a:r>
            <a:endParaRPr lang="en-GH"/>
          </a:p>
        </p:txBody>
      </p:sp>
    </p:spTree>
    <p:extLst>
      <p:ext uri="{BB962C8B-B14F-4D97-AF65-F5344CB8AC3E}">
        <p14:creationId xmlns:p14="http://schemas.microsoft.com/office/powerpoint/2010/main" val="3246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3EF81C9-7009-448A-A77E-16B149DB27B1}" type="datetime1">
              <a:rPr lang="en-US" smtClean="0"/>
              <a:t>8/3/20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August 3 2020</a:t>
            </a:r>
          </a:p>
        </p:txBody>
      </p:sp>
      <p:sp>
        <p:nvSpPr>
          <p:cNvPr id="6" name="Slide Number Placeholder 5"/>
          <p:cNvSpPr>
            <a:spLocks noGrp="1"/>
          </p:cNvSpPr>
          <p:nvPr>
            <p:ph type="sldNum" sz="quarter" idx="12"/>
          </p:nvPr>
        </p:nvSpPr>
        <p:spPr/>
        <p:txBody>
          <a:bodyPr/>
          <a:lstStyle>
            <a:lvl1pPr>
              <a:defRPr/>
            </a:lvl1pPr>
          </a:lstStyle>
          <a:p>
            <a:pPr>
              <a:defRPr/>
            </a:pPr>
            <a:fld id="{4B08FBC5-ED23-2943-9810-ABC0351CB05B}" type="slidenum">
              <a:rPr lang="en-US"/>
              <a:pPr>
                <a:defRPr/>
              </a:pPr>
              <a:t>‹#›</a:t>
            </a:fld>
            <a:endParaRPr lang="en-US"/>
          </a:p>
        </p:txBody>
      </p:sp>
    </p:spTree>
    <p:extLst>
      <p:ext uri="{BB962C8B-B14F-4D97-AF65-F5344CB8AC3E}">
        <p14:creationId xmlns:p14="http://schemas.microsoft.com/office/powerpoint/2010/main" val="75560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3E85D3-9530-444F-9395-C2931EF0A028}" type="datetime1">
              <a:rPr lang="en-US" smtClean="0"/>
              <a:t>8/3/20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August 3 2020</a:t>
            </a:r>
          </a:p>
        </p:txBody>
      </p:sp>
      <p:sp>
        <p:nvSpPr>
          <p:cNvPr id="6" name="Slide Number Placeholder 5"/>
          <p:cNvSpPr>
            <a:spLocks noGrp="1"/>
          </p:cNvSpPr>
          <p:nvPr>
            <p:ph type="sldNum" sz="quarter" idx="12"/>
          </p:nvPr>
        </p:nvSpPr>
        <p:spPr/>
        <p:txBody>
          <a:bodyPr/>
          <a:lstStyle>
            <a:lvl1pPr>
              <a:defRPr/>
            </a:lvl1pPr>
          </a:lstStyle>
          <a:p>
            <a:pPr>
              <a:defRPr/>
            </a:pPr>
            <a:fld id="{F442870D-59FD-3147-A418-DBCE21DE6044}" type="slidenum">
              <a:rPr lang="en-US"/>
              <a:pPr>
                <a:defRPr/>
              </a:pPr>
              <a:t>‹#›</a:t>
            </a:fld>
            <a:endParaRPr lang="en-US"/>
          </a:p>
        </p:txBody>
      </p:sp>
    </p:spTree>
    <p:extLst>
      <p:ext uri="{BB962C8B-B14F-4D97-AF65-F5344CB8AC3E}">
        <p14:creationId xmlns:p14="http://schemas.microsoft.com/office/powerpoint/2010/main" val="13415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A522B0C0-4CBA-4C9D-809E-028D9A4FBD90}" type="datetime1">
              <a:rPr lang="en-US" smtClean="0"/>
              <a:t>8/3/20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August 3 2020</a:t>
            </a:r>
          </a:p>
        </p:txBody>
      </p:sp>
      <p:sp>
        <p:nvSpPr>
          <p:cNvPr id="7" name="Slide Number Placeholder 6"/>
          <p:cNvSpPr>
            <a:spLocks noGrp="1"/>
          </p:cNvSpPr>
          <p:nvPr>
            <p:ph type="sldNum" sz="quarter" idx="12"/>
          </p:nvPr>
        </p:nvSpPr>
        <p:spPr/>
        <p:txBody>
          <a:bodyPr/>
          <a:lstStyle>
            <a:lvl1pPr>
              <a:defRPr/>
            </a:lvl1pPr>
          </a:lstStyle>
          <a:p>
            <a:pPr>
              <a:defRPr/>
            </a:pPr>
            <a:fld id="{43F836B9-7789-7647-86AC-A216ADAC25BA}" type="slidenum">
              <a:rPr lang="en-US"/>
              <a:pPr>
                <a:defRPr/>
              </a:pPr>
              <a:t>‹#›</a:t>
            </a:fld>
            <a:endParaRPr lang="en-US"/>
          </a:p>
        </p:txBody>
      </p:sp>
    </p:spTree>
    <p:extLst>
      <p:ext uri="{BB962C8B-B14F-4D97-AF65-F5344CB8AC3E}">
        <p14:creationId xmlns:p14="http://schemas.microsoft.com/office/powerpoint/2010/main" val="166020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EE0F97EC-77BE-4BDC-9D58-C6C9AF1775C5}" type="datetime1">
              <a:rPr lang="en-US" smtClean="0"/>
              <a:t>8/3/20</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August 3 2020</a:t>
            </a:r>
          </a:p>
        </p:txBody>
      </p:sp>
      <p:sp>
        <p:nvSpPr>
          <p:cNvPr id="9" name="Slide Number Placeholder 8"/>
          <p:cNvSpPr>
            <a:spLocks noGrp="1"/>
          </p:cNvSpPr>
          <p:nvPr>
            <p:ph type="sldNum" sz="quarter" idx="12"/>
          </p:nvPr>
        </p:nvSpPr>
        <p:spPr/>
        <p:txBody>
          <a:bodyPr/>
          <a:lstStyle>
            <a:lvl1pPr>
              <a:defRPr/>
            </a:lvl1pPr>
          </a:lstStyle>
          <a:p>
            <a:pPr>
              <a:defRPr/>
            </a:pPr>
            <a:fld id="{72DECD12-9136-3A4F-B4C4-11C5060CF907}" type="slidenum">
              <a:rPr lang="en-US"/>
              <a:pPr>
                <a:defRPr/>
              </a:pPr>
              <a:t>‹#›</a:t>
            </a:fld>
            <a:endParaRPr lang="en-US"/>
          </a:p>
        </p:txBody>
      </p:sp>
    </p:spTree>
    <p:extLst>
      <p:ext uri="{BB962C8B-B14F-4D97-AF65-F5344CB8AC3E}">
        <p14:creationId xmlns:p14="http://schemas.microsoft.com/office/powerpoint/2010/main" val="76503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A1EF4D2C-3182-4CCC-967B-94A67ABDF9A4}" type="datetime1">
              <a:rPr lang="en-US" smtClean="0"/>
              <a:t>8/3/20</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August 3 2020</a:t>
            </a:r>
          </a:p>
        </p:txBody>
      </p:sp>
      <p:sp>
        <p:nvSpPr>
          <p:cNvPr id="5" name="Slide Number Placeholder 4"/>
          <p:cNvSpPr>
            <a:spLocks noGrp="1"/>
          </p:cNvSpPr>
          <p:nvPr>
            <p:ph type="sldNum" sz="quarter" idx="12"/>
          </p:nvPr>
        </p:nvSpPr>
        <p:spPr/>
        <p:txBody>
          <a:bodyPr/>
          <a:lstStyle>
            <a:lvl1pPr>
              <a:defRPr/>
            </a:lvl1pPr>
          </a:lstStyle>
          <a:p>
            <a:pPr>
              <a:defRPr/>
            </a:pPr>
            <a:fld id="{0C59F139-11E4-6447-9958-7CDD114E6052}" type="slidenum">
              <a:rPr lang="en-US"/>
              <a:pPr>
                <a:defRPr/>
              </a:pPr>
              <a:t>‹#›</a:t>
            </a:fld>
            <a:endParaRPr lang="en-US"/>
          </a:p>
        </p:txBody>
      </p:sp>
    </p:spTree>
    <p:extLst>
      <p:ext uri="{BB962C8B-B14F-4D97-AF65-F5344CB8AC3E}">
        <p14:creationId xmlns:p14="http://schemas.microsoft.com/office/powerpoint/2010/main" val="88518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4FE9ED7-EC88-4157-9C41-E77CB25CFAD8}" type="datetime1">
              <a:rPr lang="en-US" smtClean="0"/>
              <a:t>8/3/20</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August 3 2020</a:t>
            </a:r>
          </a:p>
        </p:txBody>
      </p:sp>
      <p:sp>
        <p:nvSpPr>
          <p:cNvPr id="4" name="Slide Number Placeholder 3"/>
          <p:cNvSpPr>
            <a:spLocks noGrp="1"/>
          </p:cNvSpPr>
          <p:nvPr>
            <p:ph type="sldNum" sz="quarter" idx="12"/>
          </p:nvPr>
        </p:nvSpPr>
        <p:spPr/>
        <p:txBody>
          <a:bodyPr/>
          <a:lstStyle>
            <a:lvl1pPr>
              <a:defRPr/>
            </a:lvl1pPr>
          </a:lstStyle>
          <a:p>
            <a:pPr>
              <a:defRPr/>
            </a:pPr>
            <a:fld id="{FFF6AA1F-C6BF-D842-B347-B73BE97E5B0D}" type="slidenum">
              <a:rPr lang="en-US"/>
              <a:pPr>
                <a:defRPr/>
              </a:pPr>
              <a:t>‹#›</a:t>
            </a:fld>
            <a:endParaRPr lang="en-US"/>
          </a:p>
        </p:txBody>
      </p:sp>
    </p:spTree>
    <p:extLst>
      <p:ext uri="{BB962C8B-B14F-4D97-AF65-F5344CB8AC3E}">
        <p14:creationId xmlns:p14="http://schemas.microsoft.com/office/powerpoint/2010/main" val="171892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FF3F2E64-9534-4750-9F51-B65E12D8B6BD}" type="datetime1">
              <a:rPr lang="en-US" smtClean="0"/>
              <a:t>8/3/20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August 3 2020</a:t>
            </a:r>
          </a:p>
        </p:txBody>
      </p:sp>
      <p:sp>
        <p:nvSpPr>
          <p:cNvPr id="7" name="Slide Number Placeholder 6"/>
          <p:cNvSpPr>
            <a:spLocks noGrp="1"/>
          </p:cNvSpPr>
          <p:nvPr>
            <p:ph type="sldNum" sz="quarter" idx="12"/>
          </p:nvPr>
        </p:nvSpPr>
        <p:spPr/>
        <p:txBody>
          <a:bodyPr/>
          <a:lstStyle>
            <a:lvl1pPr>
              <a:defRPr/>
            </a:lvl1pPr>
          </a:lstStyle>
          <a:p>
            <a:pPr>
              <a:defRPr/>
            </a:pPr>
            <a:fld id="{0DAB444F-79E3-8D42-97EE-4E7C485D036B}" type="slidenum">
              <a:rPr lang="en-US"/>
              <a:pPr>
                <a:defRPr/>
              </a:pPr>
              <a:t>‹#›</a:t>
            </a:fld>
            <a:endParaRPr lang="en-US"/>
          </a:p>
        </p:txBody>
      </p:sp>
    </p:spTree>
    <p:extLst>
      <p:ext uri="{BB962C8B-B14F-4D97-AF65-F5344CB8AC3E}">
        <p14:creationId xmlns:p14="http://schemas.microsoft.com/office/powerpoint/2010/main" val="196411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BC8AEED-AA9F-4F7C-B035-1A5D5CB584B7}" type="datetime1">
              <a:rPr lang="en-US" smtClean="0"/>
              <a:t>8/3/20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August 3 2020</a:t>
            </a:r>
          </a:p>
        </p:txBody>
      </p:sp>
      <p:sp>
        <p:nvSpPr>
          <p:cNvPr id="7" name="Slide Number Placeholder 6"/>
          <p:cNvSpPr>
            <a:spLocks noGrp="1"/>
          </p:cNvSpPr>
          <p:nvPr>
            <p:ph type="sldNum" sz="quarter" idx="12"/>
          </p:nvPr>
        </p:nvSpPr>
        <p:spPr/>
        <p:txBody>
          <a:bodyPr/>
          <a:lstStyle>
            <a:lvl1pPr>
              <a:defRPr/>
            </a:lvl1pPr>
          </a:lstStyle>
          <a:p>
            <a:pPr>
              <a:defRPr/>
            </a:pPr>
            <a:fld id="{9E13569B-C63C-EF44-BCAE-6D85929A9813}" type="slidenum">
              <a:rPr lang="en-US"/>
              <a:pPr>
                <a:defRPr/>
              </a:pPr>
              <a:t>‹#›</a:t>
            </a:fld>
            <a:endParaRPr lang="en-US"/>
          </a:p>
        </p:txBody>
      </p:sp>
    </p:spTree>
    <p:extLst>
      <p:ext uri="{BB962C8B-B14F-4D97-AF65-F5344CB8AC3E}">
        <p14:creationId xmlns:p14="http://schemas.microsoft.com/office/powerpoint/2010/main" val="196780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9580563" y="6396038"/>
            <a:ext cx="226218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pPr>
              <a:defRPr/>
            </a:pPr>
            <a:fld id="{084F37BC-926F-4BF3-8FA7-3710B641607D}" type="datetime1">
              <a:rPr lang="en-US" smtClean="0"/>
              <a:t>8/3/20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August 3 2020</a:t>
            </a:r>
          </a:p>
        </p:txBody>
      </p:sp>
      <p:sp>
        <p:nvSpPr>
          <p:cNvPr id="6" name="Slide Number Placeholder 5"/>
          <p:cNvSpPr>
            <a:spLocks noGrp="1"/>
          </p:cNvSpPr>
          <p:nvPr>
            <p:ph type="sldNum" sz="quarter" idx="4"/>
          </p:nvPr>
        </p:nvSpPr>
        <p:spPr>
          <a:xfrm>
            <a:off x="11395075" y="6399213"/>
            <a:ext cx="690563"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mn-lt"/>
              </a:defRPr>
            </a:lvl1pPr>
          </a:lstStyle>
          <a:p>
            <a:pPr>
              <a:defRPr/>
            </a:pPr>
            <a:fld id="{B974854E-B40E-4440-9C55-6B5CF491990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sldNum="0" hdr="0" dt="0"/>
  <p:txStyles>
    <p:titleStyle>
      <a:lvl1pPr algn="l" rtl="0" eaLnBrk="1" fontAlgn="base" hangingPunct="1">
        <a:lnSpc>
          <a:spcPct val="90000"/>
        </a:lnSpc>
        <a:spcBef>
          <a:spcPct val="0"/>
        </a:spcBef>
        <a:spcAft>
          <a:spcPct val="0"/>
        </a:spcAft>
        <a:defRPr sz="4400" kern="1200">
          <a:solidFill>
            <a:srgbClr val="002060"/>
          </a:solidFill>
          <a:latin typeface="+mj-lt"/>
          <a:ea typeface="+mj-ea"/>
          <a:cs typeface="+mj-cs"/>
        </a:defRPr>
      </a:lvl1pPr>
      <a:lvl2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2"/>
          <p:cNvSpPr txBox="1"/>
          <p:nvPr/>
        </p:nvSpPr>
        <p:spPr>
          <a:xfrm>
            <a:off x="3657600" y="-7874000"/>
            <a:ext cx="18473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1" name="Google Shape;151;p22"/>
          <p:cNvSpPr txBox="1"/>
          <p:nvPr/>
        </p:nvSpPr>
        <p:spPr>
          <a:xfrm>
            <a:off x="5100503" y="5651242"/>
            <a:ext cx="229035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dirty="0">
                <a:latin typeface="Raleway"/>
                <a:ea typeface="Raleway"/>
                <a:cs typeface="Raleway"/>
                <a:sym typeface="Raleway"/>
              </a:rPr>
              <a:t>3 August 2020</a:t>
            </a:r>
            <a:endParaRPr sz="1800" b="0" i="0" u="none" strike="noStrike" cap="none" dirty="0">
              <a:solidFill>
                <a:srgbClr val="000000"/>
              </a:solidFill>
              <a:latin typeface="Raleway"/>
              <a:ea typeface="Raleway"/>
              <a:cs typeface="Raleway"/>
              <a:sym typeface="Raleway"/>
            </a:endParaRPr>
          </a:p>
        </p:txBody>
      </p:sp>
      <p:sp>
        <p:nvSpPr>
          <p:cNvPr id="152" name="Google Shape;152;p22"/>
          <p:cNvSpPr txBox="1"/>
          <p:nvPr/>
        </p:nvSpPr>
        <p:spPr>
          <a:xfrm>
            <a:off x="818197" y="1580800"/>
            <a:ext cx="6635733"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Crimson Text"/>
              <a:buNone/>
            </a:pPr>
            <a:r>
              <a:rPr lang="en-GB" sz="3600" b="1" i="0" u="none" strike="noStrike" cap="none" dirty="0">
                <a:solidFill>
                  <a:srgbClr val="382873"/>
                </a:solidFill>
                <a:latin typeface="Cambria" panose="02040503050406030204" pitchFamily="18" charset="0"/>
                <a:ea typeface="Crimson Text"/>
                <a:cs typeface="Crimson Text"/>
                <a:sym typeface="Crimson Text"/>
              </a:rPr>
              <a:t>PRESS RELEASE</a:t>
            </a:r>
            <a:endParaRPr sz="3600" b="1" i="0" u="none" strike="noStrike" cap="none" dirty="0">
              <a:solidFill>
                <a:srgbClr val="382873"/>
              </a:solidFill>
              <a:latin typeface="Cambria" panose="02040503050406030204" pitchFamily="18" charset="0"/>
              <a:ea typeface="Crimson Text"/>
              <a:cs typeface="Crimson Text"/>
              <a:sym typeface="Crimson Text"/>
            </a:endParaRPr>
          </a:p>
        </p:txBody>
      </p:sp>
      <p:sp>
        <p:nvSpPr>
          <p:cNvPr id="2" name="Footer Placeholder 1">
            <a:extLst>
              <a:ext uri="{FF2B5EF4-FFF2-40B4-BE49-F238E27FC236}">
                <a16:creationId xmlns:a16="http://schemas.microsoft.com/office/drawing/2014/main" id="{562F882E-0114-4057-B259-CB1D363EA2CF}"/>
              </a:ext>
            </a:extLst>
          </p:cNvPr>
          <p:cNvSpPr>
            <a:spLocks noGrp="1"/>
          </p:cNvSpPr>
          <p:nvPr>
            <p:ph type="ftr" sz="quarter" idx="11"/>
          </p:nvPr>
        </p:nvSpPr>
        <p:spPr/>
        <p:txBody>
          <a:bodyPr/>
          <a:lstStyle/>
          <a:p>
            <a:pPr>
              <a:defRPr/>
            </a:pPr>
            <a:r>
              <a:rPr lang="en-US"/>
              <a:t>August 3 2020</a:t>
            </a:r>
          </a:p>
        </p:txBody>
      </p:sp>
      <p:sp>
        <p:nvSpPr>
          <p:cNvPr id="8" name="Google Shape;149;p22">
            <a:extLst>
              <a:ext uri="{FF2B5EF4-FFF2-40B4-BE49-F238E27FC236}">
                <a16:creationId xmlns:a16="http://schemas.microsoft.com/office/drawing/2014/main" id="{0A711C31-5D48-F548-A01F-2E6EE3AD4E36}"/>
              </a:ext>
            </a:extLst>
          </p:cNvPr>
          <p:cNvSpPr txBox="1">
            <a:spLocks/>
          </p:cNvSpPr>
          <p:nvPr/>
        </p:nvSpPr>
        <p:spPr bwMode="auto">
          <a:xfrm>
            <a:off x="818197" y="2766951"/>
            <a:ext cx="6544504" cy="186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spcFirstLastPara="1" vert="horz" wrap="square" lIns="91425" tIns="45700" rIns="91425" bIns="45700" numCol="1" anchor="b" anchorCtr="0" compatLnSpc="1">
            <a:prstTxWarp prst="textNoShape">
              <a:avLst/>
            </a:prstTxWarp>
            <a:noAutofit/>
          </a:bodyPr>
          <a:lstStyle>
            <a:lvl1pPr algn="ctr" rtl="0" eaLnBrk="1" fontAlgn="base" hangingPunct="1">
              <a:lnSpc>
                <a:spcPct val="90000"/>
              </a:lnSpc>
              <a:spcBef>
                <a:spcPct val="0"/>
              </a:spcBef>
              <a:spcAft>
                <a:spcPct val="0"/>
              </a:spcAft>
              <a:defRPr sz="6000" kern="1200">
                <a:solidFill>
                  <a:srgbClr val="002060"/>
                </a:solidFill>
                <a:latin typeface="+mj-lt"/>
                <a:ea typeface="+mj-ea"/>
                <a:cs typeface="+mj-cs"/>
              </a:defRPr>
            </a:lvl1pPr>
            <a:lvl2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02060"/>
                </a:solidFill>
                <a:latin typeface="Calibri Light" panose="020F0302020204030204" pitchFamily="34" charset="0"/>
              </a:defRPr>
            </a:lvl9pPr>
          </a:lstStyle>
          <a:p>
            <a:r>
              <a:rPr lang="en-US" sz="3100" b="1" dirty="0">
                <a:latin typeface="Cambria" panose="02040503050406030204" pitchFamily="18" charset="0"/>
              </a:rPr>
              <a:t>COVID-19 RAPID SURVEYS </a:t>
            </a:r>
            <a:br>
              <a:rPr lang="en-US" sz="3100" dirty="0">
                <a:latin typeface="Cambria" panose="02040503050406030204" pitchFamily="18" charset="0"/>
              </a:rPr>
            </a:br>
            <a:r>
              <a:rPr lang="en-US" sz="3100" b="1" dirty="0">
                <a:latin typeface="Cambria" panose="02040503050406030204" pitchFamily="18" charset="0"/>
              </a:rPr>
              <a:t>BUSINESS TRACKER </a:t>
            </a:r>
            <a:br>
              <a:rPr lang="en-US" sz="3100" dirty="0">
                <a:latin typeface="Cambria" panose="02040503050406030204" pitchFamily="18" charset="0"/>
              </a:rPr>
            </a:br>
            <a:r>
              <a:rPr lang="en-US" sz="3100" b="1" dirty="0">
                <a:latin typeface="Cambria" panose="02040503050406030204" pitchFamily="18" charset="0"/>
              </a:rPr>
              <a:t>HIGHLIGHTS OF FINDINGS</a:t>
            </a:r>
            <a:br>
              <a:rPr lang="en-US" sz="3100" b="1" dirty="0">
                <a:latin typeface="Cambria" panose="02040503050406030204" pitchFamily="18" charset="0"/>
              </a:rPr>
            </a:br>
            <a:r>
              <a:rPr lang="en-US" sz="3100" b="1" dirty="0">
                <a:latin typeface="Cambria" panose="02040503050406030204" pitchFamily="18" charset="0"/>
              </a:rPr>
              <a:t>FIRST EDITION OF WAVE I</a:t>
            </a:r>
            <a:endParaRPr lang="en-US" sz="3100" b="1" i="1" dirty="0">
              <a:solidFill>
                <a:srgbClr val="000000"/>
              </a:solidFill>
              <a:latin typeface="Cambria" panose="02040503050406030204" pitchFamily="18" charset="0"/>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F6B4-6174-3C4F-AFC8-357CE213D049}"/>
              </a:ext>
            </a:extLst>
          </p:cNvPr>
          <p:cNvSpPr>
            <a:spLocks noGrp="1"/>
          </p:cNvSpPr>
          <p:nvPr>
            <p:ph type="title"/>
          </p:nvPr>
        </p:nvSpPr>
        <p:spPr>
          <a:xfrm>
            <a:off x="838200" y="0"/>
            <a:ext cx="10515600" cy="491401"/>
          </a:xfrm>
        </p:spPr>
        <p:txBody>
          <a:bodyPr/>
          <a:lstStyle/>
          <a:p>
            <a:pPr algn="ctr"/>
            <a:r>
              <a:rPr lang="en-GH" sz="4000" b="1">
                <a:latin typeface="Cambria" panose="02040503050406030204" pitchFamily="18" charset="0"/>
              </a:rPr>
              <a:t>Business Closures by Size of Business </a:t>
            </a:r>
            <a:endParaRPr lang="en-GH" sz="4000" b="1" dirty="0">
              <a:latin typeface="Cambria" panose="02040503050406030204" pitchFamily="18" charset="0"/>
            </a:endParaRPr>
          </a:p>
        </p:txBody>
      </p:sp>
      <p:sp>
        <p:nvSpPr>
          <p:cNvPr id="4" name="Footer Placeholder 3">
            <a:extLst>
              <a:ext uri="{FF2B5EF4-FFF2-40B4-BE49-F238E27FC236}">
                <a16:creationId xmlns:a16="http://schemas.microsoft.com/office/drawing/2014/main" id="{6D89BF17-A531-E946-B587-B92FBFA55D82}"/>
              </a:ext>
            </a:extLst>
          </p:cNvPr>
          <p:cNvSpPr>
            <a:spLocks noGrp="1"/>
          </p:cNvSpPr>
          <p:nvPr>
            <p:ph type="ftr" sz="quarter" idx="11"/>
          </p:nvPr>
        </p:nvSpPr>
        <p:spPr>
          <a:xfrm>
            <a:off x="8530542" y="6356611"/>
            <a:ext cx="1717876" cy="365125"/>
          </a:xfrm>
        </p:spPr>
        <p:txBody>
          <a:bodyPr/>
          <a:lstStyle/>
          <a:p>
            <a:pPr>
              <a:defRPr/>
            </a:pPr>
            <a:r>
              <a:rPr lang="en-US"/>
              <a:t>August 3 2020</a:t>
            </a:r>
            <a:endParaRPr lang="en-US" dirty="0"/>
          </a:p>
        </p:txBody>
      </p:sp>
      <p:sp>
        <p:nvSpPr>
          <p:cNvPr id="5" name="Slide Number Placeholder 2">
            <a:extLst>
              <a:ext uri="{FF2B5EF4-FFF2-40B4-BE49-F238E27FC236}">
                <a16:creationId xmlns:a16="http://schemas.microsoft.com/office/drawing/2014/main" id="{AF46B48B-46FF-9E49-B4EF-B9A3EAFE4775}"/>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10</a:t>
            </a:fld>
            <a:endParaRPr lang="en-GB" sz="2400" dirty="0"/>
          </a:p>
        </p:txBody>
      </p:sp>
      <p:sp>
        <p:nvSpPr>
          <p:cNvPr id="6" name="Text Placeholder 6">
            <a:extLst>
              <a:ext uri="{FF2B5EF4-FFF2-40B4-BE49-F238E27FC236}">
                <a16:creationId xmlns:a16="http://schemas.microsoft.com/office/drawing/2014/main" id="{BAFFA6E5-E1F7-DD4D-BF70-CBE34E3A2CCF}"/>
              </a:ext>
            </a:extLst>
          </p:cNvPr>
          <p:cNvSpPr txBox="1">
            <a:spLocks/>
          </p:cNvSpPr>
          <p:nvPr/>
        </p:nvSpPr>
        <p:spPr>
          <a:xfrm>
            <a:off x="6817489" y="1050324"/>
            <a:ext cx="5277281" cy="50616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More than two-thirds of businesses that were either permanently or temporarily closed were micro-sized firms</a:t>
            </a:r>
          </a:p>
          <a:p>
            <a:pPr marL="50800" indent="0">
              <a:lnSpc>
                <a:spcPct val="100000"/>
              </a:lnSpc>
              <a:spcBef>
                <a:spcPts val="0"/>
              </a:spcBef>
              <a:buSzPts val="2800"/>
              <a:buNone/>
            </a:pPr>
            <a:endParaRPr lang="en-US" sz="2500" dirty="0">
              <a:latin typeface="Cambria" panose="02040503050406030204" pitchFamily="18" charset="0"/>
            </a:endParaRPr>
          </a:p>
          <a:p>
            <a:pPr marL="393700">
              <a:lnSpc>
                <a:spcPct val="100000"/>
              </a:lnSpc>
              <a:spcBef>
                <a:spcPts val="0"/>
              </a:spcBef>
              <a:buSzPts val="2800"/>
            </a:pPr>
            <a:r>
              <a:rPr lang="en-US" sz="2500" dirty="0">
                <a:latin typeface="Cambria" panose="02040503050406030204" pitchFamily="18" charset="0"/>
              </a:rPr>
              <a:t>The proportion of micro-sized businesses that remained closed post partial lockdown further increased and widened</a:t>
            </a:r>
          </a:p>
          <a:p>
            <a:pPr marL="393700">
              <a:lnSpc>
                <a:spcPct val="100000"/>
              </a:lnSpc>
              <a:spcBef>
                <a:spcPts val="0"/>
              </a:spcBef>
              <a:buSzPts val="2800"/>
            </a:pPr>
            <a:endParaRPr lang="en-US" sz="2500" dirty="0">
              <a:latin typeface="Cambria" panose="02040503050406030204" pitchFamily="18" charset="0"/>
            </a:endParaRP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graphicFrame>
        <p:nvGraphicFramePr>
          <p:cNvPr id="13" name="Chart 12">
            <a:extLst>
              <a:ext uri="{FF2B5EF4-FFF2-40B4-BE49-F238E27FC236}">
                <a16:creationId xmlns:a16="http://schemas.microsoft.com/office/drawing/2014/main" id="{D71DF789-3848-41F1-A48D-711124D546CC}"/>
              </a:ext>
            </a:extLst>
          </p:cNvPr>
          <p:cNvGraphicFramePr/>
          <p:nvPr>
            <p:extLst>
              <p:ext uri="{D42A27DB-BD31-4B8C-83A1-F6EECF244321}">
                <p14:modId xmlns:p14="http://schemas.microsoft.com/office/powerpoint/2010/main" val="563459542"/>
              </p:ext>
            </p:extLst>
          </p:nvPr>
        </p:nvGraphicFramePr>
        <p:xfrm>
          <a:off x="97230" y="676006"/>
          <a:ext cx="6419317" cy="52733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588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6038-155D-46C1-940C-FFA9E3D5EF63}"/>
              </a:ext>
            </a:extLst>
          </p:cNvPr>
          <p:cNvSpPr>
            <a:spLocks noGrp="1"/>
          </p:cNvSpPr>
          <p:nvPr>
            <p:ph type="title"/>
          </p:nvPr>
        </p:nvSpPr>
        <p:spPr>
          <a:xfrm>
            <a:off x="838200" y="110522"/>
            <a:ext cx="10515600" cy="538825"/>
          </a:xfrm>
        </p:spPr>
        <p:txBody>
          <a:bodyPr/>
          <a:lstStyle/>
          <a:p>
            <a:pPr algn="ctr"/>
            <a:r>
              <a:rPr lang="en-GB" sz="4000" b="1" dirty="0">
                <a:solidFill>
                  <a:schemeClr val="tx2"/>
                </a:solidFill>
                <a:latin typeface="Cambria" panose="02040503050406030204" pitchFamily="18" charset="0"/>
                <a:ea typeface="Crimson Text"/>
                <a:cs typeface="Crimson Text"/>
                <a:sym typeface="Crimson Text"/>
              </a:rPr>
              <a:t>Business Closures by Sector</a:t>
            </a:r>
            <a:endParaRPr lang="en-GH" sz="4000" dirty="0">
              <a:solidFill>
                <a:schemeClr val="tx2"/>
              </a:solidFill>
            </a:endParaRPr>
          </a:p>
        </p:txBody>
      </p:sp>
      <p:sp>
        <p:nvSpPr>
          <p:cNvPr id="4" name="Footer Placeholder 3">
            <a:extLst>
              <a:ext uri="{FF2B5EF4-FFF2-40B4-BE49-F238E27FC236}">
                <a16:creationId xmlns:a16="http://schemas.microsoft.com/office/drawing/2014/main" id="{F2FFEB24-DC1A-445B-90D8-34CBF5C3E977}"/>
              </a:ext>
            </a:extLst>
          </p:cNvPr>
          <p:cNvSpPr>
            <a:spLocks noGrp="1"/>
          </p:cNvSpPr>
          <p:nvPr>
            <p:ph type="ftr" sz="quarter" idx="11"/>
          </p:nvPr>
        </p:nvSpPr>
        <p:spPr>
          <a:xfrm>
            <a:off x="8214167" y="6382353"/>
            <a:ext cx="2057400" cy="365125"/>
          </a:xfrm>
        </p:spPr>
        <p:txBody>
          <a:bodyPr/>
          <a:lstStyle/>
          <a:p>
            <a:pPr>
              <a:defRPr/>
            </a:pPr>
            <a:r>
              <a:rPr lang="en-US" dirty="0"/>
              <a:t>August 3 2020</a:t>
            </a:r>
          </a:p>
        </p:txBody>
      </p:sp>
      <p:graphicFrame>
        <p:nvGraphicFramePr>
          <p:cNvPr id="5" name="Content Placeholder 4">
            <a:extLst>
              <a:ext uri="{FF2B5EF4-FFF2-40B4-BE49-F238E27FC236}">
                <a16:creationId xmlns:a16="http://schemas.microsoft.com/office/drawing/2014/main" id="{8215DE11-9AEF-4D7C-8E44-2A12CF5FDE98}"/>
              </a:ext>
            </a:extLst>
          </p:cNvPr>
          <p:cNvGraphicFramePr>
            <a:graphicFrameLocks noGrp="1"/>
          </p:cNvGraphicFramePr>
          <p:nvPr>
            <p:ph idx="1"/>
            <p:extLst>
              <p:ext uri="{D42A27DB-BD31-4B8C-83A1-F6EECF244321}">
                <p14:modId xmlns:p14="http://schemas.microsoft.com/office/powerpoint/2010/main" val="3797684018"/>
              </p:ext>
            </p:extLst>
          </p:nvPr>
        </p:nvGraphicFramePr>
        <p:xfrm>
          <a:off x="71598" y="649347"/>
          <a:ext cx="6872899" cy="536390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6">
            <a:extLst>
              <a:ext uri="{FF2B5EF4-FFF2-40B4-BE49-F238E27FC236}">
                <a16:creationId xmlns:a16="http://schemas.microsoft.com/office/drawing/2014/main" id="{BAE175BD-9BD4-0C42-B0D3-868575342094}"/>
              </a:ext>
            </a:extLst>
          </p:cNvPr>
          <p:cNvSpPr txBox="1">
            <a:spLocks/>
          </p:cNvSpPr>
          <p:nvPr/>
        </p:nvSpPr>
        <p:spPr>
          <a:xfrm>
            <a:off x="7587050" y="1050324"/>
            <a:ext cx="4507720" cy="50616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About a quarter of businesses engaged in the provision of accommodation and food services remain closed down</a:t>
            </a:r>
          </a:p>
          <a:p>
            <a:pPr marL="50800" indent="0">
              <a:lnSpc>
                <a:spcPct val="100000"/>
              </a:lnSpc>
              <a:spcBef>
                <a:spcPts val="0"/>
              </a:spcBef>
              <a:buSzPts val="2800"/>
              <a:buNone/>
            </a:pPr>
            <a:endParaRPr lang="en-US" sz="2500" dirty="0">
              <a:latin typeface="Cambria" panose="02040503050406030204" pitchFamily="18" charset="0"/>
            </a:endParaRPr>
          </a:p>
          <a:p>
            <a:pPr marL="393700">
              <a:lnSpc>
                <a:spcPct val="100000"/>
              </a:lnSpc>
              <a:spcBef>
                <a:spcPts val="0"/>
              </a:spcBef>
              <a:buSzPts val="2800"/>
            </a:pPr>
            <a:r>
              <a:rPr lang="en-US" sz="2500" dirty="0">
                <a:latin typeface="Cambria" panose="02040503050406030204" pitchFamily="18" charset="0"/>
              </a:rPr>
              <a:t>About one in every 10 businesses in manufacturing, health-related, retail and wholesale and construction/utilities are still closed down</a:t>
            </a:r>
          </a:p>
          <a:p>
            <a:pPr marL="393700">
              <a:lnSpc>
                <a:spcPct val="100000"/>
              </a:lnSpc>
              <a:spcBef>
                <a:spcPts val="0"/>
              </a:spcBef>
              <a:buSzPts val="2800"/>
            </a:pPr>
            <a:endParaRPr lang="en-US" sz="2500" dirty="0">
              <a:latin typeface="Cambria" panose="02040503050406030204" pitchFamily="18" charset="0"/>
            </a:endParaRP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7" name="Slide Number Placeholder 2">
            <a:extLst>
              <a:ext uri="{FF2B5EF4-FFF2-40B4-BE49-F238E27FC236}">
                <a16:creationId xmlns:a16="http://schemas.microsoft.com/office/drawing/2014/main" id="{A173C49E-62DD-D14C-BB46-BB4E5762719E}"/>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11</a:t>
            </a:fld>
            <a:endParaRPr lang="en-GB" sz="2400" dirty="0"/>
          </a:p>
        </p:txBody>
      </p:sp>
    </p:spTree>
    <p:extLst>
      <p:ext uri="{BB962C8B-B14F-4D97-AF65-F5344CB8AC3E}">
        <p14:creationId xmlns:p14="http://schemas.microsoft.com/office/powerpoint/2010/main" val="96105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F5F1-A095-4E32-8D24-1F41D26AC6F5}"/>
              </a:ext>
            </a:extLst>
          </p:cNvPr>
          <p:cNvSpPr>
            <a:spLocks noGrp="1"/>
          </p:cNvSpPr>
          <p:nvPr>
            <p:ph type="title"/>
          </p:nvPr>
        </p:nvSpPr>
        <p:spPr>
          <a:xfrm>
            <a:off x="197707" y="79511"/>
            <a:ext cx="11558863" cy="601526"/>
          </a:xfrm>
        </p:spPr>
        <p:txBody>
          <a:bodyPr/>
          <a:lstStyle/>
          <a:p>
            <a:pPr algn="ctr"/>
            <a:r>
              <a:rPr lang="en-US" sz="4000" b="1" dirty="0">
                <a:latin typeface="Cambria" panose="02040503050406030204" pitchFamily="18" charset="0"/>
              </a:rPr>
              <a:t>Slow down in demand for goods and services</a:t>
            </a:r>
            <a:endParaRPr lang="en-GH" sz="4000" dirty="0">
              <a:solidFill>
                <a:schemeClr val="tx2"/>
              </a:solidFill>
              <a:latin typeface="Cambria" panose="02040503050406030204" pitchFamily="18" charset="0"/>
            </a:endParaRPr>
          </a:p>
        </p:txBody>
      </p:sp>
      <p:sp>
        <p:nvSpPr>
          <p:cNvPr id="4" name="Footer Placeholder 3">
            <a:extLst>
              <a:ext uri="{FF2B5EF4-FFF2-40B4-BE49-F238E27FC236}">
                <a16:creationId xmlns:a16="http://schemas.microsoft.com/office/drawing/2014/main" id="{298AB32C-4D26-4EF3-8FDC-E12A6D9CB125}"/>
              </a:ext>
            </a:extLst>
          </p:cNvPr>
          <p:cNvSpPr>
            <a:spLocks noGrp="1"/>
          </p:cNvSpPr>
          <p:nvPr>
            <p:ph type="ftr" sz="quarter" idx="11"/>
          </p:nvPr>
        </p:nvSpPr>
        <p:spPr>
          <a:xfrm>
            <a:off x="8704161" y="6413364"/>
            <a:ext cx="1821735" cy="365125"/>
          </a:xfrm>
        </p:spPr>
        <p:txBody>
          <a:bodyPr/>
          <a:lstStyle/>
          <a:p>
            <a:pPr>
              <a:defRPr/>
            </a:pPr>
            <a:r>
              <a:rPr lang="en-US" dirty="0"/>
              <a:t>August 3 2020</a:t>
            </a:r>
          </a:p>
        </p:txBody>
      </p:sp>
      <p:graphicFrame>
        <p:nvGraphicFramePr>
          <p:cNvPr id="5" name="Content Placeholder 4">
            <a:extLst>
              <a:ext uri="{FF2B5EF4-FFF2-40B4-BE49-F238E27FC236}">
                <a16:creationId xmlns:a16="http://schemas.microsoft.com/office/drawing/2014/main" id="{90FF7125-B779-4B97-B1A5-94BBEDF2BC4A}"/>
              </a:ext>
            </a:extLst>
          </p:cNvPr>
          <p:cNvGraphicFramePr>
            <a:graphicFrameLocks noGrp="1"/>
          </p:cNvGraphicFramePr>
          <p:nvPr>
            <p:ph idx="1"/>
            <p:extLst>
              <p:ext uri="{D42A27DB-BD31-4B8C-83A1-F6EECF244321}">
                <p14:modId xmlns:p14="http://schemas.microsoft.com/office/powerpoint/2010/main" val="1151214744"/>
              </p:ext>
            </p:extLst>
          </p:nvPr>
        </p:nvGraphicFramePr>
        <p:xfrm>
          <a:off x="0" y="681038"/>
          <a:ext cx="6585869" cy="54428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6">
            <a:extLst>
              <a:ext uri="{FF2B5EF4-FFF2-40B4-BE49-F238E27FC236}">
                <a16:creationId xmlns:a16="http://schemas.microsoft.com/office/drawing/2014/main" id="{6BBD44AA-6549-7140-987E-F272638E8F57}"/>
              </a:ext>
            </a:extLst>
          </p:cNvPr>
          <p:cNvSpPr txBox="1">
            <a:spLocks/>
          </p:cNvSpPr>
          <p:nvPr/>
        </p:nvSpPr>
        <p:spPr>
          <a:xfrm>
            <a:off x="7253416" y="1050324"/>
            <a:ext cx="4841353" cy="50616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More than 476,000 businesses experienced a decrease in the demand for their goods and services as a result of COVID-19 and its related responses</a:t>
            </a:r>
          </a:p>
          <a:p>
            <a:pPr marL="393700">
              <a:lnSpc>
                <a:spcPct val="100000"/>
              </a:lnSpc>
              <a:spcBef>
                <a:spcPts val="0"/>
              </a:spcBef>
              <a:buSzPts val="2800"/>
            </a:pPr>
            <a:endParaRPr lang="en-US" sz="2500" dirty="0">
              <a:latin typeface="Cambria" panose="02040503050406030204" pitchFamily="18" charset="0"/>
            </a:endParaRPr>
          </a:p>
          <a:p>
            <a:pPr marL="393700">
              <a:lnSpc>
                <a:spcPct val="100000"/>
              </a:lnSpc>
              <a:spcBef>
                <a:spcPts val="0"/>
              </a:spcBef>
              <a:buSzPts val="2800"/>
            </a:pPr>
            <a:r>
              <a:rPr lang="en-US" sz="2500" dirty="0">
                <a:latin typeface="Cambria" panose="02040503050406030204" pitchFamily="18" charset="0"/>
              </a:rPr>
              <a:t>Only about 26,000 businesses indicated an increase in their demand for goods and services over the period of the partial lockdown</a:t>
            </a: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7" name="Slide Number Placeholder 2">
            <a:extLst>
              <a:ext uri="{FF2B5EF4-FFF2-40B4-BE49-F238E27FC236}">
                <a16:creationId xmlns:a16="http://schemas.microsoft.com/office/drawing/2014/main" id="{7DBC501D-4EE1-484F-9114-7A9BB8CC42A6}"/>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12</a:t>
            </a:fld>
            <a:endParaRPr lang="en-GB" sz="2400" dirty="0"/>
          </a:p>
        </p:txBody>
      </p:sp>
    </p:spTree>
    <p:extLst>
      <p:ext uri="{BB962C8B-B14F-4D97-AF65-F5344CB8AC3E}">
        <p14:creationId xmlns:p14="http://schemas.microsoft.com/office/powerpoint/2010/main" val="141372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9F65-44E3-4380-8A0F-B7823682E79C}"/>
              </a:ext>
            </a:extLst>
          </p:cNvPr>
          <p:cNvSpPr>
            <a:spLocks noGrp="1"/>
          </p:cNvSpPr>
          <p:nvPr>
            <p:ph type="title"/>
          </p:nvPr>
        </p:nvSpPr>
        <p:spPr>
          <a:xfrm>
            <a:off x="135924" y="136525"/>
            <a:ext cx="11948984" cy="456599"/>
          </a:xfrm>
        </p:spPr>
        <p:txBody>
          <a:bodyPr/>
          <a:lstStyle/>
          <a:p>
            <a:pPr algn="ctr"/>
            <a:r>
              <a:rPr lang="en-US" sz="3600" b="1" dirty="0">
                <a:latin typeface="Cambria" panose="02040503050406030204" pitchFamily="18" charset="0"/>
              </a:rPr>
              <a:t>Interruptions in supply of inputs and access to finance</a:t>
            </a:r>
            <a:endParaRPr lang="en-US" sz="3600" b="1" dirty="0">
              <a:solidFill>
                <a:schemeClr val="tx2"/>
              </a:solidFill>
              <a:latin typeface="Cambria" panose="02040503050406030204" pitchFamily="18" charset="0"/>
            </a:endParaRPr>
          </a:p>
        </p:txBody>
      </p:sp>
      <p:sp>
        <p:nvSpPr>
          <p:cNvPr id="4" name="Footer Placeholder 3">
            <a:extLst>
              <a:ext uri="{FF2B5EF4-FFF2-40B4-BE49-F238E27FC236}">
                <a16:creationId xmlns:a16="http://schemas.microsoft.com/office/drawing/2014/main" id="{7DACAF73-CC2D-4344-B7E0-E04D1054FCC6}"/>
              </a:ext>
            </a:extLst>
          </p:cNvPr>
          <p:cNvSpPr>
            <a:spLocks noGrp="1"/>
          </p:cNvSpPr>
          <p:nvPr>
            <p:ph type="ftr" sz="quarter" idx="11"/>
          </p:nvPr>
        </p:nvSpPr>
        <p:spPr/>
        <p:txBody>
          <a:bodyPr/>
          <a:lstStyle/>
          <a:p>
            <a:pPr>
              <a:defRPr/>
            </a:pPr>
            <a:r>
              <a:rPr lang="en-US"/>
              <a:t>August 3 2020</a:t>
            </a:r>
          </a:p>
        </p:txBody>
      </p:sp>
      <p:graphicFrame>
        <p:nvGraphicFramePr>
          <p:cNvPr id="5" name="Content Placeholder 4">
            <a:extLst>
              <a:ext uri="{FF2B5EF4-FFF2-40B4-BE49-F238E27FC236}">
                <a16:creationId xmlns:a16="http://schemas.microsoft.com/office/drawing/2014/main" id="{9CFDD977-F7BE-4734-8687-E8283416F19F}"/>
              </a:ext>
            </a:extLst>
          </p:cNvPr>
          <p:cNvGraphicFramePr>
            <a:graphicFrameLocks noGrp="1"/>
          </p:cNvGraphicFramePr>
          <p:nvPr>
            <p:ph idx="1"/>
            <p:extLst>
              <p:ext uri="{D42A27DB-BD31-4B8C-83A1-F6EECF244321}">
                <p14:modId xmlns:p14="http://schemas.microsoft.com/office/powerpoint/2010/main" val="2710254596"/>
              </p:ext>
            </p:extLst>
          </p:nvPr>
        </p:nvGraphicFramePr>
        <p:xfrm>
          <a:off x="135924" y="834933"/>
          <a:ext cx="11695815" cy="274852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6">
            <a:extLst>
              <a:ext uri="{FF2B5EF4-FFF2-40B4-BE49-F238E27FC236}">
                <a16:creationId xmlns:a16="http://schemas.microsoft.com/office/drawing/2014/main" id="{7531F74D-9971-D34E-A22B-EE1007CC13E4}"/>
              </a:ext>
            </a:extLst>
          </p:cNvPr>
          <p:cNvSpPr txBox="1">
            <a:spLocks/>
          </p:cNvSpPr>
          <p:nvPr/>
        </p:nvSpPr>
        <p:spPr>
          <a:xfrm>
            <a:off x="360262" y="3583458"/>
            <a:ext cx="11734508" cy="2528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About 252,000 (51%) of all firms faced difficulties in finding inputs</a:t>
            </a:r>
          </a:p>
          <a:p>
            <a:pPr marL="50800" indent="0">
              <a:lnSpc>
                <a:spcPct val="100000"/>
              </a:lnSpc>
              <a:spcBef>
                <a:spcPts val="0"/>
              </a:spcBef>
              <a:buSzPts val="2800"/>
              <a:buNone/>
            </a:pPr>
            <a:endParaRPr lang="en-US" sz="2500" dirty="0">
              <a:latin typeface="Cambria" panose="02040503050406030204" pitchFamily="18" charset="0"/>
            </a:endParaRPr>
          </a:p>
          <a:p>
            <a:pPr marL="393700" algn="just">
              <a:lnSpc>
                <a:spcPct val="100000"/>
              </a:lnSpc>
              <a:spcBef>
                <a:spcPts val="0"/>
              </a:spcBef>
              <a:buSzPts val="2800"/>
            </a:pPr>
            <a:r>
              <a:rPr lang="en-US" sz="2500" dirty="0">
                <a:latin typeface="Cambria" panose="02040503050406030204" pitchFamily="18" charset="0"/>
              </a:rPr>
              <a:t>On the average, close to 131,000 businesses indicated that they had challenges accessing finance with the most being businesses in other services (more than 57,000) and the least are businesses engaged in the agriculture &amp; other industries sector, about 11,000.</a:t>
            </a: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7" name="Slide Number Placeholder 2">
            <a:extLst>
              <a:ext uri="{FF2B5EF4-FFF2-40B4-BE49-F238E27FC236}">
                <a16:creationId xmlns:a16="http://schemas.microsoft.com/office/drawing/2014/main" id="{49708F42-A1F9-4F4D-9C21-2ED826056BB0}"/>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13</a:t>
            </a:fld>
            <a:endParaRPr lang="en-GB" sz="2400" dirty="0"/>
          </a:p>
        </p:txBody>
      </p:sp>
    </p:spTree>
    <p:extLst>
      <p:ext uri="{BB962C8B-B14F-4D97-AF65-F5344CB8AC3E}">
        <p14:creationId xmlns:p14="http://schemas.microsoft.com/office/powerpoint/2010/main" val="316346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A2EE-A446-4E44-A6E5-2C5C844C2B16}"/>
              </a:ext>
            </a:extLst>
          </p:cNvPr>
          <p:cNvSpPr>
            <a:spLocks noGrp="1"/>
          </p:cNvSpPr>
          <p:nvPr>
            <p:ph type="title"/>
          </p:nvPr>
        </p:nvSpPr>
        <p:spPr>
          <a:xfrm>
            <a:off x="838200" y="29451"/>
            <a:ext cx="10515600" cy="746053"/>
          </a:xfrm>
        </p:spPr>
        <p:txBody>
          <a:bodyPr/>
          <a:lstStyle/>
          <a:p>
            <a:pPr algn="ctr"/>
            <a:r>
              <a:rPr lang="en-US" b="1" dirty="0">
                <a:latin typeface="Cambria" panose="02040503050406030204" pitchFamily="18" charset="0"/>
              </a:rPr>
              <a:t>Trough in Sales (GHC)</a:t>
            </a:r>
            <a:endParaRPr lang="en-GH" dirty="0"/>
          </a:p>
        </p:txBody>
      </p:sp>
      <p:sp>
        <p:nvSpPr>
          <p:cNvPr id="4" name="Footer Placeholder 3">
            <a:extLst>
              <a:ext uri="{FF2B5EF4-FFF2-40B4-BE49-F238E27FC236}">
                <a16:creationId xmlns:a16="http://schemas.microsoft.com/office/drawing/2014/main" id="{624D70EF-D8BC-4418-9D84-605B0DD36823}"/>
              </a:ext>
            </a:extLst>
          </p:cNvPr>
          <p:cNvSpPr>
            <a:spLocks noGrp="1"/>
          </p:cNvSpPr>
          <p:nvPr>
            <p:ph type="ftr" sz="quarter" idx="11"/>
          </p:nvPr>
        </p:nvSpPr>
        <p:spPr>
          <a:xfrm>
            <a:off x="8854634" y="6409908"/>
            <a:ext cx="1521106" cy="365125"/>
          </a:xfrm>
        </p:spPr>
        <p:txBody>
          <a:bodyPr/>
          <a:lstStyle/>
          <a:p>
            <a:pPr>
              <a:defRPr/>
            </a:pPr>
            <a:r>
              <a:rPr lang="en-US" dirty="0"/>
              <a:t>August 3 2020</a:t>
            </a:r>
          </a:p>
        </p:txBody>
      </p:sp>
      <mc:AlternateContent xmlns:mc="http://schemas.openxmlformats.org/markup-compatibility/2006">
        <mc:Choice xmlns:cx2="http://schemas.microsoft.com/office/drawing/2015/10/21/chartex" Requires="cx2">
          <p:graphicFrame>
            <p:nvGraphicFramePr>
              <p:cNvPr id="5" name="Content Placeholder 4">
                <a:extLst>
                  <a:ext uri="{FF2B5EF4-FFF2-40B4-BE49-F238E27FC236}">
                    <a16:creationId xmlns:a16="http://schemas.microsoft.com/office/drawing/2014/main" id="{C902CF7B-063F-4389-B3B4-EF3476966AAF}"/>
                  </a:ext>
                </a:extLst>
              </p:cNvPr>
              <p:cNvGraphicFramePr>
                <a:graphicFrameLocks/>
              </p:cNvGraphicFramePr>
              <p:nvPr>
                <p:extLst>
                  <p:ext uri="{D42A27DB-BD31-4B8C-83A1-F6EECF244321}">
                    <p14:modId xmlns:p14="http://schemas.microsoft.com/office/powerpoint/2010/main" val="999191453"/>
                  </p:ext>
                </p:extLst>
              </p:nvPr>
            </p:nvGraphicFramePr>
            <p:xfrm>
              <a:off x="120927" y="775504"/>
              <a:ext cx="6511367" cy="532435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C902CF7B-063F-4389-B3B4-EF3476966AAF}"/>
                  </a:ext>
                </a:extLst>
              </p:cNvPr>
              <p:cNvPicPr>
                <a:picLocks noGrp="1" noRot="1" noChangeAspect="1" noMove="1" noResize="1" noEditPoints="1" noAdjustHandles="1" noChangeArrowheads="1" noChangeShapeType="1"/>
              </p:cNvPicPr>
              <p:nvPr/>
            </p:nvPicPr>
            <p:blipFill>
              <a:blip r:embed="rId3"/>
              <a:stretch>
                <a:fillRect/>
              </a:stretch>
            </p:blipFill>
            <p:spPr>
              <a:xfrm>
                <a:off x="120927" y="775504"/>
                <a:ext cx="6511367" cy="5324354"/>
              </a:xfrm>
              <a:prstGeom prst="rect">
                <a:avLst/>
              </a:prstGeom>
            </p:spPr>
          </p:pic>
        </mc:Fallback>
      </mc:AlternateContent>
      <p:sp>
        <p:nvSpPr>
          <p:cNvPr id="6" name="Text Placeholder 6">
            <a:extLst>
              <a:ext uri="{FF2B5EF4-FFF2-40B4-BE49-F238E27FC236}">
                <a16:creationId xmlns:a16="http://schemas.microsoft.com/office/drawing/2014/main" id="{78AFA114-172F-7345-8E68-388A33EC7672}"/>
              </a:ext>
            </a:extLst>
          </p:cNvPr>
          <p:cNvSpPr txBox="1">
            <a:spLocks/>
          </p:cNvSpPr>
          <p:nvPr/>
        </p:nvSpPr>
        <p:spPr>
          <a:xfrm>
            <a:off x="6898511" y="1061899"/>
            <a:ext cx="5196259" cy="50616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Relative to March 2019, sales of businesses in March 2020 dropped by 26 percent</a:t>
            </a:r>
          </a:p>
          <a:p>
            <a:pPr marL="50800" indent="0">
              <a:lnSpc>
                <a:spcPct val="100000"/>
              </a:lnSpc>
              <a:spcBef>
                <a:spcPts val="0"/>
              </a:spcBef>
              <a:buSzPts val="2800"/>
              <a:buNone/>
            </a:pPr>
            <a:endParaRPr lang="en-US" sz="2500" dirty="0">
              <a:latin typeface="Cambria" panose="02040503050406030204" pitchFamily="18" charset="0"/>
            </a:endParaRPr>
          </a:p>
          <a:p>
            <a:pPr marL="393700">
              <a:lnSpc>
                <a:spcPct val="100000"/>
              </a:lnSpc>
              <a:spcBef>
                <a:spcPts val="0"/>
              </a:spcBef>
              <a:buSzPts val="2800"/>
            </a:pPr>
            <a:r>
              <a:rPr lang="en-US" sz="2500" dirty="0">
                <a:latin typeface="Cambria" panose="02040503050406030204" pitchFamily="18" charset="0"/>
              </a:rPr>
              <a:t>In April 2020, sales of businesses was  10 percentage points lower than the year-on-year change in March 2020</a:t>
            </a:r>
          </a:p>
        </p:txBody>
      </p:sp>
      <p:sp>
        <p:nvSpPr>
          <p:cNvPr id="7" name="Slide Number Placeholder 2">
            <a:extLst>
              <a:ext uri="{FF2B5EF4-FFF2-40B4-BE49-F238E27FC236}">
                <a16:creationId xmlns:a16="http://schemas.microsoft.com/office/drawing/2014/main" id="{CFF5110E-1F9C-EC4C-BFC0-BBCC9E207C64}"/>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14</a:t>
            </a:fld>
            <a:endParaRPr lang="en-GB" sz="2400" dirty="0"/>
          </a:p>
        </p:txBody>
      </p:sp>
    </p:spTree>
    <p:extLst>
      <p:ext uri="{BB962C8B-B14F-4D97-AF65-F5344CB8AC3E}">
        <p14:creationId xmlns:p14="http://schemas.microsoft.com/office/powerpoint/2010/main" val="410090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9F65-44E3-4380-8A0F-B7823682E79C}"/>
              </a:ext>
            </a:extLst>
          </p:cNvPr>
          <p:cNvSpPr>
            <a:spLocks noGrp="1"/>
          </p:cNvSpPr>
          <p:nvPr>
            <p:ph type="title"/>
          </p:nvPr>
        </p:nvSpPr>
        <p:spPr>
          <a:xfrm>
            <a:off x="838200" y="43925"/>
            <a:ext cx="10515600" cy="544513"/>
          </a:xfrm>
        </p:spPr>
        <p:txBody>
          <a:bodyPr/>
          <a:lstStyle/>
          <a:p>
            <a:pPr algn="ctr"/>
            <a:r>
              <a:rPr lang="en-US" sz="3600" b="1" dirty="0">
                <a:latin typeface="Cambria" panose="02040503050406030204" pitchFamily="18" charset="0"/>
              </a:rPr>
              <a:t>Trough in Sales (Million GHC) by Sector</a:t>
            </a:r>
            <a:endParaRPr lang="en-US" sz="3600" b="1" dirty="0">
              <a:solidFill>
                <a:schemeClr val="tx2"/>
              </a:solidFill>
              <a:latin typeface="Cambria" panose="02040503050406030204" pitchFamily="18" charset="0"/>
            </a:endParaRPr>
          </a:p>
        </p:txBody>
      </p:sp>
      <p:sp>
        <p:nvSpPr>
          <p:cNvPr id="5" name="Content Placeholder 4">
            <a:extLst>
              <a:ext uri="{FF2B5EF4-FFF2-40B4-BE49-F238E27FC236}">
                <a16:creationId xmlns:a16="http://schemas.microsoft.com/office/drawing/2014/main" id="{DE5E5D67-52A8-4FF7-AEE1-72FFEF659CAE}"/>
              </a:ext>
            </a:extLst>
          </p:cNvPr>
          <p:cNvSpPr>
            <a:spLocks noGrp="1"/>
          </p:cNvSpPr>
          <p:nvPr>
            <p:ph sz="half" idx="2"/>
          </p:nvPr>
        </p:nvSpPr>
        <p:spPr>
          <a:xfrm>
            <a:off x="7211028" y="1187204"/>
            <a:ext cx="4722471" cy="4989759"/>
          </a:xfrm>
        </p:spPr>
        <p:txBody>
          <a:bodyPr/>
          <a:lstStyle/>
          <a:p>
            <a:r>
              <a:rPr lang="en-GB" sz="2600" dirty="0"/>
              <a:t>Gains recorded in the manufacturing sub-sector between March and April 2019 were not realised over the same period in 2020</a:t>
            </a:r>
          </a:p>
          <a:p>
            <a:pPr marL="0" indent="0">
              <a:buNone/>
            </a:pPr>
            <a:endParaRPr lang="en-GB" sz="2600" dirty="0"/>
          </a:p>
          <a:p>
            <a:r>
              <a:rPr lang="en-GB" sz="2600" dirty="0"/>
              <a:t>Accommodation and Food Sub-sector recorded the highest trough in sales by 57 percent, followed by Trade 35 percent. Other services recorded the least dip of 5 percent</a:t>
            </a:r>
          </a:p>
          <a:p>
            <a:endParaRPr lang="en-GB" sz="2600" dirty="0"/>
          </a:p>
          <a:p>
            <a:endParaRPr lang="en-GB" sz="2600" dirty="0"/>
          </a:p>
        </p:txBody>
      </p:sp>
      <p:sp>
        <p:nvSpPr>
          <p:cNvPr id="4" name="Footer Placeholder 3">
            <a:extLst>
              <a:ext uri="{FF2B5EF4-FFF2-40B4-BE49-F238E27FC236}">
                <a16:creationId xmlns:a16="http://schemas.microsoft.com/office/drawing/2014/main" id="{7DACAF73-CC2D-4344-B7E0-E04D1054FCC6}"/>
              </a:ext>
            </a:extLst>
          </p:cNvPr>
          <p:cNvSpPr>
            <a:spLocks noGrp="1"/>
          </p:cNvSpPr>
          <p:nvPr>
            <p:ph type="ftr" sz="quarter" idx="11"/>
          </p:nvPr>
        </p:nvSpPr>
        <p:spPr>
          <a:xfrm>
            <a:off x="9132424" y="6410604"/>
            <a:ext cx="1428509" cy="365125"/>
          </a:xfrm>
        </p:spPr>
        <p:txBody>
          <a:bodyPr/>
          <a:lstStyle/>
          <a:p>
            <a:pPr>
              <a:defRPr/>
            </a:pPr>
            <a:r>
              <a:rPr lang="en-US" dirty="0"/>
              <a:t>August 3 2020</a:t>
            </a:r>
          </a:p>
        </p:txBody>
      </p:sp>
      <p:sp>
        <p:nvSpPr>
          <p:cNvPr id="7" name="Slide Number Placeholder 2">
            <a:extLst>
              <a:ext uri="{FF2B5EF4-FFF2-40B4-BE49-F238E27FC236}">
                <a16:creationId xmlns:a16="http://schemas.microsoft.com/office/drawing/2014/main" id="{41A02298-AFAE-8344-877B-6C384AC27E2A}"/>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15</a:t>
            </a:fld>
            <a:endParaRPr lang="en-GB" sz="2400" dirty="0"/>
          </a:p>
        </p:txBody>
      </p:sp>
      <p:graphicFrame>
        <p:nvGraphicFramePr>
          <p:cNvPr id="9" name="Chart 8">
            <a:extLst>
              <a:ext uri="{FF2B5EF4-FFF2-40B4-BE49-F238E27FC236}">
                <a16:creationId xmlns:a16="http://schemas.microsoft.com/office/drawing/2014/main" id="{A9BD70BA-3A7C-4E85-AA65-65C4C26C779C}"/>
              </a:ext>
            </a:extLst>
          </p:cNvPr>
          <p:cNvGraphicFramePr/>
          <p:nvPr>
            <p:extLst>
              <p:ext uri="{D42A27DB-BD31-4B8C-83A1-F6EECF244321}">
                <p14:modId xmlns:p14="http://schemas.microsoft.com/office/powerpoint/2010/main" val="3974784694"/>
              </p:ext>
            </p:extLst>
          </p:nvPr>
        </p:nvGraphicFramePr>
        <p:xfrm>
          <a:off x="0" y="838175"/>
          <a:ext cx="7211028" cy="5338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72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CB0-6FBF-4C1B-BF7D-B6DD69A02E92}"/>
              </a:ext>
            </a:extLst>
          </p:cNvPr>
          <p:cNvSpPr>
            <a:spLocks noGrp="1"/>
          </p:cNvSpPr>
          <p:nvPr>
            <p:ph type="title"/>
          </p:nvPr>
        </p:nvSpPr>
        <p:spPr>
          <a:xfrm>
            <a:off x="753047" y="136525"/>
            <a:ext cx="10685905" cy="611058"/>
          </a:xfrm>
        </p:spPr>
        <p:txBody>
          <a:bodyPr/>
          <a:lstStyle/>
          <a:p>
            <a:pPr algn="ctr"/>
            <a:br>
              <a:rPr lang="en-GB" b="1" dirty="0">
                <a:solidFill>
                  <a:schemeClr val="tx2"/>
                </a:solidFill>
                <a:latin typeface="Cambria" panose="02040503050406030204" pitchFamily="18" charset="0"/>
                <a:ea typeface="Crimson Text"/>
                <a:cs typeface="Crimson Text"/>
                <a:sym typeface="Crimson Text"/>
              </a:rPr>
            </a:br>
            <a:r>
              <a:rPr lang="en-GB" b="1" dirty="0">
                <a:solidFill>
                  <a:schemeClr val="tx2"/>
                </a:solidFill>
                <a:latin typeface="Cambria" panose="02040503050406030204" pitchFamily="18" charset="0"/>
                <a:ea typeface="Crimson Text"/>
                <a:cs typeface="Crimson Text"/>
                <a:sym typeface="Crimson Text"/>
              </a:rPr>
              <a:t>Response - Jobs &amp; Wages </a:t>
            </a:r>
            <a:br>
              <a:rPr lang="en-GB" b="1" dirty="0">
                <a:solidFill>
                  <a:schemeClr val="tx2"/>
                </a:solidFill>
                <a:latin typeface="Cambria" panose="02040503050406030204" pitchFamily="18" charset="0"/>
                <a:ea typeface="Crimson Text"/>
                <a:cs typeface="Crimson Text"/>
                <a:sym typeface="Crimson Text"/>
              </a:rPr>
            </a:br>
            <a:endParaRPr lang="en-US" dirty="0">
              <a:solidFill>
                <a:schemeClr val="tx2"/>
              </a:solidFill>
              <a:latin typeface="Cambria" panose="02040503050406030204" pitchFamily="18" charset="0"/>
            </a:endParaRPr>
          </a:p>
        </p:txBody>
      </p:sp>
      <p:sp>
        <p:nvSpPr>
          <p:cNvPr id="4" name="Content Placeholder 3">
            <a:extLst>
              <a:ext uri="{FF2B5EF4-FFF2-40B4-BE49-F238E27FC236}">
                <a16:creationId xmlns:a16="http://schemas.microsoft.com/office/drawing/2014/main" id="{07738EC9-674F-44BA-8B3E-8AC515DC9339}"/>
              </a:ext>
            </a:extLst>
          </p:cNvPr>
          <p:cNvSpPr>
            <a:spLocks noGrp="1"/>
          </p:cNvSpPr>
          <p:nvPr>
            <p:ph sz="half" idx="2"/>
          </p:nvPr>
        </p:nvSpPr>
        <p:spPr>
          <a:xfrm>
            <a:off x="116958" y="867938"/>
            <a:ext cx="5592725" cy="5321726"/>
          </a:xfrm>
        </p:spPr>
        <p:txBody>
          <a:bodyPr/>
          <a:lstStyle/>
          <a:p>
            <a:r>
              <a:rPr lang="en-US" dirty="0">
                <a:latin typeface="Cambria" panose="02040503050406030204" pitchFamily="18" charset="0"/>
              </a:rPr>
              <a:t>41,952 (1.4%) workers lost their jobs during partial lockdown</a:t>
            </a:r>
          </a:p>
          <a:p>
            <a:pPr lvl="1"/>
            <a:r>
              <a:rPr lang="en-US" sz="2800" dirty="0">
                <a:latin typeface="Cambria" panose="02040503050406030204" pitchFamily="18" charset="0"/>
              </a:rPr>
              <a:t>Workers in Accommodation and Food sub-sector mostly affected</a:t>
            </a:r>
          </a:p>
          <a:p>
            <a:pPr marL="0" indent="0">
              <a:buNone/>
            </a:pPr>
            <a:endParaRPr lang="en-US" dirty="0">
              <a:latin typeface="Cambria" panose="02040503050406030204" pitchFamily="18" charset="0"/>
            </a:endParaRPr>
          </a:p>
          <a:p>
            <a:r>
              <a:rPr lang="en-US" dirty="0">
                <a:latin typeface="Cambria" panose="02040503050406030204" pitchFamily="18" charset="0"/>
              </a:rPr>
              <a:t>46.1% of business reduced wages for 770,124 (25.7%) workers</a:t>
            </a:r>
          </a:p>
          <a:p>
            <a:pPr lvl="1"/>
            <a:r>
              <a:rPr lang="en-US" sz="2800" dirty="0">
                <a:latin typeface="Cambria" panose="02040503050406030204" pitchFamily="18" charset="0"/>
              </a:rPr>
              <a:t>Other Services sub-sector were mostly affected</a:t>
            </a:r>
          </a:p>
          <a:p>
            <a:pPr marL="457200" lvl="1" indent="0">
              <a:buNone/>
            </a:pPr>
            <a:endParaRPr lang="en-US" sz="2800"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p:txBody>
      </p:sp>
      <p:graphicFrame>
        <p:nvGraphicFramePr>
          <p:cNvPr id="8" name="Content Placeholder 7">
            <a:extLst>
              <a:ext uri="{FF2B5EF4-FFF2-40B4-BE49-F238E27FC236}">
                <a16:creationId xmlns:a16="http://schemas.microsoft.com/office/drawing/2014/main" id="{3D0ADD26-2D9D-460B-974F-5DDE09E42602}"/>
              </a:ext>
            </a:extLst>
          </p:cNvPr>
          <p:cNvGraphicFramePr>
            <a:graphicFrameLocks noGrp="1"/>
          </p:cNvGraphicFramePr>
          <p:nvPr>
            <p:ph sz="quarter" idx="4"/>
            <p:extLst>
              <p:ext uri="{D42A27DB-BD31-4B8C-83A1-F6EECF244321}">
                <p14:modId xmlns:p14="http://schemas.microsoft.com/office/powerpoint/2010/main" val="1046727486"/>
              </p:ext>
            </p:extLst>
          </p:nvPr>
        </p:nvGraphicFramePr>
        <p:xfrm>
          <a:off x="5794745" y="914269"/>
          <a:ext cx="6188148" cy="5321728"/>
        </p:xfrm>
        <a:graphic>
          <a:graphicData uri="http://schemas.openxmlformats.org/drawingml/2006/table">
            <a:tbl>
              <a:tblPr firstRow="1" firstCol="1" bandRow="1"/>
              <a:tblGrid>
                <a:gridCol w="1884689">
                  <a:extLst>
                    <a:ext uri="{9D8B030D-6E8A-4147-A177-3AD203B41FA5}">
                      <a16:colId xmlns:a16="http://schemas.microsoft.com/office/drawing/2014/main" val="2774916596"/>
                    </a:ext>
                  </a:extLst>
                </a:gridCol>
                <a:gridCol w="1013727">
                  <a:extLst>
                    <a:ext uri="{9D8B030D-6E8A-4147-A177-3AD203B41FA5}">
                      <a16:colId xmlns:a16="http://schemas.microsoft.com/office/drawing/2014/main" val="2241158315"/>
                    </a:ext>
                  </a:extLst>
                </a:gridCol>
                <a:gridCol w="1089730">
                  <a:extLst>
                    <a:ext uri="{9D8B030D-6E8A-4147-A177-3AD203B41FA5}">
                      <a16:colId xmlns:a16="http://schemas.microsoft.com/office/drawing/2014/main" val="2063685116"/>
                    </a:ext>
                  </a:extLst>
                </a:gridCol>
                <a:gridCol w="1110272">
                  <a:extLst>
                    <a:ext uri="{9D8B030D-6E8A-4147-A177-3AD203B41FA5}">
                      <a16:colId xmlns:a16="http://schemas.microsoft.com/office/drawing/2014/main" val="4181493391"/>
                    </a:ext>
                  </a:extLst>
                </a:gridCol>
                <a:gridCol w="1089730">
                  <a:extLst>
                    <a:ext uri="{9D8B030D-6E8A-4147-A177-3AD203B41FA5}">
                      <a16:colId xmlns:a16="http://schemas.microsoft.com/office/drawing/2014/main" val="953708409"/>
                    </a:ext>
                  </a:extLst>
                </a:gridCol>
              </a:tblGrid>
              <a:tr h="441823">
                <a:tc>
                  <a:txBody>
                    <a:bodyPr/>
                    <a:lstStyle/>
                    <a:p>
                      <a:pPr marL="0" marR="0">
                        <a:spcBef>
                          <a:spcPts val="0"/>
                        </a:spcBef>
                        <a:spcAft>
                          <a:spcPts val="0"/>
                        </a:spcAft>
                      </a:pPr>
                      <a:r>
                        <a:rPr lang="en-US" sz="1600" dirty="0">
                          <a:effectLst/>
                          <a:latin typeface="Segoe UI" panose="020B0502040204020203"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gridSpan="2">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Laid off workers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hMerge="1">
                  <a:txBody>
                    <a:bodyPr/>
                    <a:lstStyle/>
                    <a:p>
                      <a:endParaRPr lang="en-US"/>
                    </a:p>
                  </a:txBody>
                  <a:tcPr/>
                </a:tc>
                <a:tc gridSpan="2">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Reduced wages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hMerge="1">
                  <a:txBody>
                    <a:bodyPr/>
                    <a:lstStyle/>
                    <a:p>
                      <a:endParaRPr lang="en-US"/>
                    </a:p>
                  </a:txBody>
                  <a:tcPr/>
                </a:tc>
                <a:extLst>
                  <a:ext uri="{0D108BD9-81ED-4DB2-BD59-A6C34878D82A}">
                    <a16:rowId xmlns:a16="http://schemas.microsoft.com/office/drawing/2014/main" val="1469253397"/>
                  </a:ext>
                </a:extLst>
              </a:tr>
              <a:tr h="461666">
                <a:tc>
                  <a:txBody>
                    <a:bodyPr/>
                    <a:lstStyle/>
                    <a:p>
                      <a:pPr marL="0" marR="0">
                        <a:spcBef>
                          <a:spcPts val="0"/>
                        </a:spcBef>
                        <a:spcAft>
                          <a:spcPts val="0"/>
                        </a:spcAft>
                      </a:pPr>
                      <a:r>
                        <a:rPr lang="en-US" sz="1600" dirty="0">
                          <a:effectLst/>
                          <a:latin typeface="Segoe UI" panose="020B0502040204020203"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Firms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Workers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Firms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Workers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1580270868"/>
                  </a:ext>
                </a:extLst>
              </a:tr>
              <a:tr h="883649">
                <a:tc>
                  <a:txBody>
                    <a:bodyPr/>
                    <a:lstStyle/>
                    <a:p>
                      <a:pPr marL="0" marR="0">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Business establishments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1.4</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46.1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25.7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521649984"/>
                  </a:ext>
                </a:extLst>
              </a:tr>
              <a:tr h="441823">
                <a:tc>
                  <a:txBody>
                    <a:bodyPr/>
                    <a:lstStyle/>
                    <a:p>
                      <a:pPr marL="0" marR="0">
                        <a:spcBef>
                          <a:spcPts val="0"/>
                        </a:spcBef>
                        <a:spcAft>
                          <a:spcPts val="0"/>
                        </a:spcAft>
                      </a:pPr>
                      <a:r>
                        <a:rPr lang="en-US" sz="1800" b="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Sector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594380365"/>
                  </a:ext>
                </a:extLst>
              </a:tr>
              <a:tr h="441823">
                <a:tc>
                  <a:txBody>
                    <a:bodyPr/>
                    <a:lstStyle/>
                    <a:p>
                      <a:pPr marL="0" marR="0">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Manufacturing</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54.5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14.8</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4170123717"/>
                  </a:ext>
                </a:extLst>
              </a:tr>
              <a:tr h="883649">
                <a:tc>
                  <a:txBody>
                    <a:bodyPr/>
                    <a:lstStyle/>
                    <a:p>
                      <a:pPr marL="0" marR="0">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Agric &amp; Other Industries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39.7</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11.7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extLst>
                  <a:ext uri="{0D108BD9-81ED-4DB2-BD59-A6C34878D82A}">
                    <a16:rowId xmlns:a16="http://schemas.microsoft.com/office/drawing/2014/main" val="1730828222"/>
                  </a:ext>
                </a:extLst>
              </a:tr>
              <a:tr h="441823">
                <a:tc>
                  <a:txBody>
                    <a:bodyPr/>
                    <a:lstStyle/>
                    <a:p>
                      <a:pPr marL="0" marR="0">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Trade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40.5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28.0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extLst>
                  <a:ext uri="{0D108BD9-81ED-4DB2-BD59-A6C34878D82A}">
                    <a16:rowId xmlns:a16="http://schemas.microsoft.com/office/drawing/2014/main" val="4009337304"/>
                  </a:ext>
                </a:extLst>
              </a:tr>
              <a:tr h="883649">
                <a:tc>
                  <a:txBody>
                    <a:bodyPr/>
                    <a:lstStyle/>
                    <a:p>
                      <a:pPr marL="0" marR="0">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Accommodation / Food</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6.7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33.8</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30.5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2CC"/>
                    </a:solidFill>
                  </a:tcPr>
                </a:tc>
                <a:extLst>
                  <a:ext uri="{0D108BD9-81ED-4DB2-BD59-A6C34878D82A}">
                    <a16:rowId xmlns:a16="http://schemas.microsoft.com/office/drawing/2014/main" val="3439877399"/>
                  </a:ext>
                </a:extLst>
              </a:tr>
              <a:tr h="441823">
                <a:tc>
                  <a:txBody>
                    <a:bodyPr/>
                    <a:lstStyle/>
                    <a:p>
                      <a:pPr marL="0" marR="0">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Other Services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50.1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tc>
                  <a:txBody>
                    <a:bodyPr/>
                    <a:lstStyle/>
                    <a:p>
                      <a:pPr marL="0" marR="0" algn="ctr">
                        <a:spcBef>
                          <a:spcPts val="0"/>
                        </a:spcBef>
                        <a:spcAft>
                          <a:spcPts val="0"/>
                        </a:spcAft>
                      </a:pP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36.3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558196691"/>
                  </a:ext>
                </a:extLst>
              </a:tr>
            </a:tbl>
          </a:graphicData>
        </a:graphic>
      </p:graphicFrame>
      <p:sp>
        <p:nvSpPr>
          <p:cNvPr id="7" name="Footer Placeholder 6">
            <a:extLst>
              <a:ext uri="{FF2B5EF4-FFF2-40B4-BE49-F238E27FC236}">
                <a16:creationId xmlns:a16="http://schemas.microsoft.com/office/drawing/2014/main" id="{EBF07BFA-1345-4C35-946E-B665FE028730}"/>
              </a:ext>
            </a:extLst>
          </p:cNvPr>
          <p:cNvSpPr>
            <a:spLocks noGrp="1"/>
          </p:cNvSpPr>
          <p:nvPr>
            <p:ph type="ftr" sz="quarter" idx="11"/>
          </p:nvPr>
        </p:nvSpPr>
        <p:spPr>
          <a:xfrm>
            <a:off x="8364638" y="6356350"/>
            <a:ext cx="2057400" cy="365125"/>
          </a:xfrm>
        </p:spPr>
        <p:txBody>
          <a:bodyPr/>
          <a:lstStyle/>
          <a:p>
            <a:pPr>
              <a:defRPr/>
            </a:pPr>
            <a:r>
              <a:rPr lang="en-US" dirty="0"/>
              <a:t>August 3 2020</a:t>
            </a:r>
          </a:p>
        </p:txBody>
      </p:sp>
      <p:sp>
        <p:nvSpPr>
          <p:cNvPr id="6" name="Slide Number Placeholder 2">
            <a:extLst>
              <a:ext uri="{FF2B5EF4-FFF2-40B4-BE49-F238E27FC236}">
                <a16:creationId xmlns:a16="http://schemas.microsoft.com/office/drawing/2014/main" id="{84C74E38-050E-8C45-8F0E-4C830CC2C179}"/>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16</a:t>
            </a:fld>
            <a:endParaRPr lang="en-GB" sz="2400" dirty="0"/>
          </a:p>
        </p:txBody>
      </p:sp>
    </p:spTree>
    <p:extLst>
      <p:ext uri="{BB962C8B-B14F-4D97-AF65-F5344CB8AC3E}">
        <p14:creationId xmlns:p14="http://schemas.microsoft.com/office/powerpoint/2010/main" val="108986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p:nvPr/>
        </p:nvSpPr>
        <p:spPr>
          <a:xfrm>
            <a:off x="1559859" y="53788"/>
            <a:ext cx="7965000"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3500" b="1" dirty="0">
                <a:solidFill>
                  <a:schemeClr val="tx2"/>
                </a:solidFill>
                <a:latin typeface="Cambria" panose="02040503050406030204" pitchFamily="18" charset="0"/>
                <a:ea typeface="Crimson Text"/>
                <a:cs typeface="Crimson Text"/>
                <a:sym typeface="Crimson Text"/>
              </a:rPr>
              <a:t>Response - Use of digital solutions</a:t>
            </a:r>
            <a:endParaRPr sz="3500" b="1" dirty="0">
              <a:solidFill>
                <a:schemeClr val="tx2"/>
              </a:solidFill>
              <a:latin typeface="Cambria" panose="02040503050406030204" pitchFamily="18" charset="0"/>
              <a:ea typeface="Crimson Text"/>
              <a:cs typeface="Crimson Text"/>
              <a:sym typeface="Crimson Text"/>
            </a:endParaRPr>
          </a:p>
        </p:txBody>
      </p:sp>
      <p:sp>
        <p:nvSpPr>
          <p:cNvPr id="7" name="Slide Number Placeholder 2">
            <a:extLst>
              <a:ext uri="{FF2B5EF4-FFF2-40B4-BE49-F238E27FC236}">
                <a16:creationId xmlns:a16="http://schemas.microsoft.com/office/drawing/2014/main" id="{4EDB95CE-F592-534D-9531-C51EF659C080}"/>
              </a:ext>
            </a:extLst>
          </p:cNvPr>
          <p:cNvSpPr txBox="1">
            <a:spLocks/>
          </p:cNvSpPr>
          <p:nvPr/>
        </p:nvSpPr>
        <p:spPr>
          <a:xfrm>
            <a:off x="5903259" y="6359659"/>
            <a:ext cx="57822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bg1"/>
                </a:solidFill>
              </a:rPr>
              <a:pPr algn="r"/>
              <a:t>17</a:t>
            </a:fld>
            <a:endParaRPr lang="en-GB" sz="2400" dirty="0">
              <a:solidFill>
                <a:schemeClr val="bg1"/>
              </a:solidFill>
            </a:endParaRPr>
          </a:p>
        </p:txBody>
      </p:sp>
      <p:graphicFrame>
        <p:nvGraphicFramePr>
          <p:cNvPr id="8" name="Chart 7">
            <a:extLst>
              <a:ext uri="{FF2B5EF4-FFF2-40B4-BE49-F238E27FC236}">
                <a16:creationId xmlns:a16="http://schemas.microsoft.com/office/drawing/2014/main" id="{7D6E00CE-77B6-48E6-93B3-CB952712D320}"/>
              </a:ext>
            </a:extLst>
          </p:cNvPr>
          <p:cNvGraphicFramePr/>
          <p:nvPr>
            <p:extLst>
              <p:ext uri="{D42A27DB-BD31-4B8C-83A1-F6EECF244321}">
                <p14:modId xmlns:p14="http://schemas.microsoft.com/office/powerpoint/2010/main" val="2298860473"/>
              </p:ext>
            </p:extLst>
          </p:nvPr>
        </p:nvGraphicFramePr>
        <p:xfrm>
          <a:off x="420924" y="859944"/>
          <a:ext cx="6060558" cy="594426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44BEE38F-CEE9-5340-A242-263350F6F0C2}"/>
              </a:ext>
            </a:extLst>
          </p:cNvPr>
          <p:cNvSpPr/>
          <p:nvPr/>
        </p:nvSpPr>
        <p:spPr>
          <a:xfrm>
            <a:off x="7043351" y="904342"/>
            <a:ext cx="4951112" cy="4401205"/>
          </a:xfrm>
          <a:prstGeom prst="rect">
            <a:avLst/>
          </a:prstGeom>
        </p:spPr>
        <p:txBody>
          <a:bodyPr wrap="square">
            <a:spAutoFit/>
          </a:bodyPr>
          <a:lstStyle/>
          <a:p>
            <a:pPr marL="457200" lvl="0" indent="-393700">
              <a:buClr>
                <a:schemeClr val="dk1"/>
              </a:buClr>
              <a:buSzPts val="2600"/>
              <a:buFont typeface="Raleway"/>
              <a:buChar char="●"/>
            </a:pPr>
            <a:r>
              <a:rPr lang="en-GB" sz="2800" dirty="0">
                <a:solidFill>
                  <a:schemeClr val="dk1"/>
                </a:solidFill>
                <a:latin typeface="Cambria" panose="02040503050406030204" pitchFamily="18" charset="0"/>
                <a:ea typeface="Raleway"/>
                <a:cs typeface="Raleway"/>
                <a:sym typeface="Raleway"/>
              </a:rPr>
              <a:t>Less than 10 percent of businesses adopted or intensified the use of internet for their operations</a:t>
            </a:r>
          </a:p>
          <a:p>
            <a:pPr marL="457200" lvl="0" indent="-393700">
              <a:buClr>
                <a:schemeClr val="dk1"/>
              </a:buClr>
              <a:buSzPts val="2600"/>
              <a:buFont typeface="Raleway"/>
              <a:buChar char="●"/>
            </a:pPr>
            <a:endParaRPr lang="en-GB" sz="2800" dirty="0">
              <a:solidFill>
                <a:schemeClr val="dk1"/>
              </a:solidFill>
              <a:latin typeface="Cambria" panose="02040503050406030204" pitchFamily="18" charset="0"/>
              <a:ea typeface="Raleway"/>
              <a:cs typeface="Raleway"/>
              <a:sym typeface="Raleway"/>
            </a:endParaRPr>
          </a:p>
          <a:p>
            <a:pPr marL="457200" lvl="0" indent="-393700">
              <a:buClr>
                <a:schemeClr val="dk1"/>
              </a:buClr>
              <a:buSzPts val="2600"/>
              <a:buFont typeface="Raleway"/>
              <a:buChar char="●"/>
            </a:pPr>
            <a:r>
              <a:rPr lang="en-GB" sz="2800" dirty="0">
                <a:solidFill>
                  <a:schemeClr val="dk1"/>
                </a:solidFill>
                <a:latin typeface="Cambria" panose="02040503050406030204" pitchFamily="18" charset="0"/>
                <a:ea typeface="Raleway"/>
                <a:cs typeface="Raleway"/>
                <a:sym typeface="Raleway"/>
              </a:rPr>
              <a:t>Close to two-fifths of businesses adopted the use of mobile money for business transactions</a:t>
            </a:r>
          </a:p>
          <a:p>
            <a:pPr marL="457200" lvl="0" indent="-393700">
              <a:buClr>
                <a:schemeClr val="dk1"/>
              </a:buClr>
              <a:buSzPts val="2600"/>
              <a:buFont typeface="Raleway"/>
              <a:buChar char="●"/>
            </a:pPr>
            <a:endParaRPr lang="en-GB" sz="2800" dirty="0">
              <a:solidFill>
                <a:schemeClr val="dk1"/>
              </a:solidFill>
              <a:latin typeface="Cambria" panose="02040503050406030204" pitchFamily="18" charset="0"/>
              <a:ea typeface="Raleway"/>
              <a:cs typeface="Raleway"/>
              <a:sym typeface="Raleway"/>
            </a:endParaRPr>
          </a:p>
        </p:txBody>
      </p:sp>
      <p:sp>
        <p:nvSpPr>
          <p:cNvPr id="9" name="Slide Number Placeholder 2">
            <a:extLst>
              <a:ext uri="{FF2B5EF4-FFF2-40B4-BE49-F238E27FC236}">
                <a16:creationId xmlns:a16="http://schemas.microsoft.com/office/drawing/2014/main" id="{E24F75C8-93D4-8B42-BC1C-C3B38CB2B96D}"/>
              </a:ext>
            </a:extLst>
          </p:cNvPr>
          <p:cNvSpPr txBox="1">
            <a:spLocks/>
          </p:cNvSpPr>
          <p:nvPr/>
        </p:nvSpPr>
        <p:spPr>
          <a:xfrm>
            <a:off x="5807994" y="6474882"/>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solidFill>
                  <a:schemeClr val="tx1"/>
                </a:solidFill>
              </a:rPr>
              <a:pPr/>
              <a:t>17</a:t>
            </a:fld>
            <a:endParaRPr lang="en-GB" sz="2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p:nvPr/>
        </p:nvSpPr>
        <p:spPr>
          <a:xfrm>
            <a:off x="0" y="86121"/>
            <a:ext cx="12192000"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4000" b="1" dirty="0">
                <a:solidFill>
                  <a:schemeClr val="tx2"/>
                </a:solidFill>
                <a:latin typeface="Cambria" panose="02040503050406030204" pitchFamily="18" charset="0"/>
                <a:ea typeface="Crimson Text"/>
                <a:cs typeface="Crimson Text"/>
                <a:sym typeface="Crimson Text"/>
              </a:rPr>
              <a:t>Expectations</a:t>
            </a:r>
            <a:r>
              <a:rPr lang="en-GB" sz="3500" b="1" dirty="0">
                <a:solidFill>
                  <a:schemeClr val="tx2"/>
                </a:solidFill>
                <a:latin typeface="Cambria" panose="02040503050406030204" pitchFamily="18" charset="0"/>
                <a:ea typeface="Crimson Text"/>
                <a:cs typeface="Crimson Text"/>
                <a:sym typeface="Crimson Text"/>
              </a:rPr>
              <a:t> </a:t>
            </a:r>
            <a:endParaRPr sz="3500" b="1" dirty="0">
              <a:solidFill>
                <a:schemeClr val="tx2"/>
              </a:solidFill>
              <a:latin typeface="Cambria" panose="02040503050406030204" pitchFamily="18" charset="0"/>
              <a:ea typeface="Crimson Text"/>
              <a:cs typeface="Crimson Text"/>
              <a:sym typeface="Crimson Text"/>
            </a:endParaRPr>
          </a:p>
        </p:txBody>
      </p:sp>
      <p:sp>
        <p:nvSpPr>
          <p:cNvPr id="5" name="Google Shape;238;p32">
            <a:extLst>
              <a:ext uri="{FF2B5EF4-FFF2-40B4-BE49-F238E27FC236}">
                <a16:creationId xmlns:a16="http://schemas.microsoft.com/office/drawing/2014/main" id="{2428CF1C-68ED-6F48-AFC6-47ABC8C88FED}"/>
              </a:ext>
            </a:extLst>
          </p:cNvPr>
          <p:cNvSpPr txBox="1"/>
          <p:nvPr/>
        </p:nvSpPr>
        <p:spPr>
          <a:xfrm>
            <a:off x="6197020" y="701081"/>
            <a:ext cx="5860510" cy="5581746"/>
          </a:xfrm>
          <a:prstGeom prst="rect">
            <a:avLst/>
          </a:prstGeom>
          <a:noFill/>
          <a:ln>
            <a:noFill/>
          </a:ln>
        </p:spPr>
        <p:txBody>
          <a:bodyPr spcFirstLastPara="1" wrap="square" lIns="91425" tIns="45700" rIns="91425" bIns="45700" anchor="t" anchorCtr="0">
            <a:noAutofit/>
          </a:bodyPr>
          <a:lstStyle/>
          <a:p>
            <a:pPr marL="520700" lvl="0" indent="-457200" algn="l" rtl="0">
              <a:spcBef>
                <a:spcPts val="0"/>
              </a:spcBef>
              <a:spcAft>
                <a:spcPts val="0"/>
              </a:spcAft>
              <a:buClr>
                <a:schemeClr val="dk1"/>
              </a:buClr>
              <a:buSzPts val="2600"/>
              <a:buFont typeface="Arial" panose="020B0604020202020204" pitchFamily="34" charset="0"/>
              <a:buChar char="•"/>
            </a:pPr>
            <a:r>
              <a:rPr lang="en-US" sz="2400" dirty="0">
                <a:solidFill>
                  <a:schemeClr val="dk1"/>
                </a:solidFill>
                <a:latin typeface="Cambria" panose="02040503050406030204" pitchFamily="18" charset="0"/>
                <a:ea typeface="Raleway"/>
                <a:cs typeface="Raleway"/>
                <a:sym typeface="Raleway"/>
              </a:rPr>
              <a:t>No underlying assumption -  both sales and employment will respectively decrease by one percent and five percent in the next three months</a:t>
            </a:r>
          </a:p>
          <a:p>
            <a:pPr marL="520700" lvl="0" indent="-457200" algn="l" rtl="0">
              <a:spcBef>
                <a:spcPts val="0"/>
              </a:spcBef>
              <a:spcAft>
                <a:spcPts val="0"/>
              </a:spcAft>
              <a:buClr>
                <a:schemeClr val="dk1"/>
              </a:buClr>
              <a:buSzPts val="2600"/>
              <a:buFont typeface="Arial" panose="020B0604020202020204" pitchFamily="34" charset="0"/>
              <a:buChar char="•"/>
            </a:pPr>
            <a:endParaRPr lang="en-US" sz="2400" dirty="0">
              <a:solidFill>
                <a:schemeClr val="dk1"/>
              </a:solidFill>
              <a:latin typeface="Cambria" panose="02040503050406030204" pitchFamily="18" charset="0"/>
              <a:ea typeface="Raleway"/>
              <a:cs typeface="Raleway"/>
              <a:sym typeface="Raleway"/>
            </a:endParaRPr>
          </a:p>
          <a:p>
            <a:pPr marL="520700" lvl="0" indent="-457200" algn="l" rtl="0">
              <a:spcBef>
                <a:spcPts val="0"/>
              </a:spcBef>
              <a:spcAft>
                <a:spcPts val="0"/>
              </a:spcAft>
              <a:buClr>
                <a:schemeClr val="dk1"/>
              </a:buClr>
              <a:buSzPts val="2600"/>
              <a:buFont typeface="Arial" panose="020B0604020202020204" pitchFamily="34" charset="0"/>
              <a:buChar char="•"/>
            </a:pPr>
            <a:r>
              <a:rPr lang="en-US" sz="2400" dirty="0">
                <a:solidFill>
                  <a:schemeClr val="dk1"/>
                </a:solidFill>
                <a:latin typeface="Cambria" panose="02040503050406030204" pitchFamily="18" charset="0"/>
                <a:ea typeface="Raleway"/>
                <a:cs typeface="Raleway"/>
                <a:sym typeface="Raleway"/>
              </a:rPr>
              <a:t>On the assumption that the outturn will be worse in the next three months, sales will drop by 24 percent and employment 15 percent</a:t>
            </a:r>
          </a:p>
          <a:p>
            <a:pPr marL="520700" lvl="0" indent="-457200" algn="l" rtl="0">
              <a:spcBef>
                <a:spcPts val="0"/>
              </a:spcBef>
              <a:spcAft>
                <a:spcPts val="0"/>
              </a:spcAft>
              <a:buClr>
                <a:schemeClr val="dk1"/>
              </a:buClr>
              <a:buSzPts val="2600"/>
              <a:buFont typeface="Arial" panose="020B0604020202020204" pitchFamily="34" charset="0"/>
              <a:buChar char="•"/>
            </a:pPr>
            <a:endParaRPr lang="en-US" sz="2400" dirty="0">
              <a:solidFill>
                <a:schemeClr val="dk1"/>
              </a:solidFill>
              <a:latin typeface="Cambria" panose="02040503050406030204" pitchFamily="18" charset="0"/>
              <a:ea typeface="Raleway"/>
              <a:cs typeface="Raleway"/>
              <a:sym typeface="Raleway"/>
            </a:endParaRPr>
          </a:p>
          <a:p>
            <a:pPr marL="520700" lvl="0" indent="-457200" algn="l" rtl="0">
              <a:spcBef>
                <a:spcPts val="0"/>
              </a:spcBef>
              <a:spcAft>
                <a:spcPts val="0"/>
              </a:spcAft>
              <a:buClr>
                <a:schemeClr val="dk1"/>
              </a:buClr>
              <a:buSzPts val="2600"/>
              <a:buFont typeface="Arial" panose="020B0604020202020204" pitchFamily="34" charset="0"/>
              <a:buChar char="•"/>
            </a:pPr>
            <a:r>
              <a:rPr lang="en-US" sz="2400" dirty="0">
                <a:solidFill>
                  <a:schemeClr val="dk1"/>
                </a:solidFill>
                <a:latin typeface="Cambria" panose="02040503050406030204" pitchFamily="18" charset="0"/>
                <a:ea typeface="Raleway"/>
                <a:cs typeface="Raleway"/>
                <a:sym typeface="Raleway"/>
              </a:rPr>
              <a:t>In the event, where the effects of COVID-19 subsides in the next three months, businesses expect sales to increase by 25 percent and employment 4 percent.</a:t>
            </a:r>
          </a:p>
          <a:p>
            <a:pPr marL="520700" lvl="0" indent="-457200" algn="l" rtl="0">
              <a:spcBef>
                <a:spcPts val="0"/>
              </a:spcBef>
              <a:spcAft>
                <a:spcPts val="0"/>
              </a:spcAft>
              <a:buClr>
                <a:schemeClr val="dk1"/>
              </a:buClr>
              <a:buSzPts val="2600"/>
              <a:buFont typeface="Arial" panose="020B0604020202020204" pitchFamily="34" charset="0"/>
              <a:buChar char="•"/>
            </a:pPr>
            <a:endParaRPr lang="en-US" sz="2400" dirty="0">
              <a:solidFill>
                <a:schemeClr val="dk1"/>
              </a:solidFill>
              <a:latin typeface="Cambria" panose="02040503050406030204" pitchFamily="18" charset="0"/>
              <a:ea typeface="Raleway"/>
              <a:cs typeface="Raleway"/>
              <a:sym typeface="Raleway"/>
            </a:endParaRPr>
          </a:p>
          <a:p>
            <a:pPr marL="457200" marR="0" lvl="0" indent="-457200" algn="l" rtl="0">
              <a:lnSpc>
                <a:spcPct val="100000"/>
              </a:lnSpc>
              <a:spcBef>
                <a:spcPts val="0"/>
              </a:spcBef>
              <a:spcAft>
                <a:spcPts val="0"/>
              </a:spcAft>
              <a:buFont typeface="Arial" panose="020B0604020202020204" pitchFamily="34" charset="0"/>
              <a:buChar char="•"/>
            </a:pPr>
            <a:endParaRPr sz="2400" dirty="0">
              <a:solidFill>
                <a:schemeClr val="dk1"/>
              </a:solidFill>
              <a:latin typeface="Cambria" panose="02040503050406030204" pitchFamily="18" charset="0"/>
              <a:ea typeface="Raleway"/>
              <a:cs typeface="Raleway"/>
              <a:sym typeface="Raleway"/>
            </a:endParaRPr>
          </a:p>
        </p:txBody>
      </p:sp>
      <p:sp>
        <p:nvSpPr>
          <p:cNvPr id="6" name="Slide Number Placeholder 2">
            <a:extLst>
              <a:ext uri="{FF2B5EF4-FFF2-40B4-BE49-F238E27FC236}">
                <a16:creationId xmlns:a16="http://schemas.microsoft.com/office/drawing/2014/main" id="{A18C7E7B-14FE-F843-B0B3-ED53107EDDDE}"/>
              </a:ext>
            </a:extLst>
          </p:cNvPr>
          <p:cNvSpPr txBox="1">
            <a:spLocks/>
          </p:cNvSpPr>
          <p:nvPr/>
        </p:nvSpPr>
        <p:spPr>
          <a:xfrm>
            <a:off x="5903259" y="6359659"/>
            <a:ext cx="57822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bg1"/>
                </a:solidFill>
              </a:rPr>
              <a:pPr algn="r"/>
              <a:t>18</a:t>
            </a:fld>
            <a:endParaRPr lang="en-GB" sz="2400" dirty="0">
              <a:solidFill>
                <a:schemeClr val="bg1"/>
              </a:solidFill>
            </a:endParaRPr>
          </a:p>
        </p:txBody>
      </p:sp>
      <p:graphicFrame>
        <p:nvGraphicFramePr>
          <p:cNvPr id="7" name="Chart 6">
            <a:extLst>
              <a:ext uri="{FF2B5EF4-FFF2-40B4-BE49-F238E27FC236}">
                <a16:creationId xmlns:a16="http://schemas.microsoft.com/office/drawing/2014/main" id="{00000000-0008-0000-0100-00002B000000}"/>
              </a:ext>
            </a:extLst>
          </p:cNvPr>
          <p:cNvGraphicFramePr/>
          <p:nvPr>
            <p:extLst>
              <p:ext uri="{D42A27DB-BD31-4B8C-83A1-F6EECF244321}">
                <p14:modId xmlns:p14="http://schemas.microsoft.com/office/powerpoint/2010/main" val="2875506233"/>
              </p:ext>
            </p:extLst>
          </p:nvPr>
        </p:nvGraphicFramePr>
        <p:xfrm>
          <a:off x="479611" y="982498"/>
          <a:ext cx="5423648" cy="2693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00000000-0008-0000-0100-00002D000000}"/>
              </a:ext>
            </a:extLst>
          </p:cNvPr>
          <p:cNvGraphicFramePr/>
          <p:nvPr>
            <p:extLst>
              <p:ext uri="{D42A27DB-BD31-4B8C-83A1-F6EECF244321}">
                <p14:modId xmlns:p14="http://schemas.microsoft.com/office/powerpoint/2010/main" val="128812739"/>
              </p:ext>
            </p:extLst>
          </p:nvPr>
        </p:nvGraphicFramePr>
        <p:xfrm>
          <a:off x="479611" y="4055118"/>
          <a:ext cx="5616389" cy="2481535"/>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7EFBC9A5-B674-4F41-8B14-CF2BBA5CFF8F}"/>
              </a:ext>
            </a:extLst>
          </p:cNvPr>
          <p:cNvSpPr/>
          <p:nvPr/>
        </p:nvSpPr>
        <p:spPr>
          <a:xfrm>
            <a:off x="871870" y="3753292"/>
            <a:ext cx="3583171" cy="318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mic Sans MS" panose="030F0702030302020204" pitchFamily="66" charset="0"/>
              </a:rPr>
              <a:t>Expectations about employment </a:t>
            </a:r>
          </a:p>
        </p:txBody>
      </p:sp>
      <p:sp>
        <p:nvSpPr>
          <p:cNvPr id="3" name="Rectangle 2">
            <a:extLst>
              <a:ext uri="{FF2B5EF4-FFF2-40B4-BE49-F238E27FC236}">
                <a16:creationId xmlns:a16="http://schemas.microsoft.com/office/drawing/2014/main" id="{BCCB9D74-3F1F-469F-A6C2-C68AEDE070A0}"/>
              </a:ext>
            </a:extLst>
          </p:cNvPr>
          <p:cNvSpPr/>
          <p:nvPr/>
        </p:nvSpPr>
        <p:spPr>
          <a:xfrm>
            <a:off x="1010093" y="687098"/>
            <a:ext cx="3615070" cy="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mic Sans MS" panose="030F0702030302020204" pitchFamily="66" charset="0"/>
              </a:rPr>
              <a:t>Expectations about sales</a:t>
            </a:r>
          </a:p>
        </p:txBody>
      </p:sp>
      <p:sp>
        <p:nvSpPr>
          <p:cNvPr id="9" name="Slide Number Placeholder 2">
            <a:extLst>
              <a:ext uri="{FF2B5EF4-FFF2-40B4-BE49-F238E27FC236}">
                <a16:creationId xmlns:a16="http://schemas.microsoft.com/office/drawing/2014/main" id="{36B1A26D-8B99-124B-9470-22E679E15B33}"/>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solidFill>
                  <a:schemeClr val="tx1"/>
                </a:solidFill>
              </a:rPr>
              <a:pPr/>
              <a:t>18</a:t>
            </a:fld>
            <a:endParaRPr lang="en-GB"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p:nvPr/>
        </p:nvSpPr>
        <p:spPr>
          <a:xfrm>
            <a:off x="2475565" y="139909"/>
            <a:ext cx="6855387"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4400" b="1" dirty="0">
                <a:solidFill>
                  <a:schemeClr val="tx2"/>
                </a:solidFill>
                <a:latin typeface="Cambria" panose="02040503050406030204" pitchFamily="18" charset="0"/>
                <a:ea typeface="Crimson Text"/>
                <a:cs typeface="Crimson Text"/>
                <a:sym typeface="Crimson Text"/>
              </a:rPr>
              <a:t>         Desired Policies</a:t>
            </a:r>
            <a:endParaRPr sz="4400" b="1" dirty="0">
              <a:solidFill>
                <a:schemeClr val="tx2"/>
              </a:solidFill>
              <a:latin typeface="Cambria" panose="02040503050406030204" pitchFamily="18" charset="0"/>
              <a:ea typeface="Crimson Text"/>
              <a:cs typeface="Crimson Text"/>
              <a:sym typeface="Crimson Text"/>
            </a:endParaRPr>
          </a:p>
        </p:txBody>
      </p:sp>
      <p:sp>
        <p:nvSpPr>
          <p:cNvPr id="5" name="Slide Number Placeholder 2">
            <a:extLst>
              <a:ext uri="{FF2B5EF4-FFF2-40B4-BE49-F238E27FC236}">
                <a16:creationId xmlns:a16="http://schemas.microsoft.com/office/drawing/2014/main" id="{0BE700A2-E33C-EC49-801E-B7AB43429206}"/>
              </a:ext>
            </a:extLst>
          </p:cNvPr>
          <p:cNvSpPr txBox="1">
            <a:spLocks/>
          </p:cNvSpPr>
          <p:nvPr/>
        </p:nvSpPr>
        <p:spPr>
          <a:xfrm>
            <a:off x="5903259" y="6359660"/>
            <a:ext cx="578223" cy="4983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tx1"/>
                </a:solidFill>
              </a:rPr>
              <a:pPr algn="r"/>
              <a:t>19</a:t>
            </a:fld>
            <a:endParaRPr lang="en-GB" sz="2400" dirty="0">
              <a:solidFill>
                <a:schemeClr val="tx1"/>
              </a:solidFill>
            </a:endParaRPr>
          </a:p>
        </p:txBody>
      </p:sp>
      <p:graphicFrame>
        <p:nvGraphicFramePr>
          <p:cNvPr id="6" name="Chart 5">
            <a:extLst>
              <a:ext uri="{FF2B5EF4-FFF2-40B4-BE49-F238E27FC236}">
                <a16:creationId xmlns:a16="http://schemas.microsoft.com/office/drawing/2014/main" id="{2EC4AEC8-E05A-459B-A00A-1F9CC5D2CD18}"/>
              </a:ext>
            </a:extLst>
          </p:cNvPr>
          <p:cNvGraphicFramePr/>
          <p:nvPr>
            <p:extLst>
              <p:ext uri="{D42A27DB-BD31-4B8C-83A1-F6EECF244321}">
                <p14:modId xmlns:p14="http://schemas.microsoft.com/office/powerpoint/2010/main" val="4032585284"/>
              </p:ext>
            </p:extLst>
          </p:nvPr>
        </p:nvGraphicFramePr>
        <p:xfrm>
          <a:off x="265815" y="862471"/>
          <a:ext cx="5508910" cy="5679750"/>
        </p:xfrm>
        <a:graphic>
          <a:graphicData uri="http://schemas.openxmlformats.org/drawingml/2006/chart">
            <c:chart xmlns:c="http://schemas.openxmlformats.org/drawingml/2006/chart" xmlns:r="http://schemas.openxmlformats.org/officeDocument/2006/relationships" r:id="rId3"/>
          </a:graphicData>
        </a:graphic>
      </p:graphicFrame>
      <p:sp>
        <p:nvSpPr>
          <p:cNvPr id="7" name="Google Shape;246;p33">
            <a:extLst>
              <a:ext uri="{FF2B5EF4-FFF2-40B4-BE49-F238E27FC236}">
                <a16:creationId xmlns:a16="http://schemas.microsoft.com/office/drawing/2014/main" id="{CA031655-FD1C-2E4E-8836-A51E7DA3A039}"/>
              </a:ext>
            </a:extLst>
          </p:cNvPr>
          <p:cNvSpPr txBox="1"/>
          <p:nvPr/>
        </p:nvSpPr>
        <p:spPr>
          <a:xfrm>
            <a:off x="6095999" y="859862"/>
            <a:ext cx="5741773" cy="5499797"/>
          </a:xfrm>
          <a:prstGeom prst="rect">
            <a:avLst/>
          </a:prstGeom>
          <a:noFill/>
          <a:ln>
            <a:noFill/>
          </a:ln>
        </p:spPr>
        <p:txBody>
          <a:bodyPr spcFirstLastPara="1" wrap="square" lIns="91425" tIns="45700" rIns="91425" bIns="45700" anchor="t" anchorCtr="0">
            <a:noAutofit/>
          </a:bodyPr>
          <a:lstStyle/>
          <a:p>
            <a:r>
              <a:rPr lang="en-US" sz="3600" dirty="0">
                <a:latin typeface="Cambria" panose="02040503050406030204" pitchFamily="18" charset="0"/>
              </a:rPr>
              <a:t>Top 3 policies firms desire </a:t>
            </a:r>
          </a:p>
          <a:p>
            <a:endParaRPr lang="en-US" sz="3600" dirty="0">
              <a:latin typeface="Cambria" panose="02040503050406030204" pitchFamily="18" charset="0"/>
            </a:endParaRPr>
          </a:p>
          <a:p>
            <a:pPr marL="571500" indent="-571500">
              <a:buFont typeface="Arial" panose="020B0604020202020204" pitchFamily="34" charset="0"/>
              <a:buChar char="•"/>
            </a:pPr>
            <a:r>
              <a:rPr lang="en-US" sz="3200" dirty="0">
                <a:latin typeface="Cambria" panose="02040503050406030204" pitchFamily="18" charset="0"/>
              </a:rPr>
              <a:t>Loans with subsidized interest rates (61%)</a:t>
            </a:r>
          </a:p>
          <a:p>
            <a:endParaRPr lang="en-US" sz="2800" dirty="0">
              <a:latin typeface="Cambria" panose="02040503050406030204" pitchFamily="18" charset="0"/>
            </a:endParaRPr>
          </a:p>
          <a:p>
            <a:pPr marL="571500" indent="-571500">
              <a:buFont typeface="Arial" panose="020B0604020202020204" pitchFamily="34" charset="0"/>
              <a:buChar char="•"/>
            </a:pPr>
            <a:r>
              <a:rPr lang="en-US" sz="3200" dirty="0">
                <a:latin typeface="Cambria" panose="02040503050406030204" pitchFamily="18" charset="0"/>
              </a:rPr>
              <a:t>Cash transfer (32%)</a:t>
            </a:r>
          </a:p>
          <a:p>
            <a:endParaRPr lang="en-US" sz="3200" dirty="0">
              <a:latin typeface="Cambria" panose="02040503050406030204" pitchFamily="18" charset="0"/>
            </a:endParaRPr>
          </a:p>
          <a:p>
            <a:pPr marL="571500" indent="-571500">
              <a:buFont typeface="Arial" panose="020B0604020202020204" pitchFamily="34" charset="0"/>
              <a:buChar char="•"/>
            </a:pPr>
            <a:r>
              <a:rPr lang="en-US" sz="3200" dirty="0">
                <a:latin typeface="Cambria" panose="02040503050406030204" pitchFamily="18" charset="0"/>
              </a:rPr>
              <a:t>Deferral of rent payment (21%). </a:t>
            </a:r>
          </a:p>
          <a:p>
            <a:pPr marL="0" lvl="0" indent="0" algn="l" rtl="0">
              <a:spcBef>
                <a:spcPts val="0"/>
              </a:spcBef>
              <a:spcAft>
                <a:spcPts val="0"/>
              </a:spcAft>
              <a:buNone/>
            </a:pPr>
            <a:endParaRPr sz="2400" dirty="0">
              <a:solidFill>
                <a:schemeClr val="dk1"/>
              </a:solidFill>
              <a:latin typeface="Cambria" panose="02040503050406030204" pitchFamily="18" charset="0"/>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B8AFC1-55B8-4967-83E3-224A48E64D95}"/>
              </a:ext>
            </a:extLst>
          </p:cNvPr>
          <p:cNvSpPr>
            <a:spLocks noGrp="1"/>
          </p:cNvSpPr>
          <p:nvPr>
            <p:ph type="title"/>
          </p:nvPr>
        </p:nvSpPr>
        <p:spPr>
          <a:xfrm>
            <a:off x="325451" y="89601"/>
            <a:ext cx="11151919" cy="773956"/>
          </a:xfrm>
        </p:spPr>
        <p:txBody>
          <a:bodyPr/>
          <a:lstStyle/>
          <a:p>
            <a:pPr algn="ctr"/>
            <a:r>
              <a:rPr lang="en-US" sz="4000" b="1" dirty="0">
                <a:solidFill>
                  <a:schemeClr val="tx2"/>
                </a:solidFill>
                <a:latin typeface="Cambria" panose="02040503050406030204" pitchFamily="18" charset="0"/>
              </a:rPr>
              <a:t>Scope</a:t>
            </a:r>
            <a:endParaRPr lang="en-GH" sz="4000" b="1" dirty="0">
              <a:solidFill>
                <a:schemeClr val="tx2"/>
              </a:solidFill>
              <a:latin typeface="Cambria" panose="02040503050406030204" pitchFamily="18" charset="0"/>
            </a:endParaRPr>
          </a:p>
        </p:txBody>
      </p:sp>
      <p:sp>
        <p:nvSpPr>
          <p:cNvPr id="6" name="Text Placeholder 5">
            <a:extLst>
              <a:ext uri="{FF2B5EF4-FFF2-40B4-BE49-F238E27FC236}">
                <a16:creationId xmlns:a16="http://schemas.microsoft.com/office/drawing/2014/main" id="{A31C728B-5D87-4390-9C62-B78E4BB33BAC}"/>
              </a:ext>
            </a:extLst>
          </p:cNvPr>
          <p:cNvSpPr>
            <a:spLocks noGrp="1"/>
          </p:cNvSpPr>
          <p:nvPr>
            <p:ph type="body" idx="1"/>
          </p:nvPr>
        </p:nvSpPr>
        <p:spPr>
          <a:xfrm>
            <a:off x="243156" y="987127"/>
            <a:ext cx="11151919" cy="5136740"/>
          </a:xfrm>
        </p:spPr>
        <p:txBody>
          <a:bodyPr/>
          <a:lstStyle/>
          <a:p>
            <a:pPr>
              <a:lnSpc>
                <a:spcPct val="150000"/>
              </a:lnSpc>
            </a:pPr>
            <a:r>
              <a:rPr lang="en-US" sz="3600" dirty="0">
                <a:latin typeface="Cambria" panose="02040503050406030204" pitchFamily="18" charset="0"/>
              </a:rPr>
              <a:t>Motivation</a:t>
            </a:r>
          </a:p>
          <a:p>
            <a:pPr>
              <a:lnSpc>
                <a:spcPct val="150000"/>
              </a:lnSpc>
            </a:pPr>
            <a:r>
              <a:rPr lang="en-US" sz="3600" dirty="0">
                <a:latin typeface="Cambria" panose="02040503050406030204" pitchFamily="18" charset="0"/>
              </a:rPr>
              <a:t>Notes on Methods</a:t>
            </a:r>
          </a:p>
          <a:p>
            <a:pPr>
              <a:lnSpc>
                <a:spcPct val="150000"/>
              </a:lnSpc>
            </a:pPr>
            <a:r>
              <a:rPr lang="en-US" sz="3600" dirty="0">
                <a:latin typeface="Cambria" panose="02040503050406030204" pitchFamily="18" charset="0"/>
              </a:rPr>
              <a:t>Highlights of findings</a:t>
            </a:r>
            <a:endParaRPr lang="en-US" sz="3200" dirty="0">
              <a:latin typeface="Cambria" panose="02040503050406030204" pitchFamily="18" charset="0"/>
            </a:endParaRPr>
          </a:p>
          <a:p>
            <a:pPr>
              <a:lnSpc>
                <a:spcPct val="150000"/>
              </a:lnSpc>
            </a:pPr>
            <a:r>
              <a:rPr lang="en-US" sz="3600" dirty="0">
                <a:latin typeface="Cambria" panose="02040503050406030204" pitchFamily="18" charset="0"/>
              </a:rPr>
              <a:t>Upcoming Activities</a:t>
            </a:r>
          </a:p>
          <a:p>
            <a:pPr lvl="1">
              <a:lnSpc>
                <a:spcPct val="150000"/>
              </a:lnSpc>
            </a:pPr>
            <a:endParaRPr lang="en-US" dirty="0">
              <a:latin typeface="Cambria" panose="02040503050406030204" pitchFamily="18" charset="0"/>
            </a:endParaRPr>
          </a:p>
          <a:p>
            <a:pPr lvl="1">
              <a:lnSpc>
                <a:spcPct val="150000"/>
              </a:lnSpc>
            </a:pPr>
            <a:endParaRPr lang="en-US" dirty="0">
              <a:latin typeface="Cambria" panose="02040503050406030204" pitchFamily="18" charset="0"/>
            </a:endParaRPr>
          </a:p>
          <a:p>
            <a:pPr>
              <a:lnSpc>
                <a:spcPct val="150000"/>
              </a:lnSpc>
            </a:pPr>
            <a:endParaRPr lang="en-US" dirty="0">
              <a:latin typeface="Cambria" panose="02040503050406030204" pitchFamily="18" charset="0"/>
            </a:endParaRPr>
          </a:p>
          <a:p>
            <a:pPr>
              <a:lnSpc>
                <a:spcPct val="150000"/>
              </a:lnSpc>
            </a:pPr>
            <a:endParaRPr lang="en-GH" dirty="0">
              <a:latin typeface="Cambria" panose="02040503050406030204" pitchFamily="18" charset="0"/>
            </a:endParaRPr>
          </a:p>
        </p:txBody>
      </p:sp>
      <p:sp>
        <p:nvSpPr>
          <p:cNvPr id="7" name="Slide Number Placeholder 2">
            <a:extLst>
              <a:ext uri="{FF2B5EF4-FFF2-40B4-BE49-F238E27FC236}">
                <a16:creationId xmlns:a16="http://schemas.microsoft.com/office/drawing/2014/main" id="{05A1FCC9-F1C5-C543-A15D-90B3F1B146BA}"/>
              </a:ext>
            </a:extLst>
          </p:cNvPr>
          <p:cNvSpPr txBox="1">
            <a:spLocks/>
          </p:cNvSpPr>
          <p:nvPr/>
        </p:nvSpPr>
        <p:spPr>
          <a:xfrm>
            <a:off x="5755341" y="6359659"/>
            <a:ext cx="340659" cy="365125"/>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bg1"/>
                </a:solidFill>
              </a:rPr>
              <a:pPr algn="r"/>
              <a:t>2</a:t>
            </a:fld>
            <a:endParaRPr lang="en-GB" sz="2400" dirty="0">
              <a:solidFill>
                <a:schemeClr val="bg1"/>
              </a:solidFill>
            </a:endParaRPr>
          </a:p>
        </p:txBody>
      </p:sp>
      <p:sp>
        <p:nvSpPr>
          <p:cNvPr id="2" name="Footer Placeholder 1">
            <a:extLst>
              <a:ext uri="{FF2B5EF4-FFF2-40B4-BE49-F238E27FC236}">
                <a16:creationId xmlns:a16="http://schemas.microsoft.com/office/drawing/2014/main" id="{225197AF-9A09-4001-92BB-A00BD030D4B4}"/>
              </a:ext>
            </a:extLst>
          </p:cNvPr>
          <p:cNvSpPr>
            <a:spLocks noGrp="1"/>
          </p:cNvSpPr>
          <p:nvPr>
            <p:ph type="ftr" sz="quarter" idx="11"/>
          </p:nvPr>
        </p:nvSpPr>
        <p:spPr>
          <a:xfrm>
            <a:off x="6460524" y="6403274"/>
            <a:ext cx="4114800" cy="365125"/>
          </a:xfrm>
        </p:spPr>
        <p:txBody>
          <a:bodyPr/>
          <a:lstStyle/>
          <a:p>
            <a:pPr>
              <a:defRPr/>
            </a:pPr>
            <a:r>
              <a:rPr lang="en-US" dirty="0"/>
              <a:t>August 3 2020</a:t>
            </a:r>
          </a:p>
        </p:txBody>
      </p:sp>
    </p:spTree>
    <p:extLst>
      <p:ext uri="{BB962C8B-B14F-4D97-AF65-F5344CB8AC3E}">
        <p14:creationId xmlns:p14="http://schemas.microsoft.com/office/powerpoint/2010/main" val="32688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2919-261E-4A80-B5E1-2209F66F4B64}"/>
              </a:ext>
            </a:extLst>
          </p:cNvPr>
          <p:cNvSpPr>
            <a:spLocks noGrp="1"/>
          </p:cNvSpPr>
          <p:nvPr>
            <p:ph type="title"/>
          </p:nvPr>
        </p:nvSpPr>
        <p:spPr>
          <a:xfrm>
            <a:off x="792915" y="32350"/>
            <a:ext cx="10515600" cy="407919"/>
          </a:xfrm>
        </p:spPr>
        <p:txBody>
          <a:bodyPr/>
          <a:lstStyle/>
          <a:p>
            <a:pPr algn="ctr"/>
            <a:r>
              <a:rPr lang="en-US" sz="3600" b="1" dirty="0">
                <a:solidFill>
                  <a:schemeClr val="tx2"/>
                </a:solidFill>
                <a:latin typeface="Cambria" panose="02040503050406030204" pitchFamily="18" charset="0"/>
              </a:rPr>
              <a:t>Highlights</a:t>
            </a:r>
          </a:p>
        </p:txBody>
      </p:sp>
      <p:sp>
        <p:nvSpPr>
          <p:cNvPr id="3" name="Content Placeholder 2">
            <a:extLst>
              <a:ext uri="{FF2B5EF4-FFF2-40B4-BE49-F238E27FC236}">
                <a16:creationId xmlns:a16="http://schemas.microsoft.com/office/drawing/2014/main" id="{419C0B28-DF49-4C62-A78B-BEE5A2067788}"/>
              </a:ext>
            </a:extLst>
          </p:cNvPr>
          <p:cNvSpPr>
            <a:spLocks noGrp="1"/>
          </p:cNvSpPr>
          <p:nvPr>
            <p:ph idx="1"/>
          </p:nvPr>
        </p:nvSpPr>
        <p:spPr>
          <a:xfrm>
            <a:off x="161979" y="813392"/>
            <a:ext cx="11777472" cy="5363572"/>
          </a:xfrm>
        </p:spPr>
        <p:txBody>
          <a:bodyPr/>
          <a:lstStyle/>
          <a:p>
            <a:pPr marL="0" indent="0">
              <a:buNone/>
            </a:pPr>
            <a:endParaRPr lang="en-US" dirty="0">
              <a:latin typeface="Cambria" panose="02040503050406030204" pitchFamily="18" charset="0"/>
            </a:endParaRPr>
          </a:p>
          <a:p>
            <a:endParaRPr lang="en-US" dirty="0">
              <a:latin typeface="Cambria" panose="02040503050406030204" pitchFamily="18" charset="0"/>
            </a:endParaRPr>
          </a:p>
        </p:txBody>
      </p:sp>
      <p:sp>
        <p:nvSpPr>
          <p:cNvPr id="4" name="Footer Placeholder 3">
            <a:extLst>
              <a:ext uri="{FF2B5EF4-FFF2-40B4-BE49-F238E27FC236}">
                <a16:creationId xmlns:a16="http://schemas.microsoft.com/office/drawing/2014/main" id="{9DCF1457-A1F2-4315-8343-7F6E5BB75FF3}"/>
              </a:ext>
            </a:extLst>
          </p:cNvPr>
          <p:cNvSpPr>
            <a:spLocks noGrp="1"/>
          </p:cNvSpPr>
          <p:nvPr>
            <p:ph type="ftr" sz="quarter" idx="11"/>
          </p:nvPr>
        </p:nvSpPr>
        <p:spPr>
          <a:xfrm>
            <a:off x="8160151" y="6411850"/>
            <a:ext cx="2250311" cy="365125"/>
          </a:xfrm>
        </p:spPr>
        <p:txBody>
          <a:bodyPr/>
          <a:lstStyle/>
          <a:p>
            <a:pPr>
              <a:defRPr/>
            </a:pPr>
            <a:r>
              <a:rPr lang="en-US" dirty="0"/>
              <a:t>August 3 2020</a:t>
            </a:r>
          </a:p>
        </p:txBody>
      </p:sp>
      <p:sp>
        <p:nvSpPr>
          <p:cNvPr id="5" name="Slide Number Placeholder 2">
            <a:extLst>
              <a:ext uri="{FF2B5EF4-FFF2-40B4-BE49-F238E27FC236}">
                <a16:creationId xmlns:a16="http://schemas.microsoft.com/office/drawing/2014/main" id="{1450C944-A845-FD4E-B824-04836E8AE181}"/>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20</a:t>
            </a:fld>
            <a:endParaRPr lang="en-GB" sz="2400" dirty="0"/>
          </a:p>
        </p:txBody>
      </p:sp>
      <p:sp>
        <p:nvSpPr>
          <p:cNvPr id="7" name="Rectangle 6">
            <a:extLst>
              <a:ext uri="{FF2B5EF4-FFF2-40B4-BE49-F238E27FC236}">
                <a16:creationId xmlns:a16="http://schemas.microsoft.com/office/drawing/2014/main" id="{8FE060D7-CB60-3649-828F-96AA767B2F4A}"/>
              </a:ext>
            </a:extLst>
          </p:cNvPr>
          <p:cNvSpPr/>
          <p:nvPr/>
        </p:nvSpPr>
        <p:spPr>
          <a:xfrm>
            <a:off x="0" y="408930"/>
            <a:ext cx="12191999" cy="5632311"/>
          </a:xfrm>
          <a:prstGeom prst="rect">
            <a:avLst/>
          </a:prstGeom>
        </p:spPr>
        <p:txBody>
          <a:bodyPr wrap="square">
            <a:spAutoFit/>
          </a:bodyPr>
          <a:lstStyle/>
          <a:p>
            <a:pPr marL="736600" indent="-342900">
              <a:lnSpc>
                <a:spcPct val="100000"/>
              </a:lnSpc>
              <a:spcBef>
                <a:spcPts val="0"/>
              </a:spcBef>
              <a:buSzPct val="100000"/>
              <a:buFont typeface="+mj-lt"/>
              <a:buAutoNum type="arabicPeriod"/>
            </a:pPr>
            <a:r>
              <a:rPr lang="en-US" sz="2000" dirty="0">
                <a:latin typeface="Cambria" panose="02040503050406030204" pitchFamily="18" charset="0"/>
              </a:rPr>
              <a:t>COVID-19 pandemic and the related responses compelled about 115,000 businesses to either permanently or temporarily close down</a:t>
            </a:r>
          </a:p>
          <a:p>
            <a:pPr marL="736600" indent="-342900">
              <a:lnSpc>
                <a:spcPct val="100000"/>
              </a:lnSpc>
              <a:spcBef>
                <a:spcPts val="0"/>
              </a:spcBef>
              <a:buSzPts val="2800"/>
              <a:buFont typeface="+mj-lt"/>
              <a:buAutoNum type="arabicPeriod"/>
            </a:pPr>
            <a:endParaRPr lang="en-US" sz="2000" dirty="0">
              <a:latin typeface="Cambria" panose="02040503050406030204" pitchFamily="18" charset="0"/>
            </a:endParaRPr>
          </a:p>
          <a:p>
            <a:pPr marL="736600" indent="-342900">
              <a:lnSpc>
                <a:spcPct val="100000"/>
              </a:lnSpc>
              <a:spcBef>
                <a:spcPts val="0"/>
              </a:spcBef>
              <a:buSzPct val="100000"/>
              <a:buFont typeface="+mj-lt"/>
              <a:buAutoNum type="arabicPeriod"/>
            </a:pPr>
            <a:r>
              <a:rPr lang="en-US" sz="2000" dirty="0">
                <a:latin typeface="Cambria" panose="02040503050406030204" pitchFamily="18" charset="0"/>
              </a:rPr>
              <a:t>Sales of businesses reduced by 26 percent between March 2019 and March 2020 and by 36 percent between April 2019 and April 2020</a:t>
            </a:r>
          </a:p>
          <a:p>
            <a:pPr marL="736600" indent="-342900">
              <a:lnSpc>
                <a:spcPct val="100000"/>
              </a:lnSpc>
              <a:spcBef>
                <a:spcPts val="0"/>
              </a:spcBef>
              <a:buSzPct val="100000"/>
              <a:buFont typeface="+mj-lt"/>
              <a:buAutoNum type="arabicPeriod"/>
            </a:pPr>
            <a:endParaRPr lang="en-US" sz="2000" dirty="0">
              <a:latin typeface="Cambria" panose="02040503050406030204" pitchFamily="18" charset="0"/>
            </a:endParaRPr>
          </a:p>
          <a:p>
            <a:pPr marL="736600" indent="-342900">
              <a:lnSpc>
                <a:spcPct val="100000"/>
              </a:lnSpc>
              <a:spcBef>
                <a:spcPts val="0"/>
              </a:spcBef>
              <a:buSzPct val="100000"/>
              <a:buFont typeface="+mj-lt"/>
              <a:buAutoNum type="arabicPeriod"/>
            </a:pPr>
            <a:r>
              <a:rPr lang="en-US" sz="2000" dirty="0">
                <a:latin typeface="Cambria" panose="02040503050406030204" pitchFamily="18" charset="0"/>
              </a:rPr>
              <a:t>Accommodation and Food sub -sector recorded the highest dip of 57 percent</a:t>
            </a:r>
          </a:p>
          <a:p>
            <a:pPr marL="736600" indent="-342900">
              <a:lnSpc>
                <a:spcPct val="100000"/>
              </a:lnSpc>
              <a:spcBef>
                <a:spcPts val="0"/>
              </a:spcBef>
              <a:buSzPct val="100000"/>
              <a:buFont typeface="+mj-lt"/>
              <a:buAutoNum type="arabicPeriod"/>
            </a:pPr>
            <a:endParaRPr lang="en-US" sz="2000" dirty="0">
              <a:latin typeface="Cambria" panose="02040503050406030204" pitchFamily="18" charset="0"/>
            </a:endParaRPr>
          </a:p>
          <a:p>
            <a:pPr marL="736600" indent="-342900">
              <a:lnSpc>
                <a:spcPct val="100000"/>
              </a:lnSpc>
              <a:spcBef>
                <a:spcPts val="0"/>
              </a:spcBef>
              <a:buSzPct val="100000"/>
              <a:buFont typeface="+mj-lt"/>
              <a:buAutoNum type="arabicPeriod"/>
            </a:pPr>
            <a:r>
              <a:rPr lang="en-US" sz="2000" dirty="0">
                <a:latin typeface="Cambria" panose="02040503050406030204" pitchFamily="18" charset="0"/>
              </a:rPr>
              <a:t>More than 45, 000 workers lost their jobs during partial lockdown. Workers in Accommodation and food sector were mostly affected</a:t>
            </a:r>
          </a:p>
          <a:p>
            <a:pPr marL="736600" indent="-342900">
              <a:lnSpc>
                <a:spcPct val="100000"/>
              </a:lnSpc>
              <a:spcBef>
                <a:spcPts val="0"/>
              </a:spcBef>
              <a:buSzPct val="100000"/>
              <a:buFont typeface="+mj-lt"/>
              <a:buAutoNum type="arabicPeriod"/>
            </a:pPr>
            <a:endParaRPr lang="en-US" sz="2000" dirty="0">
              <a:latin typeface="Cambria" panose="02040503050406030204" pitchFamily="18" charset="0"/>
            </a:endParaRPr>
          </a:p>
          <a:p>
            <a:pPr marL="736600" indent="-342900">
              <a:lnSpc>
                <a:spcPct val="100000"/>
              </a:lnSpc>
              <a:spcBef>
                <a:spcPts val="0"/>
              </a:spcBef>
              <a:buSzPct val="100000"/>
              <a:buFont typeface="+mj-lt"/>
              <a:buAutoNum type="arabicPeriod"/>
            </a:pPr>
            <a:r>
              <a:rPr lang="en-US" sz="2000" dirty="0">
                <a:latin typeface="Cambria" panose="02040503050406030204" pitchFamily="18" charset="0"/>
              </a:rPr>
              <a:t>More than 770,000 workers of businesses had their wages reduced </a:t>
            </a:r>
          </a:p>
          <a:p>
            <a:pPr marL="736600" indent="-342900">
              <a:lnSpc>
                <a:spcPct val="100000"/>
              </a:lnSpc>
              <a:spcBef>
                <a:spcPts val="0"/>
              </a:spcBef>
              <a:buSzPct val="100000"/>
              <a:buFont typeface="+mj-lt"/>
              <a:buAutoNum type="arabicPeriod"/>
            </a:pPr>
            <a:endParaRPr lang="en-US" sz="2000" dirty="0">
              <a:latin typeface="Cambria" panose="02040503050406030204" pitchFamily="18" charset="0"/>
            </a:endParaRPr>
          </a:p>
          <a:p>
            <a:pPr marL="736600" indent="-342900">
              <a:spcBef>
                <a:spcPts val="0"/>
              </a:spcBef>
              <a:buSzPct val="100000"/>
              <a:buFont typeface="+mj-lt"/>
              <a:buAutoNum type="arabicPeriod"/>
            </a:pPr>
            <a:r>
              <a:rPr lang="en-GB" sz="2000" dirty="0">
                <a:solidFill>
                  <a:schemeClr val="dk1"/>
                </a:solidFill>
                <a:latin typeface="Cambria" panose="02040503050406030204" pitchFamily="18" charset="0"/>
                <a:ea typeface="Raleway"/>
                <a:cs typeface="Raleway"/>
                <a:sym typeface="Raleway"/>
              </a:rPr>
              <a:t>Less than 10 percent of businesses adopted or intensified the use of internet for their operations</a:t>
            </a:r>
          </a:p>
          <a:p>
            <a:pPr marL="736600" indent="-342900">
              <a:spcBef>
                <a:spcPts val="0"/>
              </a:spcBef>
              <a:buSzPct val="100000"/>
              <a:buFont typeface="+mj-lt"/>
              <a:buAutoNum type="arabicPeriod"/>
            </a:pPr>
            <a:endParaRPr lang="en-GB" sz="2000" dirty="0">
              <a:solidFill>
                <a:schemeClr val="dk1"/>
              </a:solidFill>
              <a:latin typeface="Cambria" panose="02040503050406030204" pitchFamily="18" charset="0"/>
              <a:ea typeface="Raleway"/>
              <a:cs typeface="Raleway"/>
              <a:sym typeface="Raleway"/>
            </a:endParaRPr>
          </a:p>
          <a:p>
            <a:pPr marL="736600" indent="-342900">
              <a:spcBef>
                <a:spcPts val="0"/>
              </a:spcBef>
              <a:buSzPct val="100000"/>
              <a:buFont typeface="+mj-lt"/>
              <a:buAutoNum type="arabicPeriod"/>
            </a:pPr>
            <a:r>
              <a:rPr lang="en-US" sz="2000" dirty="0">
                <a:latin typeface="Cambria" panose="02040503050406030204" pitchFamily="18" charset="0"/>
              </a:rPr>
              <a:t>On the average, close to 131,000 businesses indicated that they had challenges accessing finance</a:t>
            </a:r>
          </a:p>
          <a:p>
            <a:pPr marL="736600" indent="-342900">
              <a:spcBef>
                <a:spcPts val="0"/>
              </a:spcBef>
              <a:buSzPct val="100000"/>
              <a:buFont typeface="+mj-lt"/>
              <a:buAutoNum type="arabicPeriod"/>
            </a:pPr>
            <a:endParaRPr lang="en-US" sz="2000" dirty="0">
              <a:latin typeface="Cambria" panose="02040503050406030204" pitchFamily="18" charset="0"/>
            </a:endParaRPr>
          </a:p>
          <a:p>
            <a:pPr marL="736600" indent="-342900">
              <a:spcBef>
                <a:spcPts val="0"/>
              </a:spcBef>
              <a:buSzPct val="100000"/>
              <a:buFont typeface="+mj-lt"/>
              <a:buAutoNum type="arabicPeriod"/>
            </a:pPr>
            <a:r>
              <a:rPr lang="en-US" sz="2000" dirty="0">
                <a:latin typeface="Cambria" panose="02040503050406030204" pitchFamily="18" charset="0"/>
              </a:rPr>
              <a:t>More than 60 percent of firms are calling for subsidized interest rates </a:t>
            </a:r>
          </a:p>
        </p:txBody>
      </p:sp>
    </p:spTree>
    <p:extLst>
      <p:ext uri="{BB962C8B-B14F-4D97-AF65-F5344CB8AC3E}">
        <p14:creationId xmlns:p14="http://schemas.microsoft.com/office/powerpoint/2010/main" val="158317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0"/>
          <p:cNvSpPr txBox="1"/>
          <p:nvPr/>
        </p:nvSpPr>
        <p:spPr>
          <a:xfrm>
            <a:off x="0" y="180242"/>
            <a:ext cx="12192000"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3500" b="1" dirty="0">
                <a:solidFill>
                  <a:schemeClr val="tx2"/>
                </a:solidFill>
                <a:latin typeface="Cambria" panose="02040503050406030204" pitchFamily="18" charset="0"/>
                <a:ea typeface="Crimson Text"/>
                <a:cs typeface="Crimson Text"/>
                <a:sym typeface="Crimson Text"/>
              </a:rPr>
              <a:t>Upcoming Activities</a:t>
            </a:r>
            <a:endParaRPr sz="3500" b="1" dirty="0">
              <a:solidFill>
                <a:schemeClr val="tx2"/>
              </a:solidFill>
              <a:latin typeface="Cambria" panose="02040503050406030204" pitchFamily="18" charset="0"/>
              <a:ea typeface="Crimson Text"/>
              <a:cs typeface="Crimson Text"/>
              <a:sym typeface="Crimson Text"/>
            </a:endParaRPr>
          </a:p>
        </p:txBody>
      </p:sp>
      <p:sp>
        <p:nvSpPr>
          <p:cNvPr id="306" name="Google Shape;306;p40"/>
          <p:cNvSpPr txBox="1"/>
          <p:nvPr/>
        </p:nvSpPr>
        <p:spPr>
          <a:xfrm>
            <a:off x="128240" y="720249"/>
            <a:ext cx="12063760" cy="5152500"/>
          </a:xfrm>
          <a:prstGeom prst="rect">
            <a:avLst/>
          </a:prstGeom>
          <a:noFill/>
          <a:ln>
            <a:noFill/>
          </a:ln>
        </p:spPr>
        <p:txBody>
          <a:bodyPr spcFirstLastPara="1" wrap="square" lIns="91425" tIns="45700" rIns="91425" bIns="45700" anchor="t" anchorCtr="0">
            <a:noAutofit/>
          </a:bodyPr>
          <a:lstStyle/>
          <a:p>
            <a:pPr marL="457200" marR="0" lvl="0" indent="-387350" algn="l" rtl="0">
              <a:lnSpc>
                <a:spcPct val="100000"/>
              </a:lnSpc>
              <a:spcBef>
                <a:spcPts val="0"/>
              </a:spcBef>
              <a:spcAft>
                <a:spcPts val="0"/>
              </a:spcAft>
              <a:buClr>
                <a:schemeClr val="dk1"/>
              </a:buClr>
              <a:buSzPts val="2500"/>
              <a:buFont typeface="Raleway"/>
              <a:buChar char="●"/>
            </a:pPr>
            <a:r>
              <a:rPr lang="en-GB" sz="2800" dirty="0">
                <a:solidFill>
                  <a:schemeClr val="dk1"/>
                </a:solidFill>
                <a:latin typeface="Cambria" panose="02040503050406030204" pitchFamily="18" charset="0"/>
                <a:ea typeface="Raleway"/>
                <a:cs typeface="Raleway"/>
                <a:sym typeface="Raleway"/>
              </a:rPr>
              <a:t>Institutionalised regular releases for at least the next six months</a:t>
            </a:r>
          </a:p>
          <a:p>
            <a:pPr marL="1041400" lvl="1" indent="-514350">
              <a:spcBef>
                <a:spcPts val="0"/>
              </a:spcBef>
              <a:spcAft>
                <a:spcPts val="0"/>
              </a:spcAft>
              <a:buClr>
                <a:schemeClr val="dk1"/>
              </a:buClr>
              <a:buSzPts val="2500"/>
              <a:buFont typeface="+mj-lt"/>
              <a:buAutoNum type="arabicPeriod"/>
            </a:pPr>
            <a:r>
              <a:rPr lang="en-GB" sz="2800" dirty="0">
                <a:solidFill>
                  <a:schemeClr val="dk1"/>
                </a:solidFill>
                <a:latin typeface="Cambria" panose="02040503050406030204" pitchFamily="18" charset="0"/>
                <a:ea typeface="Raleway"/>
                <a:cs typeface="Raleway"/>
                <a:sym typeface="Raleway"/>
              </a:rPr>
              <a:t>Determine factors that lessen or heighten the effects of COVID-19 and related responses on sales and employment of businesses</a:t>
            </a:r>
          </a:p>
          <a:p>
            <a:pPr marL="1041400" lvl="1" indent="-514350">
              <a:spcBef>
                <a:spcPts val="0"/>
              </a:spcBef>
              <a:spcAft>
                <a:spcPts val="0"/>
              </a:spcAft>
              <a:buClr>
                <a:schemeClr val="dk1"/>
              </a:buClr>
              <a:buSzPts val="2500"/>
              <a:buFont typeface="+mj-lt"/>
              <a:buAutoNum type="arabicPeriod"/>
            </a:pPr>
            <a:r>
              <a:rPr lang="en-GB" sz="2800" dirty="0">
                <a:solidFill>
                  <a:schemeClr val="dk1"/>
                </a:solidFill>
                <a:latin typeface="Cambria" panose="02040503050406030204" pitchFamily="18" charset="0"/>
                <a:ea typeface="Raleway"/>
                <a:cs typeface="Raleway"/>
                <a:sym typeface="Raleway"/>
              </a:rPr>
              <a:t>Assess the variation of sales and employment across geographical areas and other background characteristics</a:t>
            </a:r>
          </a:p>
          <a:p>
            <a:pPr marL="1041400" lvl="1" indent="-514350">
              <a:spcBef>
                <a:spcPts val="0"/>
              </a:spcBef>
              <a:spcAft>
                <a:spcPts val="0"/>
              </a:spcAft>
              <a:buClr>
                <a:schemeClr val="dk1"/>
              </a:buClr>
              <a:buSzPts val="2500"/>
              <a:buFont typeface="+mj-lt"/>
              <a:buAutoNum type="arabicPeriod"/>
            </a:pPr>
            <a:r>
              <a:rPr lang="en-GB" sz="2800" dirty="0">
                <a:solidFill>
                  <a:schemeClr val="dk1"/>
                </a:solidFill>
                <a:latin typeface="Cambria" panose="02040503050406030204" pitchFamily="18" charset="0"/>
                <a:ea typeface="Raleway"/>
                <a:cs typeface="Raleway"/>
                <a:sym typeface="Raleway"/>
              </a:rPr>
              <a:t>Estimate the net impact of COVID-19 on performances of businesses</a:t>
            </a:r>
          </a:p>
          <a:p>
            <a:pPr marL="1041400" lvl="1" indent="-514350">
              <a:spcBef>
                <a:spcPts val="0"/>
              </a:spcBef>
              <a:spcAft>
                <a:spcPts val="0"/>
              </a:spcAft>
              <a:buClr>
                <a:schemeClr val="dk1"/>
              </a:buClr>
              <a:buSzPts val="2500"/>
              <a:buFont typeface="+mj-lt"/>
              <a:buAutoNum type="arabicPeriod"/>
            </a:pPr>
            <a:r>
              <a:rPr lang="en-GB" sz="2800" dirty="0">
                <a:solidFill>
                  <a:schemeClr val="dk1"/>
                </a:solidFill>
                <a:latin typeface="Cambria" panose="02040503050406030204" pitchFamily="18" charset="0"/>
                <a:ea typeface="Raleway"/>
                <a:cs typeface="Raleway"/>
                <a:sym typeface="Raleway"/>
              </a:rPr>
              <a:t>Examine the effectiveness of the innovative coping strategies of businesses</a:t>
            </a:r>
          </a:p>
          <a:p>
            <a:pPr marL="1041400" lvl="1" indent="-514350">
              <a:spcBef>
                <a:spcPts val="0"/>
              </a:spcBef>
              <a:spcAft>
                <a:spcPts val="0"/>
              </a:spcAft>
              <a:buClr>
                <a:schemeClr val="dk1"/>
              </a:buClr>
              <a:buSzPts val="2500"/>
              <a:buFont typeface="+mj-lt"/>
              <a:buAutoNum type="arabicPeriod"/>
            </a:pPr>
            <a:r>
              <a:rPr lang="en-GB" sz="2800" dirty="0">
                <a:solidFill>
                  <a:schemeClr val="dk1"/>
                </a:solidFill>
                <a:latin typeface="Cambria" panose="02040503050406030204" pitchFamily="18" charset="0"/>
                <a:ea typeface="Raleway"/>
                <a:cs typeface="Raleway"/>
                <a:sym typeface="Raleway"/>
              </a:rPr>
              <a:t>Analyse the responsiveness of Government’s interventions</a:t>
            </a:r>
          </a:p>
          <a:p>
            <a:pPr marL="69850" marR="0" lvl="0" algn="l" rtl="0">
              <a:lnSpc>
                <a:spcPct val="100000"/>
              </a:lnSpc>
              <a:spcBef>
                <a:spcPts val="0"/>
              </a:spcBef>
              <a:spcAft>
                <a:spcPts val="0"/>
              </a:spcAft>
              <a:buClr>
                <a:schemeClr val="dk1"/>
              </a:buClr>
              <a:buSzPts val="2500"/>
            </a:pPr>
            <a:endParaRPr lang="en-GB" sz="2800" dirty="0">
              <a:solidFill>
                <a:schemeClr val="dk1"/>
              </a:solidFill>
              <a:latin typeface="Cambria" panose="02040503050406030204" pitchFamily="18" charset="0"/>
              <a:ea typeface="Raleway"/>
              <a:cs typeface="Raleway"/>
              <a:sym typeface="Raleway"/>
            </a:endParaRPr>
          </a:p>
          <a:p>
            <a:pPr marL="457200" marR="0" lvl="0" indent="-387350" algn="l" rtl="0">
              <a:lnSpc>
                <a:spcPct val="100000"/>
              </a:lnSpc>
              <a:spcBef>
                <a:spcPts val="0"/>
              </a:spcBef>
              <a:spcAft>
                <a:spcPts val="0"/>
              </a:spcAft>
              <a:buClr>
                <a:schemeClr val="dk1"/>
              </a:buClr>
              <a:buSzPts val="2500"/>
              <a:buFont typeface="Raleway"/>
              <a:buChar char="●"/>
            </a:pPr>
            <a:r>
              <a:rPr lang="en-GB" sz="2800" dirty="0">
                <a:solidFill>
                  <a:schemeClr val="dk1"/>
                </a:solidFill>
                <a:latin typeface="Cambria" panose="02040503050406030204" pitchFamily="18" charset="0"/>
                <a:ea typeface="Raleway"/>
                <a:cs typeface="Raleway"/>
                <a:sym typeface="Raleway"/>
              </a:rPr>
              <a:t>Wave II of this survey to be conducted in August 2020 </a:t>
            </a:r>
          </a:p>
          <a:p>
            <a:pPr marL="457200" marR="0" lvl="0" indent="-387350" algn="l" rtl="0">
              <a:lnSpc>
                <a:spcPct val="100000"/>
              </a:lnSpc>
              <a:spcBef>
                <a:spcPts val="0"/>
              </a:spcBef>
              <a:spcAft>
                <a:spcPts val="0"/>
              </a:spcAft>
              <a:buClr>
                <a:schemeClr val="dk1"/>
              </a:buClr>
              <a:buSzPts val="2500"/>
              <a:buFont typeface="Raleway"/>
              <a:buChar char="●"/>
            </a:pPr>
            <a:endParaRPr sz="2800" dirty="0">
              <a:solidFill>
                <a:schemeClr val="dk1"/>
              </a:solidFill>
              <a:latin typeface="Cambria" panose="02040503050406030204" pitchFamily="18" charset="0"/>
              <a:ea typeface="Raleway"/>
              <a:cs typeface="Raleway"/>
              <a:sym typeface="Raleway"/>
            </a:endParaRPr>
          </a:p>
          <a:p>
            <a:pPr marL="914400" marR="0" lvl="1" indent="-387350" algn="l" rtl="0">
              <a:lnSpc>
                <a:spcPct val="100000"/>
              </a:lnSpc>
              <a:spcBef>
                <a:spcPts val="0"/>
              </a:spcBef>
              <a:spcAft>
                <a:spcPts val="0"/>
              </a:spcAft>
              <a:buClr>
                <a:schemeClr val="dk1"/>
              </a:buClr>
              <a:buSzPts val="2500"/>
              <a:buFont typeface="Raleway"/>
              <a:buChar char="○"/>
            </a:pPr>
            <a:endParaRPr lang="en-GB" sz="2800" dirty="0">
              <a:solidFill>
                <a:schemeClr val="dk1"/>
              </a:solidFill>
              <a:latin typeface="Cambria" panose="02040503050406030204" pitchFamily="18" charset="0"/>
              <a:ea typeface="Raleway"/>
              <a:cs typeface="Raleway"/>
              <a:sym typeface="Raleway"/>
            </a:endParaRPr>
          </a:p>
          <a:p>
            <a:pPr marL="914400" marR="0" lvl="1" indent="-387350" algn="l" rtl="0">
              <a:lnSpc>
                <a:spcPct val="100000"/>
              </a:lnSpc>
              <a:spcBef>
                <a:spcPts val="0"/>
              </a:spcBef>
              <a:spcAft>
                <a:spcPts val="0"/>
              </a:spcAft>
              <a:buClr>
                <a:schemeClr val="dk1"/>
              </a:buClr>
              <a:buSzPts val="2500"/>
              <a:buFont typeface="Raleway"/>
              <a:buChar char="○"/>
            </a:pPr>
            <a:endParaRPr lang="en-GB" sz="2800" dirty="0">
              <a:solidFill>
                <a:schemeClr val="dk1"/>
              </a:solidFill>
              <a:latin typeface="Cambria" panose="02040503050406030204" pitchFamily="18" charset="0"/>
              <a:ea typeface="Raleway"/>
              <a:cs typeface="Raleway"/>
              <a:sym typeface="Raleway"/>
            </a:endParaRPr>
          </a:p>
        </p:txBody>
      </p:sp>
      <p:sp>
        <p:nvSpPr>
          <p:cNvPr id="7" name="Slide Number Placeholder 2">
            <a:extLst>
              <a:ext uri="{FF2B5EF4-FFF2-40B4-BE49-F238E27FC236}">
                <a16:creationId xmlns:a16="http://schemas.microsoft.com/office/drawing/2014/main" id="{994EC68F-E65B-9B42-9322-F27F94422E01}"/>
              </a:ext>
            </a:extLst>
          </p:cNvPr>
          <p:cNvSpPr txBox="1">
            <a:spLocks/>
          </p:cNvSpPr>
          <p:nvPr/>
        </p:nvSpPr>
        <p:spPr>
          <a:xfrm>
            <a:off x="5903259" y="6359659"/>
            <a:ext cx="57822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bg1"/>
                </a:solidFill>
              </a:rPr>
              <a:pPr algn="r"/>
              <a:t>21</a:t>
            </a:fld>
            <a:endParaRPr lang="en-GB" sz="2400" dirty="0">
              <a:solidFill>
                <a:schemeClr val="bg1"/>
              </a:solidFill>
            </a:endParaRPr>
          </a:p>
        </p:txBody>
      </p:sp>
      <p:sp>
        <p:nvSpPr>
          <p:cNvPr id="5" name="Slide Number Placeholder 2">
            <a:extLst>
              <a:ext uri="{FF2B5EF4-FFF2-40B4-BE49-F238E27FC236}">
                <a16:creationId xmlns:a16="http://schemas.microsoft.com/office/drawing/2014/main" id="{2A157D6E-C1F4-3544-8629-C2A761C5E849}"/>
              </a:ext>
            </a:extLst>
          </p:cNvPr>
          <p:cNvSpPr txBox="1">
            <a:spLocks/>
          </p:cNvSpPr>
          <p:nvPr/>
        </p:nvSpPr>
        <p:spPr>
          <a:xfrm>
            <a:off x="5755341" y="6359659"/>
            <a:ext cx="57601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solidFill>
                  <a:schemeClr val="tx1"/>
                </a:solidFill>
              </a:rPr>
              <a:pPr/>
              <a:t>21</a:t>
            </a:fld>
            <a:endParaRPr lang="en-GB"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83125" y="109466"/>
            <a:ext cx="11584142"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2800" b="1" dirty="0">
                <a:solidFill>
                  <a:schemeClr val="tx2"/>
                </a:solidFill>
                <a:latin typeface="Cambria" panose="02040503050406030204" pitchFamily="18" charset="0"/>
                <a:ea typeface="Crimson Text"/>
                <a:cs typeface="Crimson Text"/>
                <a:sym typeface="Crimson Text"/>
              </a:rPr>
              <a:t>Motivation  - 1\2</a:t>
            </a:r>
            <a:endParaRPr sz="2800" b="1" dirty="0">
              <a:solidFill>
                <a:schemeClr val="tx2"/>
              </a:solidFill>
              <a:latin typeface="Cambria" panose="02040503050406030204" pitchFamily="18" charset="0"/>
              <a:ea typeface="Crimson Text"/>
              <a:cs typeface="Crimson Text"/>
              <a:sym typeface="Crimson Text"/>
            </a:endParaRPr>
          </a:p>
        </p:txBody>
      </p:sp>
      <p:sp>
        <p:nvSpPr>
          <p:cNvPr id="9" name="Text Placeholder 6">
            <a:extLst>
              <a:ext uri="{FF2B5EF4-FFF2-40B4-BE49-F238E27FC236}">
                <a16:creationId xmlns:a16="http://schemas.microsoft.com/office/drawing/2014/main" id="{D0CAB918-2F48-4E6F-9B76-DF0F5B159ADF}"/>
              </a:ext>
            </a:extLst>
          </p:cNvPr>
          <p:cNvSpPr txBox="1">
            <a:spLocks/>
          </p:cNvSpPr>
          <p:nvPr/>
        </p:nvSpPr>
        <p:spPr>
          <a:xfrm>
            <a:off x="303929" y="621718"/>
            <a:ext cx="11584142" cy="5453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dirty="0">
                <a:latin typeface="Cambria" panose="02040503050406030204" pitchFamily="18" charset="0"/>
              </a:rPr>
              <a:t>COVID-19 from both a health and non-health perspective has unquestionably affected business operations and performance</a:t>
            </a:r>
          </a:p>
          <a:p>
            <a:pPr marL="571500" indent="-457200">
              <a:buFont typeface="+mj-lt"/>
              <a:buAutoNum type="arabicPeriod"/>
            </a:pPr>
            <a:r>
              <a:rPr lang="en-US" sz="2400" dirty="0">
                <a:latin typeface="Cambria" panose="02040503050406030204" pitchFamily="18" charset="0"/>
              </a:rPr>
              <a:t>In what dimensions have been businesses been affected?</a:t>
            </a:r>
          </a:p>
          <a:p>
            <a:pPr lvl="1"/>
            <a:r>
              <a:rPr lang="en-US" dirty="0">
                <a:latin typeface="Cambria" panose="02040503050406030204" pitchFamily="18" charset="0"/>
              </a:rPr>
              <a:t>Some of which include:</a:t>
            </a:r>
          </a:p>
          <a:p>
            <a:pPr marL="1543050" lvl="2" indent="-514350">
              <a:buFont typeface="+mj-lt"/>
              <a:buAutoNum type="romanLcPeriod"/>
            </a:pPr>
            <a:r>
              <a:rPr lang="en-US" sz="2400" dirty="0">
                <a:solidFill>
                  <a:schemeClr val="tx1">
                    <a:lumMod val="75000"/>
                    <a:lumOff val="25000"/>
                  </a:schemeClr>
                </a:solidFill>
                <a:latin typeface="Cambria" panose="02040503050406030204" pitchFamily="18" charset="0"/>
              </a:rPr>
              <a:t>Disruptions in </a:t>
            </a:r>
            <a:r>
              <a:rPr lang="en-US" sz="2400" dirty="0" err="1">
                <a:solidFill>
                  <a:schemeClr val="tx1">
                    <a:lumMod val="75000"/>
                    <a:lumOff val="25000"/>
                  </a:schemeClr>
                </a:solidFill>
                <a:latin typeface="Cambria" panose="02040503050406030204" pitchFamily="18" charset="0"/>
              </a:rPr>
              <a:t>labour</a:t>
            </a:r>
            <a:r>
              <a:rPr lang="en-US" sz="2400" dirty="0">
                <a:solidFill>
                  <a:schemeClr val="tx1">
                    <a:lumMod val="75000"/>
                    <a:lumOff val="25000"/>
                  </a:schemeClr>
                </a:solidFill>
                <a:latin typeface="Cambria" panose="02040503050406030204" pitchFamily="18" charset="0"/>
              </a:rPr>
              <a:t> supply as a result of COVID-19 related morbidity, mortality, self exclusion from work and disarranged telework engagement</a:t>
            </a:r>
          </a:p>
          <a:p>
            <a:pPr marL="1543050" lvl="2" indent="-514350">
              <a:buFont typeface="+mj-lt"/>
              <a:buAutoNum type="romanLcPeriod"/>
            </a:pPr>
            <a:r>
              <a:rPr lang="en-US" sz="2400" b="1" dirty="0">
                <a:latin typeface="Cambria" panose="02040503050406030204" pitchFamily="18" charset="0"/>
              </a:rPr>
              <a:t>Business closures in view of partial lockdown of Greater Accra and Kumasi</a:t>
            </a:r>
          </a:p>
          <a:p>
            <a:pPr marL="1543050" lvl="2" indent="-514350">
              <a:buFont typeface="+mj-lt"/>
              <a:buAutoNum type="romanLcPeriod"/>
            </a:pPr>
            <a:r>
              <a:rPr lang="en-US" sz="2400" b="1" dirty="0">
                <a:latin typeface="Cambria" panose="02040503050406030204" pitchFamily="18" charset="0"/>
              </a:rPr>
              <a:t>Slow down and disturbances in demand of goods and services due to diverse reasons including wider effects of partial lockdown, anxiety among consumers and border closures</a:t>
            </a:r>
          </a:p>
          <a:p>
            <a:pPr marL="1543050" lvl="2" indent="-514350">
              <a:buFont typeface="+mj-lt"/>
              <a:buAutoNum type="romanLcPeriod"/>
            </a:pPr>
            <a:r>
              <a:rPr lang="en-US" sz="2400" b="1" dirty="0">
                <a:latin typeface="Cambria" panose="02040503050406030204" pitchFamily="18" charset="0"/>
              </a:rPr>
              <a:t>Interruptions in supply of inputs and access to finance given mobility restrictions, global disturbances</a:t>
            </a:r>
          </a:p>
          <a:p>
            <a:pPr marL="1543050" lvl="2" indent="-514350">
              <a:buFont typeface="+mj-lt"/>
              <a:buAutoNum type="romanLcPeriod"/>
            </a:pPr>
            <a:r>
              <a:rPr lang="en-US" sz="2400" b="1" dirty="0">
                <a:latin typeface="Cambria" panose="02040503050406030204" pitchFamily="18" charset="0"/>
              </a:rPr>
              <a:t>Trough in sales and profits</a:t>
            </a:r>
          </a:p>
          <a:p>
            <a:pPr marL="1543050" lvl="2" indent="-514350">
              <a:buFont typeface="+mj-lt"/>
              <a:buAutoNum type="romanLcPeriod"/>
            </a:pPr>
            <a:endParaRPr lang="en-US" sz="2400" dirty="0">
              <a:latin typeface="Cambria" panose="02040503050406030204" pitchFamily="18" charset="0"/>
            </a:endParaRPr>
          </a:p>
          <a:p>
            <a:pPr lvl="1"/>
            <a:endParaRPr lang="en-US" dirty="0">
              <a:latin typeface="Cambria" panose="02040503050406030204" pitchFamily="18" charset="0"/>
            </a:endParaRPr>
          </a:p>
          <a:p>
            <a:pPr marL="114300" indent="0">
              <a:buNone/>
            </a:pPr>
            <a:endParaRPr lang="en-US" sz="2400" dirty="0">
              <a:latin typeface="Cambria" panose="02040503050406030204" pitchFamily="18" charset="0"/>
            </a:endParaRPr>
          </a:p>
          <a:p>
            <a:endParaRPr lang="en-GH" sz="2400" dirty="0">
              <a:latin typeface="Cambria" panose="02040503050406030204" pitchFamily="18" charset="0"/>
            </a:endParaRPr>
          </a:p>
        </p:txBody>
      </p:sp>
      <p:sp>
        <p:nvSpPr>
          <p:cNvPr id="10" name="Slide Number Placeholder 2">
            <a:extLst>
              <a:ext uri="{FF2B5EF4-FFF2-40B4-BE49-F238E27FC236}">
                <a16:creationId xmlns:a16="http://schemas.microsoft.com/office/drawing/2014/main" id="{52F249A6-E6C9-4746-9D64-278CFDB13FDD}"/>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3</a:t>
            </a:fld>
            <a:endParaRPr lang="en-GB" sz="2400" dirty="0"/>
          </a:p>
        </p:txBody>
      </p:sp>
      <p:sp>
        <p:nvSpPr>
          <p:cNvPr id="4" name="Footer Placeholder 3">
            <a:extLst>
              <a:ext uri="{FF2B5EF4-FFF2-40B4-BE49-F238E27FC236}">
                <a16:creationId xmlns:a16="http://schemas.microsoft.com/office/drawing/2014/main" id="{B7CE6740-C435-4850-8DBE-326A3101CFF2}"/>
              </a:ext>
            </a:extLst>
          </p:cNvPr>
          <p:cNvSpPr>
            <a:spLocks noGrp="1"/>
          </p:cNvSpPr>
          <p:nvPr>
            <p:ph type="ftr" sz="quarter" idx="11"/>
          </p:nvPr>
        </p:nvSpPr>
        <p:spPr>
          <a:xfrm>
            <a:off x="6287529" y="6404556"/>
            <a:ext cx="4114800" cy="365125"/>
          </a:xfrm>
        </p:spPr>
        <p:txBody>
          <a:bodyPr/>
          <a:lstStyle/>
          <a:p>
            <a:pPr>
              <a:defRPr/>
            </a:pPr>
            <a:r>
              <a:rPr lang="en-US" dirty="0"/>
              <a:t>August 3 2020</a:t>
            </a:r>
          </a:p>
        </p:txBody>
      </p:sp>
    </p:spTree>
    <p:extLst>
      <p:ext uri="{BB962C8B-B14F-4D97-AF65-F5344CB8AC3E}">
        <p14:creationId xmlns:p14="http://schemas.microsoft.com/office/powerpoint/2010/main" val="212366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83125" y="109466"/>
            <a:ext cx="11584142"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2800" b="1" dirty="0">
                <a:solidFill>
                  <a:schemeClr val="tx2"/>
                </a:solidFill>
                <a:latin typeface="Cambria" panose="02040503050406030204" pitchFamily="18" charset="0"/>
                <a:ea typeface="Crimson Text"/>
                <a:cs typeface="Crimson Text"/>
                <a:sym typeface="Crimson Text"/>
              </a:rPr>
              <a:t>Motivation – 2\2</a:t>
            </a:r>
            <a:endParaRPr sz="2800" b="1" dirty="0">
              <a:solidFill>
                <a:schemeClr val="tx2"/>
              </a:solidFill>
              <a:latin typeface="Cambria" panose="02040503050406030204" pitchFamily="18" charset="0"/>
              <a:ea typeface="Crimson Text"/>
              <a:cs typeface="Crimson Text"/>
              <a:sym typeface="Crimson Text"/>
            </a:endParaRPr>
          </a:p>
        </p:txBody>
      </p:sp>
      <p:sp>
        <p:nvSpPr>
          <p:cNvPr id="9" name="Text Placeholder 6">
            <a:extLst>
              <a:ext uri="{FF2B5EF4-FFF2-40B4-BE49-F238E27FC236}">
                <a16:creationId xmlns:a16="http://schemas.microsoft.com/office/drawing/2014/main" id="{D0CAB918-2F48-4E6F-9B76-DF0F5B159ADF}"/>
              </a:ext>
            </a:extLst>
          </p:cNvPr>
          <p:cNvSpPr txBox="1">
            <a:spLocks/>
          </p:cNvSpPr>
          <p:nvPr/>
        </p:nvSpPr>
        <p:spPr>
          <a:xfrm>
            <a:off x="303929" y="658789"/>
            <a:ext cx="11584142" cy="5453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628650" indent="-514350">
              <a:buFont typeface="+mj-lt"/>
              <a:buAutoNum type="arabicPeriod" startAt="2"/>
            </a:pPr>
            <a:r>
              <a:rPr lang="en-US" sz="2500" dirty="0">
                <a:solidFill>
                  <a:schemeClr val="tx1">
                    <a:lumMod val="75000"/>
                    <a:lumOff val="25000"/>
                  </a:schemeClr>
                </a:solidFill>
                <a:latin typeface="Cambria" panose="02040503050406030204" pitchFamily="18" charset="0"/>
              </a:rPr>
              <a:t>Which type (size and sector) of businesses have been affected and in what ways?</a:t>
            </a:r>
          </a:p>
          <a:p>
            <a:pPr marL="628650" indent="-514350">
              <a:buFont typeface="+mj-lt"/>
              <a:buAutoNum type="arabicPeriod" startAt="2"/>
            </a:pPr>
            <a:r>
              <a:rPr lang="en-US" sz="2500" dirty="0">
                <a:solidFill>
                  <a:schemeClr val="tx1">
                    <a:lumMod val="75000"/>
                    <a:lumOff val="25000"/>
                  </a:schemeClr>
                </a:solidFill>
                <a:latin typeface="Cambria" panose="02040503050406030204" pitchFamily="18" charset="0"/>
              </a:rPr>
              <a:t>Did the effects vary depending background characteristics including ownership structure, location, age, legal status and registration and in what ways?</a:t>
            </a:r>
          </a:p>
          <a:p>
            <a:pPr marL="628650" indent="-514350">
              <a:buFont typeface="+mj-lt"/>
              <a:buAutoNum type="arabicPeriod" startAt="2"/>
            </a:pPr>
            <a:r>
              <a:rPr lang="en-US" sz="2500" b="1" dirty="0">
                <a:latin typeface="Cambria" panose="02040503050406030204" pitchFamily="18" charset="0"/>
              </a:rPr>
              <a:t>How did businesses respond?</a:t>
            </a:r>
          </a:p>
          <a:p>
            <a:pPr marL="628650" indent="-514350">
              <a:buFont typeface="+mj-lt"/>
              <a:buAutoNum type="arabicPeriod" startAt="2"/>
            </a:pPr>
            <a:r>
              <a:rPr lang="en-US" sz="2500" b="1" dirty="0">
                <a:latin typeface="Cambria" panose="02040503050406030204" pitchFamily="18" charset="0"/>
              </a:rPr>
              <a:t>What next?</a:t>
            </a:r>
          </a:p>
          <a:p>
            <a:pPr lvl="1"/>
            <a:r>
              <a:rPr lang="en-US" sz="2500" b="1" dirty="0">
                <a:latin typeface="Cambria" panose="02040503050406030204" pitchFamily="18" charset="0"/>
              </a:rPr>
              <a:t>Recovery</a:t>
            </a:r>
          </a:p>
          <a:p>
            <a:pPr lvl="2"/>
            <a:r>
              <a:rPr lang="en-US" sz="2500" b="1" dirty="0">
                <a:latin typeface="Cambria" panose="02040503050406030204" pitchFamily="18" charset="0"/>
              </a:rPr>
              <a:t>Stimulus</a:t>
            </a:r>
          </a:p>
          <a:p>
            <a:pPr lvl="2"/>
            <a:r>
              <a:rPr lang="en-US" sz="2500" b="1" dirty="0">
                <a:latin typeface="Cambria" panose="02040503050406030204" pitchFamily="18" charset="0"/>
              </a:rPr>
              <a:t>Benefits</a:t>
            </a:r>
          </a:p>
          <a:p>
            <a:pPr lvl="3"/>
            <a:r>
              <a:rPr lang="en-US" sz="2500" b="1" dirty="0">
                <a:latin typeface="Cambria" panose="02040503050406030204" pitchFamily="18" charset="0"/>
              </a:rPr>
              <a:t>Reemployment </a:t>
            </a:r>
          </a:p>
          <a:p>
            <a:pPr lvl="1"/>
            <a:r>
              <a:rPr lang="en-US" sz="2500" b="1" dirty="0">
                <a:latin typeface="Cambria" panose="02040503050406030204" pitchFamily="18" charset="0"/>
              </a:rPr>
              <a:t>Expectations</a:t>
            </a:r>
          </a:p>
          <a:p>
            <a:pPr lvl="2"/>
            <a:r>
              <a:rPr lang="en-US" sz="2500" b="1" dirty="0">
                <a:latin typeface="Cambria" panose="02040503050406030204" pitchFamily="18" charset="0"/>
              </a:rPr>
              <a:t>Desired policies</a:t>
            </a:r>
          </a:p>
          <a:p>
            <a:pPr lvl="1"/>
            <a:r>
              <a:rPr lang="en-US" sz="2500" b="1" dirty="0">
                <a:latin typeface="Cambria" panose="02040503050406030204" pitchFamily="18" charset="0"/>
              </a:rPr>
              <a:t>Duration</a:t>
            </a:r>
          </a:p>
          <a:p>
            <a:pPr lvl="1"/>
            <a:endParaRPr lang="en-US" sz="2500" dirty="0">
              <a:latin typeface="Cambria" panose="02040503050406030204" pitchFamily="18" charset="0"/>
            </a:endParaRPr>
          </a:p>
          <a:p>
            <a:pPr marL="114300" indent="0">
              <a:buNone/>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10" name="Slide Number Placeholder 2">
            <a:extLst>
              <a:ext uri="{FF2B5EF4-FFF2-40B4-BE49-F238E27FC236}">
                <a16:creationId xmlns:a16="http://schemas.microsoft.com/office/drawing/2014/main" id="{52F249A6-E6C9-4746-9D64-278CFDB13FDD}"/>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4</a:t>
            </a:fld>
            <a:endParaRPr lang="en-GB" sz="2400" dirty="0"/>
          </a:p>
        </p:txBody>
      </p:sp>
      <p:sp>
        <p:nvSpPr>
          <p:cNvPr id="4" name="Footer Placeholder 3">
            <a:extLst>
              <a:ext uri="{FF2B5EF4-FFF2-40B4-BE49-F238E27FC236}">
                <a16:creationId xmlns:a16="http://schemas.microsoft.com/office/drawing/2014/main" id="{B7CE6740-C435-4850-8DBE-326A3101CFF2}"/>
              </a:ext>
            </a:extLst>
          </p:cNvPr>
          <p:cNvSpPr>
            <a:spLocks noGrp="1"/>
          </p:cNvSpPr>
          <p:nvPr>
            <p:ph type="ftr" sz="quarter" idx="11"/>
          </p:nvPr>
        </p:nvSpPr>
        <p:spPr>
          <a:xfrm>
            <a:off x="8507392" y="6359658"/>
            <a:ext cx="1440084" cy="365125"/>
          </a:xfrm>
        </p:spPr>
        <p:txBody>
          <a:bodyPr/>
          <a:lstStyle/>
          <a:p>
            <a:pPr>
              <a:defRPr/>
            </a:pPr>
            <a:r>
              <a:rPr lang="en-US" dirty="0"/>
              <a:t>August 3 2020</a:t>
            </a:r>
          </a:p>
        </p:txBody>
      </p:sp>
    </p:spTree>
    <p:extLst>
      <p:ext uri="{BB962C8B-B14F-4D97-AF65-F5344CB8AC3E}">
        <p14:creationId xmlns:p14="http://schemas.microsoft.com/office/powerpoint/2010/main" val="139561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83125" y="109466"/>
            <a:ext cx="11584142"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2800" b="1" dirty="0">
                <a:solidFill>
                  <a:schemeClr val="tx2"/>
                </a:solidFill>
                <a:latin typeface="Cambria" panose="02040503050406030204" pitchFamily="18" charset="0"/>
                <a:ea typeface="Crimson Text"/>
                <a:cs typeface="Crimson Text"/>
                <a:sym typeface="Crimson Text"/>
              </a:rPr>
              <a:t>Notes on Methods – 1\3</a:t>
            </a:r>
            <a:endParaRPr sz="2800" b="1" dirty="0">
              <a:solidFill>
                <a:schemeClr val="tx2"/>
              </a:solidFill>
              <a:latin typeface="Cambria" panose="02040503050406030204" pitchFamily="18" charset="0"/>
              <a:ea typeface="Crimson Text"/>
              <a:cs typeface="Crimson Text"/>
              <a:sym typeface="Crimson Text"/>
            </a:endParaRPr>
          </a:p>
        </p:txBody>
      </p:sp>
      <p:sp>
        <p:nvSpPr>
          <p:cNvPr id="9" name="Text Placeholder 6">
            <a:extLst>
              <a:ext uri="{FF2B5EF4-FFF2-40B4-BE49-F238E27FC236}">
                <a16:creationId xmlns:a16="http://schemas.microsoft.com/office/drawing/2014/main" id="{D0CAB918-2F48-4E6F-9B76-DF0F5B159ADF}"/>
              </a:ext>
            </a:extLst>
          </p:cNvPr>
          <p:cNvSpPr txBox="1">
            <a:spLocks/>
          </p:cNvSpPr>
          <p:nvPr/>
        </p:nvSpPr>
        <p:spPr>
          <a:xfrm>
            <a:off x="303929" y="757645"/>
            <a:ext cx="11584142" cy="5453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65150" indent="-514350">
              <a:lnSpc>
                <a:spcPct val="100000"/>
              </a:lnSpc>
              <a:spcBef>
                <a:spcPts val="0"/>
              </a:spcBef>
              <a:buSzPts val="2800"/>
              <a:buFont typeface="+mj-lt"/>
              <a:buAutoNum type="arabicPeriod"/>
            </a:pPr>
            <a:r>
              <a:rPr lang="en-GB" dirty="0">
                <a:latin typeface="Cambria" panose="02040503050406030204" pitchFamily="18" charset="0"/>
                <a:ea typeface="Raleway"/>
                <a:cs typeface="Raleway"/>
                <a:sym typeface="Raleway"/>
              </a:rPr>
              <a:t>Reached out to both non-household and household businesses</a:t>
            </a:r>
          </a:p>
          <a:p>
            <a:pPr marL="565150" indent="-514350">
              <a:lnSpc>
                <a:spcPct val="100000"/>
              </a:lnSpc>
              <a:spcBef>
                <a:spcPts val="0"/>
              </a:spcBef>
              <a:buSzPts val="2800"/>
              <a:buFont typeface="+mj-lt"/>
              <a:buAutoNum type="arabicPeriod"/>
            </a:pPr>
            <a:endParaRPr lang="en-GB" dirty="0">
              <a:latin typeface="Cambria" panose="02040503050406030204" pitchFamily="18" charset="0"/>
              <a:ea typeface="Raleway"/>
              <a:cs typeface="Raleway"/>
              <a:sym typeface="Raleway"/>
            </a:endParaRPr>
          </a:p>
          <a:p>
            <a:pPr marL="565150" indent="-514350">
              <a:lnSpc>
                <a:spcPct val="100000"/>
              </a:lnSpc>
              <a:spcBef>
                <a:spcPts val="0"/>
              </a:spcBef>
              <a:buSzPts val="2800"/>
              <a:buFont typeface="+mj-lt"/>
              <a:buAutoNum type="arabicPeriod"/>
            </a:pPr>
            <a:r>
              <a:rPr lang="en-GB" dirty="0">
                <a:latin typeface="Cambria" panose="02040503050406030204" pitchFamily="18" charset="0"/>
                <a:ea typeface="Raleway"/>
                <a:cs typeface="Raleway"/>
                <a:sym typeface="Raleway"/>
              </a:rPr>
              <a:t>Stratified sample was guided by regional, business and sector of operation representations</a:t>
            </a:r>
          </a:p>
          <a:p>
            <a:pPr marL="565150" indent="-514350">
              <a:lnSpc>
                <a:spcPct val="100000"/>
              </a:lnSpc>
              <a:spcBef>
                <a:spcPts val="0"/>
              </a:spcBef>
              <a:buSzPts val="2800"/>
              <a:buFont typeface="+mj-lt"/>
              <a:buAutoNum type="arabicPeriod"/>
            </a:pPr>
            <a:endParaRPr lang="en-GB" dirty="0">
              <a:latin typeface="Cambria" panose="02040503050406030204" pitchFamily="18" charset="0"/>
              <a:ea typeface="Raleway"/>
              <a:cs typeface="Raleway"/>
              <a:sym typeface="Raleway"/>
            </a:endParaRPr>
          </a:p>
          <a:p>
            <a:pPr marL="565150" indent="-514350">
              <a:lnSpc>
                <a:spcPct val="100000"/>
              </a:lnSpc>
              <a:spcBef>
                <a:spcPts val="0"/>
              </a:spcBef>
              <a:buSzPts val="2800"/>
              <a:buFont typeface="+mj-lt"/>
              <a:buAutoNum type="arabicPeriod"/>
            </a:pPr>
            <a:r>
              <a:rPr lang="en-GB" dirty="0">
                <a:latin typeface="Cambria" panose="02040503050406030204" pitchFamily="18" charset="0"/>
                <a:ea typeface="Raleway"/>
                <a:cs typeface="Raleway"/>
                <a:sym typeface="Raleway"/>
              </a:rPr>
              <a:t>Target sample size was 5675 businesses </a:t>
            </a:r>
          </a:p>
          <a:p>
            <a:pPr marL="565150" indent="-514350">
              <a:lnSpc>
                <a:spcPct val="100000"/>
              </a:lnSpc>
              <a:spcBef>
                <a:spcPts val="0"/>
              </a:spcBef>
              <a:buSzPts val="2800"/>
              <a:buFont typeface="+mj-lt"/>
              <a:buAutoNum type="arabicPeriod"/>
            </a:pPr>
            <a:endParaRPr lang="en-GB" dirty="0">
              <a:latin typeface="Cambria" panose="02040503050406030204" pitchFamily="18" charset="0"/>
              <a:ea typeface="Raleway"/>
              <a:cs typeface="Raleway"/>
              <a:sym typeface="Raleway"/>
            </a:endParaRPr>
          </a:p>
          <a:p>
            <a:pPr marL="565150" indent="-514350">
              <a:lnSpc>
                <a:spcPct val="100000"/>
              </a:lnSpc>
              <a:spcBef>
                <a:spcPts val="0"/>
              </a:spcBef>
              <a:buSzPts val="2800"/>
              <a:buFont typeface="+mj-lt"/>
              <a:buAutoNum type="arabicPeriod"/>
            </a:pPr>
            <a:r>
              <a:rPr lang="en-GB" dirty="0">
                <a:latin typeface="Cambria" panose="02040503050406030204" pitchFamily="18" charset="0"/>
                <a:ea typeface="Raleway"/>
                <a:cs typeface="Raleway"/>
                <a:sym typeface="Raleway"/>
              </a:rPr>
              <a:t>Non-response (decline and unreachable) occasioned a replacement sample of 4248 businesses</a:t>
            </a:r>
          </a:p>
          <a:p>
            <a:pPr marL="565150" indent="-514350">
              <a:lnSpc>
                <a:spcPct val="100000"/>
              </a:lnSpc>
              <a:spcBef>
                <a:spcPts val="0"/>
              </a:spcBef>
              <a:buSzPts val="2800"/>
              <a:buFont typeface="+mj-lt"/>
              <a:buAutoNum type="arabicPeriod"/>
            </a:pPr>
            <a:endParaRPr lang="en-GB" dirty="0">
              <a:latin typeface="Cambria" panose="02040503050406030204" pitchFamily="18" charset="0"/>
              <a:ea typeface="Raleway"/>
              <a:cs typeface="Raleway"/>
              <a:sym typeface="Raleway"/>
            </a:endParaRPr>
          </a:p>
          <a:p>
            <a:pPr marL="565150" indent="-514350">
              <a:lnSpc>
                <a:spcPct val="100000"/>
              </a:lnSpc>
              <a:spcBef>
                <a:spcPts val="0"/>
              </a:spcBef>
              <a:buSzPts val="2800"/>
              <a:buFont typeface="+mj-lt"/>
              <a:buAutoNum type="arabicPeriod"/>
            </a:pPr>
            <a:r>
              <a:rPr lang="en-GB" dirty="0">
                <a:latin typeface="Cambria" panose="02040503050406030204" pitchFamily="18" charset="0"/>
                <a:ea typeface="Raleway"/>
                <a:cs typeface="Raleway"/>
                <a:sym typeface="Raleway"/>
              </a:rPr>
              <a:t>Response rate was 76 percent  -  Interviewed 4311 businesses</a:t>
            </a:r>
          </a:p>
          <a:p>
            <a:pPr marL="50800" indent="0">
              <a:lnSpc>
                <a:spcPct val="100000"/>
              </a:lnSpc>
              <a:spcBef>
                <a:spcPts val="0"/>
              </a:spcBef>
              <a:buSzPts val="2800"/>
              <a:buNone/>
            </a:pPr>
            <a:endParaRPr lang="en-GB" sz="1800" dirty="0">
              <a:latin typeface="Cambria" panose="02040503050406030204" pitchFamily="18" charset="0"/>
              <a:ea typeface="Raleway"/>
              <a:cs typeface="Raleway"/>
              <a:sym typeface="Raleway"/>
            </a:endParaRPr>
          </a:p>
          <a:p>
            <a:pPr marL="114300" indent="0">
              <a:buNone/>
            </a:pPr>
            <a:endParaRPr lang="en-GH" sz="2200" dirty="0">
              <a:latin typeface="Cambria" panose="02040503050406030204" pitchFamily="18" charset="0"/>
            </a:endParaRPr>
          </a:p>
        </p:txBody>
      </p:sp>
      <p:sp>
        <p:nvSpPr>
          <p:cNvPr id="10" name="Slide Number Placeholder 2">
            <a:extLst>
              <a:ext uri="{FF2B5EF4-FFF2-40B4-BE49-F238E27FC236}">
                <a16:creationId xmlns:a16="http://schemas.microsoft.com/office/drawing/2014/main" id="{52F249A6-E6C9-4746-9D64-278CFDB13FDD}"/>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5</a:t>
            </a:fld>
            <a:endParaRPr lang="en-GB" sz="2400" dirty="0"/>
          </a:p>
        </p:txBody>
      </p:sp>
      <p:sp>
        <p:nvSpPr>
          <p:cNvPr id="4" name="Footer Placeholder 3">
            <a:extLst>
              <a:ext uri="{FF2B5EF4-FFF2-40B4-BE49-F238E27FC236}">
                <a16:creationId xmlns:a16="http://schemas.microsoft.com/office/drawing/2014/main" id="{B7CE6740-C435-4850-8DBE-326A3101CFF2}"/>
              </a:ext>
            </a:extLst>
          </p:cNvPr>
          <p:cNvSpPr>
            <a:spLocks noGrp="1"/>
          </p:cNvSpPr>
          <p:nvPr>
            <p:ph type="ftr" sz="quarter" idx="11"/>
          </p:nvPr>
        </p:nvSpPr>
        <p:spPr>
          <a:xfrm>
            <a:off x="8287472" y="6343971"/>
            <a:ext cx="1231739" cy="365125"/>
          </a:xfrm>
        </p:spPr>
        <p:txBody>
          <a:bodyPr/>
          <a:lstStyle/>
          <a:p>
            <a:pPr>
              <a:defRPr/>
            </a:pPr>
            <a:r>
              <a:rPr lang="en-US" dirty="0"/>
              <a:t>August 3 2020</a:t>
            </a:r>
          </a:p>
        </p:txBody>
      </p:sp>
    </p:spTree>
    <p:extLst>
      <p:ext uri="{BB962C8B-B14F-4D97-AF65-F5344CB8AC3E}">
        <p14:creationId xmlns:p14="http://schemas.microsoft.com/office/powerpoint/2010/main" val="201848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83125" y="109466"/>
            <a:ext cx="11584142" cy="540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82873"/>
              </a:buClr>
              <a:buSzPts val="3200"/>
              <a:buFont typeface="Crimson Text"/>
              <a:buNone/>
            </a:pPr>
            <a:r>
              <a:rPr lang="en-GB" sz="2800" b="1" dirty="0">
                <a:solidFill>
                  <a:schemeClr val="tx2"/>
                </a:solidFill>
                <a:latin typeface="Cambria" panose="02040503050406030204" pitchFamily="18" charset="0"/>
                <a:ea typeface="Crimson Text"/>
                <a:cs typeface="Crimson Text"/>
                <a:sym typeface="Crimson Text"/>
              </a:rPr>
              <a:t>Notes on Methods – 2\3</a:t>
            </a:r>
            <a:endParaRPr sz="2800" b="1" dirty="0">
              <a:solidFill>
                <a:schemeClr val="tx2"/>
              </a:solidFill>
              <a:latin typeface="Cambria" panose="02040503050406030204" pitchFamily="18" charset="0"/>
              <a:ea typeface="Crimson Text"/>
              <a:cs typeface="Crimson Text"/>
              <a:sym typeface="Crimson Text"/>
            </a:endParaRPr>
          </a:p>
        </p:txBody>
      </p:sp>
      <p:sp>
        <p:nvSpPr>
          <p:cNvPr id="9" name="Text Placeholder 6">
            <a:extLst>
              <a:ext uri="{FF2B5EF4-FFF2-40B4-BE49-F238E27FC236}">
                <a16:creationId xmlns:a16="http://schemas.microsoft.com/office/drawing/2014/main" id="{D0CAB918-2F48-4E6F-9B76-DF0F5B159ADF}"/>
              </a:ext>
            </a:extLst>
          </p:cNvPr>
          <p:cNvSpPr txBox="1">
            <a:spLocks/>
          </p:cNvSpPr>
          <p:nvPr/>
        </p:nvSpPr>
        <p:spPr>
          <a:xfrm>
            <a:off x="303929" y="658789"/>
            <a:ext cx="11584142" cy="5453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0" indent="-457200">
              <a:lnSpc>
                <a:spcPct val="100000"/>
              </a:lnSpc>
              <a:spcBef>
                <a:spcPts val="0"/>
              </a:spcBef>
              <a:buSzPts val="2800"/>
              <a:buFont typeface="+mj-lt"/>
              <a:buAutoNum type="arabicPeriod" startAt="6"/>
            </a:pPr>
            <a:r>
              <a:rPr lang="en-GB" sz="2500" dirty="0">
                <a:latin typeface="Cambria" panose="02040503050406030204" pitchFamily="18" charset="0"/>
                <a:ea typeface="Raleway"/>
                <a:cs typeface="Raleway"/>
                <a:sym typeface="Raleway"/>
              </a:rPr>
              <a:t>Sample drawn from:</a:t>
            </a:r>
          </a:p>
          <a:p>
            <a:pPr marL="850900" lvl="7">
              <a:buSzPts val="2800"/>
              <a:buFont typeface="Wingdings" panose="05000000000000000000" pitchFamily="2" charset="2"/>
              <a:buChar char="ü"/>
            </a:pPr>
            <a:r>
              <a:rPr lang="en-GB" sz="2500" dirty="0">
                <a:latin typeface="Cambria" panose="02040503050406030204" pitchFamily="18" charset="0"/>
                <a:ea typeface="Raleway"/>
                <a:cs typeface="Raleway"/>
                <a:sym typeface="Raleway"/>
              </a:rPr>
              <a:t>The Ghana Business Register(Integrated Business Establishment Survey, 2015), </a:t>
            </a:r>
          </a:p>
          <a:p>
            <a:pPr marL="850900" lvl="7">
              <a:buSzPts val="2800"/>
              <a:buFont typeface="Wingdings" panose="05000000000000000000" pitchFamily="2" charset="2"/>
              <a:buChar char="ü"/>
            </a:pPr>
            <a:r>
              <a:rPr lang="en-GB" sz="2500" dirty="0">
                <a:latin typeface="Cambria" panose="02040503050406030204" pitchFamily="18" charset="0"/>
                <a:ea typeface="Raleway"/>
                <a:cs typeface="Raleway"/>
                <a:sym typeface="Raleway"/>
              </a:rPr>
              <a:t>Non-farm establishments from Ghana Living Standards Survey (2017) and </a:t>
            </a:r>
          </a:p>
          <a:p>
            <a:pPr marL="850900" lvl="7">
              <a:buSzPts val="2800"/>
              <a:buFont typeface="Wingdings" panose="05000000000000000000" pitchFamily="2" charset="2"/>
              <a:buChar char="ü"/>
            </a:pPr>
            <a:r>
              <a:rPr lang="en-GB" sz="2500" dirty="0">
                <a:latin typeface="Cambria" panose="02040503050406030204" pitchFamily="18" charset="0"/>
                <a:ea typeface="Raleway"/>
                <a:cs typeface="Raleway"/>
                <a:sym typeface="Raleway"/>
              </a:rPr>
              <a:t>National Board for Small Scale Industries (NBSSI) </a:t>
            </a:r>
          </a:p>
          <a:p>
            <a:pPr lvl="0" indent="-406400">
              <a:lnSpc>
                <a:spcPct val="100000"/>
              </a:lnSpc>
              <a:spcBef>
                <a:spcPts val="0"/>
              </a:spcBef>
              <a:buSzPts val="2800"/>
              <a:buFont typeface="Raleway"/>
              <a:buChar char="●"/>
            </a:pPr>
            <a:endParaRPr lang="en-GB" sz="2500" dirty="0">
              <a:latin typeface="Cambria" panose="02040503050406030204" pitchFamily="18" charset="0"/>
              <a:ea typeface="Raleway"/>
              <a:cs typeface="Raleway"/>
              <a:sym typeface="Raleway"/>
            </a:endParaRPr>
          </a:p>
          <a:p>
            <a:pPr marL="508000" lvl="0" indent="-457200">
              <a:lnSpc>
                <a:spcPct val="100000"/>
              </a:lnSpc>
              <a:spcBef>
                <a:spcPts val="0"/>
              </a:spcBef>
              <a:buSzPts val="2800"/>
              <a:buFont typeface="+mj-lt"/>
              <a:buAutoNum type="arabicPeriod" startAt="7"/>
            </a:pPr>
            <a:r>
              <a:rPr lang="en-GB" sz="2500" dirty="0">
                <a:latin typeface="Cambria" panose="02040503050406030204" pitchFamily="18" charset="0"/>
                <a:ea typeface="Raleway"/>
                <a:cs typeface="Raleway"/>
                <a:sym typeface="Raleway"/>
              </a:rPr>
              <a:t>Computer Assisted Telephone Interviews was used for data collection</a:t>
            </a:r>
          </a:p>
          <a:p>
            <a:pPr marL="508000" lvl="0" indent="-457200">
              <a:lnSpc>
                <a:spcPct val="100000"/>
              </a:lnSpc>
              <a:spcBef>
                <a:spcPts val="0"/>
              </a:spcBef>
              <a:buSzPts val="2800"/>
              <a:buFont typeface="+mj-lt"/>
              <a:buAutoNum type="arabicPeriod" startAt="7"/>
            </a:pPr>
            <a:endParaRPr lang="en-GB" sz="2500" dirty="0">
              <a:latin typeface="Cambria" panose="02040503050406030204" pitchFamily="18" charset="0"/>
              <a:ea typeface="Raleway"/>
              <a:cs typeface="Raleway"/>
              <a:sym typeface="Raleway"/>
            </a:endParaRPr>
          </a:p>
          <a:p>
            <a:pPr marL="508000" lvl="0" indent="-457200">
              <a:lnSpc>
                <a:spcPct val="100000"/>
              </a:lnSpc>
              <a:spcBef>
                <a:spcPts val="0"/>
              </a:spcBef>
              <a:buSzPts val="2800"/>
              <a:buFont typeface="+mj-lt"/>
              <a:buAutoNum type="arabicPeriod" startAt="7"/>
            </a:pPr>
            <a:r>
              <a:rPr lang="en-GB" sz="2500" dirty="0">
                <a:latin typeface="Cambria" panose="02040503050406030204" pitchFamily="18" charset="0"/>
                <a:ea typeface="Raleway"/>
                <a:cs typeface="Raleway"/>
                <a:sym typeface="Raleway"/>
              </a:rPr>
              <a:t>Data collection spanned  the </a:t>
            </a:r>
            <a:r>
              <a:rPr lang="en-US" sz="2500" dirty="0">
                <a:latin typeface="Cambria" panose="02040503050406030204" pitchFamily="18" charset="0"/>
              </a:rPr>
              <a:t>May 26 - June 17 2020</a:t>
            </a:r>
          </a:p>
          <a:p>
            <a:pPr marL="508000" lvl="0" indent="-457200">
              <a:lnSpc>
                <a:spcPct val="100000"/>
              </a:lnSpc>
              <a:spcBef>
                <a:spcPts val="0"/>
              </a:spcBef>
              <a:buSzPts val="2800"/>
              <a:buFont typeface="+mj-lt"/>
              <a:buAutoNum type="arabicPeriod" startAt="7"/>
            </a:pPr>
            <a:endParaRPr lang="en-US" sz="2500" dirty="0">
              <a:latin typeface="Cambria" panose="02040503050406030204" pitchFamily="18" charset="0"/>
            </a:endParaRPr>
          </a:p>
          <a:p>
            <a:pPr marL="508000" lvl="0" indent="-457200">
              <a:lnSpc>
                <a:spcPct val="100000"/>
              </a:lnSpc>
              <a:spcBef>
                <a:spcPts val="0"/>
              </a:spcBef>
              <a:buSzPts val="2800"/>
              <a:buFont typeface="+mj-lt"/>
              <a:buAutoNum type="arabicPeriod" startAt="7"/>
            </a:pPr>
            <a:r>
              <a:rPr lang="en-US" sz="2500" dirty="0">
                <a:latin typeface="Cambria" panose="02040503050406030204" pitchFamily="18" charset="0"/>
              </a:rPr>
              <a:t>Partial lockdown in Greater Accra and Kumasi occurred between March 31 and April 19 2020</a:t>
            </a:r>
          </a:p>
          <a:p>
            <a:pPr marL="508000" lvl="0" indent="-457200">
              <a:lnSpc>
                <a:spcPct val="100000"/>
              </a:lnSpc>
              <a:spcBef>
                <a:spcPts val="0"/>
              </a:spcBef>
              <a:buSzPts val="2800"/>
              <a:buFont typeface="+mj-lt"/>
              <a:buAutoNum type="arabicPeriod" startAt="7"/>
            </a:pPr>
            <a:endParaRPr lang="en-US" sz="2500" dirty="0">
              <a:latin typeface="Cambria" panose="02040503050406030204" pitchFamily="18" charset="0"/>
            </a:endParaRPr>
          </a:p>
          <a:p>
            <a:pPr marL="508000" lvl="0" indent="-457200">
              <a:lnSpc>
                <a:spcPct val="100000"/>
              </a:lnSpc>
              <a:spcBef>
                <a:spcPts val="0"/>
              </a:spcBef>
              <a:buSzPts val="2800"/>
              <a:buFont typeface="+mj-lt"/>
              <a:buAutoNum type="arabicPeriod" startAt="7"/>
            </a:pPr>
            <a:r>
              <a:rPr lang="en-US" sz="2500" dirty="0">
                <a:latin typeface="Cambria" panose="02040503050406030204" pitchFamily="18" charset="0"/>
              </a:rPr>
              <a:t>The borders have since March 22 2020 been closed</a:t>
            </a:r>
          </a:p>
          <a:p>
            <a:pPr marL="50800" lvl="0" indent="0">
              <a:lnSpc>
                <a:spcPct val="100000"/>
              </a:lnSpc>
              <a:spcBef>
                <a:spcPts val="0"/>
              </a:spcBef>
              <a:buSzPts val="2800"/>
              <a:buNone/>
            </a:pPr>
            <a:endParaRPr lang="en-US" sz="2500" dirty="0">
              <a:latin typeface="Cambria" panose="02040503050406030204" pitchFamily="18" charset="0"/>
            </a:endParaRP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10" name="Slide Number Placeholder 2">
            <a:extLst>
              <a:ext uri="{FF2B5EF4-FFF2-40B4-BE49-F238E27FC236}">
                <a16:creationId xmlns:a16="http://schemas.microsoft.com/office/drawing/2014/main" id="{52F249A6-E6C9-4746-9D64-278CFDB13FDD}"/>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6</a:t>
            </a:fld>
            <a:endParaRPr lang="en-GB" sz="2400" dirty="0"/>
          </a:p>
        </p:txBody>
      </p:sp>
      <p:sp>
        <p:nvSpPr>
          <p:cNvPr id="4" name="Footer Placeholder 3">
            <a:extLst>
              <a:ext uri="{FF2B5EF4-FFF2-40B4-BE49-F238E27FC236}">
                <a16:creationId xmlns:a16="http://schemas.microsoft.com/office/drawing/2014/main" id="{B7CE6740-C435-4850-8DBE-326A3101CFF2}"/>
              </a:ext>
            </a:extLst>
          </p:cNvPr>
          <p:cNvSpPr>
            <a:spLocks noGrp="1"/>
          </p:cNvSpPr>
          <p:nvPr>
            <p:ph type="ftr" sz="quarter" idx="11"/>
          </p:nvPr>
        </p:nvSpPr>
        <p:spPr>
          <a:xfrm>
            <a:off x="8171727" y="6383409"/>
            <a:ext cx="1173866" cy="365125"/>
          </a:xfrm>
        </p:spPr>
        <p:txBody>
          <a:bodyPr/>
          <a:lstStyle/>
          <a:p>
            <a:pPr>
              <a:defRPr/>
            </a:pPr>
            <a:r>
              <a:rPr lang="en-US" dirty="0"/>
              <a:t>August 3 2020</a:t>
            </a:r>
          </a:p>
        </p:txBody>
      </p:sp>
    </p:spTree>
    <p:extLst>
      <p:ext uri="{BB962C8B-B14F-4D97-AF65-F5344CB8AC3E}">
        <p14:creationId xmlns:p14="http://schemas.microsoft.com/office/powerpoint/2010/main" val="279890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8F8C-0FAB-284F-B330-5F7E9BBCF71E}"/>
              </a:ext>
            </a:extLst>
          </p:cNvPr>
          <p:cNvSpPr>
            <a:spLocks noGrp="1"/>
          </p:cNvSpPr>
          <p:nvPr>
            <p:ph type="title"/>
          </p:nvPr>
        </p:nvSpPr>
        <p:spPr>
          <a:xfrm>
            <a:off x="838200" y="136525"/>
            <a:ext cx="10515600" cy="593725"/>
          </a:xfrm>
        </p:spPr>
        <p:txBody>
          <a:bodyPr/>
          <a:lstStyle/>
          <a:p>
            <a:pPr algn="ctr"/>
            <a:r>
              <a:rPr lang="en-GH" sz="3600" b="1" dirty="0">
                <a:latin typeface="Cambria" panose="02040503050406030204" pitchFamily="18" charset="0"/>
              </a:rPr>
              <a:t>Notes on Methods – 3/3</a:t>
            </a:r>
          </a:p>
        </p:txBody>
      </p:sp>
      <p:graphicFrame>
        <p:nvGraphicFramePr>
          <p:cNvPr id="6" name="Content Placeholder 5">
            <a:extLst>
              <a:ext uri="{FF2B5EF4-FFF2-40B4-BE49-F238E27FC236}">
                <a16:creationId xmlns:a16="http://schemas.microsoft.com/office/drawing/2014/main" id="{FA1D4122-0583-F246-90C8-A4D46C70573C}"/>
              </a:ext>
            </a:extLst>
          </p:cNvPr>
          <p:cNvGraphicFramePr>
            <a:graphicFrameLocks noGrp="1"/>
          </p:cNvGraphicFramePr>
          <p:nvPr>
            <p:ph sz="half" idx="1"/>
            <p:extLst>
              <p:ext uri="{D42A27DB-BD31-4B8C-83A1-F6EECF244321}">
                <p14:modId xmlns:p14="http://schemas.microsoft.com/office/powerpoint/2010/main" val="646178204"/>
              </p:ext>
            </p:extLst>
          </p:nvPr>
        </p:nvGraphicFramePr>
        <p:xfrm>
          <a:off x="486032" y="2038866"/>
          <a:ext cx="11219936" cy="3389661"/>
        </p:xfrm>
        <a:graphic>
          <a:graphicData uri="http://schemas.openxmlformats.org/drawingml/2006/table">
            <a:tbl>
              <a:tblPr firstRow="1" firstCol="1" bandRow="1">
                <a:tableStyleId>{5C22544A-7EE6-4342-B048-85BDC9FD1C3A}</a:tableStyleId>
              </a:tblPr>
              <a:tblGrid>
                <a:gridCol w="2926319">
                  <a:extLst>
                    <a:ext uri="{9D8B030D-6E8A-4147-A177-3AD203B41FA5}">
                      <a16:colId xmlns:a16="http://schemas.microsoft.com/office/drawing/2014/main" val="1625629320"/>
                    </a:ext>
                  </a:extLst>
                </a:gridCol>
                <a:gridCol w="4103191">
                  <a:extLst>
                    <a:ext uri="{9D8B030D-6E8A-4147-A177-3AD203B41FA5}">
                      <a16:colId xmlns:a16="http://schemas.microsoft.com/office/drawing/2014/main" val="544181018"/>
                    </a:ext>
                  </a:extLst>
                </a:gridCol>
                <a:gridCol w="4190426">
                  <a:extLst>
                    <a:ext uri="{9D8B030D-6E8A-4147-A177-3AD203B41FA5}">
                      <a16:colId xmlns:a16="http://schemas.microsoft.com/office/drawing/2014/main" val="3106839771"/>
                    </a:ext>
                  </a:extLst>
                </a:gridCol>
              </a:tblGrid>
              <a:tr h="984401">
                <a:tc>
                  <a:txBody>
                    <a:bodyPr/>
                    <a:lstStyle/>
                    <a:p>
                      <a:pPr>
                        <a:lnSpc>
                          <a:spcPct val="107000"/>
                        </a:lnSpc>
                        <a:spcAft>
                          <a:spcPts val="800"/>
                        </a:spcAft>
                      </a:pPr>
                      <a:r>
                        <a:rPr lang="en-GB" sz="2400" cap="all" dirty="0">
                          <a:effectLst/>
                        </a:rPr>
                        <a:t>Size of Establishments</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cap="all" dirty="0">
                          <a:effectLst/>
                        </a:rPr>
                        <a:t>Number and Percentage of Establishments</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cap="all">
                          <a:effectLst/>
                        </a:rPr>
                        <a:t>Number and Percentage of Persons Engaged</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3355252171"/>
                  </a:ext>
                </a:extLst>
              </a:tr>
              <a:tr h="481052">
                <a:tc>
                  <a:txBody>
                    <a:bodyPr/>
                    <a:lstStyle/>
                    <a:p>
                      <a:pPr>
                        <a:lnSpc>
                          <a:spcPct val="107000"/>
                        </a:lnSpc>
                        <a:spcAft>
                          <a:spcPts val="800"/>
                        </a:spcAft>
                      </a:pPr>
                      <a:r>
                        <a:rPr lang="en-GB" sz="2400" cap="all">
                          <a:effectLst/>
                        </a:rPr>
                        <a:t>Large</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2539 (0.39%)</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a:effectLst/>
                        </a:rPr>
                        <a:t>515,152    (16.6%)</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1508436668"/>
                  </a:ext>
                </a:extLst>
              </a:tr>
              <a:tr h="481052">
                <a:tc>
                  <a:txBody>
                    <a:bodyPr/>
                    <a:lstStyle/>
                    <a:p>
                      <a:pPr>
                        <a:lnSpc>
                          <a:spcPct val="107000"/>
                        </a:lnSpc>
                        <a:spcAft>
                          <a:spcPts val="800"/>
                        </a:spcAft>
                      </a:pPr>
                      <a:r>
                        <a:rPr lang="en-GB" sz="2400" cap="all">
                          <a:effectLst/>
                        </a:rPr>
                        <a:t>Medium</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9333 (1.46%)</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371,743    (12.0%)</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1581027929"/>
                  </a:ext>
                </a:extLst>
              </a:tr>
              <a:tr h="481052">
                <a:tc>
                  <a:txBody>
                    <a:bodyPr/>
                    <a:lstStyle/>
                    <a:p>
                      <a:pPr>
                        <a:lnSpc>
                          <a:spcPct val="107000"/>
                        </a:lnSpc>
                        <a:spcAft>
                          <a:spcPts val="800"/>
                        </a:spcAft>
                      </a:pPr>
                      <a:r>
                        <a:rPr lang="en-GB" sz="2400" cap="all">
                          <a:effectLst/>
                        </a:rPr>
                        <a:t>Small </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117,329 (18.38%)</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1,219,792 (39.3%)</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2476979521"/>
                  </a:ext>
                </a:extLst>
              </a:tr>
              <a:tr h="481052">
                <a:tc>
                  <a:txBody>
                    <a:bodyPr/>
                    <a:lstStyle/>
                    <a:p>
                      <a:pPr>
                        <a:lnSpc>
                          <a:spcPct val="107000"/>
                        </a:lnSpc>
                        <a:spcAft>
                          <a:spcPts val="800"/>
                        </a:spcAft>
                      </a:pPr>
                      <a:r>
                        <a:rPr lang="en-GB" sz="2400" cap="all">
                          <a:effectLst/>
                        </a:rPr>
                        <a:t>Micro</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a:effectLst/>
                        </a:rPr>
                        <a:t>509,033 (79.76%)</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996,230    (32.1%)</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687166614"/>
                  </a:ext>
                </a:extLst>
              </a:tr>
              <a:tr h="481052">
                <a:tc>
                  <a:txBody>
                    <a:bodyPr/>
                    <a:lstStyle/>
                    <a:p>
                      <a:pPr>
                        <a:lnSpc>
                          <a:spcPct val="107000"/>
                        </a:lnSpc>
                        <a:spcAft>
                          <a:spcPts val="800"/>
                        </a:spcAft>
                      </a:pPr>
                      <a:r>
                        <a:rPr lang="en-GB" sz="2400" cap="all">
                          <a:effectLst/>
                        </a:rPr>
                        <a:t>Total</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a:effectLst/>
                        </a:rPr>
                        <a:t>638,234 (100.0%)</a:t>
                      </a:r>
                      <a:endParaRPr lang="en-GH" sz="240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tc>
                  <a:txBody>
                    <a:bodyPr/>
                    <a:lstStyle/>
                    <a:p>
                      <a:pPr algn="ctr">
                        <a:lnSpc>
                          <a:spcPct val="107000"/>
                        </a:lnSpc>
                        <a:spcAft>
                          <a:spcPts val="800"/>
                        </a:spcAft>
                      </a:pPr>
                      <a:r>
                        <a:rPr lang="en-GB" sz="2400" dirty="0">
                          <a:effectLst/>
                        </a:rPr>
                        <a:t>3102917   (100.0%)</a:t>
                      </a:r>
                      <a:endParaRPr lang="en-G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6424" marR="56424" marT="0" marB="0"/>
                </a:tc>
                <a:extLst>
                  <a:ext uri="{0D108BD9-81ED-4DB2-BD59-A6C34878D82A}">
                    <a16:rowId xmlns:a16="http://schemas.microsoft.com/office/drawing/2014/main" val="2772703988"/>
                  </a:ext>
                </a:extLst>
              </a:tr>
            </a:tbl>
          </a:graphicData>
        </a:graphic>
      </p:graphicFrame>
      <p:sp>
        <p:nvSpPr>
          <p:cNvPr id="5" name="Footer Placeholder 4">
            <a:extLst>
              <a:ext uri="{FF2B5EF4-FFF2-40B4-BE49-F238E27FC236}">
                <a16:creationId xmlns:a16="http://schemas.microsoft.com/office/drawing/2014/main" id="{EB2BB38F-5901-684B-B076-1AAA1F65CE43}"/>
              </a:ext>
            </a:extLst>
          </p:cNvPr>
          <p:cNvSpPr>
            <a:spLocks noGrp="1"/>
          </p:cNvSpPr>
          <p:nvPr>
            <p:ph type="ftr" sz="quarter" idx="11"/>
          </p:nvPr>
        </p:nvSpPr>
        <p:spPr>
          <a:xfrm>
            <a:off x="6621163" y="6356350"/>
            <a:ext cx="4114800" cy="365125"/>
          </a:xfrm>
        </p:spPr>
        <p:txBody>
          <a:bodyPr/>
          <a:lstStyle/>
          <a:p>
            <a:pPr>
              <a:defRPr/>
            </a:pPr>
            <a:r>
              <a:rPr lang="en-US" dirty="0"/>
              <a:t>August 3 2020</a:t>
            </a:r>
          </a:p>
        </p:txBody>
      </p:sp>
      <p:sp>
        <p:nvSpPr>
          <p:cNvPr id="7" name="Text Placeholder 6">
            <a:extLst>
              <a:ext uri="{FF2B5EF4-FFF2-40B4-BE49-F238E27FC236}">
                <a16:creationId xmlns:a16="http://schemas.microsoft.com/office/drawing/2014/main" id="{A54FAB71-7B84-0B4E-B097-92D3EA88ECC1}"/>
              </a:ext>
            </a:extLst>
          </p:cNvPr>
          <p:cNvSpPr txBox="1">
            <a:spLocks/>
          </p:cNvSpPr>
          <p:nvPr/>
        </p:nvSpPr>
        <p:spPr>
          <a:xfrm>
            <a:off x="486032" y="658790"/>
            <a:ext cx="11219936" cy="13266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0" lvl="0" indent="-457200">
              <a:lnSpc>
                <a:spcPct val="100000"/>
              </a:lnSpc>
              <a:spcBef>
                <a:spcPts val="0"/>
              </a:spcBef>
              <a:buSzPts val="2800"/>
              <a:buFont typeface="+mj-lt"/>
              <a:buAutoNum type="arabicPeriod" startAt="11"/>
            </a:pPr>
            <a:r>
              <a:rPr lang="en-GB" sz="2500" dirty="0">
                <a:latin typeface="Cambria" panose="02040503050406030204" pitchFamily="18" charset="0"/>
                <a:ea typeface="Raleway"/>
                <a:cs typeface="Raleway"/>
                <a:sym typeface="Raleway"/>
              </a:rPr>
              <a:t> Instrument collected information on over 70 analysable variables</a:t>
            </a:r>
          </a:p>
          <a:p>
            <a:pPr marL="508000" lvl="0" indent="-457200">
              <a:lnSpc>
                <a:spcPct val="100000"/>
              </a:lnSpc>
              <a:spcBef>
                <a:spcPts val="0"/>
              </a:spcBef>
              <a:buSzPts val="2800"/>
              <a:buFont typeface="+mj-lt"/>
              <a:buAutoNum type="arabicPeriod" startAt="11"/>
            </a:pPr>
            <a:endParaRPr lang="en-US" sz="2500" dirty="0">
              <a:latin typeface="Cambria" panose="02040503050406030204" pitchFamily="18" charset="0"/>
            </a:endParaRPr>
          </a:p>
          <a:p>
            <a:pPr marL="508000" lvl="0" indent="-457200">
              <a:lnSpc>
                <a:spcPct val="100000"/>
              </a:lnSpc>
              <a:spcBef>
                <a:spcPts val="0"/>
              </a:spcBef>
              <a:buSzPts val="2800"/>
              <a:buFont typeface="+mj-lt"/>
              <a:buAutoNum type="arabicPeriod" startAt="11"/>
            </a:pPr>
            <a:r>
              <a:rPr lang="en-US" sz="2500" dirty="0">
                <a:latin typeface="Cambria" panose="02040503050406030204" pitchFamily="18" charset="0"/>
              </a:rPr>
              <a:t> Context</a:t>
            </a:r>
          </a:p>
        </p:txBody>
      </p:sp>
      <p:sp>
        <p:nvSpPr>
          <p:cNvPr id="8" name="Slide Number Placeholder 2">
            <a:extLst>
              <a:ext uri="{FF2B5EF4-FFF2-40B4-BE49-F238E27FC236}">
                <a16:creationId xmlns:a16="http://schemas.microsoft.com/office/drawing/2014/main" id="{2F909E86-750A-E54B-A2D0-C40AFBADAB9C}"/>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7</a:t>
            </a:fld>
            <a:endParaRPr lang="en-GB" sz="2400" dirty="0"/>
          </a:p>
        </p:txBody>
      </p:sp>
      <p:sp>
        <p:nvSpPr>
          <p:cNvPr id="3" name="TextBox 2">
            <a:extLst>
              <a:ext uri="{FF2B5EF4-FFF2-40B4-BE49-F238E27FC236}">
                <a16:creationId xmlns:a16="http://schemas.microsoft.com/office/drawing/2014/main" id="{B334817B-FE33-7E4E-9133-8E3C2818CC43}"/>
              </a:ext>
            </a:extLst>
          </p:cNvPr>
          <p:cNvSpPr txBox="1"/>
          <p:nvPr/>
        </p:nvSpPr>
        <p:spPr>
          <a:xfrm>
            <a:off x="486032" y="5615172"/>
            <a:ext cx="6944145" cy="523220"/>
          </a:xfrm>
          <a:prstGeom prst="rect">
            <a:avLst/>
          </a:prstGeom>
          <a:noFill/>
        </p:spPr>
        <p:txBody>
          <a:bodyPr wrap="none" rtlCol="0">
            <a:spAutoFit/>
          </a:bodyPr>
          <a:lstStyle/>
          <a:p>
            <a:pPr marL="457200" indent="-457200">
              <a:buFont typeface="Arial" panose="020B0604020202020204" pitchFamily="34" charset="0"/>
              <a:buChar char="•"/>
            </a:pPr>
            <a:r>
              <a:rPr lang="en-GH" sz="2800" dirty="0">
                <a:latin typeface="Cambria" panose="02040503050406030204" pitchFamily="18" charset="0"/>
              </a:rPr>
              <a:t>Number of privates businesses is 523329</a:t>
            </a:r>
          </a:p>
        </p:txBody>
      </p:sp>
    </p:spTree>
    <p:extLst>
      <p:ext uri="{BB962C8B-B14F-4D97-AF65-F5344CB8AC3E}">
        <p14:creationId xmlns:p14="http://schemas.microsoft.com/office/powerpoint/2010/main" val="68155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4"/>
          <p:cNvSpPr txBox="1"/>
          <p:nvPr/>
        </p:nvSpPr>
        <p:spPr>
          <a:xfrm>
            <a:off x="716692" y="1922930"/>
            <a:ext cx="10676238" cy="2018876"/>
          </a:xfrm>
          <a:prstGeom prst="rect">
            <a:avLst/>
          </a:prstGeom>
          <a:noFill/>
          <a:ln>
            <a:noFill/>
          </a:ln>
        </p:spPr>
        <p:txBody>
          <a:bodyPr spcFirstLastPara="1" wrap="square" lIns="91425" tIns="45700" rIns="91425" bIns="45700" anchor="ctr" anchorCtr="0">
            <a:noAutofit/>
          </a:bodyPr>
          <a:lstStyle/>
          <a:p>
            <a:pPr lvl="0" algn="ctr">
              <a:lnSpc>
                <a:spcPct val="90000"/>
              </a:lnSpc>
              <a:spcBef>
                <a:spcPts val="0"/>
              </a:spcBef>
              <a:spcAft>
                <a:spcPts val="0"/>
              </a:spcAft>
              <a:buClr>
                <a:srgbClr val="382873"/>
              </a:buClr>
              <a:buSzPts val="3200"/>
            </a:pPr>
            <a:r>
              <a:rPr lang="en-GB" sz="6000" b="1" dirty="0">
                <a:solidFill>
                  <a:srgbClr val="382873"/>
                </a:solidFill>
                <a:latin typeface="Cambria" panose="02040503050406030204" pitchFamily="18" charset="0"/>
                <a:ea typeface="Crimson Text"/>
                <a:cs typeface="Crimson Text"/>
                <a:sym typeface="Crimson Text"/>
              </a:rPr>
              <a:t>KEY FINDINGS:</a:t>
            </a:r>
          </a:p>
          <a:p>
            <a:pPr lvl="0" algn="ctr">
              <a:lnSpc>
                <a:spcPct val="90000"/>
              </a:lnSpc>
              <a:spcBef>
                <a:spcPts val="0"/>
              </a:spcBef>
              <a:spcAft>
                <a:spcPts val="0"/>
              </a:spcAft>
              <a:buClr>
                <a:srgbClr val="382873"/>
              </a:buClr>
              <a:buSzPts val="3200"/>
            </a:pPr>
            <a:r>
              <a:rPr lang="en-GB" sz="6000" b="1" dirty="0">
                <a:solidFill>
                  <a:srgbClr val="382873"/>
                </a:solidFill>
                <a:latin typeface="Cambria" panose="02040503050406030204" pitchFamily="18" charset="0"/>
                <a:ea typeface="Crimson Text"/>
                <a:cs typeface="Crimson Text"/>
                <a:sym typeface="Crimson Text"/>
              </a:rPr>
              <a:t>UNI &amp; BI-VARIABLE ANALYSIS</a:t>
            </a:r>
          </a:p>
        </p:txBody>
      </p:sp>
      <p:sp>
        <p:nvSpPr>
          <p:cNvPr id="4" name="Slide Number Placeholder 2">
            <a:extLst>
              <a:ext uri="{FF2B5EF4-FFF2-40B4-BE49-F238E27FC236}">
                <a16:creationId xmlns:a16="http://schemas.microsoft.com/office/drawing/2014/main" id="{9C14358F-6A25-6B43-A1C6-C20C22F4E941}"/>
              </a:ext>
            </a:extLst>
          </p:cNvPr>
          <p:cNvSpPr txBox="1">
            <a:spLocks/>
          </p:cNvSpPr>
          <p:nvPr/>
        </p:nvSpPr>
        <p:spPr>
          <a:xfrm>
            <a:off x="5755341" y="6359659"/>
            <a:ext cx="340659"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GB" sz="2400" smtClean="0">
                <a:solidFill>
                  <a:schemeClr val="bg1"/>
                </a:solidFill>
              </a:rPr>
              <a:pPr algn="r"/>
              <a:t>8</a:t>
            </a:fld>
            <a:endParaRPr lang="en-GB" sz="2400" dirty="0">
              <a:solidFill>
                <a:schemeClr val="bg1"/>
              </a:solidFill>
            </a:endParaRPr>
          </a:p>
        </p:txBody>
      </p:sp>
    </p:spTree>
    <p:extLst>
      <p:ext uri="{BB962C8B-B14F-4D97-AF65-F5344CB8AC3E}">
        <p14:creationId xmlns:p14="http://schemas.microsoft.com/office/powerpoint/2010/main" val="314606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43C6-AD56-4351-A7A5-45874DD2482F}"/>
              </a:ext>
            </a:extLst>
          </p:cNvPr>
          <p:cNvSpPr>
            <a:spLocks noGrp="1"/>
          </p:cNvSpPr>
          <p:nvPr>
            <p:ph type="title"/>
          </p:nvPr>
        </p:nvSpPr>
        <p:spPr>
          <a:xfrm>
            <a:off x="798140" y="136525"/>
            <a:ext cx="10515600" cy="622427"/>
          </a:xfrm>
        </p:spPr>
        <p:txBody>
          <a:bodyPr/>
          <a:lstStyle/>
          <a:p>
            <a:pPr algn="ctr"/>
            <a:r>
              <a:rPr lang="en-GB" b="1" dirty="0">
                <a:solidFill>
                  <a:schemeClr val="tx2"/>
                </a:solidFill>
                <a:latin typeface="Cambria" panose="02040503050406030204" pitchFamily="18" charset="0"/>
                <a:ea typeface="Crimson Text"/>
                <a:cs typeface="Crimson Text"/>
                <a:sym typeface="Crimson Text"/>
              </a:rPr>
              <a:t>Business Closures</a:t>
            </a:r>
            <a:endParaRPr lang="en-GH" dirty="0">
              <a:solidFill>
                <a:schemeClr val="tx2"/>
              </a:solidFill>
              <a:latin typeface="Cambria" panose="02040503050406030204" pitchFamily="18" charset="0"/>
            </a:endParaRPr>
          </a:p>
        </p:txBody>
      </p:sp>
      <p:sp>
        <p:nvSpPr>
          <p:cNvPr id="4" name="Footer Placeholder 3">
            <a:extLst>
              <a:ext uri="{FF2B5EF4-FFF2-40B4-BE49-F238E27FC236}">
                <a16:creationId xmlns:a16="http://schemas.microsoft.com/office/drawing/2014/main" id="{3E68C4E7-EBC1-412F-9CEA-B34F7C688131}"/>
              </a:ext>
            </a:extLst>
          </p:cNvPr>
          <p:cNvSpPr>
            <a:spLocks noGrp="1"/>
          </p:cNvSpPr>
          <p:nvPr>
            <p:ph type="ftr" sz="quarter" idx="11"/>
          </p:nvPr>
        </p:nvSpPr>
        <p:spPr>
          <a:xfrm>
            <a:off x="8576839" y="6356350"/>
            <a:ext cx="1666755" cy="365125"/>
          </a:xfrm>
        </p:spPr>
        <p:txBody>
          <a:bodyPr/>
          <a:lstStyle/>
          <a:p>
            <a:pPr>
              <a:defRPr/>
            </a:pPr>
            <a:r>
              <a:rPr lang="en-US" dirty="0"/>
              <a:t>August 3 2020</a:t>
            </a:r>
          </a:p>
        </p:txBody>
      </p:sp>
      <p:graphicFrame>
        <p:nvGraphicFramePr>
          <p:cNvPr id="5" name="Content Placeholder 4">
            <a:extLst>
              <a:ext uri="{FF2B5EF4-FFF2-40B4-BE49-F238E27FC236}">
                <a16:creationId xmlns:a16="http://schemas.microsoft.com/office/drawing/2014/main" id="{4332D56E-1D8A-42B4-A0A2-BAE5EFC0D2B9}"/>
              </a:ext>
            </a:extLst>
          </p:cNvPr>
          <p:cNvGraphicFramePr>
            <a:graphicFrameLocks noGrp="1"/>
          </p:cNvGraphicFramePr>
          <p:nvPr>
            <p:ph idx="1"/>
            <p:extLst>
              <p:ext uri="{D42A27DB-BD31-4B8C-83A1-F6EECF244321}">
                <p14:modId xmlns:p14="http://schemas.microsoft.com/office/powerpoint/2010/main" val="1293471443"/>
              </p:ext>
            </p:extLst>
          </p:nvPr>
        </p:nvGraphicFramePr>
        <p:xfrm>
          <a:off x="97230" y="904834"/>
          <a:ext cx="7885236" cy="529825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6">
            <a:extLst>
              <a:ext uri="{FF2B5EF4-FFF2-40B4-BE49-F238E27FC236}">
                <a16:creationId xmlns:a16="http://schemas.microsoft.com/office/drawing/2014/main" id="{1C06B024-3712-334A-AB00-F8757D2CD935}"/>
              </a:ext>
            </a:extLst>
          </p:cNvPr>
          <p:cNvSpPr txBox="1">
            <a:spLocks/>
          </p:cNvSpPr>
          <p:nvPr/>
        </p:nvSpPr>
        <p:spPr>
          <a:xfrm>
            <a:off x="7699148" y="1050324"/>
            <a:ext cx="4395622" cy="50616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93700">
              <a:lnSpc>
                <a:spcPct val="100000"/>
              </a:lnSpc>
              <a:spcBef>
                <a:spcPts val="0"/>
              </a:spcBef>
              <a:buSzPts val="2800"/>
            </a:pPr>
            <a:r>
              <a:rPr lang="en-US" sz="2500" dirty="0">
                <a:latin typeface="Cambria" panose="02040503050406030204" pitchFamily="18" charset="0"/>
              </a:rPr>
              <a:t>Close to 30,000 businesses have closed down as a result of COVID-19 pandemic and the related responses</a:t>
            </a:r>
          </a:p>
          <a:p>
            <a:pPr marL="393700">
              <a:lnSpc>
                <a:spcPct val="100000"/>
              </a:lnSpc>
              <a:spcBef>
                <a:spcPts val="0"/>
              </a:spcBef>
              <a:buSzPts val="2800"/>
            </a:pPr>
            <a:endParaRPr lang="en-US" sz="2500" dirty="0">
              <a:latin typeface="Cambria" panose="02040503050406030204" pitchFamily="18" charset="0"/>
            </a:endParaRPr>
          </a:p>
          <a:p>
            <a:pPr marL="393700">
              <a:lnSpc>
                <a:spcPct val="100000"/>
              </a:lnSpc>
              <a:spcBef>
                <a:spcPts val="0"/>
              </a:spcBef>
              <a:buSzPts val="2800"/>
            </a:pPr>
            <a:r>
              <a:rPr lang="en-US" sz="2500" dirty="0">
                <a:latin typeface="Cambria" panose="02040503050406030204" pitchFamily="18" charset="0"/>
              </a:rPr>
              <a:t>About 85,000 businesses are still closed down as a result of COVID-19 pandemic and the related responses</a:t>
            </a:r>
          </a:p>
          <a:p>
            <a:pPr marL="508000" lvl="0" indent="-457200">
              <a:lnSpc>
                <a:spcPct val="100000"/>
              </a:lnSpc>
              <a:spcBef>
                <a:spcPts val="0"/>
              </a:spcBef>
              <a:buSzPts val="2800"/>
              <a:buFont typeface="Arial" panose="020B0604020202020204" pitchFamily="34" charset="0"/>
              <a:buChar char="•"/>
            </a:pPr>
            <a:endParaRPr lang="en-US" sz="2500" dirty="0">
              <a:latin typeface="Cambria" panose="02040503050406030204" pitchFamily="18" charset="0"/>
            </a:endParaRPr>
          </a:p>
          <a:p>
            <a:endParaRPr lang="en-GH" sz="2500" dirty="0">
              <a:latin typeface="Cambria" panose="02040503050406030204" pitchFamily="18" charset="0"/>
            </a:endParaRPr>
          </a:p>
        </p:txBody>
      </p:sp>
      <p:sp>
        <p:nvSpPr>
          <p:cNvPr id="7" name="Slide Number Placeholder 2">
            <a:extLst>
              <a:ext uri="{FF2B5EF4-FFF2-40B4-BE49-F238E27FC236}">
                <a16:creationId xmlns:a16="http://schemas.microsoft.com/office/drawing/2014/main" id="{C54F2834-9B90-1546-BE9F-460B3597A178}"/>
              </a:ext>
            </a:extLst>
          </p:cNvPr>
          <p:cNvSpPr txBox="1">
            <a:spLocks/>
          </p:cNvSpPr>
          <p:nvPr/>
        </p:nvSpPr>
        <p:spPr>
          <a:xfrm>
            <a:off x="5755341" y="6359659"/>
            <a:ext cx="34065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chemeClr val="lt1"/>
                </a:solidFill>
                <a:latin typeface="Calibri"/>
                <a:ea typeface="Calibri"/>
                <a:cs typeface="Calibri"/>
                <a:sym typeface="Calibri"/>
              </a:defRPr>
            </a:lvl9pPr>
          </a:lstStyle>
          <a:p>
            <a:fld id="{00000000-1234-1234-1234-123412341234}" type="slidenum">
              <a:rPr lang="en-GB" sz="2400" smtClean="0"/>
              <a:pPr/>
              <a:t>9</a:t>
            </a:fld>
            <a:endParaRPr lang="en-GB" sz="2400" dirty="0"/>
          </a:p>
        </p:txBody>
      </p:sp>
    </p:spTree>
    <p:extLst>
      <p:ext uri="{BB962C8B-B14F-4D97-AF65-F5344CB8AC3E}">
        <p14:creationId xmlns:p14="http://schemas.microsoft.com/office/powerpoint/2010/main" val="980641328"/>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00206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6" id="{BBA650F7-47E7-4BA6-AA1C-2B67A0EE99EE}" vid="{0AFAB4F9-75EC-4818-A26C-785E218F43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465</TotalTime>
  <Words>1611</Words>
  <Application>Microsoft Macintosh PowerPoint</Application>
  <PresentationFormat>Widescreen</PresentationFormat>
  <Paragraphs>302</Paragraphs>
  <Slides>21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Cambria</vt:lpstr>
      <vt:lpstr>Comic Sans MS</vt:lpstr>
      <vt:lpstr>Crimson Text</vt:lpstr>
      <vt:lpstr>Raleway</vt:lpstr>
      <vt:lpstr>Segoe UI</vt:lpstr>
      <vt:lpstr>Wingdings</vt:lpstr>
      <vt:lpstr>Office Theme</vt:lpstr>
      <vt:lpstr>PowerPoint Presentation</vt:lpstr>
      <vt:lpstr>Scope</vt:lpstr>
      <vt:lpstr>PowerPoint Presentation</vt:lpstr>
      <vt:lpstr>PowerPoint Presentation</vt:lpstr>
      <vt:lpstr>PowerPoint Presentation</vt:lpstr>
      <vt:lpstr>PowerPoint Presentation</vt:lpstr>
      <vt:lpstr>Notes on Methods – 3/3</vt:lpstr>
      <vt:lpstr>PowerPoint Presentation</vt:lpstr>
      <vt:lpstr>Business Closures</vt:lpstr>
      <vt:lpstr>Business Closures by Size of Business </vt:lpstr>
      <vt:lpstr>Business Closures by Sector</vt:lpstr>
      <vt:lpstr>Slow down in demand for goods and services</vt:lpstr>
      <vt:lpstr>Interruptions in supply of inputs and access to finance</vt:lpstr>
      <vt:lpstr>Trough in Sales (GHC)</vt:lpstr>
      <vt:lpstr>Trough in Sales (Million GHC) by Sector</vt:lpstr>
      <vt:lpstr> Response - Jobs &amp; Wages  </vt:lpstr>
      <vt:lpstr>PowerPoint Presentation</vt:lpstr>
      <vt:lpstr>PowerPoint Presentation</vt:lpstr>
      <vt:lpstr>PowerPoint Presentation</vt:lpstr>
      <vt:lpstr>Highlights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Sebu</dc:creator>
  <cp:lastModifiedBy>Microsoft Office User</cp:lastModifiedBy>
  <cp:revision>30</cp:revision>
  <cp:lastPrinted>2020-08-03T08:17:01Z</cp:lastPrinted>
  <dcterms:modified xsi:type="dcterms:W3CDTF">2020-08-03T08:19:00Z</dcterms:modified>
</cp:coreProperties>
</file>