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7/20/2022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1690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7/20/2022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7/20/2022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293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7/20/2022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252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7/20/2022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494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7/20/2022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201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7/20/2022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807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7/20/2022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635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7/20/2022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39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7/20/2022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71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7/20/2022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265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7/20/2022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52360745"/>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utterfly resting on a tree">
            <a:extLst>
              <a:ext uri="{FF2B5EF4-FFF2-40B4-BE49-F238E27FC236}">
                <a16:creationId xmlns:a16="http://schemas.microsoft.com/office/drawing/2014/main" id="{F916956F-CCDF-C0F6-A751-89C3B160C2C0}"/>
              </a:ext>
            </a:extLst>
          </p:cNvPr>
          <p:cNvPicPr>
            <a:picLocks noChangeAspect="1"/>
          </p:cNvPicPr>
          <p:nvPr/>
        </p:nvPicPr>
        <p:blipFill rotWithShape="1">
          <a:blip r:embed="rId3">
            <a:alphaModFix amt="70000"/>
          </a:blip>
          <a:srcRect r="-1" b="15089"/>
          <a:stretch/>
        </p:blipFill>
        <p:spPr>
          <a:xfrm>
            <a:off x="20" y="10"/>
            <a:ext cx="12188932" cy="6856614"/>
          </a:xfrm>
          <a:prstGeom prst="rect">
            <a:avLst/>
          </a:prstGeom>
        </p:spPr>
      </p:pic>
      <p:sp>
        <p:nvSpPr>
          <p:cNvPr id="2" name="Title 1">
            <a:extLst>
              <a:ext uri="{FF2B5EF4-FFF2-40B4-BE49-F238E27FC236}">
                <a16:creationId xmlns:a16="http://schemas.microsoft.com/office/drawing/2014/main" id="{FC666DA0-6916-713C-914B-B08179720B07}"/>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SDLC: Software Development Life Cycle</a:t>
            </a:r>
          </a:p>
        </p:txBody>
      </p:sp>
      <p:sp>
        <p:nvSpPr>
          <p:cNvPr id="3" name="Subtitle 2">
            <a:extLst>
              <a:ext uri="{FF2B5EF4-FFF2-40B4-BE49-F238E27FC236}">
                <a16:creationId xmlns:a16="http://schemas.microsoft.com/office/drawing/2014/main" id="{516121D2-FFF6-E45F-DB3A-8C04321E2633}"/>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By:</a:t>
            </a:r>
          </a:p>
          <a:p>
            <a:r>
              <a:rPr lang="en-US" sz="2200" dirty="0">
                <a:solidFill>
                  <a:srgbClr val="FFFFFF"/>
                </a:solidFill>
              </a:rPr>
              <a:t>Lawrence Arundel</a:t>
            </a:r>
          </a:p>
        </p:txBody>
      </p:sp>
    </p:spTree>
    <p:extLst>
      <p:ext uri="{BB962C8B-B14F-4D97-AF65-F5344CB8AC3E}">
        <p14:creationId xmlns:p14="http://schemas.microsoft.com/office/powerpoint/2010/main" val="67677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1AA6-C2F7-EE77-EE74-84BD0BDE3FAF}"/>
              </a:ext>
            </a:extLst>
          </p:cNvPr>
          <p:cNvSpPr>
            <a:spLocks noGrp="1"/>
          </p:cNvSpPr>
          <p:nvPr>
            <p:ph type="title"/>
          </p:nvPr>
        </p:nvSpPr>
        <p:spPr/>
        <p:txBody>
          <a:bodyPr/>
          <a:lstStyle/>
          <a:p>
            <a:r>
              <a:rPr lang="en-US" dirty="0"/>
              <a:t>Differences with Waterfall Approach</a:t>
            </a:r>
          </a:p>
        </p:txBody>
      </p:sp>
      <p:sp>
        <p:nvSpPr>
          <p:cNvPr id="3" name="Content Placeholder 2">
            <a:extLst>
              <a:ext uri="{FF2B5EF4-FFF2-40B4-BE49-F238E27FC236}">
                <a16:creationId xmlns:a16="http://schemas.microsoft.com/office/drawing/2014/main" id="{F9242AD1-8EFB-F434-A6DB-BE7B91C5E14E}"/>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In the SNHU Travel project, implementing the waterfall approach would have caused many differences, including the structure of the team and iterative approaches to the product (Cobb, 2015, p. 28)</a:t>
            </a:r>
          </a:p>
          <a:p>
            <a:pPr>
              <a:buFont typeface="Arial" panose="020B0604020202020204" pitchFamily="34" charset="0"/>
              <a:buChar char="•"/>
            </a:pPr>
            <a:r>
              <a:rPr lang="en-US" dirty="0"/>
              <a:t>The responsibility of the product would have been a separate issue, with an entirely different team discussing this aspect.</a:t>
            </a:r>
          </a:p>
          <a:p>
            <a:pPr>
              <a:buFont typeface="Arial" panose="020B0604020202020204" pitchFamily="34" charset="0"/>
              <a:buChar char="•"/>
            </a:pPr>
            <a:r>
              <a:rPr lang="en-US" dirty="0"/>
              <a:t>Another approach would be to share development between the developer and tester. Using the waterfall approach would have made it more difficult to communicate revisions and ultimately would have increased the time between user stories (Cobb, 2015, p. 28)</a:t>
            </a:r>
          </a:p>
        </p:txBody>
      </p:sp>
    </p:spTree>
    <p:extLst>
      <p:ext uri="{BB962C8B-B14F-4D97-AF65-F5344CB8AC3E}">
        <p14:creationId xmlns:p14="http://schemas.microsoft.com/office/powerpoint/2010/main" val="212575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F768-A819-6DEC-B6E2-EE8C0EFAB3FF}"/>
              </a:ext>
            </a:extLst>
          </p:cNvPr>
          <p:cNvSpPr>
            <a:spLocks noGrp="1"/>
          </p:cNvSpPr>
          <p:nvPr>
            <p:ph type="title"/>
          </p:nvPr>
        </p:nvSpPr>
        <p:spPr/>
        <p:txBody>
          <a:bodyPr/>
          <a:lstStyle/>
          <a:p>
            <a:r>
              <a:rPr lang="en-US" dirty="0"/>
              <a:t>When to choose Agile vs Waterfall</a:t>
            </a:r>
          </a:p>
        </p:txBody>
      </p:sp>
      <p:sp>
        <p:nvSpPr>
          <p:cNvPr id="3" name="Content Placeholder 2">
            <a:extLst>
              <a:ext uri="{FF2B5EF4-FFF2-40B4-BE49-F238E27FC236}">
                <a16:creationId xmlns:a16="http://schemas.microsoft.com/office/drawing/2014/main" id="{019FE62A-A0AF-2D88-D789-5356F1B8592C}"/>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The factors below showcase what qualities I would consider when comparing these two approaches. I would consider these depending on the type of project, talent acquired, and philosophies involved during the development process (Cobb, 2015, p. 28)</a:t>
            </a:r>
          </a:p>
          <a:p>
            <a:pPr>
              <a:buFont typeface="Arial" panose="020B0604020202020204" pitchFamily="34" charset="0"/>
              <a:buChar char="•"/>
            </a:pPr>
            <a:r>
              <a:rPr lang="en-US" dirty="0"/>
              <a:t>I would consider the following factors when comparing:</a:t>
            </a:r>
          </a:p>
          <a:p>
            <a:pPr lvl="1"/>
            <a:r>
              <a:rPr lang="en-US" dirty="0"/>
              <a:t>Time</a:t>
            </a:r>
          </a:p>
          <a:p>
            <a:pPr lvl="1"/>
            <a:r>
              <a:rPr lang="en-US" dirty="0"/>
              <a:t>Cost</a:t>
            </a:r>
          </a:p>
          <a:p>
            <a:pPr lvl="1"/>
            <a:r>
              <a:rPr lang="en-US" dirty="0"/>
              <a:t>Communication efficacy</a:t>
            </a:r>
          </a:p>
          <a:p>
            <a:pPr lvl="1"/>
            <a:r>
              <a:rPr lang="en-US" dirty="0"/>
              <a:t>Efficiency with product revisions</a:t>
            </a:r>
          </a:p>
          <a:p>
            <a:pPr lvl="1"/>
            <a:r>
              <a:rPr lang="en-US" dirty="0"/>
              <a:t>Leadership styles</a:t>
            </a:r>
          </a:p>
        </p:txBody>
      </p:sp>
    </p:spTree>
    <p:extLst>
      <p:ext uri="{BB962C8B-B14F-4D97-AF65-F5344CB8AC3E}">
        <p14:creationId xmlns:p14="http://schemas.microsoft.com/office/powerpoint/2010/main" val="293615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90F7-A2D0-2BDB-3D16-5C874279A37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21E451-0FED-4578-A70D-F4E07C544293}"/>
              </a:ext>
            </a:extLst>
          </p:cNvPr>
          <p:cNvSpPr>
            <a:spLocks noGrp="1"/>
          </p:cNvSpPr>
          <p:nvPr>
            <p:ph idx="1"/>
          </p:nvPr>
        </p:nvSpPr>
        <p:spPr/>
        <p:txBody>
          <a:bodyPr/>
          <a:lstStyle/>
          <a:p>
            <a:pPr marL="0" marR="0" indent="-457200">
              <a:lnSpc>
                <a:spcPct val="200000"/>
              </a:lnSpc>
              <a:buNone/>
            </a:pPr>
            <a:r>
              <a:rPr lang="en-US" sz="1800" dirty="0">
                <a:effectLst/>
                <a:latin typeface="Avenir Next LT Pro (Body)"/>
                <a:ea typeface="Times New Roman" panose="02020603050405020304" pitchFamily="18" charset="0"/>
              </a:rPr>
              <a:t>Agile learning labs, A. learning labs. (2020, January 1). </a:t>
            </a:r>
            <a:r>
              <a:rPr lang="en-US" sz="1800" i="1" dirty="0">
                <a:effectLst/>
                <a:latin typeface="Avenir Next LT Pro (Body)"/>
                <a:ea typeface="Times New Roman" panose="02020603050405020304" pitchFamily="18" charset="0"/>
              </a:rPr>
              <a:t>Scrum: A Breathtakingly Brief And Agile     	Introduction</a:t>
            </a:r>
            <a:r>
              <a:rPr lang="en-US" sz="1800" dirty="0">
                <a:effectLst/>
                <a:latin typeface="Avenir Next LT Pro (Body)"/>
                <a:ea typeface="Times New Roman" panose="02020603050405020304" pitchFamily="18" charset="0"/>
              </a:rPr>
              <a:t>. Agile Learning Labs. Retrieved July 15, 2022, from 	https://agilelearninglabs.com/resources/scrum-introduction/ </a:t>
            </a:r>
          </a:p>
          <a:p>
            <a:pPr marL="0" marR="0" indent="-457200">
              <a:lnSpc>
                <a:spcPct val="200000"/>
              </a:lnSpc>
              <a:spcBef>
                <a:spcPts val="0"/>
              </a:spcBef>
              <a:spcAft>
                <a:spcPts val="800"/>
              </a:spcAft>
              <a:buNone/>
            </a:pPr>
            <a:endParaRPr lang="en-US" sz="1800" dirty="0">
              <a:effectLst/>
              <a:latin typeface="Avenir Next LT Pro (Body)"/>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buNone/>
            </a:pPr>
            <a:r>
              <a:rPr lang="en-US" sz="1800" dirty="0">
                <a:effectLst/>
                <a:latin typeface="Avenir Next LT Pro (Body)"/>
                <a:ea typeface="Calibri" panose="020F0502020204030204" pitchFamily="34" charset="0"/>
                <a:cs typeface="Times New Roman" panose="02020603050405020304" pitchFamily="18" charset="0"/>
              </a:rPr>
              <a:t>Charles G. Cobb. (2015). </a:t>
            </a:r>
            <a:r>
              <a:rPr lang="en-US" sz="1800" i="1" dirty="0">
                <a:effectLst/>
                <a:latin typeface="Avenir Next LT Pro (Body)"/>
                <a:ea typeface="Calibri" panose="020F0502020204030204" pitchFamily="34" charset="0"/>
                <a:cs typeface="Times New Roman" panose="02020603050405020304" pitchFamily="18" charset="0"/>
              </a:rPr>
              <a:t>The Project Manager’s Guide to Mastering Agile : Principles and Practices 	for an Adaptive Approach</a:t>
            </a:r>
            <a:r>
              <a:rPr lang="en-US" sz="1800" dirty="0">
                <a:effectLst/>
                <a:latin typeface="Avenir Next LT Pro (Body)"/>
                <a:ea typeface="Calibri" panose="020F0502020204030204" pitchFamily="34" charset="0"/>
                <a:cs typeface="Times New Roman" panose="02020603050405020304" pitchFamily="18" charset="0"/>
              </a:rPr>
              <a:t>. Wiley.</a:t>
            </a:r>
          </a:p>
          <a:p>
            <a:endParaRPr lang="en-US" dirty="0"/>
          </a:p>
        </p:txBody>
      </p:sp>
    </p:spTree>
    <p:extLst>
      <p:ext uri="{BB962C8B-B14F-4D97-AF65-F5344CB8AC3E}">
        <p14:creationId xmlns:p14="http://schemas.microsoft.com/office/powerpoint/2010/main" val="216936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FD0-48A6-C55E-C108-EBF2A01A3542}"/>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82C97C9C-937F-22E6-8184-56AD954D5C36}"/>
              </a:ext>
            </a:extLst>
          </p:cNvPr>
          <p:cNvSpPr>
            <a:spLocks noGrp="1"/>
          </p:cNvSpPr>
          <p:nvPr>
            <p:ph idx="1"/>
          </p:nvPr>
        </p:nvSpPr>
        <p:spPr/>
        <p:txBody>
          <a:bodyPr>
            <a:normAutofit lnSpcReduction="10000"/>
          </a:bodyPr>
          <a:lstStyle/>
          <a:p>
            <a:r>
              <a:rPr lang="en-US" dirty="0"/>
              <a:t>Assists with many aspects of the agile development process (Cobb, 2015, p. 35)</a:t>
            </a:r>
          </a:p>
          <a:p>
            <a:pPr>
              <a:buFont typeface="Arial" panose="020B0604020202020204" pitchFamily="34" charset="0"/>
              <a:buChar char="•"/>
            </a:pPr>
            <a:r>
              <a:rPr lang="en-US" dirty="0"/>
              <a:t>Management of the Product Backlog (Cobb, 2015, p. 35)</a:t>
            </a:r>
          </a:p>
          <a:p>
            <a:pPr>
              <a:buFont typeface="Arial" panose="020B0604020202020204" pitchFamily="34" charset="0"/>
              <a:buChar char="•"/>
            </a:pPr>
            <a:r>
              <a:rPr lang="en-US" dirty="0"/>
              <a:t>Helping the team understand key concepts within the Product Backlog (Cobb, 2015, p. 41)</a:t>
            </a:r>
          </a:p>
          <a:p>
            <a:r>
              <a:rPr lang="en-US" dirty="0"/>
              <a:t>Organize Scrum events, including Sprint Planning, Daily Stand-ups, Sprint Reviews, and Sprint Retrospectives (Cobb, 2015, p. 35)</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8849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D817-5A62-7D54-1DCF-CF638A37D544}"/>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49ED1FD0-4A59-CCFB-BF31-17A3CBB5352F}"/>
              </a:ext>
            </a:extLst>
          </p:cNvPr>
          <p:cNvSpPr>
            <a:spLocks noGrp="1"/>
          </p:cNvSpPr>
          <p:nvPr>
            <p:ph idx="1"/>
          </p:nvPr>
        </p:nvSpPr>
        <p:spPr/>
        <p:txBody>
          <a:bodyPr>
            <a:normAutofit fontScale="92500"/>
          </a:bodyPr>
          <a:lstStyle/>
          <a:p>
            <a:pPr>
              <a:buFont typeface="Arial" panose="020B0604020202020204" pitchFamily="34" charset="0"/>
              <a:buChar char="•"/>
            </a:pPr>
            <a:r>
              <a:rPr lang="en-US" dirty="0"/>
              <a:t>The sole responsibility for revising and directing the Product Backlog (Cobb, 2015, p. 35)</a:t>
            </a:r>
          </a:p>
          <a:p>
            <a:r>
              <a:rPr lang="en-US" dirty="0"/>
              <a:t>Optimization of the value of work for the development team to ensure the product backlog is visible and clear (Cobb, 2015, p. 35)</a:t>
            </a:r>
          </a:p>
          <a:p>
            <a:r>
              <a:rPr lang="en-US" dirty="0"/>
              <a:t>User stories are created through collaboration with the team and client (Cobb, 2015, p. 35)</a:t>
            </a:r>
          </a:p>
          <a:p>
            <a:r>
              <a:rPr lang="en-US" dirty="0"/>
              <a:t>List the differences in priority based on the work requested in the Product Backlog (Cobb, 2015, p. 35)</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3344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7D86-AB40-57D8-3E5B-BE049DBC3BBB}"/>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6D9EF9E6-3A1E-2119-1A1C-64858547E5C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This involves input from the tester and product owner and is applied through coding implementation to meet the client’s needs. (Cobb, 2015, p. 38)</a:t>
            </a:r>
          </a:p>
          <a:p>
            <a:pPr>
              <a:buFont typeface="Arial" panose="020B0604020202020204" pitchFamily="34" charset="0"/>
              <a:buChar char="•"/>
            </a:pPr>
            <a:r>
              <a:rPr lang="en-US" dirty="0"/>
              <a:t>It constructs a robust and efficient solution to the client’s problem (Cobb, 2015, p. 38)</a:t>
            </a:r>
          </a:p>
          <a:p>
            <a:pPr>
              <a:buFont typeface="Arial" panose="020B0604020202020204" pitchFamily="34" charset="0"/>
              <a:buChar char="•"/>
            </a:pPr>
            <a:r>
              <a:rPr lang="en-US" dirty="0"/>
              <a:t>The SDLC implements and constructs various tests and applies communicative properties through the SDLC (Cobb, 2015, p. 38)</a:t>
            </a:r>
          </a:p>
          <a:p>
            <a:pPr>
              <a:buFont typeface="Arial" panose="020B0604020202020204" pitchFamily="34" charset="0"/>
              <a:buChar char="•"/>
            </a:pPr>
            <a:r>
              <a:rPr lang="en-US" dirty="0"/>
              <a:t>It fulfills product owner requests and incorporates tester feedback to address user stories in the product backlog (Cobb, 2015, p. 38)</a:t>
            </a:r>
          </a:p>
        </p:txBody>
      </p:sp>
    </p:spTree>
    <p:extLst>
      <p:ext uri="{BB962C8B-B14F-4D97-AF65-F5344CB8AC3E}">
        <p14:creationId xmlns:p14="http://schemas.microsoft.com/office/powerpoint/2010/main" val="166099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4B73-D03E-1944-938F-A52F5C297934}"/>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69CD64DE-EDBC-678F-E354-D1818AAAEB35}"/>
              </a:ext>
            </a:extLst>
          </p:cNvPr>
          <p:cNvSpPr>
            <a:spLocks noGrp="1"/>
          </p:cNvSpPr>
          <p:nvPr>
            <p:ph idx="1"/>
          </p:nvPr>
        </p:nvSpPr>
        <p:spPr/>
        <p:txBody>
          <a:bodyPr/>
          <a:lstStyle/>
          <a:p>
            <a:pPr>
              <a:buFont typeface="Arial" panose="020B0604020202020204" pitchFamily="34" charset="0"/>
              <a:buChar char="•"/>
            </a:pPr>
            <a:r>
              <a:rPr lang="en-US" dirty="0"/>
              <a:t>User story revisions and extensive communication with the product owner and developer (Cobb, 2015, p. 38)</a:t>
            </a:r>
          </a:p>
          <a:p>
            <a:pPr>
              <a:buFont typeface="Arial" panose="020B0604020202020204" pitchFamily="34" charset="0"/>
              <a:buChar char="•"/>
            </a:pPr>
            <a:r>
              <a:rPr lang="en-US" dirty="0"/>
              <a:t>This ensured common practices were met for testing procedures and satisfied client requests (Cobb, 2015, p. 38)</a:t>
            </a:r>
          </a:p>
          <a:p>
            <a:pPr>
              <a:buFont typeface="Arial" panose="020B0604020202020204" pitchFamily="34" charset="0"/>
              <a:buChar char="•"/>
            </a:pPr>
            <a:r>
              <a:rPr lang="en-US" dirty="0"/>
              <a:t>Kept a record of implementations that needed to be addressed and incorporated feedback through various means (Cobb, 2015, p. 38)</a:t>
            </a:r>
          </a:p>
        </p:txBody>
      </p:sp>
    </p:spTree>
    <p:extLst>
      <p:ext uri="{BB962C8B-B14F-4D97-AF65-F5344CB8AC3E}">
        <p14:creationId xmlns:p14="http://schemas.microsoft.com/office/powerpoint/2010/main" val="303486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42D6-557E-5BFE-C8BA-807EE6C4AEBB}"/>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5B54E8DD-5960-6323-DDCA-721D183299FA}"/>
              </a:ext>
            </a:extLst>
          </p:cNvPr>
          <p:cNvSpPr>
            <a:spLocks noGrp="1"/>
          </p:cNvSpPr>
          <p:nvPr>
            <p:ph idx="1"/>
          </p:nvPr>
        </p:nvSpPr>
        <p:spPr/>
        <p:txBody>
          <a:bodyPr>
            <a:normAutofit/>
          </a:bodyPr>
          <a:lstStyle/>
          <a:p>
            <a:pPr>
              <a:buFont typeface="Arial" panose="020B0604020202020204" pitchFamily="34" charset="0"/>
              <a:buChar char="•"/>
            </a:pPr>
            <a:r>
              <a:rPr lang="en-US" dirty="0"/>
              <a:t>Short meetings which debrief which tasks have been completed and which tasks are expected to be completed by the next scrum (Agile Learning Labs, 2020, p. 1)</a:t>
            </a:r>
          </a:p>
          <a:p>
            <a:r>
              <a:rPr lang="en-US" dirty="0"/>
              <a:t>Identify any obstacles that are slowing the team or individual down (Agile Learning Labs, 2020, p. 1)</a:t>
            </a:r>
          </a:p>
          <a:p>
            <a:r>
              <a:rPr lang="en-US" dirty="0"/>
              <a:t>Construct a more accountable and goal-oriented team and meet common goals for the client (Agile Learning Labs, 2020, p. 1)</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6856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0D9C-CCEA-1C8D-877D-1D1E60F7286F}"/>
              </a:ext>
            </a:extLst>
          </p:cNvPr>
          <p:cNvSpPr>
            <a:spLocks noGrp="1"/>
          </p:cNvSpPr>
          <p:nvPr>
            <p:ph type="title"/>
          </p:nvPr>
        </p:nvSpPr>
        <p:spPr/>
        <p:txBody>
          <a:bodyPr>
            <a:normAutofit fontScale="90000"/>
          </a:bodyPr>
          <a:lstStyle/>
          <a:p>
            <a:r>
              <a:rPr lang="en-US" dirty="0"/>
              <a:t>Story-Time Product Backlog Refinement</a:t>
            </a:r>
          </a:p>
        </p:txBody>
      </p:sp>
      <p:sp>
        <p:nvSpPr>
          <p:cNvPr id="3" name="Content Placeholder 2">
            <a:extLst>
              <a:ext uri="{FF2B5EF4-FFF2-40B4-BE49-F238E27FC236}">
                <a16:creationId xmlns:a16="http://schemas.microsoft.com/office/drawing/2014/main" id="{2F3A2568-A547-158C-F829-A15F93001974}"/>
              </a:ext>
            </a:extLst>
          </p:cNvPr>
          <p:cNvSpPr>
            <a:spLocks noGrp="1"/>
          </p:cNvSpPr>
          <p:nvPr>
            <p:ph idx="1"/>
          </p:nvPr>
        </p:nvSpPr>
        <p:spPr/>
        <p:txBody>
          <a:bodyPr>
            <a:normAutofit lnSpcReduction="10000"/>
          </a:bodyPr>
          <a:lstStyle/>
          <a:p>
            <a:r>
              <a:rPr lang="en-US" dirty="0"/>
              <a:t>Time spent improving the functionality of the product backlog (Agile Learning Labs, 2020, p. 1)</a:t>
            </a:r>
          </a:p>
          <a:p>
            <a:r>
              <a:rPr lang="en-US" dirty="0"/>
              <a:t>Discussion of future user stories to be implemented within the coming weeks (Agile Learning Labs, 2020, p. 1)</a:t>
            </a:r>
          </a:p>
          <a:p>
            <a:r>
              <a:rPr lang="en-US" dirty="0"/>
              <a:t>This is important to keep a continuous workflow and creates motivation to succeed (Agile Learning Labs, 2020, p. 1)</a:t>
            </a:r>
          </a:p>
          <a:p>
            <a:r>
              <a:rPr lang="en-US" dirty="0"/>
              <a:t>It helps to create a more efficient work environment and development cycle (Agile Learning Labs, 2020, p. 1)</a:t>
            </a:r>
          </a:p>
        </p:txBody>
      </p:sp>
    </p:spTree>
    <p:extLst>
      <p:ext uri="{BB962C8B-B14F-4D97-AF65-F5344CB8AC3E}">
        <p14:creationId xmlns:p14="http://schemas.microsoft.com/office/powerpoint/2010/main" val="290465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F107-CC49-1101-DB6A-0E92E43E2F51}"/>
              </a:ext>
            </a:extLst>
          </p:cNvPr>
          <p:cNvSpPr>
            <a:spLocks noGrp="1"/>
          </p:cNvSpPr>
          <p:nvPr>
            <p:ph type="title"/>
          </p:nvPr>
        </p:nvSpPr>
        <p:spPr/>
        <p:txBody>
          <a:bodyPr/>
          <a:lstStyle/>
          <a:p>
            <a:r>
              <a:rPr lang="en-US" dirty="0"/>
              <a:t>Sprint Review</a:t>
            </a:r>
          </a:p>
        </p:txBody>
      </p:sp>
      <p:sp>
        <p:nvSpPr>
          <p:cNvPr id="3" name="Content Placeholder 2">
            <a:extLst>
              <a:ext uri="{FF2B5EF4-FFF2-40B4-BE49-F238E27FC236}">
                <a16:creationId xmlns:a16="http://schemas.microsoft.com/office/drawing/2014/main" id="{68FCC4B0-A949-D3EB-515F-CE4A712E4905}"/>
              </a:ext>
            </a:extLst>
          </p:cNvPr>
          <p:cNvSpPr>
            <a:spLocks noGrp="1"/>
          </p:cNvSpPr>
          <p:nvPr>
            <p:ph idx="1"/>
          </p:nvPr>
        </p:nvSpPr>
        <p:spPr/>
        <p:txBody>
          <a:bodyPr>
            <a:normAutofit fontScale="92500" lnSpcReduction="10000"/>
          </a:bodyPr>
          <a:lstStyle/>
          <a:p>
            <a:r>
              <a:rPr lang="en-US" dirty="0"/>
              <a:t>It consists of stakeholders and other public individuals within the developmental process to showcase how the product has incrementally been assessed (Agile Learning Labs, 2020, p. 1)</a:t>
            </a:r>
          </a:p>
          <a:p>
            <a:r>
              <a:rPr lang="en-US" dirty="0"/>
              <a:t>It builds a stronger relationship between the team and the client and the entire ecosystem (Agile Learning Labs, 2020, p. 1)</a:t>
            </a:r>
          </a:p>
          <a:p>
            <a:r>
              <a:rPr lang="en-US" dirty="0"/>
              <a:t>It helps to reorientate the team's drive (Agile Learning Labs, 2020, p. 1)</a:t>
            </a:r>
          </a:p>
          <a:p>
            <a:r>
              <a:rPr lang="en-US" dirty="0"/>
              <a:t>It also helps to keep the client’s mind at ease for product developmental goals (Agile Learning Labs, 2020, p. 1)</a:t>
            </a:r>
          </a:p>
          <a:p>
            <a:endParaRPr lang="en-US" dirty="0"/>
          </a:p>
        </p:txBody>
      </p:sp>
    </p:spTree>
    <p:extLst>
      <p:ext uri="{BB962C8B-B14F-4D97-AF65-F5344CB8AC3E}">
        <p14:creationId xmlns:p14="http://schemas.microsoft.com/office/powerpoint/2010/main" val="130079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6F8A-F448-0239-39D8-F8D798591393}"/>
              </a:ext>
            </a:extLst>
          </p:cNvPr>
          <p:cNvSpPr>
            <a:spLocks noGrp="1"/>
          </p:cNvSpPr>
          <p:nvPr>
            <p:ph type="title"/>
          </p:nvPr>
        </p:nvSpPr>
        <p:spPr/>
        <p:txBody>
          <a:bodyPr>
            <a:normAutofit/>
          </a:bodyPr>
          <a:lstStyle/>
          <a:p>
            <a:r>
              <a:rPr lang="en-US" dirty="0"/>
              <a:t>Sprint Retrospective</a:t>
            </a:r>
          </a:p>
        </p:txBody>
      </p:sp>
      <p:sp>
        <p:nvSpPr>
          <p:cNvPr id="3" name="Content Placeholder 2">
            <a:extLst>
              <a:ext uri="{FF2B5EF4-FFF2-40B4-BE49-F238E27FC236}">
                <a16:creationId xmlns:a16="http://schemas.microsoft.com/office/drawing/2014/main" id="{BA8CCD60-77A2-9452-8162-806B50B6D2E1}"/>
              </a:ext>
            </a:extLst>
          </p:cNvPr>
          <p:cNvSpPr>
            <a:spLocks noGrp="1"/>
          </p:cNvSpPr>
          <p:nvPr>
            <p:ph idx="1"/>
          </p:nvPr>
        </p:nvSpPr>
        <p:spPr/>
        <p:txBody>
          <a:bodyPr>
            <a:normAutofit fontScale="92500" lnSpcReduction="20000"/>
          </a:bodyPr>
          <a:lstStyle/>
          <a:p>
            <a:r>
              <a:rPr lang="en-US" dirty="0"/>
              <a:t>This is a very important step even if the project becomes discontinued (Agile Learning Labs, 2020, p. 1)</a:t>
            </a:r>
          </a:p>
          <a:p>
            <a:r>
              <a:rPr lang="en-US" dirty="0"/>
              <a:t>This helps the team to understand why the project was discontinued and how to improve on the next (Agile Learning Labs, 2020, p. 1)</a:t>
            </a:r>
          </a:p>
          <a:p>
            <a:r>
              <a:rPr lang="en-US" dirty="0"/>
              <a:t>It helps to keep team morale high for the next projects or tasks. (Agile Learning Labs, 2020, p. 1)</a:t>
            </a:r>
          </a:p>
          <a:p>
            <a:r>
              <a:rPr lang="en-US" dirty="0"/>
              <a:t>Reflects on how to improve product iterations and discusses which tasks were difficult or easy, as well as how to create a more efficient process in the future (Agile Learning Labs, 2020, p. 1)</a:t>
            </a:r>
          </a:p>
        </p:txBody>
      </p:sp>
    </p:spTree>
    <p:extLst>
      <p:ext uri="{BB962C8B-B14F-4D97-AF65-F5344CB8AC3E}">
        <p14:creationId xmlns:p14="http://schemas.microsoft.com/office/powerpoint/2010/main" val="625093657"/>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F3920"/>
      </a:dk2>
      <a:lt2>
        <a:srgbClr val="E8E2E4"/>
      </a:lt2>
      <a:accent1>
        <a:srgbClr val="24B685"/>
      </a:accent1>
      <a:accent2>
        <a:srgbClr val="18B941"/>
      </a:accent2>
      <a:accent3>
        <a:srgbClr val="3DB825"/>
      </a:accent3>
      <a:accent4>
        <a:srgbClr val="71B117"/>
      </a:accent4>
      <a:accent5>
        <a:srgbClr val="A5A521"/>
      </a:accent5>
      <a:accent6>
        <a:srgbClr val="D1851C"/>
      </a:accent6>
      <a:hlink>
        <a:srgbClr val="7A892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59</TotalTime>
  <Words>999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(Body)</vt:lpstr>
      <vt:lpstr>AvenirNext LT Pro Medium</vt:lpstr>
      <vt:lpstr>BlockprintVTI</vt:lpstr>
      <vt:lpstr>SDLC: Software Development Life Cycle</vt:lpstr>
      <vt:lpstr>Scrum Master</vt:lpstr>
      <vt:lpstr>Product Owner</vt:lpstr>
      <vt:lpstr>Developer</vt:lpstr>
      <vt:lpstr>Tester</vt:lpstr>
      <vt:lpstr>Daily Scrum</vt:lpstr>
      <vt:lpstr>Story-Time Product Backlog Refinement</vt:lpstr>
      <vt:lpstr>Sprint Review</vt:lpstr>
      <vt:lpstr>Sprint Retrospective</vt:lpstr>
      <vt:lpstr>Differences with Waterfall Approach</vt:lpstr>
      <vt:lpstr>When to choose Agile vs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Lawrence Arundel</dc:creator>
  <cp:lastModifiedBy>Lawrence Arundel</cp:lastModifiedBy>
  <cp:revision>1</cp:revision>
  <dcterms:created xsi:type="dcterms:W3CDTF">2022-07-21T00:19:04Z</dcterms:created>
  <dcterms:modified xsi:type="dcterms:W3CDTF">2022-07-21T01:18:22Z</dcterms:modified>
</cp:coreProperties>
</file>