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media/image34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67" r:id="rId4"/>
    <p:sldId id="261" r:id="rId5"/>
    <p:sldId id="262" r:id="rId6"/>
    <p:sldId id="263" r:id="rId7"/>
    <p:sldId id="264" r:id="rId8"/>
    <p:sldId id="265" r:id="rId9"/>
    <p:sldId id="270" r:id="rId10"/>
    <p:sldId id="266" r:id="rId11"/>
    <p:sldId id="259" r:id="rId12"/>
    <p:sldId id="260" r:id="rId13"/>
    <p:sldId id="269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uc Truong Tien" initials="PTT" lastIdx="1" clrIdx="0">
    <p:extLst>
      <p:ext uri="{19B8F6BF-5375-455C-9EA6-DF929625EA0E}">
        <p15:presenceInfo xmlns:p15="http://schemas.microsoft.com/office/powerpoint/2012/main" userId="d060ef656bf8212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7C7C"/>
    <a:srgbClr val="7FCAFF"/>
    <a:srgbClr val="FD5A72"/>
    <a:srgbClr val="8B6CA9"/>
    <a:srgbClr val="6FCEB6"/>
    <a:srgbClr val="8CC33A"/>
    <a:srgbClr val="FF443B"/>
    <a:srgbClr val="FDC86B"/>
    <a:srgbClr val="FFB347"/>
    <a:srgbClr val="FDFD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1" autoAdjust="0"/>
    <p:restoredTop sz="75345" autoAdjust="0"/>
  </p:normalViewPr>
  <p:slideViewPr>
    <p:cSldViewPr snapToGrid="0">
      <p:cViewPr varScale="1">
        <p:scale>
          <a:sx n="62" d="100"/>
          <a:sy n="62" d="100"/>
        </p:scale>
        <p:origin x="1164" y="8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63706C-87E7-4BBC-ABB3-E0830DC872E3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37811B-CDF4-4547-9B75-F6A8DDCFE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761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7811B-CDF4-4547-9B75-F6A8DDCFE4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507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Trong suot</a:t>
            </a:r>
            <a:r>
              <a:rPr lang="en-US" baseline="0" smtClean="0"/>
              <a:t> qua trinh lam viec co nhung con so sau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7811B-CDF4-4547-9B75-F6A8DDCFE4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092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Uu va nhuoc diem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7811B-CDF4-4547-9B75-F6A8DDCFE4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004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Phan demo do tu va C</a:t>
            </a:r>
          </a:p>
          <a:p>
            <a:r>
              <a:rPr lang="en-US" smtClean="0"/>
              <a:t>Xin phep duoc</a:t>
            </a:r>
            <a:r>
              <a:rPr lang="en-US" baseline="0" smtClean="0"/>
              <a:t> trinh dien chay chuong trinh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7811B-CDF4-4547-9B75-F6A8DDCFE4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9411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 công không phải là đích đến, mà là cả một cuộc hành trình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7811B-CDF4-4547-9B75-F6A8DDCFE4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8140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7811B-CDF4-4547-9B75-F6A8DDCFE4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70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Trong quá</a:t>
            </a:r>
            <a:r>
              <a:rPr lang="en-US" baseline="0" smtClean="0"/>
              <a:t> trình làm việc, nhóm hoạt động trên các yếu tố như sau:</a:t>
            </a:r>
          </a:p>
          <a:p>
            <a:r>
              <a:rPr lang="en-US" baseline="0" smtClean="0"/>
              <a:t>Thuan co diem manh la ti mi, chi tiet nhung toc do cham nen chiu trach nhiem review</a:t>
            </a:r>
          </a:p>
          <a:p>
            <a:r>
              <a:rPr lang="en-US" baseline="0" smtClean="0"/>
              <a:t>------</a:t>
            </a:r>
          </a:p>
          <a:p>
            <a:r>
              <a:rPr lang="en-US" baseline="0" smtClean="0"/>
              <a:t>Muc tieu cu the ro rang cho toan bo proj cung nhu tung giai doan</a:t>
            </a:r>
          </a:p>
          <a:p>
            <a:r>
              <a:rPr lang="en-US" baseline="0" smtClean="0"/>
              <a:t>Moi ng co quyet tam hoan thanh du an</a:t>
            </a:r>
          </a:p>
          <a:p>
            <a:r>
              <a:rPr lang="en-US" baseline="0" smtClean="0"/>
              <a:t>De hoan thanh duoc du an thi mỗi ng hiểu rõ vai trò và nhiệm vụ của mình</a:t>
            </a:r>
          </a:p>
          <a:p>
            <a:r>
              <a:rPr lang="en-US" baseline="0" smtClean="0"/>
              <a:t>Mỗi cá nhân phụ trách các giai đoạn phù hợp với khẳ năng của mình nhất</a:t>
            </a:r>
          </a:p>
          <a:p>
            <a:r>
              <a:rPr lang="en-US" baseline="0" smtClean="0"/>
              <a:t>Kết hợp nhiều ng với các kỹ năng khác nhau</a:t>
            </a:r>
          </a:p>
          <a:p>
            <a:r>
              <a:rPr lang="en-US" baseline="0" smtClean="0"/>
              <a:t>Không khí làm việc tự nhiên, thoải mái, vui vẻ</a:t>
            </a:r>
          </a:p>
          <a:p>
            <a:r>
              <a:rPr lang="en-US" baseline="0" smtClean="0"/>
              <a:t>Lắng nghe và tôn trọng ý kiến lẫn nhau và các phản hồi từ giáo viên</a:t>
            </a:r>
          </a:p>
          <a:p>
            <a:r>
              <a:rPr lang="en-US" baseline="0" smtClean="0"/>
              <a:t>Thoải mái và tôn trọng những sự bất đồng ý kiến</a:t>
            </a:r>
          </a:p>
          <a:p>
            <a:r>
              <a:rPr lang="en-US" baseline="0" smtClean="0"/>
              <a:t>Mọi người làm việc gắn kết với nhau và có trách nhiệm với công việc mình được giao, hỗ trợ nhau làm việc khi gặp khó khan</a:t>
            </a:r>
          </a:p>
          <a:p>
            <a:r>
              <a:rPr lang="en-US" baseline="0" smtClean="0"/>
              <a:t>Thái độ làm việc tích cực, luôn hướng đến mục tiêu phía trước, luôn học hỏi từ các góp ý để dần hoàn thiện mình</a:t>
            </a:r>
          </a:p>
          <a:p>
            <a:endParaRPr lang="en-US" baseline="0" smtClean="0"/>
          </a:p>
          <a:p>
            <a:r>
              <a:rPr lang="en-US" baseline="0" smtClean="0"/>
              <a:t>---</a:t>
            </a:r>
          </a:p>
          <a:p>
            <a:r>
              <a:rPr lang="en-US" baseline="0" smtClean="0"/>
              <a:t>Ve chi tiet cu the se trinh bay trong tung giai doan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7811B-CDF4-4547-9B75-F6A8DDCFE4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78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Tài</a:t>
            </a:r>
            <a:r>
              <a:rPr lang="en-US" baseline="0" smtClean="0"/>
              <a:t> liệu này dùng đẻ hướng dẫn nên P làm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7811B-CDF4-4547-9B75-F6A8DDCFE4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89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KHDA Phúc</a:t>
            </a:r>
            <a:r>
              <a:rPr lang="en-US" baseline="0" smtClean="0"/>
              <a:t> làm có sự trợ giúp của Đạt và 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7811B-CDF4-4547-9B75-F6A8DDCFE4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02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 va C la nhung</a:t>
            </a:r>
            <a:r>
              <a:rPr lang="en-US" baseline="0" smtClean="0"/>
              <a:t> ng co kha nang tim hieu tot, lam viec ti mi nen vao tim hieu he thong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7811B-CDF4-4547-9B75-F6A8DDCFE4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00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 lam kien truc, dua ra cai</a:t>
            </a:r>
            <a:r>
              <a:rPr lang="en-US" baseline="0" smtClean="0"/>
              <a:t> nhin toan bo ve cau truc lam viec cua he thong cung nhu cach lam viec cua tung thanh vien trong tai lieu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7811B-CDF4-4547-9B75-F6A8DDCFE4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65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TLV la thanh vien co kt csdl tot, ti mi</a:t>
            </a:r>
            <a:r>
              <a:rPr lang="en-US" baseline="0" smtClean="0"/>
              <a:t> lam viec nen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7811B-CDF4-4547-9B75-F6A8DDCFE4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809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Ca nhom tham gia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7811B-CDF4-4547-9B75-F6A8DDCFE4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819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TPH</a:t>
            </a:r>
            <a:r>
              <a:rPr lang="en-US" baseline="0" smtClean="0"/>
              <a:t> la ng test cuối cùng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7811B-CDF4-4547-9B75-F6A8DDCFE4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262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8DBE-4071-4B29-87D9-6021FBF5F744}" type="datetime1">
              <a:rPr lang="en-US" smtClean="0"/>
              <a:t>5/25/2015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 PhucTT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B7358-B3DE-4348-8675-AF0CB3121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45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CAE55-BC19-4F1D-9C14-749C164F1FFD}" type="datetime1">
              <a:rPr lang="en-US" smtClean="0"/>
              <a:t>5/25/2015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 PhucTT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B7358-B3DE-4348-8675-AF0CB3121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20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358C-A82A-4F85-B17E-6C2469060C37}" type="datetime1">
              <a:rPr lang="en-US" smtClean="0"/>
              <a:t>5/25/2015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 PhucTT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B7358-B3DE-4348-8675-AF0CB3121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127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F1665-8862-4270-8ADB-4205BD70532B}" type="datetime1">
              <a:rPr lang="en-US" smtClean="0"/>
              <a:t>5/25/2015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 PhucTT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B7358-B3DE-4348-8675-AF0CB3121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813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8CCF-1789-402A-A78F-3B7220B78BA5}" type="datetime1">
              <a:rPr lang="en-US" smtClean="0"/>
              <a:t>5/25/2015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 PhucTT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B7358-B3DE-4348-8675-AF0CB3121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730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A4437-4063-410D-AFED-D83BED2ADF9D}" type="datetime1">
              <a:rPr lang="en-US" smtClean="0"/>
              <a:t>5/25/2015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 PhucTT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B7358-B3DE-4348-8675-AF0CB3121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56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11FD-FBEE-4066-8925-22F8E2715315}" type="datetime1">
              <a:rPr lang="en-US" smtClean="0"/>
              <a:t>5/25/2015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 PhucTT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B7358-B3DE-4348-8675-AF0CB3121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307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ED13-4C88-45CF-B0F6-CE48A9FF7BD0}" type="datetime1">
              <a:rPr lang="en-US" smtClean="0"/>
              <a:t>5/25/2015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 PhucTT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B7358-B3DE-4348-8675-AF0CB3121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81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84B6A-9805-4593-BC8F-06BD51CB4BA3}" type="datetime1">
              <a:rPr lang="en-US" smtClean="0"/>
              <a:t>5/25/2015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 PhucTT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B7358-B3DE-4348-8675-AF0CB3121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89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18559-1EA0-4487-A26A-BA7EAC95F380}" type="datetime1">
              <a:rPr lang="en-US" smtClean="0"/>
              <a:t>5/25/2015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 PhucTT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B7358-B3DE-4348-8675-AF0CB3121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72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F38E5-717B-47E7-965F-4A3C121AD699}" type="datetime1">
              <a:rPr lang="en-US" smtClean="0"/>
              <a:t>5/25/2015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 PhucTT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B7358-B3DE-4348-8675-AF0CB3121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88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628AC-3DDA-4965-B17E-E65E364AFA6F}" type="datetime1">
              <a:rPr lang="en-US" smtClean="0"/>
              <a:t>5/25/2015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designed by PhucTT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B7358-B3DE-4348-8675-AF0CB3121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28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jpeg"/><Relationship Id="rId4" Type="http://schemas.microsoft.com/office/2007/relationships/hdphoto" Target="../media/hdphoto1.wdp"/><Relationship Id="rId9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e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image" Target="../media/image27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11" Type="http://schemas.openxmlformats.org/officeDocument/2006/relationships/image" Target="../media/image7.jpg"/><Relationship Id="rId5" Type="http://schemas.openxmlformats.org/officeDocument/2006/relationships/image" Target="../media/image28.jpeg"/><Relationship Id="rId10" Type="http://schemas.openxmlformats.org/officeDocument/2006/relationships/image" Target="../media/image4.jpg"/><Relationship Id="rId4" Type="http://schemas.microsoft.com/office/2007/relationships/hdphoto" Target="../media/hdphoto1.wdp"/><Relationship Id="rId9" Type="http://schemas.openxmlformats.org/officeDocument/2006/relationships/image" Target="../media/image6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g"/><Relationship Id="rId5" Type="http://schemas.openxmlformats.org/officeDocument/2006/relationships/image" Target="../media/image28.jpe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1.jp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2800" y="-215081"/>
            <a:ext cx="13633918" cy="721278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92697" y="4021671"/>
            <a:ext cx="2660504" cy="939897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19-01</a:t>
            </a:r>
          </a:p>
          <a:p>
            <a:r>
              <a:rPr lang="en-US" sz="200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25-05</a:t>
            </a:r>
            <a:endParaRPr lang="en-US" sz="200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92696" y="1733520"/>
            <a:ext cx="4288972" cy="2233386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4000" b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Giả lập cây ATM trên nền Web </a:t>
            </a:r>
            <a:endParaRPr lang="en-US" sz="4000" b="1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985225" y="2614766"/>
            <a:ext cx="26797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985225" y="2030566"/>
            <a:ext cx="1828800" cy="622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smtClean="0">
                <a:latin typeface="Segoe UI" panose="020B0502040204020203" pitchFamily="34" charset="0"/>
                <a:cs typeface="Segoe UI" panose="020B0502040204020203" pitchFamily="34" charset="0"/>
              </a:rPr>
              <a:t>Nhóm 1</a:t>
            </a:r>
            <a:endParaRPr lang="en-US" sz="25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5057468" y="4021671"/>
            <a:ext cx="0" cy="939897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131542" y="4126807"/>
            <a:ext cx="1507223" cy="7296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2015</a:t>
            </a:r>
            <a:endParaRPr lang="en-US" sz="4000" b="1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6026" y="6437312"/>
            <a:ext cx="4114800" cy="365125"/>
          </a:xfrm>
        </p:spPr>
        <p:txBody>
          <a:bodyPr/>
          <a:lstStyle/>
          <a:p>
            <a:r>
              <a:rPr lang="en-US" smtClean="0"/>
              <a:t>designed by PhucTT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B7358-B3DE-4348-8675-AF0CB31210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79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4064000" cy="6858000"/>
          </a:xfrm>
          <a:prstGeom prst="rect">
            <a:avLst/>
          </a:prstGeom>
          <a:solidFill>
            <a:srgbClr val="FF69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416050" y="806223"/>
            <a:ext cx="1231900" cy="1231900"/>
          </a:xfrm>
          <a:prstGeom prst="roundRect">
            <a:avLst/>
          </a:prstGeom>
          <a:solidFill>
            <a:srgbClr val="FF696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" y="2549880"/>
            <a:ext cx="4063999" cy="1265454"/>
          </a:xfr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KIỂM THỬ PHẦN MỀM</a:t>
            </a:r>
          </a:p>
          <a:p>
            <a:pPr algn="ctr">
              <a:lnSpc>
                <a:spcPct val="100000"/>
              </a:lnSpc>
            </a:pPr>
            <a:r>
              <a:rPr lang="en-US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&amp; </a:t>
            </a:r>
          </a:p>
          <a:p>
            <a:pPr algn="ctr">
              <a:lnSpc>
                <a:spcPct val="100000"/>
              </a:lnSpc>
            </a:pPr>
            <a:r>
              <a:rPr lang="en-US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HOÀN THÀNH HỆ THỐNG </a:t>
            </a:r>
            <a:endParaRPr lang="en-US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5003800" y="1010626"/>
            <a:ext cx="4826000" cy="1973944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b="1" smtClean="0">
                <a:solidFill>
                  <a:srgbClr val="FF69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Mục đích</a:t>
            </a:r>
          </a:p>
          <a:p>
            <a:pPr>
              <a:lnSpc>
                <a:spcPct val="100000"/>
              </a:lnSpc>
              <a:buClr>
                <a:srgbClr val="FD5A72"/>
              </a:buClr>
              <a:buFont typeface="Segoe UI" panose="020B0502040204020203" pitchFamily="34" charset="0"/>
              <a:buChar char="●"/>
            </a:pPr>
            <a:r>
              <a:rPr lang="en-US" sz="2000" smtClean="0">
                <a:latin typeface="Segoe UI" panose="020B0502040204020203" pitchFamily="34" charset="0"/>
                <a:cs typeface="Segoe UI" panose="020B0502040204020203" pitchFamily="34" charset="0"/>
              </a:rPr>
              <a:t>Đưa ra các kịch bản kiểm thử. </a:t>
            </a:r>
          </a:p>
          <a:p>
            <a:pPr>
              <a:lnSpc>
                <a:spcPct val="100000"/>
              </a:lnSpc>
              <a:buClr>
                <a:srgbClr val="FD5A72"/>
              </a:buClr>
              <a:buFont typeface="Segoe UI" panose="020B0502040204020203" pitchFamily="34" charset="0"/>
              <a:buChar char="●"/>
            </a:pPr>
            <a:r>
              <a:rPr lang="en-US" sz="2000" smtClean="0">
                <a:latin typeface="Segoe UI" panose="020B0502040204020203" pitchFamily="34" charset="0"/>
                <a:cs typeface="Segoe UI" panose="020B0502040204020203" pitchFamily="34" charset="0"/>
              </a:rPr>
              <a:t>Tiến hành kiểm tra lỗi trên từng module cũng như toàn bộ hệ thống.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5003800" y="3027590"/>
            <a:ext cx="5183188" cy="2986881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smtClean="0">
                <a:solidFill>
                  <a:srgbClr val="FF69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Thành viên tham gia</a:t>
            </a:r>
          </a:p>
          <a:p>
            <a:pPr marL="342900" indent="-342900">
              <a:lnSpc>
                <a:spcPct val="100000"/>
              </a:lnSpc>
              <a:buClr>
                <a:srgbClr val="FF6961"/>
              </a:buClr>
              <a:buFont typeface="Segoe UI" panose="020B0502040204020203" pitchFamily="34" charset="0"/>
              <a:buChar char="●"/>
            </a:pPr>
            <a:r>
              <a:rPr lang="en-US" sz="2000" b="0" smtClean="0">
                <a:latin typeface="Segoe UI" panose="020B0502040204020203" pitchFamily="34" charset="0"/>
                <a:cs typeface="Segoe UI" panose="020B0502040204020203" pitchFamily="34" charset="0"/>
              </a:rPr>
              <a:t>TuDHM</a:t>
            </a:r>
          </a:p>
          <a:p>
            <a:pPr marL="342900" indent="-342900">
              <a:lnSpc>
                <a:spcPct val="100000"/>
              </a:lnSpc>
              <a:buClr>
                <a:srgbClr val="FF6961"/>
              </a:buClr>
              <a:buFont typeface="Segoe UI" panose="020B0502040204020203" pitchFamily="34" charset="0"/>
              <a:buChar char="●"/>
            </a:pPr>
            <a:r>
              <a:rPr lang="en-US" sz="2000" b="0" smtClean="0">
                <a:latin typeface="Segoe UI" panose="020B0502040204020203" pitchFamily="34" charset="0"/>
                <a:cs typeface="Segoe UI" panose="020B0502040204020203" pitchFamily="34" charset="0"/>
              </a:rPr>
              <a:t>ThuanPH</a:t>
            </a:r>
            <a:endParaRPr lang="en-US" sz="2000" b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00000"/>
              </a:lnSpc>
              <a:buClr>
                <a:srgbClr val="FF6961"/>
              </a:buClr>
              <a:buFont typeface="Segoe UI" panose="020B0502040204020203" pitchFamily="34" charset="0"/>
              <a:buChar char="●"/>
            </a:pPr>
            <a:r>
              <a:rPr lang="en-US" sz="2000" b="0">
                <a:latin typeface="Segoe UI" panose="020B0502040204020203" pitchFamily="34" charset="0"/>
                <a:cs typeface="Segoe UI" panose="020B0502040204020203" pitchFamily="34" charset="0"/>
              </a:rPr>
              <a:t>PhucTT</a:t>
            </a:r>
          </a:p>
          <a:p>
            <a:pPr marL="342900" indent="-342900">
              <a:lnSpc>
                <a:spcPct val="100000"/>
              </a:lnSpc>
              <a:buClr>
                <a:srgbClr val="FF6961"/>
              </a:buClr>
              <a:buFont typeface="Segoe UI" panose="020B0502040204020203" pitchFamily="34" charset="0"/>
              <a:buChar char="●"/>
            </a:pPr>
            <a:r>
              <a:rPr lang="en-US" sz="2000" b="0">
                <a:latin typeface="Segoe UI" panose="020B0502040204020203" pitchFamily="34" charset="0"/>
                <a:cs typeface="Segoe UI" panose="020B0502040204020203" pitchFamily="34" charset="0"/>
              </a:rPr>
              <a:t>Cuong DVT</a:t>
            </a:r>
          </a:p>
          <a:p>
            <a:pPr marL="342900" indent="-342900">
              <a:lnSpc>
                <a:spcPct val="100000"/>
              </a:lnSpc>
              <a:buClr>
                <a:srgbClr val="FF6961"/>
              </a:buClr>
              <a:buFont typeface="Segoe UI" panose="020B0502040204020203" pitchFamily="34" charset="0"/>
              <a:buChar char="●"/>
            </a:pPr>
            <a:r>
              <a:rPr lang="en-US" sz="2000" b="0">
                <a:latin typeface="Segoe UI" panose="020B0502040204020203" pitchFamily="34" charset="0"/>
                <a:cs typeface="Segoe UI" panose="020B0502040204020203" pitchFamily="34" charset="0"/>
              </a:rPr>
              <a:t>DatHV</a:t>
            </a:r>
          </a:p>
          <a:p>
            <a:pPr marL="342900" indent="-342900">
              <a:lnSpc>
                <a:spcPct val="100000"/>
              </a:lnSpc>
              <a:buClr>
                <a:srgbClr val="FF6961"/>
              </a:buClr>
              <a:buFont typeface="Segoe UI" panose="020B0502040204020203" pitchFamily="34" charset="0"/>
              <a:buChar char="●"/>
            </a:pPr>
            <a:r>
              <a:rPr lang="en-US" sz="2000" b="0" smtClean="0">
                <a:latin typeface="Segoe UI" panose="020B0502040204020203" pitchFamily="34" charset="0"/>
                <a:cs typeface="Segoe UI" panose="020B0502040204020203" pitchFamily="34" charset="0"/>
              </a:rPr>
              <a:t>ThuLV</a:t>
            </a:r>
            <a:endParaRPr lang="en-US" sz="2000" b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64000" y="1677485"/>
            <a:ext cx="939800" cy="355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0" y="1041173"/>
            <a:ext cx="762000" cy="7620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64000" y="6461125"/>
            <a:ext cx="4114800" cy="365125"/>
          </a:xfrm>
        </p:spPr>
        <p:txBody>
          <a:bodyPr/>
          <a:lstStyle/>
          <a:p>
            <a:r>
              <a:rPr lang="en-US" smtClean="0"/>
              <a:t>designed by PhucTT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B7358-B3DE-4348-8675-AF0CB312105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2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2800" y="-390206"/>
            <a:ext cx="13633918" cy="7212781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</p:spPr>
      </p:pic>
      <p:sp>
        <p:nvSpPr>
          <p:cNvPr id="4" name="Rectangle 3"/>
          <p:cNvSpPr/>
          <p:nvPr/>
        </p:nvSpPr>
        <p:spPr>
          <a:xfrm>
            <a:off x="-812683" y="-390206"/>
            <a:ext cx="13658850" cy="7258050"/>
          </a:xfrm>
          <a:prstGeom prst="rect">
            <a:avLst/>
          </a:prstGeom>
          <a:solidFill>
            <a:schemeClr val="bg1">
              <a:alpha val="8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42034" y="1664753"/>
            <a:ext cx="3549416" cy="3549416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3409" y="3015865"/>
            <a:ext cx="1841500" cy="750888"/>
          </a:xfrm>
        </p:spPr>
        <p:txBody>
          <a:bodyPr>
            <a:normAutofit fontScale="90000"/>
          </a:bodyPr>
          <a:lstStyle/>
          <a:p>
            <a:r>
              <a:rPr lang="en-US" b="1" smtClean="0">
                <a:latin typeface="Segoe UI" panose="020B0502040204020203" pitchFamily="34" charset="0"/>
                <a:cs typeface="Segoe UI" panose="020B0502040204020203" pitchFamily="34" charset="0"/>
              </a:rPr>
              <a:t>Số liệu</a:t>
            </a:r>
            <a:endParaRPr lang="en-US" b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180834" y="664314"/>
            <a:ext cx="2159202" cy="2159202"/>
            <a:chOff x="3180834" y="664314"/>
            <a:chExt cx="2159202" cy="2159202"/>
          </a:xfrm>
        </p:grpSpPr>
        <p:sp>
          <p:nvSpPr>
            <p:cNvPr id="7" name="Oval 6"/>
            <p:cNvSpPr/>
            <p:nvPr/>
          </p:nvSpPr>
          <p:spPr>
            <a:xfrm>
              <a:off x="3180834" y="664314"/>
              <a:ext cx="2159202" cy="2159202"/>
            </a:xfrm>
            <a:prstGeom prst="ellipse">
              <a:avLst/>
            </a:prstGeom>
            <a:solidFill>
              <a:srgbClr val="FD5A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2500" b="1" smtClean="0">
                  <a:latin typeface="Segoe UI" panose="020B0502040204020203" pitchFamily="34" charset="0"/>
                  <a:cs typeface="Segoe UI" panose="020B0502040204020203" pitchFamily="34" charset="0"/>
                </a:rPr>
                <a:t>2976</a:t>
              </a:r>
              <a:endParaRPr lang="en-US" sz="2500" b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3008" y="1068455"/>
              <a:ext cx="954854" cy="954854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3180834" y="4134568"/>
            <a:ext cx="2159202" cy="2159202"/>
            <a:chOff x="3180834" y="4134568"/>
            <a:chExt cx="2159202" cy="2159202"/>
          </a:xfrm>
        </p:grpSpPr>
        <p:sp>
          <p:nvSpPr>
            <p:cNvPr id="10" name="Oval 9"/>
            <p:cNvSpPr/>
            <p:nvPr/>
          </p:nvSpPr>
          <p:spPr>
            <a:xfrm>
              <a:off x="3180834" y="4134568"/>
              <a:ext cx="2159202" cy="2159202"/>
            </a:xfrm>
            <a:prstGeom prst="ellipse">
              <a:avLst/>
            </a:prstGeom>
            <a:solidFill>
              <a:srgbClr val="FFB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2500" b="1" smtClean="0">
                  <a:latin typeface="Segoe UI" panose="020B0502040204020203" pitchFamily="34" charset="0"/>
                  <a:cs typeface="Segoe UI" panose="020B0502040204020203" pitchFamily="34" charset="0"/>
                </a:rPr>
                <a:t>40</a:t>
              </a:r>
              <a:endParaRPr lang="en-US" sz="2500" b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3008" y="4536122"/>
              <a:ext cx="954854" cy="954854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6711849" y="4134568"/>
            <a:ext cx="2159202" cy="2159202"/>
            <a:chOff x="6711849" y="4134568"/>
            <a:chExt cx="2159202" cy="2159202"/>
          </a:xfrm>
        </p:grpSpPr>
        <p:sp>
          <p:nvSpPr>
            <p:cNvPr id="9" name="Oval 8"/>
            <p:cNvSpPr/>
            <p:nvPr/>
          </p:nvSpPr>
          <p:spPr>
            <a:xfrm>
              <a:off x="6711849" y="4134568"/>
              <a:ext cx="2159202" cy="2159202"/>
            </a:xfrm>
            <a:prstGeom prst="ellipse">
              <a:avLst/>
            </a:prstGeom>
            <a:solidFill>
              <a:srgbClr val="73D3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2500" b="1" smtClean="0">
                  <a:latin typeface="Segoe UI" panose="020B0502040204020203" pitchFamily="34" charset="0"/>
                  <a:cs typeface="Segoe UI" panose="020B0502040204020203" pitchFamily="34" charset="0"/>
                </a:rPr>
                <a:t>130</a:t>
              </a:r>
              <a:endParaRPr lang="en-US" sz="2500" b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4023" y="4536122"/>
              <a:ext cx="954854" cy="954854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6730250" y="664314"/>
            <a:ext cx="2159202" cy="2159202"/>
            <a:chOff x="6730250" y="664314"/>
            <a:chExt cx="2159202" cy="2159202"/>
          </a:xfrm>
        </p:grpSpPr>
        <p:sp>
          <p:nvSpPr>
            <p:cNvPr id="8" name="Oval 7"/>
            <p:cNvSpPr/>
            <p:nvPr/>
          </p:nvSpPr>
          <p:spPr>
            <a:xfrm>
              <a:off x="6730250" y="664314"/>
              <a:ext cx="2159202" cy="2159202"/>
            </a:xfrm>
            <a:prstGeom prst="ellipse">
              <a:avLst/>
            </a:prstGeom>
            <a:solidFill>
              <a:srgbClr val="28B7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2500" b="1" smtClean="0">
                  <a:latin typeface="Segoe UI" panose="020B0502040204020203" pitchFamily="34" charset="0"/>
                  <a:cs typeface="Segoe UI" panose="020B0502040204020203" pitchFamily="34" charset="0"/>
                </a:rPr>
                <a:t>2500</a:t>
              </a:r>
              <a:endParaRPr lang="en-US" sz="2500" b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6511" y="1068455"/>
              <a:ext cx="954854" cy="954854"/>
            </a:xfrm>
            <a:prstGeom prst="rect">
              <a:avLst/>
            </a:prstGeom>
          </p:spPr>
        </p:pic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42" y="6457450"/>
            <a:ext cx="4114800" cy="365125"/>
          </a:xfrm>
        </p:spPr>
        <p:txBody>
          <a:bodyPr/>
          <a:lstStyle/>
          <a:p>
            <a:r>
              <a:rPr lang="en-US" smtClean="0"/>
              <a:t>designed by PhucTT</a:t>
            </a:r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B7358-B3DE-4348-8675-AF0CB312105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508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6010729" cy="6858000"/>
          </a:xfrm>
          <a:prstGeom prst="rect">
            <a:avLst/>
          </a:prstGeom>
          <a:solidFill>
            <a:srgbClr val="28B7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81271" y="0"/>
            <a:ext cx="6010729" cy="6858000"/>
          </a:xfrm>
          <a:prstGeom prst="rect">
            <a:avLst/>
          </a:prstGeom>
          <a:solidFill>
            <a:srgbClr val="FF44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7964" y="2506662"/>
            <a:ext cx="4114800" cy="4351338"/>
          </a:xfrm>
          <a:noFill/>
        </p:spPr>
        <p:txBody>
          <a:bodyPr>
            <a:normAutofit/>
          </a:bodyPr>
          <a:lstStyle/>
          <a:p>
            <a:r>
              <a:rPr lang="en-US" sz="20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Các thành viên làm việc với nhau ăn ý.</a:t>
            </a:r>
          </a:p>
          <a:p>
            <a:r>
              <a:rPr lang="en-US" sz="20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Nghiêm túc trong làm việc nhưng vẫn có không khí thoải mái.</a:t>
            </a:r>
          </a:p>
          <a:p>
            <a:r>
              <a:rPr lang="en-US" sz="20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Tranh luận sôi nổi, mọi người tôn trọng ý kiến.</a:t>
            </a:r>
          </a:p>
          <a:p>
            <a:r>
              <a:rPr lang="en-US" sz="20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Các cá nhân hiểu rõ mục tiêu ban đầu của môn học và nhiệm vụ trong từng giao đoạn, hỗ trợ lẫn nhau vì mục tiêu cuối cùng.</a:t>
            </a:r>
          </a:p>
          <a:p>
            <a:pPr marL="0" indent="0" algn="ctr">
              <a:buNone/>
            </a:pPr>
            <a:endParaRPr lang="en-US" sz="20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129236" y="2531324"/>
            <a:ext cx="4114800" cy="43513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Nhiều giai đoạn làm việc bị gấp.</a:t>
            </a:r>
          </a:p>
          <a:p>
            <a:r>
              <a:rPr lang="en-US" sz="20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Nhiều thành viên tham gia review nhưng vẫn còn lỗi chính tả.</a:t>
            </a:r>
          </a:p>
          <a:p>
            <a:r>
              <a:rPr lang="en-US" sz="20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Công nghệ và kiến thức mới.</a:t>
            </a:r>
          </a:p>
          <a:p>
            <a:r>
              <a:rPr lang="en-US" sz="20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Commit – Conflict</a:t>
            </a:r>
          </a:p>
          <a:p>
            <a:r>
              <a:rPr lang="en-US" sz="20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Nhiều thành viên còn chưa quen ghi log.</a:t>
            </a:r>
            <a:endParaRPr lang="en-US" sz="20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02971" y="406400"/>
            <a:ext cx="1777093" cy="14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0" smtClean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en-US" sz="100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298088" y="547801"/>
            <a:ext cx="1777093" cy="14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0" smtClean="0"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endParaRPr lang="en-US" sz="100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US" smtClean="0"/>
              <a:t>designed by PhucTT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B7358-B3DE-4348-8675-AF0CB312105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80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6134" y="0"/>
            <a:ext cx="12892324" cy="6820454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</p:spPr>
      </p:pic>
      <p:sp>
        <p:nvSpPr>
          <p:cNvPr id="4" name="Rectangle 3"/>
          <p:cNvSpPr/>
          <p:nvPr/>
        </p:nvSpPr>
        <p:spPr>
          <a:xfrm>
            <a:off x="-227922" y="2461"/>
            <a:ext cx="12915900" cy="6863261"/>
          </a:xfrm>
          <a:prstGeom prst="rect">
            <a:avLst/>
          </a:prstGeom>
          <a:solidFill>
            <a:schemeClr val="bg1">
              <a:alpha val="8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83" y="2736481"/>
            <a:ext cx="2726090" cy="1253461"/>
          </a:xfrm>
        </p:spPr>
        <p:txBody>
          <a:bodyPr>
            <a:normAutofit/>
          </a:bodyPr>
          <a:lstStyle/>
          <a:p>
            <a:pPr algn="ctr"/>
            <a:r>
              <a:rPr lang="en-US" sz="5000" b="1" smtClean="0">
                <a:solidFill>
                  <a:srgbClr val="28B7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US" sz="5000" b="1" smtClean="0">
                <a:solidFill>
                  <a:srgbClr val="8B6CA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n-US" sz="5000" b="1" smtClean="0">
                <a:solidFill>
                  <a:srgbClr val="FD5A7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sz="5000" b="1" smtClean="0">
                <a:solidFill>
                  <a:srgbClr val="FFB34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endParaRPr lang="en-US" sz="5000" b="1">
              <a:solidFill>
                <a:srgbClr val="FFB34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72628" y="6477963"/>
            <a:ext cx="4114800" cy="365125"/>
          </a:xfrm>
        </p:spPr>
        <p:txBody>
          <a:bodyPr/>
          <a:lstStyle/>
          <a:p>
            <a:r>
              <a:rPr lang="en-US" smtClean="0"/>
              <a:t>designed by PhucTT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B7358-B3DE-4348-8675-AF0CB312105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8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6134" y="0"/>
            <a:ext cx="12892324" cy="6820454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</p:spPr>
      </p:pic>
      <p:sp>
        <p:nvSpPr>
          <p:cNvPr id="50" name="Rectangle 49"/>
          <p:cNvSpPr/>
          <p:nvPr/>
        </p:nvSpPr>
        <p:spPr>
          <a:xfrm>
            <a:off x="-227922" y="2461"/>
            <a:ext cx="12915900" cy="6863261"/>
          </a:xfrm>
          <a:prstGeom prst="rect">
            <a:avLst/>
          </a:prstGeom>
          <a:solidFill>
            <a:schemeClr val="bg1">
              <a:alpha val="8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 PhucTT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B7358-B3DE-4348-8675-AF0CB312105C}" type="slidenum">
              <a:rPr lang="en-US" smtClean="0"/>
              <a:t>14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3441359" y="728655"/>
            <a:ext cx="5309281" cy="4757183"/>
            <a:chOff x="3180056" y="492680"/>
            <a:chExt cx="5309281" cy="4757183"/>
          </a:xfrm>
        </p:grpSpPr>
        <p:grpSp>
          <p:nvGrpSpPr>
            <p:cNvPr id="40" name="Group 39"/>
            <p:cNvGrpSpPr/>
            <p:nvPr/>
          </p:nvGrpSpPr>
          <p:grpSpPr>
            <a:xfrm>
              <a:off x="4109983" y="492680"/>
              <a:ext cx="3432225" cy="1106487"/>
              <a:chOff x="4109984" y="467040"/>
              <a:chExt cx="3432225" cy="1106487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4109984" y="467040"/>
                <a:ext cx="1106487" cy="1106487"/>
              </a:xfrm>
              <a:prstGeom prst="ellipse">
                <a:avLst/>
              </a:prstGeom>
              <a:blipFill dpi="0" rotWithShape="1">
                <a:blip r:embed="rId6"/>
                <a:srcRect/>
                <a:tile tx="0" ty="254000" sx="10000" sy="10000" flip="none" algn="ctr"/>
              </a:blipFill>
              <a:ln w="31750">
                <a:solidFill>
                  <a:srgbClr val="FD5A7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435722" y="467040"/>
                <a:ext cx="1106487" cy="1106487"/>
              </a:xfrm>
              <a:prstGeom prst="ellipse">
                <a:avLst/>
              </a:prstGeom>
              <a:blipFill dpi="0" rotWithShape="1">
                <a:blip r:embed="rId7"/>
                <a:srcRect/>
                <a:tile tx="0" ty="254000" sx="20000" sy="20000" flip="none" algn="ctr"/>
              </a:blipFill>
              <a:ln w="31750">
                <a:solidFill>
                  <a:srgbClr val="8B6CA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3180056" y="2318028"/>
              <a:ext cx="5309281" cy="1106487"/>
              <a:chOff x="3281357" y="2313329"/>
              <a:chExt cx="5309281" cy="1106487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3281357" y="2313329"/>
                <a:ext cx="1106487" cy="1106487"/>
              </a:xfrm>
              <a:prstGeom prst="ellipse">
                <a:avLst/>
              </a:prstGeom>
              <a:blipFill dpi="0" rotWithShape="1">
                <a:blip r:embed="rId8"/>
                <a:srcRect/>
                <a:tile tx="0" ty="317500" sx="10000" sy="10000" flip="none" algn="ctr"/>
              </a:blipFill>
              <a:ln w="31750">
                <a:solidFill>
                  <a:srgbClr val="6FCEB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7484151" y="2313329"/>
                <a:ext cx="1106487" cy="1106487"/>
              </a:xfrm>
              <a:prstGeom prst="ellipse">
                <a:avLst/>
              </a:prstGeom>
              <a:blipFill dpi="0" rotWithShape="1">
                <a:blip r:embed="rId9"/>
                <a:srcRect/>
                <a:tile tx="0" ty="254000" sx="20000" sy="20000" flip="none" algn="ctr"/>
              </a:blipFill>
              <a:ln w="31750">
                <a:solidFill>
                  <a:srgbClr val="FDC86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127184" y="4143376"/>
              <a:ext cx="3397823" cy="1106487"/>
              <a:chOff x="4306427" y="4169016"/>
              <a:chExt cx="3397823" cy="1106487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6597763" y="4169016"/>
                <a:ext cx="1106487" cy="1106487"/>
              </a:xfrm>
              <a:prstGeom prst="ellipse">
                <a:avLst/>
              </a:prstGeom>
              <a:blipFill dpi="0" rotWithShape="1">
                <a:blip r:embed="rId10"/>
                <a:srcRect/>
                <a:tile tx="-127000" ty="317500" sx="30000" sy="30000" flip="none" algn="ctr"/>
              </a:blipFill>
              <a:ln w="31750">
                <a:solidFill>
                  <a:srgbClr val="FF69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4306427" y="4169016"/>
                <a:ext cx="1106487" cy="1106487"/>
              </a:xfrm>
              <a:prstGeom prst="ellipse">
                <a:avLst/>
              </a:prstGeom>
              <a:blipFill dpi="0" rotWithShape="1">
                <a:blip r:embed="rId11"/>
                <a:srcRect/>
                <a:tile tx="-63500" ty="0" sx="20000" sy="20000" flip="none" algn="tl"/>
              </a:blipFill>
              <a:ln w="31750">
                <a:solidFill>
                  <a:srgbClr val="8CC3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0" name="Straight Connector 19"/>
            <p:cNvCxnSpPr>
              <a:stCxn id="14" idx="0"/>
              <a:endCxn id="13" idx="3"/>
            </p:cNvCxnSpPr>
            <p:nvPr/>
          </p:nvCxnSpPr>
          <p:spPr>
            <a:xfrm flipV="1">
              <a:off x="3733300" y="1437126"/>
              <a:ext cx="538724" cy="880902"/>
            </a:xfrm>
            <a:prstGeom prst="line">
              <a:avLst/>
            </a:prstGeom>
            <a:ln w="38100">
              <a:gradFill>
                <a:gsLst>
                  <a:gs pos="0">
                    <a:srgbClr val="6FCEB6"/>
                  </a:gs>
                  <a:gs pos="100000">
                    <a:srgbClr val="FD5A72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4" idx="4"/>
              <a:endCxn id="18" idx="1"/>
            </p:cNvCxnSpPr>
            <p:nvPr/>
          </p:nvCxnSpPr>
          <p:spPr>
            <a:xfrm>
              <a:off x="3733300" y="3424515"/>
              <a:ext cx="555925" cy="880902"/>
            </a:xfrm>
            <a:prstGeom prst="line">
              <a:avLst/>
            </a:prstGeom>
            <a:ln w="38100">
              <a:gradFill>
                <a:gsLst>
                  <a:gs pos="0">
                    <a:srgbClr val="6FCEB6"/>
                  </a:gs>
                  <a:gs pos="100000">
                    <a:srgbClr val="8CC33A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3" idx="6"/>
              <a:endCxn id="16" idx="2"/>
            </p:cNvCxnSpPr>
            <p:nvPr/>
          </p:nvCxnSpPr>
          <p:spPr>
            <a:xfrm>
              <a:off x="5216470" y="1045924"/>
              <a:ext cx="1219251" cy="0"/>
            </a:xfrm>
            <a:prstGeom prst="line">
              <a:avLst/>
            </a:prstGeom>
            <a:ln w="38100">
              <a:gradFill>
                <a:gsLst>
                  <a:gs pos="0">
                    <a:srgbClr val="FD5A72"/>
                  </a:gs>
                  <a:gs pos="100000">
                    <a:srgbClr val="8B6CA9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6" idx="5"/>
              <a:endCxn id="17" idx="0"/>
            </p:cNvCxnSpPr>
            <p:nvPr/>
          </p:nvCxnSpPr>
          <p:spPr>
            <a:xfrm>
              <a:off x="7380167" y="1437126"/>
              <a:ext cx="555927" cy="880902"/>
            </a:xfrm>
            <a:prstGeom prst="line">
              <a:avLst/>
            </a:prstGeom>
            <a:ln w="38100">
              <a:gradFill>
                <a:gsLst>
                  <a:gs pos="0">
                    <a:srgbClr val="8B6CA9"/>
                  </a:gs>
                  <a:gs pos="100000">
                    <a:srgbClr val="FDC86B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7" idx="4"/>
              <a:endCxn id="15" idx="7"/>
            </p:cNvCxnSpPr>
            <p:nvPr/>
          </p:nvCxnSpPr>
          <p:spPr>
            <a:xfrm flipH="1">
              <a:off x="7362966" y="3424515"/>
              <a:ext cx="573128" cy="880902"/>
            </a:xfrm>
            <a:prstGeom prst="line">
              <a:avLst/>
            </a:prstGeom>
            <a:ln w="38100">
              <a:gradFill>
                <a:gsLst>
                  <a:gs pos="0">
                    <a:srgbClr val="FDC86B"/>
                  </a:gs>
                  <a:gs pos="100000">
                    <a:srgbClr val="FF443B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15" idx="2"/>
              <a:endCxn id="18" idx="6"/>
            </p:cNvCxnSpPr>
            <p:nvPr/>
          </p:nvCxnSpPr>
          <p:spPr>
            <a:xfrm flipH="1">
              <a:off x="5233671" y="4696620"/>
              <a:ext cx="1184849" cy="0"/>
            </a:xfrm>
            <a:prstGeom prst="line">
              <a:avLst/>
            </a:prstGeom>
            <a:ln w="38100">
              <a:gradFill>
                <a:gsLst>
                  <a:gs pos="0">
                    <a:srgbClr val="8CC33A"/>
                  </a:gs>
                  <a:gs pos="100000">
                    <a:srgbClr val="FF443B"/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13" idx="5"/>
              <a:endCxn id="15" idx="1"/>
            </p:cNvCxnSpPr>
            <p:nvPr/>
          </p:nvCxnSpPr>
          <p:spPr>
            <a:xfrm>
              <a:off x="5054429" y="1437126"/>
              <a:ext cx="1526132" cy="2868291"/>
            </a:xfrm>
            <a:prstGeom prst="line">
              <a:avLst/>
            </a:prstGeom>
            <a:ln w="38100">
              <a:gradFill>
                <a:gsLst>
                  <a:gs pos="0">
                    <a:srgbClr val="FD5A72"/>
                  </a:gs>
                  <a:gs pos="100000">
                    <a:srgbClr val="FF443B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16" idx="3"/>
              <a:endCxn id="18" idx="7"/>
            </p:cNvCxnSpPr>
            <p:nvPr/>
          </p:nvCxnSpPr>
          <p:spPr>
            <a:xfrm flipH="1">
              <a:off x="5071630" y="1437126"/>
              <a:ext cx="1526132" cy="2868291"/>
            </a:xfrm>
            <a:prstGeom prst="line">
              <a:avLst/>
            </a:prstGeom>
            <a:ln w="38100">
              <a:gradFill>
                <a:gsLst>
                  <a:gs pos="0">
                    <a:srgbClr val="8B6CA9"/>
                  </a:gs>
                  <a:gs pos="100000">
                    <a:srgbClr val="8CC33A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14" idx="6"/>
              <a:endCxn id="17" idx="2"/>
            </p:cNvCxnSpPr>
            <p:nvPr/>
          </p:nvCxnSpPr>
          <p:spPr>
            <a:xfrm>
              <a:off x="4286543" y="2871272"/>
              <a:ext cx="3096307" cy="0"/>
            </a:xfrm>
            <a:prstGeom prst="line">
              <a:avLst/>
            </a:prstGeom>
            <a:ln w="38100">
              <a:gradFill>
                <a:gsLst>
                  <a:gs pos="0">
                    <a:srgbClr val="6FCEB6"/>
                  </a:gs>
                  <a:gs pos="100000">
                    <a:srgbClr val="FDC86B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986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425"/>
                    </a14:imgEffect>
                    <a14:imgEffect>
                      <a14:saturation sat="22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8" y="0"/>
            <a:ext cx="12892324" cy="6820454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</p:spPr>
      </p:pic>
      <p:sp>
        <p:nvSpPr>
          <p:cNvPr id="10" name="Rectangle 9"/>
          <p:cNvSpPr/>
          <p:nvPr/>
        </p:nvSpPr>
        <p:spPr>
          <a:xfrm>
            <a:off x="-11788" y="0"/>
            <a:ext cx="12915900" cy="6863261"/>
          </a:xfrm>
          <a:prstGeom prst="rect">
            <a:avLst/>
          </a:prstGeom>
          <a:solidFill>
            <a:schemeClr val="bg1">
              <a:alpha val="8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 PhucTT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B7358-B3DE-4348-8675-AF0CB312105C}" type="slidenum">
              <a:rPr lang="en-US" smtClean="0"/>
              <a:t>15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15079" y="969264"/>
            <a:ext cx="526216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smtClean="0">
                <a:latin typeface="Segoe UI" panose="020B0502040204020203" pitchFamily="34" charset="0"/>
                <a:cs typeface="Segoe UI" panose="020B0502040204020203" pitchFamily="34" charset="0"/>
              </a:rPr>
              <a:t>THANK YOU</a:t>
            </a:r>
            <a:endParaRPr lang="en-US" sz="4400"/>
          </a:p>
        </p:txBody>
      </p:sp>
      <p:sp>
        <p:nvSpPr>
          <p:cNvPr id="7" name="Oval 6"/>
          <p:cNvSpPr/>
          <p:nvPr/>
        </p:nvSpPr>
        <p:spPr>
          <a:xfrm>
            <a:off x="5745122" y="2645447"/>
            <a:ext cx="1402080" cy="1402080"/>
          </a:xfrm>
          <a:prstGeom prst="ellipse">
            <a:avLst/>
          </a:prstGeom>
          <a:blipFill dpi="0" rotWithShape="1">
            <a:blip r:embed="rId6"/>
            <a:srcRect/>
            <a:tile tx="0" ty="190500" sx="100000" sy="100000" flip="none" algn="ctr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914" b="-240"/>
          <a:stretch/>
        </p:blipFill>
        <p:spPr>
          <a:xfrm>
            <a:off x="0" y="0"/>
            <a:ext cx="12192000" cy="8271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3950" y="495521"/>
            <a:ext cx="2324100" cy="981075"/>
          </a:xfrm>
        </p:spPr>
        <p:txBody>
          <a:bodyPr>
            <a:normAutofit/>
          </a:bodyPr>
          <a:lstStyle/>
          <a:p>
            <a:pPr algn="ctr"/>
            <a:r>
              <a:rPr lang="en-US" sz="3000" b="1" smtClean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Thành viên</a:t>
            </a:r>
            <a:endParaRPr lang="en-US" sz="3000" b="1"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 Placeholder 8"/>
          <p:cNvSpPr txBox="1">
            <a:spLocks/>
          </p:cNvSpPr>
          <p:nvPr/>
        </p:nvSpPr>
        <p:spPr>
          <a:xfrm>
            <a:off x="1912257" y="1848531"/>
            <a:ext cx="3454400" cy="1106487"/>
          </a:xfrm>
          <a:prstGeom prst="rect">
            <a:avLst/>
          </a:prstGeom>
          <a:noFill/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smtClean="0">
                <a:latin typeface="Segoe UI Bold" panose="020B0802040204020203" pitchFamily="34" charset="0"/>
                <a:cs typeface="Segoe UI Bold" panose="020B0802040204020203" pitchFamily="34" charset="0"/>
              </a:rPr>
              <a:t>Trương Tiến Phúc</a:t>
            </a:r>
          </a:p>
          <a:p>
            <a:pPr marL="0" indent="0">
              <a:buNone/>
            </a:pPr>
            <a:r>
              <a:rPr lang="en-US" sz="20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Project Manager; Developer; Architect</a:t>
            </a:r>
            <a:endParaRPr lang="en-US" sz="20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 Placeholder 8"/>
          <p:cNvSpPr txBox="1">
            <a:spLocks/>
          </p:cNvSpPr>
          <p:nvPr/>
        </p:nvSpPr>
        <p:spPr>
          <a:xfrm>
            <a:off x="1912257" y="3272816"/>
            <a:ext cx="3454400" cy="1106487"/>
          </a:xfrm>
          <a:prstGeom prst="rect">
            <a:avLst/>
          </a:prstGeom>
          <a:noFill/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smtClean="0">
                <a:latin typeface="Segoe UI Bold" panose="020B0802040204020203" pitchFamily="34" charset="0"/>
                <a:cs typeface="Segoe UI Bold" panose="020B0802040204020203" pitchFamily="34" charset="0"/>
              </a:rPr>
              <a:t>Dương Vũ Thái Cường</a:t>
            </a:r>
          </a:p>
          <a:p>
            <a:pPr marL="0" indent="0">
              <a:buNone/>
            </a:pPr>
            <a:r>
              <a:rPr lang="en-US" sz="20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Developer; Analyst</a:t>
            </a:r>
            <a:endParaRPr lang="en-US" sz="20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 Placeholder 8"/>
          <p:cNvSpPr txBox="1">
            <a:spLocks/>
          </p:cNvSpPr>
          <p:nvPr/>
        </p:nvSpPr>
        <p:spPr>
          <a:xfrm>
            <a:off x="1912257" y="4697101"/>
            <a:ext cx="3454400" cy="1106487"/>
          </a:xfrm>
          <a:prstGeom prst="rect">
            <a:avLst/>
          </a:prstGeom>
          <a:noFill/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smtClean="0">
                <a:latin typeface="Segoe UI Bold" panose="020B0802040204020203" pitchFamily="34" charset="0"/>
                <a:cs typeface="Segoe UI Bold" panose="020B0802040204020203" pitchFamily="34" charset="0"/>
              </a:rPr>
              <a:t>Hoàng Văn Đạt</a:t>
            </a:r>
          </a:p>
          <a:p>
            <a:pPr marL="0" indent="0">
              <a:buNone/>
            </a:pPr>
            <a:r>
              <a:rPr lang="en-US" sz="2000">
                <a:latin typeface="Segoe UI Light" panose="020B0502040204020203" pitchFamily="34" charset="0"/>
                <a:cs typeface="Segoe UI Light" panose="020B0502040204020203" pitchFamily="34" charset="0"/>
              </a:rPr>
              <a:t>Developer; </a:t>
            </a:r>
            <a:r>
              <a:rPr lang="en-US" sz="20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Requirement Analyst</a:t>
            </a:r>
            <a:endParaRPr lang="en-US" sz="20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 Placeholder 8"/>
          <p:cNvSpPr txBox="1">
            <a:spLocks/>
          </p:cNvSpPr>
          <p:nvPr/>
        </p:nvSpPr>
        <p:spPr>
          <a:xfrm>
            <a:off x="8135257" y="1848531"/>
            <a:ext cx="3454400" cy="1106487"/>
          </a:xfrm>
          <a:prstGeom prst="rect">
            <a:avLst/>
          </a:prstGeom>
          <a:noFill/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smtClean="0">
                <a:latin typeface="Segoe UI Bold" panose="020B0802040204020203" pitchFamily="34" charset="0"/>
                <a:cs typeface="Segoe UI Bold" panose="020B0802040204020203" pitchFamily="34" charset="0"/>
              </a:rPr>
              <a:t>Dương Hồ Minh Tú</a:t>
            </a:r>
          </a:p>
          <a:p>
            <a:pPr marL="0" indent="0">
              <a:buNone/>
            </a:pPr>
            <a:r>
              <a:rPr lang="en-US" sz="20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UI/UX Designer; Developer</a:t>
            </a:r>
            <a:endParaRPr lang="en-US" sz="20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 Placeholder 8"/>
          <p:cNvSpPr txBox="1">
            <a:spLocks/>
          </p:cNvSpPr>
          <p:nvPr/>
        </p:nvSpPr>
        <p:spPr>
          <a:xfrm>
            <a:off x="8135257" y="3265672"/>
            <a:ext cx="3454400" cy="1106487"/>
          </a:xfrm>
          <a:prstGeom prst="rect">
            <a:avLst/>
          </a:prstGeom>
          <a:noFill/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smtClean="0">
                <a:latin typeface="Segoe UI Bold" panose="020B0802040204020203" pitchFamily="34" charset="0"/>
                <a:cs typeface="Segoe UI Bold" panose="020B0802040204020203" pitchFamily="34" charset="0"/>
              </a:rPr>
              <a:t>Lê Văn Thứ</a:t>
            </a:r>
          </a:p>
          <a:p>
            <a:pPr marL="0" indent="0">
              <a:buNone/>
            </a:pPr>
            <a:r>
              <a:rPr lang="en-US" sz="20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Database Designer; Developer</a:t>
            </a:r>
            <a:endParaRPr lang="en-US" sz="20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 Placeholder 8"/>
          <p:cNvSpPr txBox="1">
            <a:spLocks/>
          </p:cNvSpPr>
          <p:nvPr/>
        </p:nvSpPr>
        <p:spPr>
          <a:xfrm>
            <a:off x="8135257" y="4682813"/>
            <a:ext cx="3454400" cy="1106487"/>
          </a:xfrm>
          <a:prstGeom prst="rect">
            <a:avLst/>
          </a:prstGeom>
          <a:noFill/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smtClean="0">
                <a:latin typeface="Segoe UI Bold" panose="020B0802040204020203" pitchFamily="34" charset="0"/>
                <a:cs typeface="Segoe UI Bold" panose="020B0802040204020203" pitchFamily="34" charset="0"/>
              </a:rPr>
              <a:t>Phạm Hồng Thuận</a:t>
            </a:r>
          </a:p>
          <a:p>
            <a:pPr marL="0" indent="0">
              <a:buNone/>
            </a:pPr>
            <a:r>
              <a:rPr lang="en-US" sz="20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Developer; Review; Tester</a:t>
            </a:r>
            <a:endParaRPr lang="en-US" sz="20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6057" y="1848531"/>
            <a:ext cx="1106487" cy="1106487"/>
          </a:xfrm>
          <a:prstGeom prst="ellipse">
            <a:avLst/>
          </a:prstGeom>
          <a:blipFill dpi="0" rotWithShape="1">
            <a:blip r:embed="rId3"/>
            <a:srcRect/>
            <a:tile tx="0" ty="254000" sx="10000" sy="10000" flip="none" algn="ctr"/>
          </a:blipFill>
          <a:ln w="31750">
            <a:solidFill>
              <a:srgbClr val="FD5A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66055" y="3272816"/>
            <a:ext cx="1106487" cy="1106487"/>
          </a:xfrm>
          <a:prstGeom prst="ellipse">
            <a:avLst/>
          </a:prstGeom>
          <a:blipFill dpi="0" rotWithShape="1">
            <a:blip r:embed="rId4"/>
            <a:srcRect/>
            <a:tile tx="0" ty="317500" sx="10000" sy="10000" flip="none" algn="ctr"/>
          </a:blipFill>
          <a:ln w="31750">
            <a:solidFill>
              <a:srgbClr val="6FCE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66056" y="4682811"/>
            <a:ext cx="1106487" cy="1106487"/>
          </a:xfrm>
          <a:prstGeom prst="ellipse">
            <a:avLst/>
          </a:prstGeom>
          <a:blipFill dpi="0" rotWithShape="1">
            <a:blip r:embed="rId5"/>
            <a:srcRect/>
            <a:tile tx="-127000" ty="317500" sx="30000" sy="30000" flip="none" algn="ctr"/>
          </a:blipFill>
          <a:ln w="31750">
            <a:solidFill>
              <a:srgbClr val="FF69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828970" y="1848530"/>
            <a:ext cx="1106487" cy="1106487"/>
          </a:xfrm>
          <a:prstGeom prst="ellipse">
            <a:avLst/>
          </a:prstGeom>
          <a:blipFill dpi="0" rotWithShape="1">
            <a:blip r:embed="rId6"/>
            <a:srcRect/>
            <a:tile tx="0" ty="254000" sx="20000" sy="20000" flip="none" algn="ctr"/>
          </a:blipFill>
          <a:ln w="31750">
            <a:solidFill>
              <a:srgbClr val="8B6C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828968" y="3265670"/>
            <a:ext cx="1106487" cy="1106487"/>
          </a:xfrm>
          <a:prstGeom prst="ellipse">
            <a:avLst/>
          </a:prstGeom>
          <a:blipFill dpi="0" rotWithShape="1">
            <a:blip r:embed="rId7"/>
            <a:srcRect/>
            <a:tile tx="0" ty="254000" sx="20000" sy="20000" flip="none" algn="ctr"/>
          </a:blipFill>
          <a:ln w="31750">
            <a:solidFill>
              <a:srgbClr val="FDC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828968" y="4744091"/>
            <a:ext cx="1106487" cy="1106487"/>
          </a:xfrm>
          <a:prstGeom prst="ellipse">
            <a:avLst/>
          </a:prstGeom>
          <a:blipFill dpi="0" rotWithShape="1">
            <a:blip r:embed="rId8"/>
            <a:srcRect/>
            <a:tile tx="-63500" ty="0" sx="20000" sy="20000" flip="none" algn="tl"/>
          </a:blipFill>
          <a:ln w="31750">
            <a:solidFill>
              <a:srgbClr val="8CC3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9"/>
          <a:srcRect l="22639" t="52849" r="52742" b="39179"/>
          <a:stretch/>
        </p:blipFill>
        <p:spPr>
          <a:xfrm flipV="1">
            <a:off x="2129542" y="6910524"/>
            <a:ext cx="11303852" cy="2058039"/>
          </a:xfrm>
          <a:prstGeom prst="rect">
            <a:avLst/>
          </a:prstGeom>
        </p:spPr>
      </p:pic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4038600" y="6461125"/>
            <a:ext cx="4114800" cy="365125"/>
          </a:xfrm>
        </p:spPr>
        <p:txBody>
          <a:bodyPr/>
          <a:lstStyle/>
          <a:p>
            <a:r>
              <a:rPr lang="en-US" smtClean="0"/>
              <a:t>designed by PhucTT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B7358-B3DE-4348-8675-AF0CB31210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4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10" grpId="0"/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/>
          <p:cNvCxnSpPr/>
          <p:nvPr/>
        </p:nvCxnSpPr>
        <p:spPr>
          <a:xfrm>
            <a:off x="1993550" y="2673197"/>
            <a:ext cx="1257650" cy="0"/>
          </a:xfrm>
          <a:prstGeom prst="line">
            <a:avLst/>
          </a:prstGeom>
          <a:ln w="38100">
            <a:gradFill>
              <a:gsLst>
                <a:gs pos="0">
                  <a:srgbClr val="28B7C0"/>
                </a:gs>
                <a:gs pos="100000">
                  <a:srgbClr val="FF6961"/>
                </a:gs>
              </a:gsLst>
              <a:lin ang="0" scaled="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382149" y="2673197"/>
            <a:ext cx="1257650" cy="0"/>
          </a:xfrm>
          <a:prstGeom prst="line">
            <a:avLst/>
          </a:prstGeom>
          <a:ln w="38100">
            <a:gradFill>
              <a:gsLst>
                <a:gs pos="0">
                  <a:srgbClr val="FF6961"/>
                </a:gs>
                <a:gs pos="100000">
                  <a:srgbClr val="5B9BD5"/>
                </a:gs>
              </a:gsLst>
              <a:lin ang="0" scaled="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714290" y="2673197"/>
            <a:ext cx="1257650" cy="0"/>
          </a:xfrm>
          <a:prstGeom prst="line">
            <a:avLst/>
          </a:prstGeom>
          <a:ln w="38100">
            <a:gradFill>
              <a:gsLst>
                <a:gs pos="0">
                  <a:srgbClr val="5B9BD5"/>
                </a:gs>
                <a:gs pos="100000">
                  <a:srgbClr val="6FCEB6"/>
                </a:gs>
              </a:gsLst>
              <a:lin ang="0" scaled="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9076908" y="2673197"/>
            <a:ext cx="1257650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6FCEB6"/>
                </a:gs>
                <a:gs pos="100000">
                  <a:srgbClr val="FDC86B"/>
                </a:gs>
              </a:gsLst>
              <a:lin ang="0" scaled="0"/>
              <a:tileRect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9236886" y="4875386"/>
            <a:ext cx="1257650" cy="0"/>
          </a:xfrm>
          <a:prstGeom prst="line">
            <a:avLst/>
          </a:prstGeom>
          <a:ln w="38100">
            <a:gradFill>
              <a:gsLst>
                <a:gs pos="0">
                  <a:srgbClr val="8CC33A"/>
                </a:gs>
                <a:gs pos="100000">
                  <a:srgbClr val="5B9BD5"/>
                </a:gs>
              </a:gsLst>
              <a:lin ang="0" scaled="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6746986" y="4875386"/>
            <a:ext cx="1257650" cy="0"/>
          </a:xfrm>
          <a:prstGeom prst="line">
            <a:avLst/>
          </a:prstGeom>
          <a:ln w="38100">
            <a:gradFill>
              <a:gsLst>
                <a:gs pos="0">
                  <a:schemeClr val="accent1">
                    <a:lumMod val="100000"/>
                  </a:schemeClr>
                </a:gs>
                <a:gs pos="100000">
                  <a:srgbClr val="8CC33A"/>
                </a:gs>
              </a:gsLst>
              <a:lin ang="0" scaled="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316606" y="4875386"/>
            <a:ext cx="1257650" cy="0"/>
          </a:xfrm>
          <a:prstGeom prst="line">
            <a:avLst/>
          </a:prstGeom>
          <a:ln w="38100">
            <a:gradFill>
              <a:gsLst>
                <a:gs pos="0">
                  <a:srgbClr val="8B6CA9"/>
                </a:gs>
                <a:gs pos="100000">
                  <a:srgbClr val="7C7C7C"/>
                </a:gs>
              </a:gsLst>
              <a:lin ang="0" scaled="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103941" y="4875386"/>
            <a:ext cx="1257650" cy="0"/>
          </a:xfrm>
          <a:prstGeom prst="line">
            <a:avLst/>
          </a:prstGeom>
          <a:ln w="38100">
            <a:gradFill>
              <a:gsLst>
                <a:gs pos="0">
                  <a:srgbClr val="FD5A72"/>
                </a:gs>
                <a:gs pos="100000">
                  <a:srgbClr val="8B6CA9"/>
                </a:gs>
              </a:gsLst>
              <a:lin ang="0" scaled="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3" idx="2"/>
            <a:endCxn id="16" idx="0"/>
          </p:cNvCxnSpPr>
          <p:nvPr/>
        </p:nvCxnSpPr>
        <p:spPr>
          <a:xfrm>
            <a:off x="1510950" y="3441948"/>
            <a:ext cx="7118" cy="683788"/>
          </a:xfrm>
          <a:prstGeom prst="line">
            <a:avLst/>
          </a:prstGeom>
          <a:ln w="38100">
            <a:gradFill>
              <a:gsLst>
                <a:gs pos="0">
                  <a:srgbClr val="28B7C0"/>
                </a:gs>
                <a:gs pos="100000">
                  <a:srgbClr val="FF6961"/>
                </a:gs>
              </a:gsLst>
              <a:lin ang="5400000" scaled="1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25" idx="2"/>
          </p:cNvCxnSpPr>
          <p:nvPr/>
        </p:nvCxnSpPr>
        <p:spPr>
          <a:xfrm>
            <a:off x="10817411" y="3441948"/>
            <a:ext cx="2989" cy="850652"/>
          </a:xfrm>
          <a:prstGeom prst="line">
            <a:avLst/>
          </a:prstGeom>
          <a:ln w="38100">
            <a:gradFill>
              <a:gsLst>
                <a:gs pos="0">
                  <a:srgbClr val="FDC86B"/>
                </a:gs>
                <a:gs pos="100000">
                  <a:srgbClr val="5B9BD5"/>
                </a:gs>
              </a:gsLst>
              <a:lin ang="5400000" scaled="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9115" y="585437"/>
            <a:ext cx="2794000" cy="771774"/>
          </a:xfrm>
        </p:spPr>
        <p:txBody>
          <a:bodyPr>
            <a:normAutofit/>
          </a:bodyPr>
          <a:lstStyle/>
          <a:p>
            <a:pPr algn="ctr"/>
            <a:r>
              <a:rPr lang="en-US" sz="3000" b="1" smtClean="0">
                <a:latin typeface="Segoe UI" panose="020B0502040204020203" pitchFamily="34" charset="0"/>
                <a:cs typeface="Segoe UI" panose="020B0502040204020203" pitchFamily="34" charset="0"/>
              </a:rPr>
              <a:t>Teamwork</a:t>
            </a:r>
            <a:endParaRPr lang="en-US" sz="3000" b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914" b="-240"/>
          <a:stretch/>
        </p:blipFill>
        <p:spPr>
          <a:xfrm>
            <a:off x="0" y="0"/>
            <a:ext cx="12192000" cy="827159"/>
          </a:xfrm>
          <a:prstGeom prst="rect">
            <a:avLst/>
          </a:prstGeom>
        </p:spPr>
      </p:pic>
      <p:grpSp>
        <p:nvGrpSpPr>
          <p:cNvPr id="34" name="Group 33"/>
          <p:cNvGrpSpPr/>
          <p:nvPr/>
        </p:nvGrpSpPr>
        <p:grpSpPr>
          <a:xfrm>
            <a:off x="10067761" y="1942648"/>
            <a:ext cx="1499300" cy="1499300"/>
            <a:chOff x="10029661" y="2254988"/>
            <a:chExt cx="1499300" cy="1499300"/>
          </a:xfrm>
          <a:solidFill>
            <a:srgbClr val="FDC86B"/>
          </a:solidFill>
        </p:grpSpPr>
        <p:sp>
          <p:nvSpPr>
            <p:cNvPr id="25" name="Rectangle 24"/>
            <p:cNvSpPr/>
            <p:nvPr/>
          </p:nvSpPr>
          <p:spPr>
            <a:xfrm>
              <a:off x="10029661" y="2254988"/>
              <a:ext cx="1499300" cy="1499300"/>
            </a:xfrm>
            <a:prstGeom prst="rect">
              <a:avLst/>
            </a:prstGeom>
            <a:solidFill>
              <a:srgbClr val="FFB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96711" y="2522038"/>
              <a:ext cx="965200" cy="965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" name="Group 35"/>
          <p:cNvGrpSpPr/>
          <p:nvPr/>
        </p:nvGrpSpPr>
        <p:grpSpPr>
          <a:xfrm>
            <a:off x="5418090" y="4125736"/>
            <a:ext cx="1499300" cy="1499300"/>
            <a:chOff x="5638989" y="4511073"/>
            <a:chExt cx="1499300" cy="1499300"/>
          </a:xfrm>
          <a:solidFill>
            <a:schemeClr val="accent3">
              <a:lumMod val="75000"/>
            </a:schemeClr>
          </a:solidFill>
        </p:grpSpPr>
        <p:sp>
          <p:nvSpPr>
            <p:cNvPr id="24" name="Rectangle 23"/>
            <p:cNvSpPr/>
            <p:nvPr/>
          </p:nvSpPr>
          <p:spPr>
            <a:xfrm>
              <a:off x="5638989" y="4511073"/>
              <a:ext cx="1499300" cy="1499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5500" y="4778123"/>
              <a:ext cx="965200" cy="965200"/>
            </a:xfrm>
            <a:prstGeom prst="rect">
              <a:avLst/>
            </a:prstGeom>
            <a:grpFill/>
            <a:ln>
              <a:noFill/>
            </a:ln>
          </p:spPr>
        </p:pic>
      </p:grpSp>
      <p:grpSp>
        <p:nvGrpSpPr>
          <p:cNvPr id="31" name="Group 30"/>
          <p:cNvGrpSpPr/>
          <p:nvPr/>
        </p:nvGrpSpPr>
        <p:grpSpPr>
          <a:xfrm>
            <a:off x="3087915" y="1942648"/>
            <a:ext cx="1499300" cy="1499300"/>
            <a:chOff x="3097471" y="2254988"/>
            <a:chExt cx="1499300" cy="1499300"/>
          </a:xfrm>
          <a:solidFill>
            <a:srgbClr val="FF6961"/>
          </a:solidFill>
        </p:grpSpPr>
        <p:sp>
          <p:nvSpPr>
            <p:cNvPr id="15" name="Rectangle 14"/>
            <p:cNvSpPr/>
            <p:nvPr/>
          </p:nvSpPr>
          <p:spPr>
            <a:xfrm>
              <a:off x="3097471" y="2254988"/>
              <a:ext cx="1499300" cy="1499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4521" y="2522038"/>
              <a:ext cx="965200" cy="965200"/>
            </a:xfrm>
            <a:prstGeom prst="rect">
              <a:avLst/>
            </a:prstGeom>
            <a:grpFill/>
            <a:ln>
              <a:noFill/>
            </a:ln>
          </p:spPr>
        </p:pic>
      </p:grpSp>
      <p:grpSp>
        <p:nvGrpSpPr>
          <p:cNvPr id="40" name="Group 39"/>
          <p:cNvGrpSpPr/>
          <p:nvPr/>
        </p:nvGrpSpPr>
        <p:grpSpPr>
          <a:xfrm>
            <a:off x="768418" y="4125736"/>
            <a:ext cx="1499300" cy="1499300"/>
            <a:chOff x="768418" y="4125736"/>
            <a:chExt cx="1499300" cy="1499300"/>
          </a:xfrm>
          <a:solidFill>
            <a:srgbClr val="FD5A72"/>
          </a:solidFill>
        </p:grpSpPr>
        <p:sp>
          <p:nvSpPr>
            <p:cNvPr id="16" name="Rectangle 15"/>
            <p:cNvSpPr/>
            <p:nvPr/>
          </p:nvSpPr>
          <p:spPr>
            <a:xfrm>
              <a:off x="768418" y="4125736"/>
              <a:ext cx="1499300" cy="1499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4930" y="4432248"/>
              <a:ext cx="886276" cy="886276"/>
            </a:xfrm>
            <a:prstGeom prst="rect">
              <a:avLst/>
            </a:prstGeom>
            <a:grpFill/>
            <a:ln>
              <a:noFill/>
            </a:ln>
          </p:spPr>
        </p:pic>
      </p:grpSp>
      <p:grpSp>
        <p:nvGrpSpPr>
          <p:cNvPr id="37" name="Group 36"/>
          <p:cNvGrpSpPr/>
          <p:nvPr/>
        </p:nvGrpSpPr>
        <p:grpSpPr>
          <a:xfrm>
            <a:off x="3087915" y="4125736"/>
            <a:ext cx="1499300" cy="1499300"/>
            <a:chOff x="3112666" y="4511073"/>
            <a:chExt cx="1499300" cy="1499300"/>
          </a:xfrm>
          <a:solidFill>
            <a:srgbClr val="8B6CA9"/>
          </a:solidFill>
        </p:grpSpPr>
        <p:sp>
          <p:nvSpPr>
            <p:cNvPr id="18" name="Rectangle 17"/>
            <p:cNvSpPr/>
            <p:nvPr/>
          </p:nvSpPr>
          <p:spPr>
            <a:xfrm>
              <a:off x="3112666" y="4511073"/>
              <a:ext cx="1499300" cy="1499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1700" y="4778123"/>
              <a:ext cx="965200" cy="965200"/>
            </a:xfrm>
            <a:prstGeom prst="rect">
              <a:avLst/>
            </a:prstGeom>
            <a:grpFill/>
            <a:ln>
              <a:noFill/>
            </a:ln>
          </p:spPr>
        </p:pic>
      </p:grpSp>
      <p:grpSp>
        <p:nvGrpSpPr>
          <p:cNvPr id="35" name="Group 34"/>
          <p:cNvGrpSpPr/>
          <p:nvPr/>
        </p:nvGrpSpPr>
        <p:grpSpPr>
          <a:xfrm>
            <a:off x="10067761" y="4125736"/>
            <a:ext cx="1499300" cy="1499300"/>
            <a:chOff x="10029914" y="4511073"/>
            <a:chExt cx="1499300" cy="1499300"/>
          </a:xfrm>
        </p:grpSpPr>
        <p:sp>
          <p:nvSpPr>
            <p:cNvPr id="17" name="Rectangle 16"/>
            <p:cNvSpPr/>
            <p:nvPr/>
          </p:nvSpPr>
          <p:spPr>
            <a:xfrm>
              <a:off x="10029914" y="4511073"/>
              <a:ext cx="1499300" cy="14993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96711" y="4778123"/>
              <a:ext cx="965200" cy="9652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3" name="Group 32"/>
          <p:cNvGrpSpPr/>
          <p:nvPr/>
        </p:nvGrpSpPr>
        <p:grpSpPr>
          <a:xfrm>
            <a:off x="7741145" y="1942648"/>
            <a:ext cx="1499300" cy="1499300"/>
            <a:chOff x="7817479" y="2254988"/>
            <a:chExt cx="1499300" cy="1499300"/>
          </a:xfrm>
          <a:solidFill>
            <a:srgbClr val="FDFD96"/>
          </a:solidFill>
        </p:grpSpPr>
        <p:sp>
          <p:nvSpPr>
            <p:cNvPr id="19" name="Rectangle 18"/>
            <p:cNvSpPr/>
            <p:nvPr/>
          </p:nvSpPr>
          <p:spPr>
            <a:xfrm>
              <a:off x="7817479" y="2254988"/>
              <a:ext cx="1499300" cy="1499300"/>
            </a:xfrm>
            <a:prstGeom prst="rect">
              <a:avLst/>
            </a:prstGeom>
            <a:solidFill>
              <a:srgbClr val="7FCA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4529" y="2504076"/>
              <a:ext cx="965200" cy="965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" name="Group 31"/>
          <p:cNvGrpSpPr/>
          <p:nvPr/>
        </p:nvGrpSpPr>
        <p:grpSpPr>
          <a:xfrm>
            <a:off x="5414530" y="1942648"/>
            <a:ext cx="1499300" cy="1499300"/>
            <a:chOff x="5421725" y="2254988"/>
            <a:chExt cx="1499300" cy="1499300"/>
          </a:xfrm>
        </p:grpSpPr>
        <p:sp>
          <p:nvSpPr>
            <p:cNvPr id="14" name="Rectangle 13"/>
            <p:cNvSpPr/>
            <p:nvPr/>
          </p:nvSpPr>
          <p:spPr>
            <a:xfrm>
              <a:off x="5421725" y="2254988"/>
              <a:ext cx="1499300" cy="1499300"/>
            </a:xfrm>
            <a:prstGeom prst="rect">
              <a:avLst/>
            </a:prstGeom>
            <a:solidFill>
              <a:srgbClr val="6FCE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8775" y="2504076"/>
              <a:ext cx="965200" cy="9652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0" name="Group 29"/>
          <p:cNvGrpSpPr/>
          <p:nvPr/>
        </p:nvGrpSpPr>
        <p:grpSpPr>
          <a:xfrm>
            <a:off x="761300" y="1942648"/>
            <a:ext cx="1499300" cy="1499300"/>
            <a:chOff x="723200" y="2254988"/>
            <a:chExt cx="1499300" cy="1499300"/>
          </a:xfrm>
          <a:solidFill>
            <a:srgbClr val="28B7C0"/>
          </a:solidFill>
        </p:grpSpPr>
        <p:sp>
          <p:nvSpPr>
            <p:cNvPr id="13" name="Rectangle 12"/>
            <p:cNvSpPr/>
            <p:nvPr/>
          </p:nvSpPr>
          <p:spPr>
            <a:xfrm>
              <a:off x="723200" y="2254988"/>
              <a:ext cx="1499300" cy="1499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250" y="2522038"/>
              <a:ext cx="965200" cy="965200"/>
            </a:xfrm>
            <a:prstGeom prst="rect">
              <a:avLst/>
            </a:prstGeom>
            <a:grpFill/>
            <a:ln>
              <a:noFill/>
            </a:ln>
          </p:spPr>
        </p:pic>
      </p:grpSp>
      <p:grpSp>
        <p:nvGrpSpPr>
          <p:cNvPr id="21" name="Group 20"/>
          <p:cNvGrpSpPr/>
          <p:nvPr/>
        </p:nvGrpSpPr>
        <p:grpSpPr>
          <a:xfrm>
            <a:off x="7737586" y="4125736"/>
            <a:ext cx="1499300" cy="1499300"/>
            <a:chOff x="7737586" y="4125736"/>
            <a:chExt cx="1499300" cy="1499300"/>
          </a:xfrm>
        </p:grpSpPr>
        <p:sp>
          <p:nvSpPr>
            <p:cNvPr id="29" name="Rectangle 28"/>
            <p:cNvSpPr/>
            <p:nvPr/>
          </p:nvSpPr>
          <p:spPr>
            <a:xfrm>
              <a:off x="7737586" y="4125736"/>
              <a:ext cx="1499300" cy="1499300"/>
            </a:xfrm>
            <a:prstGeom prst="rect">
              <a:avLst/>
            </a:prstGeom>
            <a:solidFill>
              <a:srgbClr val="73D3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60077" y="4348227"/>
              <a:ext cx="1054318" cy="1054318"/>
            </a:xfrm>
            <a:prstGeom prst="rect">
              <a:avLst/>
            </a:prstGeom>
          </p:spPr>
        </p:pic>
      </p:grp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4038600" y="6491287"/>
            <a:ext cx="4114800" cy="365125"/>
          </a:xfrm>
        </p:spPr>
        <p:txBody>
          <a:bodyPr/>
          <a:lstStyle/>
          <a:p>
            <a:r>
              <a:rPr lang="en-US" smtClean="0"/>
              <a:t>designed by PhucTT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B7358-B3DE-4348-8675-AF0CB312105C}" type="slidenum">
              <a:rPr lang="en-US" smtClean="0"/>
              <a:t>3</a:t>
            </a:fld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4457" y="1611595"/>
            <a:ext cx="619125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05401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4064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12895" y="2510817"/>
            <a:ext cx="3638210" cy="1625600"/>
          </a:xfrm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5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HƯỚNG DẪN SỬ DỤNG PHẦN MỀM QUẢN LÝ PHIÊN BẢN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5003800" y="1152476"/>
            <a:ext cx="5157787" cy="1903701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buClr>
                <a:srgbClr val="28B7C0"/>
              </a:buClr>
              <a:buNone/>
            </a:pPr>
            <a:r>
              <a:rPr lang="en-US" sz="2200" b="1" smtClean="0">
                <a:solidFill>
                  <a:srgbClr val="28B7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Mục đích</a:t>
            </a:r>
            <a:endParaRPr lang="en-US" sz="2200" b="1">
              <a:solidFill>
                <a:srgbClr val="28B7C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buClr>
                <a:srgbClr val="28B7C0"/>
              </a:buClr>
              <a:buFont typeface="Segoe UI" panose="020B0502040204020203" pitchFamily="34" charset="0"/>
              <a:buChar char="●"/>
            </a:pPr>
            <a:r>
              <a:rPr lang="en-US" sz="2000" smtClean="0">
                <a:latin typeface="Segoe UI" panose="020B0502040204020203" pitchFamily="34" charset="0"/>
                <a:cs typeface="Segoe UI" panose="020B0502040204020203" pitchFamily="34" charset="0"/>
              </a:rPr>
              <a:t>Hướng dẫn sử dụng phần mềm TurtoiseSVN, dịch vụ Google Code. </a:t>
            </a:r>
          </a:p>
          <a:p>
            <a:pPr>
              <a:lnSpc>
                <a:spcPct val="100000"/>
              </a:lnSpc>
              <a:buClr>
                <a:srgbClr val="28B7C0"/>
              </a:buClr>
              <a:buFont typeface="Segoe UI" panose="020B0502040204020203" pitchFamily="34" charset="0"/>
              <a:buChar char="●"/>
            </a:pPr>
            <a:r>
              <a:rPr lang="en-US" sz="2000" smtClean="0">
                <a:latin typeface="Segoe UI" panose="020B0502040204020203" pitchFamily="34" charset="0"/>
                <a:cs typeface="Segoe UI" panose="020B0502040204020203" pitchFamily="34" charset="0"/>
              </a:rPr>
              <a:t>Tạo các thư mục làm việc chung cho cả nhóm</a:t>
            </a:r>
            <a:endParaRPr lang="en-US" sz="20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5003800" y="3244749"/>
            <a:ext cx="5183188" cy="2211954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smtClean="0">
                <a:solidFill>
                  <a:srgbClr val="28B7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Thành viên tham gia</a:t>
            </a:r>
          </a:p>
          <a:p>
            <a:pPr marL="342900" indent="-342900">
              <a:lnSpc>
                <a:spcPct val="100000"/>
              </a:lnSpc>
              <a:buClr>
                <a:srgbClr val="28B7C0"/>
              </a:buClr>
              <a:buFont typeface="Segoe UI" panose="020B0502040204020203" pitchFamily="34" charset="0"/>
              <a:buChar char="●"/>
            </a:pPr>
            <a:r>
              <a:rPr lang="en-US" sz="2000" b="0">
                <a:latin typeface="Segoe UI" panose="020B0502040204020203" pitchFamily="34" charset="0"/>
                <a:cs typeface="Segoe UI" panose="020B0502040204020203" pitchFamily="34" charset="0"/>
              </a:rPr>
              <a:t>PhucTT</a:t>
            </a:r>
          </a:p>
          <a:p>
            <a:pPr marL="342900" indent="-342900">
              <a:lnSpc>
                <a:spcPct val="100000"/>
              </a:lnSpc>
              <a:buClr>
                <a:srgbClr val="28B7C0"/>
              </a:buClr>
              <a:buFont typeface="Segoe UI" panose="020B0502040204020203" pitchFamily="34" charset="0"/>
              <a:buChar char="●"/>
            </a:pPr>
            <a:r>
              <a:rPr lang="en-US" sz="2000" b="0">
                <a:latin typeface="Segoe UI" panose="020B0502040204020203" pitchFamily="34" charset="0"/>
                <a:cs typeface="Segoe UI" panose="020B0502040204020203" pitchFamily="34" charset="0"/>
              </a:rPr>
              <a:t>CuongDVT</a:t>
            </a:r>
          </a:p>
          <a:p>
            <a:pPr marL="342900" indent="-342900">
              <a:lnSpc>
                <a:spcPct val="100000"/>
              </a:lnSpc>
              <a:buClr>
                <a:srgbClr val="28B7C0"/>
              </a:buClr>
              <a:buFont typeface="Segoe UI" panose="020B0502040204020203" pitchFamily="34" charset="0"/>
              <a:buChar char="●"/>
            </a:pPr>
            <a:r>
              <a:rPr lang="en-US" sz="2000" b="0">
                <a:latin typeface="Segoe UI" panose="020B0502040204020203" pitchFamily="34" charset="0"/>
                <a:cs typeface="Segoe UI" panose="020B0502040204020203" pitchFamily="34" charset="0"/>
              </a:rPr>
              <a:t>ThuanPH</a:t>
            </a:r>
          </a:p>
          <a:p>
            <a:pPr>
              <a:lnSpc>
                <a:spcPct val="100000"/>
              </a:lnSpc>
            </a:pPr>
            <a:endParaRPr lang="en-US" sz="20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416050" y="806223"/>
            <a:ext cx="1231900" cy="1231900"/>
          </a:xfrm>
          <a:prstGeom prst="roundRect">
            <a:avLst/>
          </a:prstGeom>
          <a:solidFill>
            <a:srgbClr val="00B0F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0" y="1041173"/>
            <a:ext cx="762000" cy="762000"/>
          </a:xfrm>
          <a:prstGeom prst="rect">
            <a:avLst/>
          </a:prstGeom>
        </p:spPr>
      </p:pic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4064000" y="6492875"/>
            <a:ext cx="4114800" cy="365125"/>
          </a:xfrm>
        </p:spPr>
        <p:txBody>
          <a:bodyPr/>
          <a:lstStyle/>
          <a:p>
            <a:r>
              <a:rPr lang="en-US" smtClean="0"/>
              <a:t>designed by PhucTT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B7358-B3DE-4348-8675-AF0CB312105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52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4064000" cy="6858000"/>
          </a:xfrm>
          <a:prstGeom prst="rect">
            <a:avLst/>
          </a:prstGeom>
          <a:solidFill>
            <a:srgbClr val="73D3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8B7C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416050" y="806223"/>
            <a:ext cx="1231900" cy="1231900"/>
          </a:xfrm>
          <a:prstGeom prst="roundRect">
            <a:avLst/>
          </a:prstGeom>
          <a:solidFill>
            <a:srgbClr val="73D32B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96604" y="2589891"/>
            <a:ext cx="3070792" cy="823912"/>
          </a:xfr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5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TÀI LIỆU</a:t>
            </a:r>
          </a:p>
          <a:p>
            <a:pPr algn="ctr">
              <a:lnSpc>
                <a:spcPct val="100000"/>
              </a:lnSpc>
            </a:pPr>
            <a:r>
              <a:rPr lang="en-US" sz="25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KẾ HOẠCH DỰ ÁN</a:t>
            </a:r>
            <a:endParaRPr lang="en-US" sz="25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5003800" y="1074398"/>
            <a:ext cx="5740400" cy="1927449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b="1" smtClean="0">
                <a:solidFill>
                  <a:srgbClr val="73D32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Mục đích</a:t>
            </a:r>
          </a:p>
          <a:p>
            <a:pPr>
              <a:lnSpc>
                <a:spcPct val="100000"/>
              </a:lnSpc>
              <a:buClr>
                <a:srgbClr val="73D32B"/>
              </a:buClr>
              <a:buFont typeface="Segoe UI" panose="020B0502040204020203" pitchFamily="34" charset="0"/>
              <a:buChar char="●"/>
            </a:pPr>
            <a:r>
              <a:rPr lang="en-US" sz="2000" smtClean="0">
                <a:latin typeface="Segoe UI" panose="020B0502040204020203" pitchFamily="34" charset="0"/>
                <a:cs typeface="Segoe UI" panose="020B0502040204020203" pitchFamily="34" charset="0"/>
              </a:rPr>
              <a:t>Đưa ra mục tiêu và kế hoạch của dự án.</a:t>
            </a:r>
          </a:p>
          <a:p>
            <a:pPr>
              <a:lnSpc>
                <a:spcPct val="100000"/>
              </a:lnSpc>
              <a:buClr>
                <a:srgbClr val="73D32B"/>
              </a:buClr>
              <a:buFont typeface="Segoe UI" panose="020B0502040204020203" pitchFamily="34" charset="0"/>
              <a:buChar char="●"/>
            </a:pPr>
            <a:r>
              <a:rPr lang="en-US" sz="2000" smtClean="0">
                <a:latin typeface="Segoe UI" panose="020B0502040204020203" pitchFamily="34" charset="0"/>
                <a:cs typeface="Segoe UI" panose="020B0502040204020203" pitchFamily="34" charset="0"/>
              </a:rPr>
              <a:t>Phân công công việc cho từng thành viên cho từng công việc vào từng giai đoạn nhất định của dự án</a:t>
            </a:r>
            <a:endParaRPr lang="en-US" sz="20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5003800" y="3189238"/>
            <a:ext cx="5183188" cy="2026104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smtClean="0">
                <a:solidFill>
                  <a:srgbClr val="73D32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Thành viên tham gia</a:t>
            </a:r>
          </a:p>
          <a:p>
            <a:pPr marL="342900" indent="-342900">
              <a:lnSpc>
                <a:spcPct val="100000"/>
              </a:lnSpc>
              <a:buClr>
                <a:srgbClr val="73D32B"/>
              </a:buClr>
              <a:buFont typeface="Segoe UI" panose="020B0502040204020203" pitchFamily="34" charset="0"/>
              <a:buChar char="●"/>
            </a:pPr>
            <a:r>
              <a:rPr lang="en-US" sz="2000" b="0">
                <a:latin typeface="Segoe UI" panose="020B0502040204020203" pitchFamily="34" charset="0"/>
                <a:cs typeface="Segoe UI" panose="020B0502040204020203" pitchFamily="34" charset="0"/>
              </a:rPr>
              <a:t>PhucTT</a:t>
            </a:r>
          </a:p>
          <a:p>
            <a:pPr marL="342900" indent="-342900">
              <a:lnSpc>
                <a:spcPct val="100000"/>
              </a:lnSpc>
              <a:buClr>
                <a:srgbClr val="73D32B"/>
              </a:buClr>
              <a:buFont typeface="Segoe UI" panose="020B0502040204020203" pitchFamily="34" charset="0"/>
              <a:buChar char="●"/>
            </a:pPr>
            <a:r>
              <a:rPr lang="en-US" sz="2000" b="0">
                <a:latin typeface="Segoe UI" panose="020B0502040204020203" pitchFamily="34" charset="0"/>
                <a:cs typeface="Segoe UI" panose="020B0502040204020203" pitchFamily="34" charset="0"/>
              </a:rPr>
              <a:t>CuongDVT</a:t>
            </a:r>
          </a:p>
          <a:p>
            <a:pPr marL="342900" indent="-342900">
              <a:lnSpc>
                <a:spcPct val="100000"/>
              </a:lnSpc>
              <a:buClr>
                <a:srgbClr val="73D32B"/>
              </a:buClr>
              <a:buFont typeface="Segoe UI" panose="020B0502040204020203" pitchFamily="34" charset="0"/>
              <a:buChar char="●"/>
            </a:pPr>
            <a:r>
              <a:rPr lang="en-US" sz="2000" b="0" smtClean="0">
                <a:latin typeface="Segoe UI" panose="020B0502040204020203" pitchFamily="34" charset="0"/>
                <a:cs typeface="Segoe UI" panose="020B0502040204020203" pitchFamily="34" charset="0"/>
              </a:rPr>
              <a:t>DatHV</a:t>
            </a:r>
            <a:endParaRPr lang="en-US" sz="2000" b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0" y="1041173"/>
            <a:ext cx="762000" cy="76200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064000" y="6473825"/>
            <a:ext cx="4114800" cy="365125"/>
          </a:xfrm>
        </p:spPr>
        <p:txBody>
          <a:bodyPr/>
          <a:lstStyle/>
          <a:p>
            <a:r>
              <a:rPr lang="en-US" smtClean="0"/>
              <a:t>designed by PhucTT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B7358-B3DE-4348-8675-AF0CB31210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1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4064000" cy="6858000"/>
          </a:xfrm>
          <a:prstGeom prst="rect">
            <a:avLst/>
          </a:prstGeom>
          <a:solidFill>
            <a:srgbClr val="FFB3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416050" y="806223"/>
            <a:ext cx="1231900" cy="1231900"/>
          </a:xfrm>
          <a:prstGeom prst="roundRect">
            <a:avLst/>
          </a:prstGeom>
          <a:solidFill>
            <a:srgbClr val="FFB347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523927" y="2510817"/>
            <a:ext cx="3016144" cy="823912"/>
          </a:xfr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5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TÀI LIỆU</a:t>
            </a:r>
          </a:p>
          <a:p>
            <a:pPr algn="ctr">
              <a:lnSpc>
                <a:spcPct val="100000"/>
              </a:lnSpc>
            </a:pPr>
            <a:r>
              <a:rPr lang="en-US" sz="25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ĐẶC TẢ YÊU CẦU</a:t>
            </a:r>
            <a:endParaRPr lang="en-US" sz="25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5029200" y="1244373"/>
            <a:ext cx="5157787" cy="1927449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200" b="1" smtClean="0">
                <a:solidFill>
                  <a:srgbClr val="FFB34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Mục đích</a:t>
            </a:r>
          </a:p>
          <a:p>
            <a:pPr>
              <a:lnSpc>
                <a:spcPct val="110000"/>
              </a:lnSpc>
              <a:buClr>
                <a:srgbClr val="FFB347"/>
              </a:buClr>
              <a:buFont typeface="Segoe UI" panose="020B0502040204020203" pitchFamily="34" charset="0"/>
              <a:buChar char="●"/>
            </a:pPr>
            <a:r>
              <a:rPr lang="en-US" sz="2000" smtClean="0">
                <a:latin typeface="Segoe UI" panose="020B0502040204020203" pitchFamily="34" charset="0"/>
                <a:cs typeface="Segoe UI" panose="020B0502040204020203" pitchFamily="34" charset="0"/>
              </a:rPr>
              <a:t>Cung cấp các thông tin, mô tả chi tiết cho các chức năng của hệ thống. </a:t>
            </a:r>
          </a:p>
          <a:p>
            <a:pPr>
              <a:lnSpc>
                <a:spcPct val="110000"/>
              </a:lnSpc>
              <a:buClr>
                <a:srgbClr val="FFB347"/>
              </a:buClr>
              <a:buFont typeface="Segoe UI" panose="020B0502040204020203" pitchFamily="34" charset="0"/>
              <a:buChar char="●"/>
            </a:pPr>
            <a:r>
              <a:rPr lang="en-US" sz="2000" smtClean="0">
                <a:latin typeface="Segoe UI" panose="020B0502040204020203" pitchFamily="34" charset="0"/>
                <a:cs typeface="Segoe UI" panose="020B0502040204020203" pitchFamily="34" charset="0"/>
              </a:rPr>
              <a:t>Đưa ra phương pháp hợp lý  </a:t>
            </a: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để từ đó </a:t>
            </a:r>
            <a:r>
              <a:rPr lang="en-US" sz="2000" smtClean="0">
                <a:latin typeface="Segoe UI" panose="020B0502040204020203" pitchFamily="34" charset="0"/>
                <a:cs typeface="Segoe UI" panose="020B0502040204020203" pitchFamily="34" charset="0"/>
              </a:rPr>
              <a:t>đội </a:t>
            </a: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phát triển sẽ triển khai làm việc và xác định đúng các chức năng </a:t>
            </a:r>
            <a:r>
              <a:rPr lang="en-US" sz="2000" smtClean="0">
                <a:latin typeface="Segoe UI" panose="020B0502040204020203" pitchFamily="34" charset="0"/>
                <a:cs typeface="Segoe UI" panose="020B0502040204020203" pitchFamily="34" charset="0"/>
              </a:rPr>
              <a:t>của hệ </a:t>
            </a: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thống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5029200" y="3429000"/>
            <a:ext cx="5183188" cy="2455408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smtClean="0">
                <a:solidFill>
                  <a:srgbClr val="FFB34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Thành viên tham gia</a:t>
            </a:r>
          </a:p>
          <a:p>
            <a:pPr marL="342900" indent="-342900">
              <a:lnSpc>
                <a:spcPct val="100000"/>
              </a:lnSpc>
              <a:buClr>
                <a:srgbClr val="FFB347"/>
              </a:buClr>
              <a:buFont typeface="Segoe UI" panose="020B0502040204020203" pitchFamily="34" charset="0"/>
              <a:buChar char="●"/>
            </a:pPr>
            <a:r>
              <a:rPr lang="en-US" sz="2000" b="0">
                <a:latin typeface="Segoe UI" panose="020B0502040204020203" pitchFamily="34" charset="0"/>
                <a:cs typeface="Segoe UI" panose="020B0502040204020203" pitchFamily="34" charset="0"/>
              </a:rPr>
              <a:t>DatHV</a:t>
            </a:r>
          </a:p>
          <a:p>
            <a:pPr marL="342900" indent="-342900">
              <a:lnSpc>
                <a:spcPct val="100000"/>
              </a:lnSpc>
              <a:buClr>
                <a:srgbClr val="FFB347"/>
              </a:buClr>
              <a:buFont typeface="Segoe UI" panose="020B0502040204020203" pitchFamily="34" charset="0"/>
              <a:buChar char="●"/>
            </a:pPr>
            <a:r>
              <a:rPr lang="en-US" sz="2000" b="0" smtClean="0">
                <a:latin typeface="Segoe UI" panose="020B0502040204020203" pitchFamily="34" charset="0"/>
                <a:cs typeface="Segoe UI" panose="020B0502040204020203" pitchFamily="34" charset="0"/>
              </a:rPr>
              <a:t>CuongDVT</a:t>
            </a:r>
            <a:endParaRPr lang="en-US" sz="2000" b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00000"/>
              </a:lnSpc>
              <a:buClr>
                <a:srgbClr val="FFB347"/>
              </a:buClr>
              <a:buFont typeface="Segoe UI" panose="020B0502040204020203" pitchFamily="34" charset="0"/>
              <a:buChar char="●"/>
            </a:pPr>
            <a:r>
              <a:rPr lang="en-US" sz="2000" b="0">
                <a:latin typeface="Segoe UI" panose="020B0502040204020203" pitchFamily="34" charset="0"/>
                <a:cs typeface="Segoe UI" panose="020B0502040204020203" pitchFamily="34" charset="0"/>
              </a:rPr>
              <a:t>TuDHM (UI/UX)</a:t>
            </a:r>
          </a:p>
          <a:p>
            <a:pPr marL="342900" indent="-342900">
              <a:lnSpc>
                <a:spcPct val="100000"/>
              </a:lnSpc>
              <a:buClr>
                <a:srgbClr val="FFB347"/>
              </a:buClr>
              <a:buFont typeface="Segoe UI" panose="020B0502040204020203" pitchFamily="34" charset="0"/>
              <a:buChar char="●"/>
            </a:pPr>
            <a:r>
              <a:rPr lang="en-US" sz="2000" b="0">
                <a:latin typeface="Segoe UI" panose="020B0502040204020203" pitchFamily="34" charset="0"/>
                <a:cs typeface="Segoe UI" panose="020B0502040204020203" pitchFamily="34" charset="0"/>
              </a:rPr>
              <a:t>ThuLV</a:t>
            </a:r>
          </a:p>
          <a:p>
            <a:pPr>
              <a:lnSpc>
                <a:spcPct val="100000"/>
              </a:lnSpc>
            </a:pPr>
            <a:endParaRPr lang="en-US" sz="2000" b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999" y="1041173"/>
            <a:ext cx="762000" cy="7620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64000" y="6481762"/>
            <a:ext cx="4114800" cy="365125"/>
          </a:xfrm>
        </p:spPr>
        <p:txBody>
          <a:bodyPr/>
          <a:lstStyle/>
          <a:p>
            <a:r>
              <a:rPr lang="en-US" smtClean="0"/>
              <a:t>designed by PhucTT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B7358-B3DE-4348-8675-AF0CB312105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7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4064000" cy="6858000"/>
          </a:xfrm>
          <a:prstGeom prst="rect">
            <a:avLst/>
          </a:prstGeom>
          <a:solidFill>
            <a:srgbClr val="FD5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D5A72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416050" y="806223"/>
            <a:ext cx="1231900" cy="1231900"/>
          </a:xfrm>
          <a:prstGeom prst="roundRect">
            <a:avLst/>
          </a:prstGeom>
          <a:solidFill>
            <a:srgbClr val="FD5A7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45949" y="2579835"/>
            <a:ext cx="3572102" cy="823912"/>
          </a:xfrm>
        </p:spPr>
        <p:txBody>
          <a:bodyPr anchor="ctr">
            <a:noAutofit/>
          </a:bodyPr>
          <a:lstStyle/>
          <a:p>
            <a:pPr algn="ctr"/>
            <a:r>
              <a:rPr lang="en-US" sz="25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TÀI LIỆU </a:t>
            </a:r>
          </a:p>
          <a:p>
            <a:pPr algn="ctr"/>
            <a:r>
              <a:rPr lang="en-US" sz="25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THIẾT KẾ PHẦN MỀM</a:t>
            </a:r>
            <a:endParaRPr lang="en-US" sz="25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5003800" y="1204153"/>
            <a:ext cx="5157787" cy="2456474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2200" b="1" smtClean="0">
                <a:solidFill>
                  <a:srgbClr val="FD5A7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Mục đích</a:t>
            </a:r>
          </a:p>
          <a:p>
            <a:pPr>
              <a:buClr>
                <a:srgbClr val="FD5A72"/>
              </a:buClr>
              <a:buFont typeface="Segoe UI" panose="020B0502040204020203" pitchFamily="34" charset="0"/>
              <a:buChar char="●"/>
            </a:pPr>
            <a:r>
              <a:rPr lang="en-US" sz="2000" smtClean="0">
                <a:latin typeface="Segoe UI" panose="020B0502040204020203" pitchFamily="34" charset="0"/>
                <a:cs typeface="Segoe UI" panose="020B0502040204020203" pitchFamily="34" charset="0"/>
              </a:rPr>
              <a:t>Mô tả chi tiết các chức năng của hệ thống về mặt kỹ thuật, cũng như mô tả một cách chi tiết về cách xây dựng ứng dụng trên nền tảng .Net.</a:t>
            </a:r>
          </a:p>
          <a:p>
            <a:pPr>
              <a:buClr>
                <a:srgbClr val="FD5A72"/>
              </a:buClr>
              <a:buFont typeface="Segoe UI" panose="020B0502040204020203" pitchFamily="34" charset="0"/>
              <a:buChar char="●"/>
            </a:pPr>
            <a:r>
              <a:rPr lang="en-US" sz="2000" smtClean="0">
                <a:latin typeface="Segoe UI" panose="020B0502040204020203" pitchFamily="34" charset="0"/>
                <a:cs typeface="Segoe UI" panose="020B0502040204020203" pitchFamily="34" charset="0"/>
              </a:rPr>
              <a:t>Mô </a:t>
            </a: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tả kiến trúc hệ thống </a:t>
            </a:r>
            <a:r>
              <a:rPr lang="en-US" sz="2000" smtClean="0">
                <a:latin typeface="Segoe UI" panose="020B0502040204020203" pitchFamily="34" charset="0"/>
                <a:cs typeface="Segoe UI" panose="020B0502040204020203" pitchFamily="34" charset="0"/>
              </a:rPr>
              <a:t>từ mức cao cho đến các bước chi tiết, tích hợp các module cùng với công nghệ phù hợp.</a:t>
            </a:r>
            <a:endParaRPr lang="en-US" sz="20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5029200" y="3660627"/>
            <a:ext cx="5183188" cy="3398724"/>
          </a:xfrm>
        </p:spPr>
        <p:txBody>
          <a:bodyPr anchor="ctr">
            <a:noAutofit/>
          </a:bodyPr>
          <a:lstStyle/>
          <a:p>
            <a:r>
              <a:rPr lang="en-US" sz="2200" smtClean="0">
                <a:solidFill>
                  <a:srgbClr val="FD5A7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Thành viên tham gia</a:t>
            </a:r>
          </a:p>
          <a:p>
            <a:pPr marL="342900" indent="-342900">
              <a:buClr>
                <a:srgbClr val="FD5A72"/>
              </a:buClr>
              <a:buFont typeface="Segoe UI" panose="020B0502040204020203" pitchFamily="34" charset="0"/>
              <a:buChar char="●"/>
            </a:pPr>
            <a:r>
              <a:rPr lang="en-US" sz="2000" b="0">
                <a:latin typeface="Segoe UI" panose="020B0502040204020203" pitchFamily="34" charset="0"/>
                <a:cs typeface="Segoe UI" panose="020B0502040204020203" pitchFamily="34" charset="0"/>
              </a:rPr>
              <a:t>PhucTT</a:t>
            </a:r>
          </a:p>
          <a:p>
            <a:pPr marL="342900" indent="-342900">
              <a:buClr>
                <a:srgbClr val="FD5A72"/>
              </a:buClr>
              <a:buFont typeface="Segoe UI" panose="020B0502040204020203" pitchFamily="34" charset="0"/>
              <a:buChar char="●"/>
            </a:pPr>
            <a:r>
              <a:rPr lang="en-US" sz="2000" b="0">
                <a:latin typeface="Segoe UI" panose="020B0502040204020203" pitchFamily="34" charset="0"/>
                <a:cs typeface="Segoe UI" panose="020B0502040204020203" pitchFamily="34" charset="0"/>
              </a:rPr>
              <a:t>Cuong DVT</a:t>
            </a:r>
          </a:p>
          <a:p>
            <a:pPr marL="342900" indent="-342900">
              <a:buClr>
                <a:srgbClr val="FD5A72"/>
              </a:buClr>
              <a:buFont typeface="Segoe UI" panose="020B0502040204020203" pitchFamily="34" charset="0"/>
              <a:buChar char="●"/>
            </a:pPr>
            <a:r>
              <a:rPr lang="en-US" sz="2000" b="0">
                <a:latin typeface="Segoe UI" panose="020B0502040204020203" pitchFamily="34" charset="0"/>
                <a:cs typeface="Segoe UI" panose="020B0502040204020203" pitchFamily="34" charset="0"/>
              </a:rPr>
              <a:t>TuDHM (UI/UX)</a:t>
            </a:r>
          </a:p>
          <a:p>
            <a:pPr marL="342900" indent="-342900">
              <a:buClr>
                <a:srgbClr val="FD5A72"/>
              </a:buClr>
              <a:buFont typeface="Segoe UI" panose="020B0502040204020203" pitchFamily="34" charset="0"/>
              <a:buChar char="●"/>
            </a:pPr>
            <a:r>
              <a:rPr lang="en-US" sz="2000" b="0">
                <a:latin typeface="Segoe UI" panose="020B0502040204020203" pitchFamily="34" charset="0"/>
                <a:cs typeface="Segoe UI" panose="020B0502040204020203" pitchFamily="34" charset="0"/>
              </a:rPr>
              <a:t>DatHV</a:t>
            </a:r>
          </a:p>
          <a:p>
            <a:pPr marL="342900" indent="-342900">
              <a:buClr>
                <a:srgbClr val="FD5A72"/>
              </a:buClr>
              <a:buFont typeface="Segoe UI" panose="020B0502040204020203" pitchFamily="34" charset="0"/>
              <a:buChar char="●"/>
            </a:pPr>
            <a:r>
              <a:rPr lang="en-US" sz="2000" b="0">
                <a:latin typeface="Segoe UI" panose="020B0502040204020203" pitchFamily="34" charset="0"/>
                <a:cs typeface="Segoe UI" panose="020B0502040204020203" pitchFamily="34" charset="0"/>
              </a:rPr>
              <a:t>ThuLV</a:t>
            </a:r>
          </a:p>
          <a:p>
            <a:pPr marL="342900" indent="-342900">
              <a:buClr>
                <a:srgbClr val="FD5A72"/>
              </a:buClr>
              <a:buFont typeface="Segoe UI" panose="020B0502040204020203" pitchFamily="34" charset="0"/>
              <a:buChar char="●"/>
            </a:pPr>
            <a:r>
              <a:rPr lang="en-US" sz="2000" b="0">
                <a:latin typeface="Segoe UI" panose="020B0502040204020203" pitchFamily="34" charset="0"/>
                <a:cs typeface="Segoe UI" panose="020B0502040204020203" pitchFamily="34" charset="0"/>
              </a:rPr>
              <a:t>ThuanPH</a:t>
            </a:r>
          </a:p>
          <a:p>
            <a:endParaRPr lang="en-US" sz="20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0" y="1041173"/>
            <a:ext cx="762000" cy="7620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89400" y="6492875"/>
            <a:ext cx="4114800" cy="365125"/>
          </a:xfrm>
        </p:spPr>
        <p:txBody>
          <a:bodyPr/>
          <a:lstStyle/>
          <a:p>
            <a:r>
              <a:rPr lang="en-US" smtClean="0"/>
              <a:t>designed by PhucTT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B7358-B3DE-4348-8675-AF0CB312105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53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4064000" cy="6858000"/>
          </a:xfrm>
          <a:prstGeom prst="rect">
            <a:avLst/>
          </a:prstGeom>
          <a:solidFill>
            <a:srgbClr val="8B6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416050" y="806223"/>
            <a:ext cx="1231900" cy="1231900"/>
          </a:xfrm>
          <a:prstGeom prst="roundRect">
            <a:avLst/>
          </a:prstGeom>
          <a:solidFill>
            <a:srgbClr val="8B6CA9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540544" y="2510817"/>
            <a:ext cx="2982912" cy="1393303"/>
          </a:xfrm>
        </p:spPr>
        <p:txBody>
          <a:bodyPr anchor="ctr">
            <a:noAutofit/>
          </a:bodyPr>
          <a:lstStyle/>
          <a:p>
            <a:pPr algn="ctr"/>
            <a:r>
              <a:rPr lang="en-US" sz="25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TÀI LIỆU</a:t>
            </a:r>
          </a:p>
          <a:p>
            <a:pPr algn="ctr"/>
            <a:r>
              <a:rPr lang="en-US" sz="25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THIẾT KẾ CƠ SỞ </a:t>
            </a:r>
          </a:p>
          <a:p>
            <a:pPr algn="ctr"/>
            <a:r>
              <a:rPr lang="en-US" sz="25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DỮ LIỆU</a:t>
            </a:r>
            <a:endParaRPr lang="en-US" sz="25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5023644" y="1266646"/>
            <a:ext cx="5157787" cy="1218067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2200" b="1" smtClean="0">
                <a:solidFill>
                  <a:srgbClr val="8B6CA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Mục đích</a:t>
            </a:r>
          </a:p>
          <a:p>
            <a:pPr>
              <a:buClr>
                <a:srgbClr val="8B6CA9"/>
              </a:buClr>
              <a:buFont typeface="Segoe UI" panose="020B0502040204020203" pitchFamily="34" charset="0"/>
              <a:buChar char="●"/>
            </a:pPr>
            <a:r>
              <a:rPr lang="en-US" sz="2000" smtClean="0">
                <a:latin typeface="Segoe UI" panose="020B0502040204020203" pitchFamily="34" charset="0"/>
                <a:cs typeface="Segoe UI" panose="020B0502040204020203" pitchFamily="34" charset="0"/>
              </a:rPr>
              <a:t>Mô </a:t>
            </a: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tả chi tiết về thiết kế CSDL ở mức logic, vật lý, các file dữ liệu của phần </a:t>
            </a:r>
            <a:r>
              <a:rPr lang="en-US" sz="2000" smtClean="0">
                <a:latin typeface="Segoe UI" panose="020B0502040204020203" pitchFamily="34" charset="0"/>
                <a:cs typeface="Segoe UI" panose="020B0502040204020203" pitchFamily="34" charset="0"/>
              </a:rPr>
              <a:t>mềm.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5023644" y="2618841"/>
            <a:ext cx="5183188" cy="2173548"/>
          </a:xfrm>
        </p:spPr>
        <p:txBody>
          <a:bodyPr anchor="ctr">
            <a:noAutofit/>
          </a:bodyPr>
          <a:lstStyle/>
          <a:p>
            <a:r>
              <a:rPr lang="en-US" sz="2200" smtClean="0">
                <a:solidFill>
                  <a:srgbClr val="8B6CA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Thành viên tham gia</a:t>
            </a:r>
          </a:p>
          <a:p>
            <a:pPr marL="342900" indent="-342900">
              <a:buClr>
                <a:srgbClr val="8B6CA9"/>
              </a:buClr>
              <a:buFont typeface="Segoe UI" panose="020B0502040204020203" pitchFamily="34" charset="0"/>
              <a:buChar char="●"/>
            </a:pPr>
            <a:r>
              <a:rPr lang="en-US" sz="2000" b="0">
                <a:latin typeface="Segoe UI" panose="020B0502040204020203" pitchFamily="34" charset="0"/>
                <a:cs typeface="Segoe UI" panose="020B0502040204020203" pitchFamily="34" charset="0"/>
              </a:rPr>
              <a:t>ThuLV</a:t>
            </a:r>
          </a:p>
          <a:p>
            <a:pPr marL="342900" indent="-342900">
              <a:buClr>
                <a:srgbClr val="8B6CA9"/>
              </a:buClr>
              <a:buFont typeface="Segoe UI" panose="020B0502040204020203" pitchFamily="34" charset="0"/>
              <a:buChar char="●"/>
            </a:pPr>
            <a:r>
              <a:rPr lang="en-US" sz="2000" b="0" smtClean="0">
                <a:latin typeface="Segoe UI" panose="020B0502040204020203" pitchFamily="34" charset="0"/>
                <a:cs typeface="Segoe UI" panose="020B0502040204020203" pitchFamily="34" charset="0"/>
              </a:rPr>
              <a:t>CuongDVT</a:t>
            </a:r>
            <a:endParaRPr lang="en-US" sz="2000" b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Clr>
                <a:srgbClr val="8B6CA9"/>
              </a:buClr>
              <a:buFont typeface="Segoe UI" panose="020B0502040204020203" pitchFamily="34" charset="0"/>
              <a:buChar char="●"/>
            </a:pPr>
            <a:r>
              <a:rPr lang="en-US" sz="2000" b="0">
                <a:latin typeface="Segoe UI" panose="020B0502040204020203" pitchFamily="34" charset="0"/>
                <a:cs typeface="Segoe UI" panose="020B0502040204020203" pitchFamily="34" charset="0"/>
              </a:rPr>
              <a:t>ThuanPH</a:t>
            </a:r>
          </a:p>
          <a:p>
            <a:pPr marL="342900" indent="-342900">
              <a:buClr>
                <a:srgbClr val="8B6CA9"/>
              </a:buClr>
              <a:buFont typeface="Segoe UI" panose="020B0502040204020203" pitchFamily="34" charset="0"/>
              <a:buChar char="●"/>
            </a:pPr>
            <a:r>
              <a:rPr lang="en-US" sz="2000" b="0" smtClean="0">
                <a:latin typeface="Segoe UI" panose="020B0502040204020203" pitchFamily="34" charset="0"/>
                <a:cs typeface="Segoe UI" panose="020B0502040204020203" pitchFamily="34" charset="0"/>
              </a:rPr>
              <a:t>DatHV</a:t>
            </a:r>
            <a:endParaRPr lang="en-US" sz="2000" b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0" y="1041173"/>
            <a:ext cx="762000" cy="76200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064000" y="6492875"/>
            <a:ext cx="4114800" cy="365125"/>
          </a:xfrm>
        </p:spPr>
        <p:txBody>
          <a:bodyPr/>
          <a:lstStyle/>
          <a:p>
            <a:r>
              <a:rPr lang="en-US" smtClean="0"/>
              <a:t>designed by PhucTT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B7358-B3DE-4348-8675-AF0CB312105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2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4064000" cy="6858000"/>
          </a:xfrm>
          <a:prstGeom prst="rect">
            <a:avLst/>
          </a:prstGeom>
          <a:solidFill>
            <a:srgbClr val="28B7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416050" y="806223"/>
            <a:ext cx="1231900" cy="1231900"/>
          </a:xfrm>
          <a:prstGeom prst="roundRect">
            <a:avLst/>
          </a:prstGeom>
          <a:solidFill>
            <a:srgbClr val="28B7C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 Placeholder 6"/>
          <p:cNvSpPr>
            <a:spLocks noGrp="1"/>
          </p:cNvSpPr>
          <p:nvPr>
            <p:ph type="body" idx="1"/>
          </p:nvPr>
        </p:nvSpPr>
        <p:spPr>
          <a:xfrm>
            <a:off x="540544" y="2335627"/>
            <a:ext cx="2982912" cy="1393303"/>
          </a:xfr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5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XÂY DỰNG </a:t>
            </a:r>
          </a:p>
          <a:p>
            <a:pPr algn="ctr">
              <a:lnSpc>
                <a:spcPct val="100000"/>
              </a:lnSpc>
            </a:pPr>
            <a:r>
              <a:rPr lang="en-US" sz="25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CHƯƠNG TRÌNH</a:t>
            </a:r>
            <a:endParaRPr lang="en-US" sz="25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Content Placeholder 7"/>
          <p:cNvSpPr>
            <a:spLocks noGrp="1"/>
          </p:cNvSpPr>
          <p:nvPr>
            <p:ph sz="half" idx="2"/>
          </p:nvPr>
        </p:nvSpPr>
        <p:spPr>
          <a:xfrm>
            <a:off x="5023644" y="1266646"/>
            <a:ext cx="5157787" cy="1352194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b="1" smtClean="0">
                <a:solidFill>
                  <a:srgbClr val="28B7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Mục đích </a:t>
            </a:r>
          </a:p>
          <a:p>
            <a:pPr>
              <a:lnSpc>
                <a:spcPct val="100000"/>
              </a:lnSpc>
              <a:buClr>
                <a:srgbClr val="28B7C0"/>
              </a:buClr>
              <a:buFont typeface="Segoe UI" panose="020B0502040204020203" pitchFamily="34" charset="0"/>
              <a:buChar char="●"/>
            </a:pPr>
            <a:r>
              <a:rPr lang="en-US" sz="2000" smtClean="0">
                <a:latin typeface="Segoe UI" panose="020B0502040204020203" pitchFamily="34" charset="0"/>
                <a:cs typeface="Segoe UI" panose="020B0502040204020203" pitchFamily="34" charset="0"/>
              </a:rPr>
              <a:t>Xây dựng hệ thống đáp ứng đầy đủ các yêu cầu khách hàng cũng như các kiến trúc đã được đưa ra trong các tài liệu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5023644" y="2860140"/>
            <a:ext cx="5183188" cy="2829459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smtClean="0">
                <a:solidFill>
                  <a:srgbClr val="28B7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Thành viên tham gia</a:t>
            </a:r>
          </a:p>
          <a:p>
            <a:pPr marL="342900" indent="-342900">
              <a:lnSpc>
                <a:spcPct val="100000"/>
              </a:lnSpc>
              <a:buClr>
                <a:srgbClr val="28B7C0"/>
              </a:buClr>
              <a:buFont typeface="Segoe UI" panose="020B0502040204020203" pitchFamily="34" charset="0"/>
              <a:buChar char="●"/>
            </a:pPr>
            <a:r>
              <a:rPr lang="en-US" sz="2000" b="0">
                <a:latin typeface="Segoe UI" panose="020B0502040204020203" pitchFamily="34" charset="0"/>
                <a:cs typeface="Segoe UI" panose="020B0502040204020203" pitchFamily="34" charset="0"/>
              </a:rPr>
              <a:t>PhucTT</a:t>
            </a:r>
          </a:p>
          <a:p>
            <a:pPr marL="342900" indent="-342900">
              <a:lnSpc>
                <a:spcPct val="100000"/>
              </a:lnSpc>
              <a:buClr>
                <a:srgbClr val="28B7C0"/>
              </a:buClr>
              <a:buFont typeface="Segoe UI" panose="020B0502040204020203" pitchFamily="34" charset="0"/>
              <a:buChar char="●"/>
            </a:pPr>
            <a:r>
              <a:rPr lang="en-US" sz="2000" b="0" smtClean="0">
                <a:latin typeface="Segoe UI" panose="020B0502040204020203" pitchFamily="34" charset="0"/>
                <a:cs typeface="Segoe UI" panose="020B0502040204020203" pitchFamily="34" charset="0"/>
              </a:rPr>
              <a:t>CuongDVT</a:t>
            </a:r>
            <a:endParaRPr lang="en-US" sz="2000" b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00000"/>
              </a:lnSpc>
              <a:buClr>
                <a:srgbClr val="28B7C0"/>
              </a:buClr>
              <a:buFont typeface="Segoe UI" panose="020B0502040204020203" pitchFamily="34" charset="0"/>
              <a:buChar char="●"/>
            </a:pPr>
            <a:r>
              <a:rPr lang="en-US" sz="2000" b="0">
                <a:latin typeface="Segoe UI" panose="020B0502040204020203" pitchFamily="34" charset="0"/>
                <a:cs typeface="Segoe UI" panose="020B0502040204020203" pitchFamily="34" charset="0"/>
              </a:rPr>
              <a:t>TuDHM </a:t>
            </a:r>
          </a:p>
          <a:p>
            <a:pPr marL="342900" indent="-342900">
              <a:lnSpc>
                <a:spcPct val="100000"/>
              </a:lnSpc>
              <a:buClr>
                <a:srgbClr val="28B7C0"/>
              </a:buClr>
              <a:buFont typeface="Segoe UI" panose="020B0502040204020203" pitchFamily="34" charset="0"/>
              <a:buChar char="●"/>
            </a:pPr>
            <a:r>
              <a:rPr lang="en-US" sz="2000" b="0" smtClean="0">
                <a:latin typeface="Segoe UI" panose="020B0502040204020203" pitchFamily="34" charset="0"/>
                <a:cs typeface="Segoe UI" panose="020B0502040204020203" pitchFamily="34" charset="0"/>
              </a:rPr>
              <a:t>DatHV</a:t>
            </a:r>
            <a:endParaRPr lang="en-US" sz="2000" b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00000"/>
              </a:lnSpc>
              <a:buClr>
                <a:srgbClr val="28B7C0"/>
              </a:buClr>
              <a:buFont typeface="Segoe UI" panose="020B0502040204020203" pitchFamily="34" charset="0"/>
              <a:buChar char="●"/>
            </a:pPr>
            <a:r>
              <a:rPr lang="en-US" sz="2000" b="0">
                <a:latin typeface="Segoe UI" panose="020B0502040204020203" pitchFamily="34" charset="0"/>
                <a:cs typeface="Segoe UI" panose="020B0502040204020203" pitchFamily="34" charset="0"/>
              </a:rPr>
              <a:t>ThuLV</a:t>
            </a:r>
          </a:p>
          <a:p>
            <a:pPr marL="342900" indent="-342900">
              <a:lnSpc>
                <a:spcPct val="100000"/>
              </a:lnSpc>
              <a:buClr>
                <a:srgbClr val="28B7C0"/>
              </a:buClr>
              <a:buFont typeface="Segoe UI" panose="020B0502040204020203" pitchFamily="34" charset="0"/>
              <a:buChar char="●"/>
            </a:pPr>
            <a:r>
              <a:rPr lang="en-US" sz="2000" b="0">
                <a:latin typeface="Segoe UI" panose="020B0502040204020203" pitchFamily="34" charset="0"/>
                <a:cs typeface="Segoe UI" panose="020B0502040204020203" pitchFamily="34" charset="0"/>
              </a:rPr>
              <a:t>ThuanPH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0" y="1041173"/>
            <a:ext cx="762000" cy="762000"/>
          </a:xfrm>
          <a:prstGeom prst="rect">
            <a:avLst/>
          </a:prstGeom>
        </p:spPr>
      </p:pic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4064000" y="6492875"/>
            <a:ext cx="4114800" cy="365125"/>
          </a:xfrm>
        </p:spPr>
        <p:txBody>
          <a:bodyPr/>
          <a:lstStyle/>
          <a:p>
            <a:r>
              <a:rPr lang="en-US" smtClean="0"/>
              <a:t>designed by PhucTT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B7358-B3DE-4348-8675-AF0CB312105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67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1232</TotalTime>
  <Words>974</Words>
  <Application>Microsoft Office PowerPoint</Application>
  <PresentationFormat>Widescreen</PresentationFormat>
  <Paragraphs>186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Segoe UI</vt:lpstr>
      <vt:lpstr>Segoe UI Black</vt:lpstr>
      <vt:lpstr>Segoe UI Bold</vt:lpstr>
      <vt:lpstr>Segoe UI Light</vt:lpstr>
      <vt:lpstr>Office Theme</vt:lpstr>
      <vt:lpstr>PowerPoint Presentation</vt:lpstr>
      <vt:lpstr>Thành viên</vt:lpstr>
      <vt:lpstr>Teamwork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Số liệu</vt:lpstr>
      <vt:lpstr>PowerPoint Presentation</vt:lpstr>
      <vt:lpstr>DEMO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Phuc Truong Tien</dc:creator>
  <cp:lastModifiedBy>Phuc Truong Tien</cp:lastModifiedBy>
  <cp:revision>141</cp:revision>
  <dcterms:created xsi:type="dcterms:W3CDTF">2015-05-22T14:48:33Z</dcterms:created>
  <dcterms:modified xsi:type="dcterms:W3CDTF">2015-05-24T23:08:58Z</dcterms:modified>
</cp:coreProperties>
</file>