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304" r:id="rId5"/>
    <p:sldId id="297" r:id="rId6"/>
    <p:sldId id="305" r:id="rId7"/>
    <p:sldId id="271" r:id="rId8"/>
    <p:sldId id="301" r:id="rId9"/>
    <p:sldId id="300" r:id="rId10"/>
    <p:sldId id="295" r:id="rId11"/>
    <p:sldId id="298" r:id="rId12"/>
    <p:sldId id="30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旭" initials="张旭" lastIdx="1" clrIdx="0">
    <p:extLst>
      <p:ext uri="{19B8F6BF-5375-455C-9EA6-DF929625EA0E}">
        <p15:presenceInfo xmlns:p15="http://schemas.microsoft.com/office/powerpoint/2012/main" userId="5e8d99cc757625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1F4E79"/>
    <a:srgbClr val="FBFBFB"/>
    <a:srgbClr val="F7F7F7"/>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29"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2096B-32AA-419F-BF5B-9ADCABEA34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A365437-613D-4F4F-ADEA-322D1436F8CF}">
      <dgm:prSet phldrT="[文本]" custT="1"/>
      <dgm:spPr>
        <a:solidFill>
          <a:srgbClr val="0099FF"/>
        </a:solidFill>
        <a:ln>
          <a:noFill/>
        </a:ln>
      </dgm:spPr>
      <dgm:t>
        <a:bodyPr/>
        <a:lstStyle/>
        <a:p>
          <a:r>
            <a:rPr lang="zh-CN" altLang="en-US" sz="4800" b="1" dirty="0" smtClean="0">
              <a:latin typeface="微软雅黑" panose="020B0503020204020204" pitchFamily="34" charset="-122"/>
              <a:ea typeface="微软雅黑" panose="020B0503020204020204" pitchFamily="34" charset="-122"/>
            </a:rPr>
            <a:t>    </a:t>
          </a:r>
          <a:r>
            <a:rPr lang="en-US" altLang="zh-CN" sz="4800" b="1" dirty="0" smtClean="0">
              <a:latin typeface="微软雅黑" panose="020B0503020204020204" pitchFamily="34" charset="-122"/>
              <a:ea typeface="微软雅黑" panose="020B0503020204020204" pitchFamily="34" charset="-122"/>
            </a:rPr>
            <a:t>1.</a:t>
          </a:r>
          <a:r>
            <a:rPr lang="zh-CN" altLang="en-US" sz="4800" b="1" dirty="0" smtClean="0">
              <a:latin typeface="微软雅黑" panose="020B0503020204020204" pitchFamily="34" charset="-122"/>
              <a:ea typeface="微软雅黑" panose="020B0503020204020204" pitchFamily="34" charset="-122"/>
            </a:rPr>
            <a:t>线状发光材料</a:t>
          </a:r>
          <a:endParaRPr lang="zh-CN" altLang="en-US" sz="4800" b="1" dirty="0">
            <a:latin typeface="微软雅黑" panose="020B0503020204020204" pitchFamily="34" charset="-122"/>
            <a:ea typeface="微软雅黑" panose="020B0503020204020204" pitchFamily="34" charset="-122"/>
          </a:endParaRPr>
        </a:p>
      </dgm:t>
    </dgm:pt>
    <dgm:pt modelId="{65C14BD5-AC5A-44F9-B0EF-7CC14A6C8977}" type="parTrans" cxnId="{30090D6F-C663-46E8-8C14-C7352E4F836A}">
      <dgm:prSet/>
      <dgm:spPr/>
      <dgm:t>
        <a:bodyPr/>
        <a:lstStyle/>
        <a:p>
          <a:endParaRPr lang="zh-CN" altLang="en-US"/>
        </a:p>
      </dgm:t>
    </dgm:pt>
    <dgm:pt modelId="{B6A8287B-33A1-4229-9A4A-E0E10D3686A8}" type="sibTrans" cxnId="{30090D6F-C663-46E8-8C14-C7352E4F836A}">
      <dgm:prSet/>
      <dgm:spPr>
        <a:ln>
          <a:solidFill>
            <a:srgbClr val="0099FF"/>
          </a:solidFill>
        </a:ln>
      </dgm:spPr>
      <dgm:t>
        <a:bodyPr/>
        <a:lstStyle/>
        <a:p>
          <a:endParaRPr lang="zh-CN" altLang="en-US"/>
        </a:p>
      </dgm:t>
    </dgm:pt>
    <dgm:pt modelId="{BC0E7B93-F7AA-4BAF-B89B-D0114E8CE835}">
      <dgm:prSet phldrT="[文本]" custT="1"/>
      <dgm:spPr>
        <a:solidFill>
          <a:srgbClr val="0099FF"/>
        </a:solidFill>
        <a:ln>
          <a:noFill/>
        </a:ln>
      </dgm:spPr>
      <dgm:t>
        <a:bodyPr/>
        <a:lstStyle/>
        <a:p>
          <a:r>
            <a:rPr lang="zh-CN" altLang="en-US" sz="4800" b="1" dirty="0" smtClean="0">
              <a:latin typeface="微软雅黑" panose="020B0503020204020204" pitchFamily="34" charset="-122"/>
              <a:ea typeface="微软雅黑" panose="020B0503020204020204" pitchFamily="34" charset="-122"/>
            </a:rPr>
            <a:t>    </a:t>
          </a:r>
          <a:r>
            <a:rPr lang="en-US" altLang="zh-CN" sz="4800" b="1" dirty="0" smtClean="0">
              <a:latin typeface="微软雅黑" panose="020B0503020204020204" pitchFamily="34" charset="-122"/>
              <a:ea typeface="微软雅黑" panose="020B0503020204020204" pitchFamily="34" charset="-122"/>
            </a:rPr>
            <a:t>2.</a:t>
          </a:r>
          <a:r>
            <a:rPr lang="zh-CN" altLang="en-US" sz="4800" b="1" dirty="0" smtClean="0">
              <a:latin typeface="微软雅黑" panose="020B0503020204020204" pitchFamily="34" charset="-122"/>
              <a:ea typeface="微软雅黑" panose="020B0503020204020204" pitchFamily="34" charset="-122"/>
            </a:rPr>
            <a:t>针刺力度感知</a:t>
          </a:r>
          <a:endParaRPr lang="zh-CN" altLang="en-US" sz="4800" b="1" dirty="0">
            <a:latin typeface="微软雅黑" panose="020B0503020204020204" pitchFamily="34" charset="-122"/>
            <a:ea typeface="微软雅黑" panose="020B0503020204020204" pitchFamily="34" charset="-122"/>
          </a:endParaRPr>
        </a:p>
      </dgm:t>
    </dgm:pt>
    <dgm:pt modelId="{C657B9A4-CC02-48CF-B0F1-B7DACEB7A70D}" type="parTrans" cxnId="{2864428D-0C10-4563-90CB-4B24B3AC5357}">
      <dgm:prSet/>
      <dgm:spPr/>
      <dgm:t>
        <a:bodyPr/>
        <a:lstStyle/>
        <a:p>
          <a:endParaRPr lang="zh-CN" altLang="en-US"/>
        </a:p>
      </dgm:t>
    </dgm:pt>
    <dgm:pt modelId="{D9D69842-DB77-42C4-AFBF-6DA493EBA27B}" type="sibTrans" cxnId="{2864428D-0C10-4563-90CB-4B24B3AC5357}">
      <dgm:prSet/>
      <dgm:spPr/>
      <dgm:t>
        <a:bodyPr/>
        <a:lstStyle/>
        <a:p>
          <a:endParaRPr lang="zh-CN" altLang="en-US"/>
        </a:p>
      </dgm:t>
    </dgm:pt>
    <dgm:pt modelId="{D733F709-77F3-4C41-908F-4E73AFDD3A8B}">
      <dgm:prSet phldrT="[文本]" custT="1"/>
      <dgm:spPr>
        <a:solidFill>
          <a:srgbClr val="0099FF"/>
        </a:solidFill>
        <a:ln>
          <a:noFill/>
        </a:ln>
      </dgm:spPr>
      <dgm:t>
        <a:bodyPr/>
        <a:lstStyle/>
        <a:p>
          <a:r>
            <a:rPr lang="zh-CN" altLang="en-US" sz="4800" b="1" dirty="0" smtClean="0">
              <a:latin typeface="微软雅黑" panose="020B0503020204020204" pitchFamily="34" charset="-122"/>
              <a:ea typeface="微软雅黑" panose="020B0503020204020204" pitchFamily="34" charset="-122"/>
            </a:rPr>
            <a:t>    </a:t>
          </a:r>
          <a:r>
            <a:rPr lang="en-US" altLang="zh-CN" sz="4800" b="1" dirty="0" smtClean="0">
              <a:latin typeface="微软雅黑" panose="020B0503020204020204" pitchFamily="34" charset="-122"/>
              <a:ea typeface="微软雅黑" panose="020B0503020204020204" pitchFamily="34" charset="-122"/>
            </a:rPr>
            <a:t>3.</a:t>
          </a:r>
          <a:r>
            <a:rPr lang="zh-CN" altLang="en-US" sz="4800" b="1" dirty="0" smtClean="0">
              <a:latin typeface="微软雅黑" panose="020B0503020204020204" pitchFamily="34" charset="-122"/>
              <a:ea typeface="微软雅黑" panose="020B0503020204020204" pitchFamily="34" charset="-122"/>
            </a:rPr>
            <a:t>经脉运行模拟</a:t>
          </a:r>
          <a:endParaRPr lang="zh-CN" altLang="en-US" sz="4800" b="1" dirty="0">
            <a:latin typeface="微软雅黑" panose="020B0503020204020204" pitchFamily="34" charset="-122"/>
            <a:ea typeface="微软雅黑" panose="020B0503020204020204" pitchFamily="34" charset="-122"/>
          </a:endParaRPr>
        </a:p>
      </dgm:t>
    </dgm:pt>
    <dgm:pt modelId="{2040D226-D397-40F0-A164-C3A04700A1CA}" type="parTrans" cxnId="{7632442E-C856-48F4-A03F-54F8204AAA47}">
      <dgm:prSet/>
      <dgm:spPr/>
      <dgm:t>
        <a:bodyPr/>
        <a:lstStyle/>
        <a:p>
          <a:endParaRPr lang="zh-CN" altLang="en-US"/>
        </a:p>
      </dgm:t>
    </dgm:pt>
    <dgm:pt modelId="{54F5C9B7-4E4D-4503-BF15-B701B8EFA73A}" type="sibTrans" cxnId="{7632442E-C856-48F4-A03F-54F8204AAA47}">
      <dgm:prSet/>
      <dgm:spPr/>
      <dgm:t>
        <a:bodyPr/>
        <a:lstStyle/>
        <a:p>
          <a:endParaRPr lang="zh-CN" altLang="en-US"/>
        </a:p>
      </dgm:t>
    </dgm:pt>
    <dgm:pt modelId="{984429C9-2056-4EED-895B-270FD95D9BBF}" type="pres">
      <dgm:prSet presAssocID="{CCA2096B-32AA-419F-BF5B-9ADCABEA3435}" presName="Name0" presStyleCnt="0">
        <dgm:presLayoutVars>
          <dgm:chMax val="7"/>
          <dgm:chPref val="7"/>
          <dgm:dir/>
        </dgm:presLayoutVars>
      </dgm:prSet>
      <dgm:spPr/>
      <dgm:t>
        <a:bodyPr/>
        <a:lstStyle/>
        <a:p>
          <a:endParaRPr lang="zh-CN" altLang="en-US"/>
        </a:p>
      </dgm:t>
    </dgm:pt>
    <dgm:pt modelId="{8FC7A1A3-3DFB-4BC7-8FAE-B7B705974E28}" type="pres">
      <dgm:prSet presAssocID="{CCA2096B-32AA-419F-BF5B-9ADCABEA3435}" presName="Name1" presStyleCnt="0"/>
      <dgm:spPr/>
    </dgm:pt>
    <dgm:pt modelId="{9EBDAC86-AC4E-451E-8CA9-FE843CB922EF}" type="pres">
      <dgm:prSet presAssocID="{CCA2096B-32AA-419F-BF5B-9ADCABEA3435}" presName="cycle" presStyleCnt="0"/>
      <dgm:spPr/>
    </dgm:pt>
    <dgm:pt modelId="{6C709F81-46F0-428E-8270-E73D6FDA8D3A}" type="pres">
      <dgm:prSet presAssocID="{CCA2096B-32AA-419F-BF5B-9ADCABEA3435}" presName="srcNode" presStyleLbl="node1" presStyleIdx="0" presStyleCnt="3"/>
      <dgm:spPr/>
    </dgm:pt>
    <dgm:pt modelId="{A6067208-78BB-440F-BE2C-0B6B8A6E7273}" type="pres">
      <dgm:prSet presAssocID="{CCA2096B-32AA-419F-BF5B-9ADCABEA3435}" presName="conn" presStyleLbl="parChTrans1D2" presStyleIdx="0" presStyleCnt="1"/>
      <dgm:spPr/>
      <dgm:t>
        <a:bodyPr/>
        <a:lstStyle/>
        <a:p>
          <a:endParaRPr lang="zh-CN" altLang="en-US"/>
        </a:p>
      </dgm:t>
    </dgm:pt>
    <dgm:pt modelId="{CE3F4CE4-6598-43E2-AC22-621810D1DC20}" type="pres">
      <dgm:prSet presAssocID="{CCA2096B-32AA-419F-BF5B-9ADCABEA3435}" presName="extraNode" presStyleLbl="node1" presStyleIdx="0" presStyleCnt="3"/>
      <dgm:spPr/>
    </dgm:pt>
    <dgm:pt modelId="{72C34A15-8B7F-4E57-B3F2-467DDD6BE803}" type="pres">
      <dgm:prSet presAssocID="{CCA2096B-32AA-419F-BF5B-9ADCABEA3435}" presName="dstNode" presStyleLbl="node1" presStyleIdx="0" presStyleCnt="3"/>
      <dgm:spPr/>
    </dgm:pt>
    <dgm:pt modelId="{24812D18-9E98-47DC-8EC3-56653218E874}" type="pres">
      <dgm:prSet presAssocID="{2A365437-613D-4F4F-ADEA-322D1436F8CF}" presName="text_1" presStyleLbl="node1" presStyleIdx="0" presStyleCnt="3">
        <dgm:presLayoutVars>
          <dgm:bulletEnabled val="1"/>
        </dgm:presLayoutVars>
      </dgm:prSet>
      <dgm:spPr/>
      <dgm:t>
        <a:bodyPr/>
        <a:lstStyle/>
        <a:p>
          <a:endParaRPr lang="zh-CN" altLang="en-US"/>
        </a:p>
      </dgm:t>
    </dgm:pt>
    <dgm:pt modelId="{C665FD5A-430E-4EE5-8CDD-32F40CB4B0C4}" type="pres">
      <dgm:prSet presAssocID="{2A365437-613D-4F4F-ADEA-322D1436F8CF}" presName="accent_1" presStyleCnt="0"/>
      <dgm:spPr/>
    </dgm:pt>
    <dgm:pt modelId="{2C902C6A-1AF3-4346-89EA-9E98F68BE417}" type="pres">
      <dgm:prSet presAssocID="{2A365437-613D-4F4F-ADEA-322D1436F8CF}" presName="accentRepeatNode" presStyleLbl="solidFgAcc1" presStyleIdx="0" presStyleCnt="3"/>
      <dgm:spPr>
        <a:blipFill rotWithShape="0">
          <a:blip xmlns:r="http://schemas.openxmlformats.org/officeDocument/2006/relationships" r:embed="rId1"/>
          <a:stretch>
            <a:fillRect/>
          </a:stretch>
        </a:blipFill>
        <a:ln>
          <a:solidFill>
            <a:srgbClr val="1F4E79"/>
          </a:solidFill>
        </a:ln>
      </dgm:spPr>
    </dgm:pt>
    <dgm:pt modelId="{B4F4CB83-CD40-4130-96F1-3B664D615C8F}" type="pres">
      <dgm:prSet presAssocID="{BC0E7B93-F7AA-4BAF-B89B-D0114E8CE835}" presName="text_2" presStyleLbl="node1" presStyleIdx="1" presStyleCnt="3">
        <dgm:presLayoutVars>
          <dgm:bulletEnabled val="1"/>
        </dgm:presLayoutVars>
      </dgm:prSet>
      <dgm:spPr/>
      <dgm:t>
        <a:bodyPr/>
        <a:lstStyle/>
        <a:p>
          <a:endParaRPr lang="zh-CN" altLang="en-US"/>
        </a:p>
      </dgm:t>
    </dgm:pt>
    <dgm:pt modelId="{7F9F7425-526C-4709-9376-3E1C9220C140}" type="pres">
      <dgm:prSet presAssocID="{BC0E7B93-F7AA-4BAF-B89B-D0114E8CE835}" presName="accent_2" presStyleCnt="0"/>
      <dgm:spPr/>
    </dgm:pt>
    <dgm:pt modelId="{521B5081-4270-40E4-84F1-39CDAA094F0A}" type="pres">
      <dgm:prSet presAssocID="{BC0E7B93-F7AA-4BAF-B89B-D0114E8CE835}" presName="accentRepeatNode" presStyleLbl="solidFgAcc1" presStyleIdx="1" presStyleCnt="3"/>
      <dgm:spPr>
        <a:blipFill rotWithShape="0">
          <a:blip xmlns:r="http://schemas.openxmlformats.org/officeDocument/2006/relationships" r:embed="rId2"/>
          <a:stretch>
            <a:fillRect/>
          </a:stretch>
        </a:blipFill>
        <a:ln>
          <a:solidFill>
            <a:srgbClr val="1F4E79"/>
          </a:solidFill>
        </a:ln>
      </dgm:spPr>
    </dgm:pt>
    <dgm:pt modelId="{84E281D0-9529-4CE3-9CDE-884289A42208}" type="pres">
      <dgm:prSet presAssocID="{D733F709-77F3-4C41-908F-4E73AFDD3A8B}" presName="text_3" presStyleLbl="node1" presStyleIdx="2" presStyleCnt="3">
        <dgm:presLayoutVars>
          <dgm:bulletEnabled val="1"/>
        </dgm:presLayoutVars>
      </dgm:prSet>
      <dgm:spPr/>
      <dgm:t>
        <a:bodyPr/>
        <a:lstStyle/>
        <a:p>
          <a:endParaRPr lang="zh-CN" altLang="en-US"/>
        </a:p>
      </dgm:t>
    </dgm:pt>
    <dgm:pt modelId="{52EBC83E-B171-428F-94D0-BAB72A4DE472}" type="pres">
      <dgm:prSet presAssocID="{D733F709-77F3-4C41-908F-4E73AFDD3A8B}" presName="accent_3" presStyleCnt="0"/>
      <dgm:spPr/>
    </dgm:pt>
    <dgm:pt modelId="{ED8C9E9D-8943-4ED7-9217-C88FDA674D2A}" type="pres">
      <dgm:prSet presAssocID="{D733F709-77F3-4C41-908F-4E73AFDD3A8B}" presName="accentRepeatNode" presStyleLbl="solidFgAcc1" presStyleIdx="2" presStyleCnt="3"/>
      <dgm:spPr>
        <a:blipFill rotWithShape="0">
          <a:blip xmlns:r="http://schemas.openxmlformats.org/officeDocument/2006/relationships" r:embed="rId3"/>
          <a:stretch>
            <a:fillRect/>
          </a:stretch>
        </a:blipFill>
        <a:ln>
          <a:solidFill>
            <a:srgbClr val="1F4E79"/>
          </a:solidFill>
        </a:ln>
      </dgm:spPr>
    </dgm:pt>
  </dgm:ptLst>
  <dgm:cxnLst>
    <dgm:cxn modelId="{3A09C8C9-FCD9-470A-A0BB-C0E7F74FBACF}" type="presOf" srcId="{2A365437-613D-4F4F-ADEA-322D1436F8CF}" destId="{24812D18-9E98-47DC-8EC3-56653218E874}" srcOrd="0" destOrd="0" presId="urn:microsoft.com/office/officeart/2008/layout/VerticalCurvedList"/>
    <dgm:cxn modelId="{2864428D-0C10-4563-90CB-4B24B3AC5357}" srcId="{CCA2096B-32AA-419F-BF5B-9ADCABEA3435}" destId="{BC0E7B93-F7AA-4BAF-B89B-D0114E8CE835}" srcOrd="1" destOrd="0" parTransId="{C657B9A4-CC02-48CF-B0F1-B7DACEB7A70D}" sibTransId="{D9D69842-DB77-42C4-AFBF-6DA493EBA27B}"/>
    <dgm:cxn modelId="{7632442E-C856-48F4-A03F-54F8204AAA47}" srcId="{CCA2096B-32AA-419F-BF5B-9ADCABEA3435}" destId="{D733F709-77F3-4C41-908F-4E73AFDD3A8B}" srcOrd="2" destOrd="0" parTransId="{2040D226-D397-40F0-A164-C3A04700A1CA}" sibTransId="{54F5C9B7-4E4D-4503-BF15-B701B8EFA73A}"/>
    <dgm:cxn modelId="{057554A3-703C-4D75-B268-F5E56D9E53A1}" type="presOf" srcId="{D733F709-77F3-4C41-908F-4E73AFDD3A8B}" destId="{84E281D0-9529-4CE3-9CDE-884289A42208}" srcOrd="0" destOrd="0" presId="urn:microsoft.com/office/officeart/2008/layout/VerticalCurvedList"/>
    <dgm:cxn modelId="{30090D6F-C663-46E8-8C14-C7352E4F836A}" srcId="{CCA2096B-32AA-419F-BF5B-9ADCABEA3435}" destId="{2A365437-613D-4F4F-ADEA-322D1436F8CF}" srcOrd="0" destOrd="0" parTransId="{65C14BD5-AC5A-44F9-B0EF-7CC14A6C8977}" sibTransId="{B6A8287B-33A1-4229-9A4A-E0E10D3686A8}"/>
    <dgm:cxn modelId="{76868AB9-C5B4-4F93-A0DC-E12A130E2832}" type="presOf" srcId="{CCA2096B-32AA-419F-BF5B-9ADCABEA3435}" destId="{984429C9-2056-4EED-895B-270FD95D9BBF}" srcOrd="0" destOrd="0" presId="urn:microsoft.com/office/officeart/2008/layout/VerticalCurvedList"/>
    <dgm:cxn modelId="{247E179B-22E8-4EA4-9956-F42039E37E60}" type="presOf" srcId="{B6A8287B-33A1-4229-9A4A-E0E10D3686A8}" destId="{A6067208-78BB-440F-BE2C-0B6B8A6E7273}" srcOrd="0" destOrd="0" presId="urn:microsoft.com/office/officeart/2008/layout/VerticalCurvedList"/>
    <dgm:cxn modelId="{F2A0BE36-367A-473A-B544-109ECB6C797E}" type="presOf" srcId="{BC0E7B93-F7AA-4BAF-B89B-D0114E8CE835}" destId="{B4F4CB83-CD40-4130-96F1-3B664D615C8F}" srcOrd="0" destOrd="0" presId="urn:microsoft.com/office/officeart/2008/layout/VerticalCurvedList"/>
    <dgm:cxn modelId="{485620CD-E886-4751-9A50-E050FF743CCB}" type="presParOf" srcId="{984429C9-2056-4EED-895B-270FD95D9BBF}" destId="{8FC7A1A3-3DFB-4BC7-8FAE-B7B705974E28}" srcOrd="0" destOrd="0" presId="urn:microsoft.com/office/officeart/2008/layout/VerticalCurvedList"/>
    <dgm:cxn modelId="{59B16948-4565-471F-ADA3-D4944508D54F}" type="presParOf" srcId="{8FC7A1A3-3DFB-4BC7-8FAE-B7B705974E28}" destId="{9EBDAC86-AC4E-451E-8CA9-FE843CB922EF}" srcOrd="0" destOrd="0" presId="urn:microsoft.com/office/officeart/2008/layout/VerticalCurvedList"/>
    <dgm:cxn modelId="{85500926-02EE-47F5-8369-77B890591E88}" type="presParOf" srcId="{9EBDAC86-AC4E-451E-8CA9-FE843CB922EF}" destId="{6C709F81-46F0-428E-8270-E73D6FDA8D3A}" srcOrd="0" destOrd="0" presId="urn:microsoft.com/office/officeart/2008/layout/VerticalCurvedList"/>
    <dgm:cxn modelId="{405EAC3A-AC84-44BC-A10C-94920529AF11}" type="presParOf" srcId="{9EBDAC86-AC4E-451E-8CA9-FE843CB922EF}" destId="{A6067208-78BB-440F-BE2C-0B6B8A6E7273}" srcOrd="1" destOrd="0" presId="urn:microsoft.com/office/officeart/2008/layout/VerticalCurvedList"/>
    <dgm:cxn modelId="{B5ACD550-D9FF-4876-85BA-8A9B273C2D0B}" type="presParOf" srcId="{9EBDAC86-AC4E-451E-8CA9-FE843CB922EF}" destId="{CE3F4CE4-6598-43E2-AC22-621810D1DC20}" srcOrd="2" destOrd="0" presId="urn:microsoft.com/office/officeart/2008/layout/VerticalCurvedList"/>
    <dgm:cxn modelId="{6678755B-5CCB-4ABE-85C5-D731E1FA7C77}" type="presParOf" srcId="{9EBDAC86-AC4E-451E-8CA9-FE843CB922EF}" destId="{72C34A15-8B7F-4E57-B3F2-467DDD6BE803}" srcOrd="3" destOrd="0" presId="urn:microsoft.com/office/officeart/2008/layout/VerticalCurvedList"/>
    <dgm:cxn modelId="{35BCEE30-F2FF-4DED-9F55-D0FEA53F9EA8}" type="presParOf" srcId="{8FC7A1A3-3DFB-4BC7-8FAE-B7B705974E28}" destId="{24812D18-9E98-47DC-8EC3-56653218E874}" srcOrd="1" destOrd="0" presId="urn:microsoft.com/office/officeart/2008/layout/VerticalCurvedList"/>
    <dgm:cxn modelId="{D804DA19-0C45-4B0D-8B81-EAC8F2B2FFE1}" type="presParOf" srcId="{8FC7A1A3-3DFB-4BC7-8FAE-B7B705974E28}" destId="{C665FD5A-430E-4EE5-8CDD-32F40CB4B0C4}" srcOrd="2" destOrd="0" presId="urn:microsoft.com/office/officeart/2008/layout/VerticalCurvedList"/>
    <dgm:cxn modelId="{D13489AC-01D3-4E0B-9ECF-D53A06C73A29}" type="presParOf" srcId="{C665FD5A-430E-4EE5-8CDD-32F40CB4B0C4}" destId="{2C902C6A-1AF3-4346-89EA-9E98F68BE417}" srcOrd="0" destOrd="0" presId="urn:microsoft.com/office/officeart/2008/layout/VerticalCurvedList"/>
    <dgm:cxn modelId="{49B70D48-9FA6-4189-BAD8-47F4ABA1403D}" type="presParOf" srcId="{8FC7A1A3-3DFB-4BC7-8FAE-B7B705974E28}" destId="{B4F4CB83-CD40-4130-96F1-3B664D615C8F}" srcOrd="3" destOrd="0" presId="urn:microsoft.com/office/officeart/2008/layout/VerticalCurvedList"/>
    <dgm:cxn modelId="{E62E7AD7-DD34-44F6-A315-A652B5EDB506}" type="presParOf" srcId="{8FC7A1A3-3DFB-4BC7-8FAE-B7B705974E28}" destId="{7F9F7425-526C-4709-9376-3E1C9220C140}" srcOrd="4" destOrd="0" presId="urn:microsoft.com/office/officeart/2008/layout/VerticalCurvedList"/>
    <dgm:cxn modelId="{DD8C0CCC-9914-4CCA-AA29-83C504D30F13}" type="presParOf" srcId="{7F9F7425-526C-4709-9376-3E1C9220C140}" destId="{521B5081-4270-40E4-84F1-39CDAA094F0A}" srcOrd="0" destOrd="0" presId="urn:microsoft.com/office/officeart/2008/layout/VerticalCurvedList"/>
    <dgm:cxn modelId="{D03F364B-F38A-412A-88D4-01355DA98327}" type="presParOf" srcId="{8FC7A1A3-3DFB-4BC7-8FAE-B7B705974E28}" destId="{84E281D0-9529-4CE3-9CDE-884289A42208}" srcOrd="5" destOrd="0" presId="urn:microsoft.com/office/officeart/2008/layout/VerticalCurvedList"/>
    <dgm:cxn modelId="{70759E75-6427-4A6B-B273-4F84DC4EB353}" type="presParOf" srcId="{8FC7A1A3-3DFB-4BC7-8FAE-B7B705974E28}" destId="{52EBC83E-B171-428F-94D0-BAB72A4DE472}" srcOrd="6" destOrd="0" presId="urn:microsoft.com/office/officeart/2008/layout/VerticalCurvedList"/>
    <dgm:cxn modelId="{4FD71A2C-E666-497B-95EF-9EE46FDAC371}" type="presParOf" srcId="{52EBC83E-B171-428F-94D0-BAB72A4DE472}" destId="{ED8C9E9D-8943-4ED7-9217-C88FDA674D2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67208-78BB-440F-BE2C-0B6B8A6E7273}">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rgbClr val="0099FF"/>
          </a:solidFill>
          <a:prstDash val="solid"/>
          <a:miter lim="800000"/>
        </a:ln>
        <a:effectLst/>
      </dsp:spPr>
      <dsp:style>
        <a:lnRef idx="2">
          <a:scrgbClr r="0" g="0" b="0"/>
        </a:lnRef>
        <a:fillRef idx="0">
          <a:scrgbClr r="0" g="0" b="0"/>
        </a:fillRef>
        <a:effectRef idx="0">
          <a:scrgbClr r="0" g="0" b="0"/>
        </a:effectRef>
        <a:fontRef idx="minor"/>
      </dsp:style>
    </dsp:sp>
    <dsp:sp modelId="{24812D18-9E98-47DC-8EC3-56653218E874}">
      <dsp:nvSpPr>
        <dsp:cNvPr id="0" name=""/>
        <dsp:cNvSpPr/>
      </dsp:nvSpPr>
      <dsp:spPr>
        <a:xfrm>
          <a:off x="752110" y="541866"/>
          <a:ext cx="7301111" cy="1083733"/>
        </a:xfrm>
        <a:prstGeom prst="rect">
          <a:avLst/>
        </a:prstGeom>
        <a:solidFill>
          <a:srgbClr val="0099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1920" rIns="121920" bIns="121920" numCol="1" spcCol="1270" anchor="ctr" anchorCtr="0">
          <a:noAutofit/>
        </a:bodyPr>
        <a:lstStyle/>
        <a:p>
          <a:pPr lvl="0" algn="l" defTabSz="2133600">
            <a:lnSpc>
              <a:spcPct val="90000"/>
            </a:lnSpc>
            <a:spcBef>
              <a:spcPct val="0"/>
            </a:spcBef>
            <a:spcAft>
              <a:spcPct val="35000"/>
            </a:spcAft>
          </a:pPr>
          <a:r>
            <a:rPr lang="zh-CN" altLang="en-US" sz="4800" b="1" kern="1200" dirty="0" smtClean="0">
              <a:latin typeface="微软雅黑" panose="020B0503020204020204" pitchFamily="34" charset="-122"/>
              <a:ea typeface="微软雅黑" panose="020B0503020204020204" pitchFamily="34" charset="-122"/>
            </a:rPr>
            <a:t>    </a:t>
          </a:r>
          <a:r>
            <a:rPr lang="en-US" altLang="zh-CN" sz="4800" b="1" kern="1200" dirty="0" smtClean="0">
              <a:latin typeface="微软雅黑" panose="020B0503020204020204" pitchFamily="34" charset="-122"/>
              <a:ea typeface="微软雅黑" panose="020B0503020204020204" pitchFamily="34" charset="-122"/>
            </a:rPr>
            <a:t>1.</a:t>
          </a:r>
          <a:r>
            <a:rPr lang="zh-CN" altLang="en-US" sz="4800" b="1" kern="1200" dirty="0" smtClean="0">
              <a:latin typeface="微软雅黑" panose="020B0503020204020204" pitchFamily="34" charset="-122"/>
              <a:ea typeface="微软雅黑" panose="020B0503020204020204" pitchFamily="34" charset="-122"/>
            </a:rPr>
            <a:t>线状发光材料</a:t>
          </a:r>
          <a:endParaRPr lang="zh-CN" altLang="en-US" sz="4800" b="1" kern="1200" dirty="0">
            <a:latin typeface="微软雅黑" panose="020B0503020204020204" pitchFamily="34" charset="-122"/>
            <a:ea typeface="微软雅黑" panose="020B0503020204020204" pitchFamily="34" charset="-122"/>
          </a:endParaRPr>
        </a:p>
      </dsp:txBody>
      <dsp:txXfrm>
        <a:off x="752110" y="541866"/>
        <a:ext cx="7301111" cy="1083733"/>
      </dsp:txXfrm>
    </dsp:sp>
    <dsp:sp modelId="{2C902C6A-1AF3-4346-89EA-9E98F68BE417}">
      <dsp:nvSpPr>
        <dsp:cNvPr id="0" name=""/>
        <dsp:cNvSpPr/>
      </dsp:nvSpPr>
      <dsp:spPr>
        <a:xfrm>
          <a:off x="74777" y="406400"/>
          <a:ext cx="1354666" cy="1354666"/>
        </a:xfrm>
        <a:prstGeom prst="ellipse">
          <a:avLst/>
        </a:prstGeom>
        <a:blipFill rotWithShape="0">
          <a:blip xmlns:r="http://schemas.openxmlformats.org/officeDocument/2006/relationships" r:embed="rId1"/>
          <a:stretch>
            <a:fillRect/>
          </a:stretch>
        </a:blipFill>
        <a:ln w="12700" cap="flat" cmpd="sng" algn="ctr">
          <a:solidFill>
            <a:srgbClr val="1F4E79"/>
          </a:solidFill>
          <a:prstDash val="solid"/>
          <a:miter lim="800000"/>
        </a:ln>
        <a:effectLst/>
      </dsp:spPr>
      <dsp:style>
        <a:lnRef idx="2">
          <a:scrgbClr r="0" g="0" b="0"/>
        </a:lnRef>
        <a:fillRef idx="1">
          <a:scrgbClr r="0" g="0" b="0"/>
        </a:fillRef>
        <a:effectRef idx="0">
          <a:scrgbClr r="0" g="0" b="0"/>
        </a:effectRef>
        <a:fontRef idx="minor"/>
      </dsp:style>
    </dsp:sp>
    <dsp:sp modelId="{B4F4CB83-CD40-4130-96F1-3B664D615C8F}">
      <dsp:nvSpPr>
        <dsp:cNvPr id="0" name=""/>
        <dsp:cNvSpPr/>
      </dsp:nvSpPr>
      <dsp:spPr>
        <a:xfrm>
          <a:off x="1146048" y="2167466"/>
          <a:ext cx="6907174" cy="1083733"/>
        </a:xfrm>
        <a:prstGeom prst="rect">
          <a:avLst/>
        </a:prstGeom>
        <a:solidFill>
          <a:srgbClr val="0099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1920" rIns="121920" bIns="121920" numCol="1" spcCol="1270" anchor="ctr" anchorCtr="0">
          <a:noAutofit/>
        </a:bodyPr>
        <a:lstStyle/>
        <a:p>
          <a:pPr lvl="0" algn="l" defTabSz="2133600">
            <a:lnSpc>
              <a:spcPct val="90000"/>
            </a:lnSpc>
            <a:spcBef>
              <a:spcPct val="0"/>
            </a:spcBef>
            <a:spcAft>
              <a:spcPct val="35000"/>
            </a:spcAft>
          </a:pPr>
          <a:r>
            <a:rPr lang="zh-CN" altLang="en-US" sz="4800" b="1" kern="1200" dirty="0" smtClean="0">
              <a:latin typeface="微软雅黑" panose="020B0503020204020204" pitchFamily="34" charset="-122"/>
              <a:ea typeface="微软雅黑" panose="020B0503020204020204" pitchFamily="34" charset="-122"/>
            </a:rPr>
            <a:t>    </a:t>
          </a:r>
          <a:r>
            <a:rPr lang="en-US" altLang="zh-CN" sz="4800" b="1" kern="1200" dirty="0" smtClean="0">
              <a:latin typeface="微软雅黑" panose="020B0503020204020204" pitchFamily="34" charset="-122"/>
              <a:ea typeface="微软雅黑" panose="020B0503020204020204" pitchFamily="34" charset="-122"/>
            </a:rPr>
            <a:t>2.</a:t>
          </a:r>
          <a:r>
            <a:rPr lang="zh-CN" altLang="en-US" sz="4800" b="1" kern="1200" dirty="0" smtClean="0">
              <a:latin typeface="微软雅黑" panose="020B0503020204020204" pitchFamily="34" charset="-122"/>
              <a:ea typeface="微软雅黑" panose="020B0503020204020204" pitchFamily="34" charset="-122"/>
            </a:rPr>
            <a:t>针刺力度感知</a:t>
          </a:r>
          <a:endParaRPr lang="zh-CN" altLang="en-US" sz="4800" b="1" kern="1200" dirty="0">
            <a:latin typeface="微软雅黑" panose="020B0503020204020204" pitchFamily="34" charset="-122"/>
            <a:ea typeface="微软雅黑" panose="020B0503020204020204" pitchFamily="34" charset="-122"/>
          </a:endParaRPr>
        </a:p>
      </dsp:txBody>
      <dsp:txXfrm>
        <a:off x="1146048" y="2167466"/>
        <a:ext cx="6907174" cy="1083733"/>
      </dsp:txXfrm>
    </dsp:sp>
    <dsp:sp modelId="{521B5081-4270-40E4-84F1-39CDAA094F0A}">
      <dsp:nvSpPr>
        <dsp:cNvPr id="0" name=""/>
        <dsp:cNvSpPr/>
      </dsp:nvSpPr>
      <dsp:spPr>
        <a:xfrm>
          <a:off x="468714" y="2032000"/>
          <a:ext cx="1354666" cy="1354666"/>
        </a:xfrm>
        <a:prstGeom prst="ellipse">
          <a:avLst/>
        </a:prstGeom>
        <a:blipFill rotWithShape="0">
          <a:blip xmlns:r="http://schemas.openxmlformats.org/officeDocument/2006/relationships" r:embed="rId2"/>
          <a:stretch>
            <a:fillRect/>
          </a:stretch>
        </a:blipFill>
        <a:ln w="12700" cap="flat" cmpd="sng" algn="ctr">
          <a:solidFill>
            <a:srgbClr val="1F4E79"/>
          </a:solidFill>
          <a:prstDash val="solid"/>
          <a:miter lim="800000"/>
        </a:ln>
        <a:effectLst/>
      </dsp:spPr>
      <dsp:style>
        <a:lnRef idx="2">
          <a:scrgbClr r="0" g="0" b="0"/>
        </a:lnRef>
        <a:fillRef idx="1">
          <a:scrgbClr r="0" g="0" b="0"/>
        </a:fillRef>
        <a:effectRef idx="0">
          <a:scrgbClr r="0" g="0" b="0"/>
        </a:effectRef>
        <a:fontRef idx="minor"/>
      </dsp:style>
    </dsp:sp>
    <dsp:sp modelId="{84E281D0-9529-4CE3-9CDE-884289A42208}">
      <dsp:nvSpPr>
        <dsp:cNvPr id="0" name=""/>
        <dsp:cNvSpPr/>
      </dsp:nvSpPr>
      <dsp:spPr>
        <a:xfrm>
          <a:off x="752110" y="3793066"/>
          <a:ext cx="7301111" cy="1083733"/>
        </a:xfrm>
        <a:prstGeom prst="rect">
          <a:avLst/>
        </a:prstGeom>
        <a:solidFill>
          <a:srgbClr val="0099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1920" rIns="121920" bIns="121920" numCol="1" spcCol="1270" anchor="ctr" anchorCtr="0">
          <a:noAutofit/>
        </a:bodyPr>
        <a:lstStyle/>
        <a:p>
          <a:pPr lvl="0" algn="l" defTabSz="2133600">
            <a:lnSpc>
              <a:spcPct val="90000"/>
            </a:lnSpc>
            <a:spcBef>
              <a:spcPct val="0"/>
            </a:spcBef>
            <a:spcAft>
              <a:spcPct val="35000"/>
            </a:spcAft>
          </a:pPr>
          <a:r>
            <a:rPr lang="zh-CN" altLang="en-US" sz="4800" b="1" kern="1200" dirty="0" smtClean="0">
              <a:latin typeface="微软雅黑" panose="020B0503020204020204" pitchFamily="34" charset="-122"/>
              <a:ea typeface="微软雅黑" panose="020B0503020204020204" pitchFamily="34" charset="-122"/>
            </a:rPr>
            <a:t>    </a:t>
          </a:r>
          <a:r>
            <a:rPr lang="en-US" altLang="zh-CN" sz="4800" b="1" kern="1200" dirty="0" smtClean="0">
              <a:latin typeface="微软雅黑" panose="020B0503020204020204" pitchFamily="34" charset="-122"/>
              <a:ea typeface="微软雅黑" panose="020B0503020204020204" pitchFamily="34" charset="-122"/>
            </a:rPr>
            <a:t>3.</a:t>
          </a:r>
          <a:r>
            <a:rPr lang="zh-CN" altLang="en-US" sz="4800" b="1" kern="1200" dirty="0" smtClean="0">
              <a:latin typeface="微软雅黑" panose="020B0503020204020204" pitchFamily="34" charset="-122"/>
              <a:ea typeface="微软雅黑" panose="020B0503020204020204" pitchFamily="34" charset="-122"/>
            </a:rPr>
            <a:t>经脉运行模拟</a:t>
          </a:r>
          <a:endParaRPr lang="zh-CN" altLang="en-US" sz="4800" b="1" kern="1200" dirty="0">
            <a:latin typeface="微软雅黑" panose="020B0503020204020204" pitchFamily="34" charset="-122"/>
            <a:ea typeface="微软雅黑" panose="020B0503020204020204" pitchFamily="34" charset="-122"/>
          </a:endParaRPr>
        </a:p>
      </dsp:txBody>
      <dsp:txXfrm>
        <a:off x="752110" y="3793066"/>
        <a:ext cx="7301111" cy="1083733"/>
      </dsp:txXfrm>
    </dsp:sp>
    <dsp:sp modelId="{ED8C9E9D-8943-4ED7-9217-C88FDA674D2A}">
      <dsp:nvSpPr>
        <dsp:cNvPr id="0" name=""/>
        <dsp:cNvSpPr/>
      </dsp:nvSpPr>
      <dsp:spPr>
        <a:xfrm>
          <a:off x="74777" y="3657600"/>
          <a:ext cx="1354666" cy="1354666"/>
        </a:xfrm>
        <a:prstGeom prst="ellipse">
          <a:avLst/>
        </a:prstGeom>
        <a:blipFill rotWithShape="0">
          <a:blip xmlns:r="http://schemas.openxmlformats.org/officeDocument/2006/relationships" r:embed="rId3"/>
          <a:stretch>
            <a:fillRect/>
          </a:stretch>
        </a:blipFill>
        <a:ln w="12700" cap="flat" cmpd="sng" algn="ctr">
          <a:solidFill>
            <a:srgbClr val="1F4E7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37497699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16334239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11046650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20114915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42770841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24744296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924462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16572348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27106869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8014600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ED8305-0561-41DB-B107-B0525C3908B0}" type="datetimeFigureOut">
              <a:rPr lang="zh-CN" altLang="en-US" smtClean="0"/>
              <a:t>2014/1/17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42030173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8305-0561-41DB-B107-B0525C3908B0}" type="datetimeFigureOut">
              <a:rPr lang="zh-CN" altLang="en-US" smtClean="0"/>
              <a:t>2014/1/17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5FBF8-6A6D-4A57-B004-098FAF37886B}" type="slidenum">
              <a:rPr lang="zh-CN" altLang="en-US" smtClean="0"/>
              <a:t>‹#›</a:t>
            </a:fld>
            <a:endParaRPr lang="zh-CN" altLang="en-US"/>
          </a:p>
        </p:txBody>
      </p:sp>
    </p:spTree>
    <p:extLst>
      <p:ext uri="{BB962C8B-B14F-4D97-AF65-F5344CB8AC3E}">
        <p14:creationId xmlns:p14="http://schemas.microsoft.com/office/powerpoint/2010/main" val="47982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rot="5400000">
            <a:off x="6202780" y="-1953486"/>
            <a:ext cx="114649" cy="7180990"/>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3"/>
          <p:cNvSpPr>
            <a:spLocks noChangeShapeType="1"/>
          </p:cNvSpPr>
          <p:nvPr/>
        </p:nvSpPr>
        <p:spPr bwMode="auto">
          <a:xfrm rot="5400000" flipH="1">
            <a:off x="6261526" y="422307"/>
            <a:ext cx="0" cy="7191553"/>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4"/>
          <p:cNvSpPr>
            <a:spLocks noChangeShapeType="1"/>
          </p:cNvSpPr>
          <p:nvPr/>
        </p:nvSpPr>
        <p:spPr bwMode="auto">
          <a:xfrm rot="5400000" flipH="1">
            <a:off x="6252385" y="270731"/>
            <a:ext cx="0" cy="7180990"/>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5"/>
          <p:cNvSpPr>
            <a:spLocks noChangeShapeType="1"/>
          </p:cNvSpPr>
          <p:nvPr/>
        </p:nvSpPr>
        <p:spPr bwMode="auto">
          <a:xfrm rot="5400000" flipH="1">
            <a:off x="6267513" y="546688"/>
            <a:ext cx="634" cy="718099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6"/>
          <p:cNvSpPr>
            <a:spLocks noChangeShapeType="1"/>
          </p:cNvSpPr>
          <p:nvPr/>
        </p:nvSpPr>
        <p:spPr bwMode="auto">
          <a:xfrm rot="5400000" flipH="1">
            <a:off x="6260110" y="-1833245"/>
            <a:ext cx="0" cy="7180994"/>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p:cNvSpPr>
            <a:spLocks noChangeShapeType="1"/>
          </p:cNvSpPr>
          <p:nvPr/>
        </p:nvSpPr>
        <p:spPr bwMode="auto">
          <a:xfrm rot="5400000" flipH="1">
            <a:off x="6259789" y="-1706329"/>
            <a:ext cx="633" cy="718099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组合 11"/>
          <p:cNvGrpSpPr/>
          <p:nvPr/>
        </p:nvGrpSpPr>
        <p:grpSpPr>
          <a:xfrm rot="5400000">
            <a:off x="5884390" y="-260864"/>
            <a:ext cx="762000" cy="7191555"/>
            <a:chOff x="2699792" y="532743"/>
            <a:chExt cx="910806" cy="1081088"/>
          </a:xfrm>
        </p:grpSpPr>
        <p:sp>
          <p:nvSpPr>
            <p:cNvPr id="13" name="Rectangle 2"/>
            <p:cNvSpPr>
              <a:spLocks noChangeArrowheads="1"/>
            </p:cNvSpPr>
            <p:nvPr/>
          </p:nvSpPr>
          <p:spPr bwMode="auto">
            <a:xfrm>
              <a:off x="3080827" y="532743"/>
              <a:ext cx="302487" cy="1079500"/>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3"/>
            <p:cNvSpPr>
              <a:spLocks noChangeShapeType="1"/>
            </p:cNvSpPr>
            <p:nvPr/>
          </p:nvSpPr>
          <p:spPr bwMode="auto">
            <a:xfrm flipH="1">
              <a:off x="2699792" y="532743"/>
              <a:ext cx="0" cy="1081088"/>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4"/>
            <p:cNvSpPr>
              <a:spLocks noChangeShapeType="1"/>
            </p:cNvSpPr>
            <p:nvPr/>
          </p:nvSpPr>
          <p:spPr bwMode="auto">
            <a:xfrm flipH="1">
              <a:off x="2833488" y="532743"/>
              <a:ext cx="0" cy="1079500"/>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
            <p:cNvSpPr>
              <a:spLocks noChangeShapeType="1"/>
            </p:cNvSpPr>
            <p:nvPr/>
          </p:nvSpPr>
          <p:spPr bwMode="auto">
            <a:xfrm flipH="1">
              <a:off x="3002279" y="532743"/>
              <a:ext cx="1672"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6"/>
            <p:cNvSpPr>
              <a:spLocks noChangeShapeType="1"/>
            </p:cNvSpPr>
            <p:nvPr/>
          </p:nvSpPr>
          <p:spPr bwMode="auto">
            <a:xfrm flipH="1">
              <a:off x="3458519" y="532743"/>
              <a:ext cx="0"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
            <p:cNvSpPr>
              <a:spLocks noChangeShapeType="1"/>
            </p:cNvSpPr>
            <p:nvPr/>
          </p:nvSpPr>
          <p:spPr bwMode="auto">
            <a:xfrm flipH="1">
              <a:off x="3608927" y="532743"/>
              <a:ext cx="1671"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组合 25"/>
          <p:cNvGrpSpPr/>
          <p:nvPr/>
        </p:nvGrpSpPr>
        <p:grpSpPr>
          <a:xfrm rot="5400000">
            <a:off x="5800888" y="-1124666"/>
            <a:ext cx="924119" cy="7159863"/>
            <a:chOff x="2699792" y="532743"/>
            <a:chExt cx="910806" cy="1081088"/>
          </a:xfrm>
        </p:grpSpPr>
        <p:sp>
          <p:nvSpPr>
            <p:cNvPr id="27" name="Rectangle 2"/>
            <p:cNvSpPr>
              <a:spLocks noChangeArrowheads="1"/>
            </p:cNvSpPr>
            <p:nvPr/>
          </p:nvSpPr>
          <p:spPr bwMode="auto">
            <a:xfrm>
              <a:off x="3080827" y="532743"/>
              <a:ext cx="302487" cy="1079500"/>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3"/>
            <p:cNvSpPr>
              <a:spLocks noChangeShapeType="1"/>
            </p:cNvSpPr>
            <p:nvPr/>
          </p:nvSpPr>
          <p:spPr bwMode="auto">
            <a:xfrm flipH="1">
              <a:off x="2699792" y="532743"/>
              <a:ext cx="0" cy="1081088"/>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
            <p:cNvSpPr>
              <a:spLocks noChangeShapeType="1"/>
            </p:cNvSpPr>
            <p:nvPr/>
          </p:nvSpPr>
          <p:spPr bwMode="auto">
            <a:xfrm flipH="1">
              <a:off x="2833488" y="532743"/>
              <a:ext cx="0" cy="1079500"/>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auto">
            <a:xfrm flipH="1">
              <a:off x="3002279" y="532743"/>
              <a:ext cx="1672"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
            <p:cNvSpPr>
              <a:spLocks noChangeShapeType="1"/>
            </p:cNvSpPr>
            <p:nvPr/>
          </p:nvSpPr>
          <p:spPr bwMode="auto">
            <a:xfrm flipH="1">
              <a:off x="3458519" y="532743"/>
              <a:ext cx="0"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7"/>
            <p:cNvSpPr>
              <a:spLocks noChangeShapeType="1"/>
            </p:cNvSpPr>
            <p:nvPr/>
          </p:nvSpPr>
          <p:spPr bwMode="auto">
            <a:xfrm flipH="1">
              <a:off x="3608927" y="532743"/>
              <a:ext cx="1671"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 name="直角三角形 39"/>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2661890" y="4266803"/>
            <a:ext cx="7202116" cy="209935"/>
            <a:chOff x="3634740" y="4660699"/>
            <a:chExt cx="5265522" cy="276274"/>
          </a:xfrm>
        </p:grpSpPr>
        <p:sp>
          <p:nvSpPr>
            <p:cNvPr id="45" name="Line 3"/>
            <p:cNvSpPr>
              <a:spLocks noChangeShapeType="1"/>
            </p:cNvSpPr>
            <p:nvPr/>
          </p:nvSpPr>
          <p:spPr bwMode="auto">
            <a:xfrm rot="5400000" flipH="1">
              <a:off x="6267500" y="2188657"/>
              <a:ext cx="0" cy="52578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
            <p:cNvSpPr>
              <a:spLocks noChangeShapeType="1"/>
            </p:cNvSpPr>
            <p:nvPr/>
          </p:nvSpPr>
          <p:spPr bwMode="auto">
            <a:xfrm rot="5400000" flipH="1">
              <a:off x="6259779" y="2035660"/>
              <a:ext cx="0" cy="5250077"/>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5"/>
            <p:cNvSpPr>
              <a:spLocks noChangeShapeType="1"/>
            </p:cNvSpPr>
            <p:nvPr/>
          </p:nvSpPr>
          <p:spPr bwMode="auto">
            <a:xfrm rot="5400000" flipH="1">
              <a:off x="6274907" y="2311617"/>
              <a:ext cx="634" cy="5250077"/>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组合 48"/>
          <p:cNvGrpSpPr/>
          <p:nvPr/>
        </p:nvGrpSpPr>
        <p:grpSpPr>
          <a:xfrm rot="5400000">
            <a:off x="5905121" y="1371500"/>
            <a:ext cx="712805" cy="7191553"/>
            <a:chOff x="2699792" y="532743"/>
            <a:chExt cx="910806" cy="1081088"/>
          </a:xfrm>
        </p:grpSpPr>
        <p:sp>
          <p:nvSpPr>
            <p:cNvPr id="50" name="Rectangle 2"/>
            <p:cNvSpPr>
              <a:spLocks noChangeArrowheads="1"/>
            </p:cNvSpPr>
            <p:nvPr/>
          </p:nvSpPr>
          <p:spPr bwMode="auto">
            <a:xfrm>
              <a:off x="3080827" y="532743"/>
              <a:ext cx="302487" cy="1079500"/>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Line 3"/>
            <p:cNvSpPr>
              <a:spLocks noChangeShapeType="1"/>
            </p:cNvSpPr>
            <p:nvPr/>
          </p:nvSpPr>
          <p:spPr bwMode="auto">
            <a:xfrm flipH="1">
              <a:off x="2699792" y="532743"/>
              <a:ext cx="0" cy="1081088"/>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4"/>
            <p:cNvSpPr>
              <a:spLocks noChangeShapeType="1"/>
            </p:cNvSpPr>
            <p:nvPr/>
          </p:nvSpPr>
          <p:spPr bwMode="auto">
            <a:xfrm flipH="1">
              <a:off x="2833488" y="532743"/>
              <a:ext cx="0" cy="1079500"/>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
            <p:cNvSpPr>
              <a:spLocks noChangeShapeType="1"/>
            </p:cNvSpPr>
            <p:nvPr/>
          </p:nvSpPr>
          <p:spPr bwMode="auto">
            <a:xfrm flipH="1">
              <a:off x="3002279" y="532743"/>
              <a:ext cx="1672"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flipH="1">
              <a:off x="3458519" y="532743"/>
              <a:ext cx="0"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7"/>
            <p:cNvSpPr>
              <a:spLocks noChangeShapeType="1"/>
            </p:cNvSpPr>
            <p:nvPr/>
          </p:nvSpPr>
          <p:spPr bwMode="auto">
            <a:xfrm flipH="1">
              <a:off x="3608927" y="532743"/>
              <a:ext cx="1671" cy="1079500"/>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矩形 56"/>
          <p:cNvSpPr/>
          <p:nvPr/>
        </p:nvSpPr>
        <p:spPr>
          <a:xfrm>
            <a:off x="2152357" y="422030"/>
            <a:ext cx="647114" cy="575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9766491" y="629625"/>
            <a:ext cx="647114" cy="575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834850" y="2215425"/>
            <a:ext cx="4896261" cy="201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chemeClr val="accent1">
                    <a:lumMod val="50000"/>
                  </a:schemeClr>
                </a:solidFill>
                <a:latin typeface="微软雅黑" panose="020B0503020204020204" pitchFamily="34" charset="-122"/>
                <a:ea typeface="微软雅黑" panose="020B0503020204020204" pitchFamily="34" charset="-122"/>
              </a:rPr>
              <a:t>嵌入式 </a:t>
            </a:r>
            <a:r>
              <a:rPr lang="zh-CN" altLang="en-US" sz="4400" b="1" dirty="0" smtClean="0">
                <a:solidFill>
                  <a:schemeClr val="accent1">
                    <a:lumMod val="50000"/>
                  </a:schemeClr>
                </a:solidFill>
                <a:latin typeface="微软雅黑" panose="020B0503020204020204" pitchFamily="34" charset="-122"/>
                <a:ea typeface="微软雅黑" panose="020B0503020204020204" pitchFamily="34" charset="-122"/>
              </a:rPr>
              <a:t>竞赛</a:t>
            </a:r>
            <a:endParaRPr lang="en-US" altLang="zh-CN" sz="4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ctr"/>
            <a:r>
              <a:rPr lang="zh-CN" altLang="en-US" sz="7200" b="1" dirty="0" smtClean="0">
                <a:solidFill>
                  <a:schemeClr val="accent1">
                    <a:lumMod val="50000"/>
                  </a:schemeClr>
                </a:solidFill>
                <a:latin typeface="微软雅黑" panose="020B0503020204020204" pitchFamily="34" charset="-122"/>
                <a:ea typeface="微软雅黑" panose="020B0503020204020204" pitchFamily="34" charset="-122"/>
              </a:rPr>
              <a:t>创意</a:t>
            </a:r>
            <a:r>
              <a:rPr lang="en-US" altLang="zh-CN" sz="7200" b="1" dirty="0" smtClean="0">
                <a:solidFill>
                  <a:schemeClr val="accent1">
                    <a:lumMod val="50000"/>
                  </a:schemeClr>
                </a:solidFill>
                <a:latin typeface="微软雅黑" panose="020B0503020204020204" pitchFamily="34" charset="-122"/>
                <a:ea typeface="微软雅黑" panose="020B0503020204020204" pitchFamily="34" charset="-122"/>
              </a:rPr>
              <a:t>&amp;</a:t>
            </a:r>
            <a:r>
              <a:rPr lang="zh-CN" altLang="en-US" sz="7200" b="1" dirty="0" smtClean="0">
                <a:solidFill>
                  <a:schemeClr val="accent1">
                    <a:lumMod val="50000"/>
                  </a:schemeClr>
                </a:solidFill>
                <a:latin typeface="微软雅黑" panose="020B0503020204020204" pitchFamily="34" charset="-122"/>
                <a:ea typeface="微软雅黑" panose="020B0503020204020204" pitchFamily="34" charset="-122"/>
              </a:rPr>
              <a:t>想法</a:t>
            </a:r>
            <a:endParaRPr lang="zh-CN" altLang="en-US" sz="7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5280659" y="4433075"/>
            <a:ext cx="1920241" cy="974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chemeClr val="accent1">
                    <a:lumMod val="50000"/>
                  </a:schemeClr>
                </a:solidFill>
                <a:latin typeface="微软雅黑" panose="020B0503020204020204" pitchFamily="34" charset="-122"/>
                <a:ea typeface="微软雅黑" panose="020B0503020204020204" pitchFamily="34" charset="-122"/>
              </a:rPr>
              <a:t>张旭</a:t>
            </a:r>
          </a:p>
        </p:txBody>
      </p:sp>
    </p:spTree>
    <p:extLst>
      <p:ext uri="{BB962C8B-B14F-4D97-AF65-F5344CB8AC3E}">
        <p14:creationId xmlns:p14="http://schemas.microsoft.com/office/powerpoint/2010/main" val="29233276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
          <a:stretch/>
        </p:blipFill>
        <p:spPr>
          <a:xfrm>
            <a:off x="0" y="-1229016"/>
            <a:ext cx="12192000" cy="8128000"/>
          </a:xfrm>
          <a:prstGeom prst="rect">
            <a:avLst/>
          </a:prstGeom>
        </p:spPr>
      </p:pic>
      <p:sp>
        <p:nvSpPr>
          <p:cNvPr id="3" name="矩形 2"/>
          <p:cNvSpPr/>
          <p:nvPr/>
        </p:nvSpPr>
        <p:spPr>
          <a:xfrm>
            <a:off x="0" y="5219700"/>
            <a:ext cx="12192000" cy="781050"/>
          </a:xfrm>
          <a:prstGeom prst="rect">
            <a:avLst/>
          </a:prstGeom>
          <a:solidFill>
            <a:srgbClr val="0099F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22030" y="4800421"/>
            <a:ext cx="6217388" cy="1200329"/>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频</a:t>
            </a:r>
            <a:r>
              <a:rPr lang="zh-CN" altLang="en-US" sz="3600" b="1" dirty="0" smtClean="0">
                <a:solidFill>
                  <a:schemeClr val="bg1"/>
                </a:solidFill>
                <a:latin typeface="微软雅黑" panose="020B0503020204020204" pitchFamily="34" charset="-122"/>
                <a:ea typeface="微软雅黑" panose="020B0503020204020204" pitchFamily="34" charset="-122"/>
              </a:rPr>
              <a:t>发的</a:t>
            </a:r>
            <a:r>
              <a:rPr lang="zh-CN" altLang="en-US" sz="7200" b="1" dirty="0" smtClean="0">
                <a:solidFill>
                  <a:schemeClr val="bg1"/>
                </a:solidFill>
                <a:latin typeface="微软雅黑" panose="020B0503020204020204" pitchFamily="34" charset="-122"/>
                <a:ea typeface="微软雅黑" panose="020B0503020204020204" pitchFamily="34" charset="-122"/>
              </a:rPr>
              <a:t>原油泄漏</a:t>
            </a:r>
            <a:r>
              <a:rPr lang="zh-CN" altLang="en-US" sz="3600" b="1" dirty="0" smtClean="0">
                <a:solidFill>
                  <a:schemeClr val="bg1"/>
                </a:solidFill>
                <a:latin typeface="微软雅黑" panose="020B0503020204020204" pitchFamily="34" charset="-122"/>
                <a:ea typeface="微软雅黑" panose="020B0503020204020204" pitchFamily="34" charset="-122"/>
              </a:rPr>
              <a:t>事件</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66718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79656" y="1037190"/>
            <a:ext cx="7162800" cy="5016758"/>
          </a:xfrm>
          <a:prstGeom prst="rect">
            <a:avLst/>
          </a:prstGeom>
          <a:noFill/>
        </p:spPr>
        <p:txBody>
          <a:bodyPr wrap="square" rtlCol="0">
            <a:spAutoFit/>
          </a:bodyPr>
          <a:lstStyle/>
          <a:p>
            <a:r>
              <a:rPr lang="en-US" altLang="zh-CN" sz="3200" b="1" dirty="0" smtClean="0">
                <a:solidFill>
                  <a:srgbClr val="0099FF"/>
                </a:solidFill>
                <a:latin typeface="微软雅黑" panose="020B0503020204020204" pitchFamily="34" charset="-122"/>
                <a:ea typeface="微软雅黑" panose="020B0503020204020204" pitchFamily="34" charset="-122"/>
              </a:rPr>
              <a:t>01.</a:t>
            </a:r>
            <a:r>
              <a:rPr lang="zh-CN" altLang="en-US" sz="3200" b="1" dirty="0" smtClean="0">
                <a:solidFill>
                  <a:srgbClr val="0099FF"/>
                </a:solidFill>
                <a:latin typeface="微软雅黑" panose="020B0503020204020204" pitchFamily="34" charset="-122"/>
                <a:ea typeface="微软雅黑" panose="020B0503020204020204" pitchFamily="34" charset="-122"/>
              </a:rPr>
              <a:t>盲人出行安全问题</a:t>
            </a:r>
            <a:endParaRPr lang="en-US" altLang="zh-CN" sz="3200" b="1" dirty="0" smtClean="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02.</a:t>
            </a:r>
            <a:r>
              <a:rPr lang="zh-CN" altLang="en-US" sz="3200" b="1" dirty="0" smtClean="0">
                <a:solidFill>
                  <a:srgbClr val="0099FF"/>
                </a:solidFill>
                <a:latin typeface="微软雅黑" panose="020B0503020204020204" pitchFamily="34" charset="-122"/>
                <a:ea typeface="微软雅黑" panose="020B0503020204020204" pitchFamily="34" charset="-122"/>
              </a:rPr>
              <a:t>工匠</a:t>
            </a:r>
            <a:r>
              <a:rPr lang="zh-CN" altLang="en-US" sz="3200" b="1" dirty="0">
                <a:solidFill>
                  <a:srgbClr val="0099FF"/>
                </a:solidFill>
                <a:latin typeface="微软雅黑" panose="020B0503020204020204" pitchFamily="34" charset="-122"/>
                <a:ea typeface="微软雅黑" panose="020B0503020204020204" pitchFamily="34" charset="-122"/>
              </a:rPr>
              <a:t>师傅工作室灯光问题</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03.</a:t>
            </a:r>
            <a:r>
              <a:rPr lang="zh-CN" altLang="en-US" sz="3200" b="1" dirty="0" smtClean="0">
                <a:solidFill>
                  <a:srgbClr val="0099FF"/>
                </a:solidFill>
                <a:latin typeface="微软雅黑" panose="020B0503020204020204" pitchFamily="34" charset="-122"/>
                <a:ea typeface="微软雅黑" panose="020B0503020204020204" pitchFamily="34" charset="-122"/>
              </a:rPr>
              <a:t>残</a:t>
            </a:r>
            <a:r>
              <a:rPr lang="zh-CN" altLang="en-US" sz="3200" b="1" dirty="0">
                <a:solidFill>
                  <a:srgbClr val="0099FF"/>
                </a:solidFill>
                <a:latin typeface="微软雅黑" panose="020B0503020204020204" pitchFamily="34" charset="-122"/>
                <a:ea typeface="微软雅黑" panose="020B0503020204020204" pitchFamily="34" charset="-122"/>
              </a:rPr>
              <a:t>障人士出行不便</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04.</a:t>
            </a:r>
            <a:r>
              <a:rPr lang="zh-CN" altLang="en-US" sz="3200" b="1" dirty="0" smtClean="0">
                <a:solidFill>
                  <a:srgbClr val="0099FF"/>
                </a:solidFill>
                <a:latin typeface="微软雅黑" panose="020B0503020204020204" pitchFamily="34" charset="-122"/>
                <a:ea typeface="微软雅黑" panose="020B0503020204020204" pitchFamily="34" charset="-122"/>
              </a:rPr>
              <a:t>球童</a:t>
            </a:r>
            <a:r>
              <a:rPr lang="zh-CN" altLang="en-US" sz="3200" b="1" dirty="0">
                <a:solidFill>
                  <a:srgbClr val="0099FF"/>
                </a:solidFill>
                <a:latin typeface="微软雅黑" panose="020B0503020204020204" pitchFamily="34" charset="-122"/>
                <a:ea typeface="微软雅黑" panose="020B0503020204020204" pitchFamily="34" charset="-122"/>
              </a:rPr>
              <a:t>拾球很辛苦</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05.</a:t>
            </a:r>
            <a:r>
              <a:rPr lang="zh-CN" altLang="en-US" sz="3200" b="1" dirty="0" smtClean="0">
                <a:solidFill>
                  <a:srgbClr val="0099FF"/>
                </a:solidFill>
                <a:latin typeface="微软雅黑" panose="020B0503020204020204" pitchFamily="34" charset="-122"/>
                <a:ea typeface="微软雅黑" panose="020B0503020204020204" pitchFamily="34" charset="-122"/>
              </a:rPr>
              <a:t>用</a:t>
            </a:r>
            <a:r>
              <a:rPr lang="zh-CN" altLang="en-US" sz="3200" b="1" dirty="0">
                <a:solidFill>
                  <a:srgbClr val="0099FF"/>
                </a:solidFill>
                <a:latin typeface="微软雅黑" panose="020B0503020204020204" pitchFamily="34" charset="-122"/>
                <a:ea typeface="微软雅黑" panose="020B0503020204020204" pitchFamily="34" charset="-122"/>
              </a:rPr>
              <a:t>手机短距离测距和定位</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06.</a:t>
            </a:r>
            <a:r>
              <a:rPr lang="zh-CN" altLang="en-US" sz="3200" b="1" dirty="0" smtClean="0">
                <a:solidFill>
                  <a:srgbClr val="0099FF"/>
                </a:solidFill>
                <a:latin typeface="微软雅黑" panose="020B0503020204020204" pitchFamily="34" charset="-122"/>
                <a:ea typeface="微软雅黑" panose="020B0503020204020204" pitchFamily="34" charset="-122"/>
              </a:rPr>
              <a:t>清洁工</a:t>
            </a:r>
            <a:r>
              <a:rPr lang="zh-CN" altLang="en-US" sz="3200" b="1" dirty="0">
                <a:solidFill>
                  <a:srgbClr val="0099FF"/>
                </a:solidFill>
                <a:latin typeface="微软雅黑" panose="020B0503020204020204" pitchFamily="34" charset="-122"/>
                <a:ea typeface="微软雅黑" panose="020B0503020204020204" pitchFamily="34" charset="-122"/>
              </a:rPr>
              <a:t>交通事故频发</a:t>
            </a:r>
          </a:p>
          <a:p>
            <a:r>
              <a:rPr lang="en-US" altLang="zh-CN" sz="3200" b="1" dirty="0" smtClean="0">
                <a:solidFill>
                  <a:srgbClr val="0099FF"/>
                </a:solidFill>
                <a:latin typeface="微软雅黑" panose="020B0503020204020204" pitchFamily="34" charset="-122"/>
                <a:ea typeface="微软雅黑" panose="020B0503020204020204" pitchFamily="34" charset="-122"/>
              </a:rPr>
              <a:t>07.</a:t>
            </a:r>
            <a:r>
              <a:rPr lang="zh-CN" altLang="en-US" sz="3200" b="1" dirty="0" smtClean="0">
                <a:solidFill>
                  <a:srgbClr val="0099FF"/>
                </a:solidFill>
                <a:latin typeface="微软雅黑" panose="020B0503020204020204" pitchFamily="34" charset="-122"/>
                <a:ea typeface="微软雅黑" panose="020B0503020204020204" pitchFamily="34" charset="-122"/>
              </a:rPr>
              <a:t>超市</a:t>
            </a:r>
            <a:r>
              <a:rPr lang="zh-CN" altLang="en-US" sz="3200" b="1" dirty="0">
                <a:solidFill>
                  <a:srgbClr val="0099FF"/>
                </a:solidFill>
                <a:latin typeface="微软雅黑" panose="020B0503020204020204" pitchFamily="34" charset="-122"/>
                <a:ea typeface="微软雅黑" panose="020B0503020204020204" pitchFamily="34" charset="-122"/>
              </a:rPr>
              <a:t>购物车托来推去不方便</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08.</a:t>
            </a:r>
            <a:r>
              <a:rPr lang="zh-CN" altLang="en-US" sz="3200" b="1" dirty="0" smtClean="0">
                <a:solidFill>
                  <a:srgbClr val="0099FF"/>
                </a:solidFill>
                <a:latin typeface="微软雅黑" panose="020B0503020204020204" pitchFamily="34" charset="-122"/>
                <a:ea typeface="微软雅黑" panose="020B0503020204020204" pitchFamily="34" charset="-122"/>
              </a:rPr>
              <a:t>旋</a:t>
            </a:r>
            <a:r>
              <a:rPr lang="zh-CN" altLang="en-US" sz="3200" b="1" dirty="0">
                <a:solidFill>
                  <a:srgbClr val="0099FF"/>
                </a:solidFill>
                <a:latin typeface="微软雅黑" panose="020B0503020204020204" pitchFamily="34" charset="-122"/>
                <a:ea typeface="微软雅黑" panose="020B0503020204020204" pitchFamily="34" charset="-122"/>
              </a:rPr>
              <a:t>翼飞行器功耗大飞行</a:t>
            </a:r>
            <a:r>
              <a:rPr lang="zh-CN" altLang="en-US" sz="3200" b="1" dirty="0" smtClean="0">
                <a:solidFill>
                  <a:srgbClr val="0099FF"/>
                </a:solidFill>
                <a:latin typeface="微软雅黑" panose="020B0503020204020204" pitchFamily="34" charset="-122"/>
                <a:ea typeface="微软雅黑" panose="020B0503020204020204" pitchFamily="34" charset="-122"/>
              </a:rPr>
              <a:t>时间</a:t>
            </a:r>
            <a:r>
              <a:rPr lang="zh-CN" altLang="en-US" sz="3200" b="1" dirty="0">
                <a:solidFill>
                  <a:srgbClr val="0099FF"/>
                </a:solidFill>
                <a:latin typeface="微软雅黑" panose="020B0503020204020204" pitchFamily="34" charset="-122"/>
                <a:ea typeface="微软雅黑" panose="020B0503020204020204" pitchFamily="34" charset="-122"/>
              </a:rPr>
              <a:t>短</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09.</a:t>
            </a:r>
            <a:r>
              <a:rPr lang="zh-CN" altLang="en-US" sz="3200" b="1" dirty="0" smtClean="0">
                <a:solidFill>
                  <a:srgbClr val="0099FF"/>
                </a:solidFill>
                <a:latin typeface="微软雅黑" panose="020B0503020204020204" pitchFamily="34" charset="-122"/>
                <a:ea typeface="微软雅黑" panose="020B0503020204020204" pitchFamily="34" charset="-122"/>
              </a:rPr>
              <a:t>食物</a:t>
            </a:r>
            <a:r>
              <a:rPr lang="zh-CN" altLang="en-US" sz="3200" b="1" dirty="0">
                <a:solidFill>
                  <a:srgbClr val="0099FF"/>
                </a:solidFill>
                <a:latin typeface="微软雅黑" panose="020B0503020204020204" pitchFamily="34" charset="-122"/>
                <a:ea typeface="微软雅黑" panose="020B0503020204020204" pitchFamily="34" charset="-122"/>
              </a:rPr>
              <a:t>变质不易分辨</a:t>
            </a:r>
            <a:endParaRPr lang="en-US" altLang="zh-CN" sz="3200" b="1" dirty="0">
              <a:solidFill>
                <a:srgbClr val="0099FF"/>
              </a:solidFill>
              <a:latin typeface="微软雅黑" panose="020B0503020204020204" pitchFamily="34" charset="-122"/>
              <a:ea typeface="微软雅黑" panose="020B0503020204020204" pitchFamily="34" charset="-122"/>
            </a:endParaRPr>
          </a:p>
          <a:p>
            <a:r>
              <a:rPr lang="en-US" altLang="zh-CN" sz="3200" b="1" dirty="0" smtClean="0">
                <a:solidFill>
                  <a:srgbClr val="0099FF"/>
                </a:solidFill>
                <a:latin typeface="微软雅黑" panose="020B0503020204020204" pitchFamily="34" charset="-122"/>
                <a:ea typeface="微软雅黑" panose="020B0503020204020204" pitchFamily="34" charset="-122"/>
              </a:rPr>
              <a:t>10.</a:t>
            </a:r>
            <a:r>
              <a:rPr lang="zh-CN" altLang="en-US" sz="3200" b="1" dirty="0" smtClean="0">
                <a:solidFill>
                  <a:srgbClr val="0099FF"/>
                </a:solidFill>
                <a:latin typeface="微软雅黑" panose="020B0503020204020204" pitchFamily="34" charset="-122"/>
                <a:ea typeface="微软雅黑" panose="020B0503020204020204" pitchFamily="34" charset="-122"/>
              </a:rPr>
              <a:t>垃圾</a:t>
            </a:r>
            <a:r>
              <a:rPr lang="zh-CN" altLang="en-US" sz="3200" b="1" dirty="0">
                <a:solidFill>
                  <a:srgbClr val="0099FF"/>
                </a:solidFill>
                <a:latin typeface="微软雅黑" panose="020B0503020204020204" pitchFamily="34" charset="-122"/>
                <a:ea typeface="微软雅黑" panose="020B0503020204020204" pitchFamily="34" charset="-122"/>
              </a:rPr>
              <a:t>分类大多数人不清楚</a:t>
            </a:r>
          </a:p>
        </p:txBody>
      </p:sp>
      <p:sp>
        <p:nvSpPr>
          <p:cNvPr id="8" name="矩形 7"/>
          <p:cNvSpPr/>
          <p:nvPr/>
        </p:nvSpPr>
        <p:spPr>
          <a:xfrm>
            <a:off x="4610100" y="422030"/>
            <a:ext cx="45719" cy="5904000"/>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55619" y="3281279"/>
            <a:ext cx="1600200" cy="533400"/>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52650" y="1098472"/>
            <a:ext cx="2457450" cy="1446550"/>
          </a:xfrm>
          <a:prstGeom prst="rect">
            <a:avLst/>
          </a:prstGeom>
          <a:noFill/>
        </p:spPr>
        <p:txBody>
          <a:bodyPr wrap="square" rtlCol="0">
            <a:spAutoFit/>
          </a:bodyPr>
          <a:lstStyle/>
          <a:p>
            <a:r>
              <a:rPr lang="zh-CN" altLang="en-US" sz="8800" b="1" dirty="0" smtClean="0">
                <a:solidFill>
                  <a:srgbClr val="0099FF"/>
                </a:solidFill>
                <a:latin typeface="微软雅黑" panose="020B0503020204020204" pitchFamily="34" charset="-122"/>
                <a:ea typeface="微软雅黑" panose="020B0503020204020204" pitchFamily="34" charset="-122"/>
              </a:rPr>
              <a:t>这里</a:t>
            </a:r>
            <a:endParaRPr lang="zh-CN" altLang="en-US" b="1" dirty="0">
              <a:solidFill>
                <a:srgbClr val="0099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4850" y="2545022"/>
            <a:ext cx="3905250" cy="584775"/>
          </a:xfrm>
          <a:prstGeom prst="rect">
            <a:avLst/>
          </a:prstGeom>
          <a:noFill/>
        </p:spPr>
        <p:txBody>
          <a:bodyPr wrap="square" rtlCol="0">
            <a:spAutoFit/>
          </a:bodyPr>
          <a:lstStyle/>
          <a:p>
            <a:r>
              <a:rPr lang="zh-CN" altLang="en-US" sz="3200" dirty="0" smtClean="0">
                <a:solidFill>
                  <a:srgbClr val="0099FF"/>
                </a:solidFill>
                <a:latin typeface="微软雅黑" panose="020B0503020204020204" pitchFamily="34" charset="-122"/>
                <a:ea typeface="微软雅黑" panose="020B0503020204020204" pitchFamily="34" charset="-122"/>
              </a:rPr>
              <a:t>是那些来不及上图的</a:t>
            </a:r>
            <a:endParaRPr lang="zh-CN" altLang="en-US" sz="3200" dirty="0">
              <a:solidFill>
                <a:srgbClr val="0099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155631" y="3191626"/>
            <a:ext cx="1400175" cy="707886"/>
          </a:xfrm>
          <a:prstGeom prst="rect">
            <a:avLst/>
          </a:prstGeom>
          <a:noFill/>
        </p:spPr>
        <p:txBody>
          <a:bodyPr wrap="square" rtlCol="0">
            <a:spAutoFit/>
          </a:bodyPr>
          <a:lstStyle/>
          <a:p>
            <a:r>
              <a:rPr lang="en-US" altLang="zh-CN" sz="4000" b="1" dirty="0" smtClean="0">
                <a:solidFill>
                  <a:schemeClr val="bg1"/>
                </a:solidFill>
              </a:rPr>
              <a:t>idea</a:t>
            </a:r>
            <a:r>
              <a:rPr lang="en-US" altLang="zh-CN" sz="4000" b="1" dirty="0" smtClean="0">
                <a:solidFill>
                  <a:schemeClr val="bg1"/>
                </a:solidFill>
              </a:rPr>
              <a:t>s</a:t>
            </a:r>
            <a:endParaRPr lang="zh-CN" altLang="en-US" sz="4000" b="1" dirty="0">
              <a:solidFill>
                <a:schemeClr val="bg1"/>
              </a:solidFill>
            </a:endParaRPr>
          </a:p>
        </p:txBody>
      </p:sp>
    </p:spTree>
    <p:extLst>
      <p:ext uri="{BB962C8B-B14F-4D97-AF65-F5344CB8AC3E}">
        <p14:creationId xmlns:p14="http://schemas.microsoft.com/office/powerpoint/2010/main" val="39620198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cxnSp>
        <p:nvCxnSpPr>
          <p:cNvPr id="5" name="直接连接符 4"/>
          <p:cNvCxnSpPr/>
          <p:nvPr/>
        </p:nvCxnSpPr>
        <p:spPr>
          <a:xfrm>
            <a:off x="0" y="3284984"/>
            <a:ext cx="3599723" cy="0"/>
          </a:xfrm>
          <a:prstGeom prst="line">
            <a:avLst/>
          </a:prstGeom>
          <a:ln w="28575">
            <a:solidFill>
              <a:srgbClr val="FBFBFB"/>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599723" y="3009900"/>
            <a:ext cx="0" cy="545083"/>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752883" y="3128825"/>
            <a:ext cx="0" cy="360000"/>
          </a:xfrm>
          <a:prstGeom prst="line">
            <a:avLst/>
          </a:prstGeom>
          <a:ln w="28575">
            <a:solidFill>
              <a:srgbClr val="FBFBFB"/>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640960" y="3284984"/>
            <a:ext cx="3551040" cy="0"/>
          </a:xfrm>
          <a:prstGeom prst="line">
            <a:avLst/>
          </a:prstGeom>
          <a:ln w="28575">
            <a:solidFill>
              <a:srgbClr val="FBFBF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8496267" y="3128825"/>
            <a:ext cx="0" cy="360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8640960" y="3014983"/>
            <a:ext cx="0" cy="540000"/>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47143" y="2823319"/>
            <a:ext cx="3378571"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THE END</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34828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41640" y="3251259"/>
            <a:ext cx="12833751" cy="1600700"/>
            <a:chOff x="-341640" y="3251259"/>
            <a:chExt cx="12833751" cy="1600700"/>
          </a:xfrm>
        </p:grpSpPr>
        <p:sp>
          <p:nvSpPr>
            <p:cNvPr id="5" name="Rectangle 2"/>
            <p:cNvSpPr>
              <a:spLocks noChangeArrowheads="1"/>
            </p:cNvSpPr>
            <p:nvPr/>
          </p:nvSpPr>
          <p:spPr bwMode="auto">
            <a:xfrm rot="5400000">
              <a:off x="6122800" y="-2532682"/>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Line 3"/>
            <p:cNvSpPr>
              <a:spLocks noChangeShapeType="1"/>
            </p:cNvSpPr>
            <p:nvPr/>
          </p:nvSpPr>
          <p:spPr bwMode="auto">
            <a:xfrm rot="5400000" flipH="1">
              <a:off x="6140548" y="-2158372"/>
              <a:ext cx="0" cy="12703124"/>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
            <p:cNvSpPr>
              <a:spLocks noChangeShapeType="1"/>
            </p:cNvSpPr>
            <p:nvPr/>
          </p:nvSpPr>
          <p:spPr bwMode="auto">
            <a:xfrm rot="5400000" flipH="1">
              <a:off x="6000593" y="-2277329"/>
              <a:ext cx="0" cy="12684465"/>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
            <p:cNvSpPr>
              <a:spLocks noChangeShapeType="1"/>
            </p:cNvSpPr>
            <p:nvPr/>
          </p:nvSpPr>
          <p:spPr bwMode="auto">
            <a:xfrm rot="5400000" flipH="1">
              <a:off x="6149728" y="-2717895"/>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p:cNvSpPr>
              <a:spLocks noChangeShapeType="1"/>
            </p:cNvSpPr>
            <p:nvPr/>
          </p:nvSpPr>
          <p:spPr bwMode="auto">
            <a:xfrm rot="5400000" flipH="1">
              <a:off x="6149879" y="-2463548"/>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p:cNvSpPr>
              <a:spLocks noChangeShapeType="1"/>
            </p:cNvSpPr>
            <p:nvPr/>
          </p:nvSpPr>
          <p:spPr bwMode="auto">
            <a:xfrm rot="5400000" flipH="1">
              <a:off x="6149728" y="-2378655"/>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2"/>
            <p:cNvSpPr>
              <a:spLocks noChangeArrowheads="1"/>
            </p:cNvSpPr>
            <p:nvPr/>
          </p:nvSpPr>
          <p:spPr bwMode="auto">
            <a:xfrm rot="5400000">
              <a:off x="6061964" y="-3021721"/>
              <a:ext cx="138506"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Line 3"/>
            <p:cNvSpPr>
              <a:spLocks noChangeShapeType="1"/>
            </p:cNvSpPr>
            <p:nvPr/>
          </p:nvSpPr>
          <p:spPr bwMode="auto">
            <a:xfrm rot="5400000" flipH="1">
              <a:off x="6063798" y="-2897942"/>
              <a:ext cx="0" cy="12703124"/>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
            <p:cNvSpPr>
              <a:spLocks noChangeShapeType="1"/>
            </p:cNvSpPr>
            <p:nvPr/>
          </p:nvSpPr>
          <p:spPr bwMode="auto">
            <a:xfrm rot="5400000" flipH="1">
              <a:off x="6131217" y="-1490274"/>
              <a:ext cx="0" cy="12684465"/>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
            <p:cNvSpPr>
              <a:spLocks noChangeShapeType="1"/>
            </p:cNvSpPr>
            <p:nvPr/>
          </p:nvSpPr>
          <p:spPr bwMode="auto">
            <a:xfrm rot="5400000" flipH="1">
              <a:off x="6149496" y="-1858050"/>
              <a:ext cx="766"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6"/>
            <p:cNvSpPr>
              <a:spLocks noChangeShapeType="1"/>
            </p:cNvSpPr>
            <p:nvPr/>
          </p:nvSpPr>
          <p:spPr bwMode="auto">
            <a:xfrm rot="5400000" flipH="1">
              <a:off x="6000594" y="-2787622"/>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rot="5400000" flipH="1">
              <a:off x="6149495" y="-1978351"/>
              <a:ext cx="765"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2"/>
            <p:cNvSpPr>
              <a:spLocks noChangeArrowheads="1"/>
            </p:cNvSpPr>
            <p:nvPr/>
          </p:nvSpPr>
          <p:spPr bwMode="auto">
            <a:xfrm rot="5400000">
              <a:off x="6104138" y="-2642129"/>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Rectangle 2"/>
            <p:cNvSpPr>
              <a:spLocks noChangeArrowheads="1"/>
            </p:cNvSpPr>
            <p:nvPr/>
          </p:nvSpPr>
          <p:spPr bwMode="auto">
            <a:xfrm rot="5400000">
              <a:off x="6104138" y="-1766006"/>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6"/>
            <p:cNvSpPr>
              <a:spLocks noChangeShapeType="1"/>
            </p:cNvSpPr>
            <p:nvPr/>
          </p:nvSpPr>
          <p:spPr bwMode="auto">
            <a:xfrm rot="5400000" flipH="1">
              <a:off x="6131217" y="-1696872"/>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7"/>
            <p:cNvSpPr>
              <a:spLocks noChangeShapeType="1"/>
            </p:cNvSpPr>
            <p:nvPr/>
          </p:nvSpPr>
          <p:spPr bwMode="auto">
            <a:xfrm rot="5400000" flipH="1">
              <a:off x="6131067" y="-1611979"/>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
            <p:cNvSpPr>
              <a:spLocks noChangeArrowheads="1"/>
            </p:cNvSpPr>
            <p:nvPr/>
          </p:nvSpPr>
          <p:spPr bwMode="auto">
            <a:xfrm rot="5400000">
              <a:off x="5992172" y="-2068817"/>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5" name="矩形 24"/>
          <p:cNvSpPr/>
          <p:nvPr/>
        </p:nvSpPr>
        <p:spPr>
          <a:xfrm>
            <a:off x="1955407" y="2799471"/>
            <a:ext cx="5144570" cy="270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0099FF"/>
              </a:solidFill>
              <a:latin typeface="微软雅黑" panose="020B0503020204020204" pitchFamily="34" charset="-122"/>
              <a:ea typeface="微软雅黑" panose="020B0503020204020204" pitchFamily="34" charset="-122"/>
            </a:endParaRPr>
          </a:p>
        </p:txBody>
      </p:sp>
      <p:sp>
        <p:nvSpPr>
          <p:cNvPr id="26" name="矩形 25"/>
          <p:cNvSpPr/>
          <p:nvPr/>
        </p:nvSpPr>
        <p:spPr>
          <a:xfrm>
            <a:off x="-914400" y="1809750"/>
            <a:ext cx="895350" cy="35433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214808" y="1901374"/>
            <a:ext cx="895350" cy="35433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065109" y="2487548"/>
            <a:ext cx="1624395" cy="3154710"/>
          </a:xfrm>
          <a:prstGeom prst="rect">
            <a:avLst/>
          </a:prstGeom>
          <a:noFill/>
        </p:spPr>
        <p:txBody>
          <a:bodyPr wrap="square" rtlCol="0">
            <a:spAutoFit/>
          </a:bodyPr>
          <a:lstStyle/>
          <a:p>
            <a:r>
              <a:rPr lang="en-US" altLang="zh-CN" sz="19900" b="1" dirty="0" smtClean="0">
                <a:solidFill>
                  <a:srgbClr val="0099FF"/>
                </a:solidFill>
              </a:rPr>
              <a:t>A</a:t>
            </a:r>
            <a:endParaRPr lang="zh-CN" altLang="en-US" sz="19900" b="1" dirty="0">
              <a:solidFill>
                <a:srgbClr val="0099FF"/>
              </a:solidFill>
            </a:endParaRPr>
          </a:p>
        </p:txBody>
      </p:sp>
      <p:sp>
        <p:nvSpPr>
          <p:cNvPr id="29" name="矩形 28"/>
          <p:cNvSpPr/>
          <p:nvPr/>
        </p:nvSpPr>
        <p:spPr>
          <a:xfrm>
            <a:off x="3689504" y="3095407"/>
            <a:ext cx="3305217" cy="1938992"/>
          </a:xfrm>
          <a:prstGeom prst="rect">
            <a:avLst/>
          </a:prstGeom>
        </p:spPr>
        <p:txBody>
          <a:bodyPr wrap="square" anchor="t" anchorCtr="0">
            <a:spAutoFit/>
          </a:bodyPr>
          <a:lstStyle/>
          <a:p>
            <a:pPr algn="ctr"/>
            <a:r>
              <a:rPr lang="zh-CN" altLang="en-US" sz="7200" b="1" dirty="0" smtClean="0">
                <a:solidFill>
                  <a:srgbClr val="0099FF"/>
                </a:solidFill>
                <a:latin typeface="微软雅黑" panose="020B0503020204020204" pitchFamily="34" charset="-122"/>
                <a:ea typeface="微软雅黑" panose="020B0503020204020204" pitchFamily="34" charset="-122"/>
              </a:rPr>
              <a:t>几个</a:t>
            </a:r>
            <a:r>
              <a:rPr lang="zh-CN" altLang="en-US" sz="4400" b="1" dirty="0" smtClean="0">
                <a:solidFill>
                  <a:srgbClr val="0099FF"/>
                </a:solidFill>
                <a:latin typeface="微软雅黑" panose="020B0503020204020204" pitchFamily="34" charset="-122"/>
                <a:ea typeface="微软雅黑" panose="020B0503020204020204" pitchFamily="34" charset="-122"/>
              </a:rPr>
              <a:t>比较成型的创意</a:t>
            </a:r>
            <a:endParaRPr lang="zh-CN" altLang="en-US" sz="4400" b="1" dirty="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6736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59809" y="682389"/>
            <a:ext cx="10331356" cy="4571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9809" y="728108"/>
            <a:ext cx="2333767" cy="431952"/>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Idea 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859810" y="1673161"/>
            <a:ext cx="6305266" cy="4678204"/>
          </a:xfrm>
          <a:prstGeom prst="rect">
            <a:avLst/>
          </a:prstGeom>
        </p:spPr>
        <p:txBody>
          <a:bodyPr wrap="square">
            <a:spAutoFit/>
          </a:bodyPr>
          <a:lstStyle/>
          <a:p>
            <a:pPr>
              <a:spcAft>
                <a:spcPts val="0"/>
              </a:spcAft>
            </a:pPr>
            <a:r>
              <a:rPr lang="zh-CN" altLang="en-US" sz="4000" b="1" kern="100" dirty="0">
                <a:solidFill>
                  <a:srgbClr val="0099FF"/>
                </a:solidFill>
                <a:latin typeface="微软雅黑" panose="020B0503020204020204" pitchFamily="34" charset="-122"/>
                <a:ea typeface="微软雅黑" panose="020B0503020204020204" pitchFamily="34" charset="-122"/>
                <a:cs typeface="Times New Roman" panose="02020603050405020304" pitchFamily="18" charset="0"/>
              </a:rPr>
              <a:t>基于错视原理的投影</a:t>
            </a:r>
            <a:r>
              <a:rPr lang="zh-CN" altLang="en-US" sz="4000" b="1" kern="100" dirty="0" smtClean="0">
                <a:solidFill>
                  <a:srgbClr val="0099FF"/>
                </a:solidFill>
                <a:latin typeface="微软雅黑" panose="020B0503020204020204" pitchFamily="34" charset="-122"/>
                <a:ea typeface="微软雅黑" panose="020B0503020204020204" pitchFamily="34" charset="-122"/>
                <a:cs typeface="Times New Roman" panose="02020603050405020304" pitchFamily="18" charset="0"/>
              </a:rPr>
              <a:t>系统</a:t>
            </a:r>
            <a:endParaRPr lang="en-US" altLang="zh-CN" sz="4000" b="1" kern="100" dirty="0" smtClean="0">
              <a:solidFill>
                <a:srgbClr val="0099FF"/>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endParaRPr lang="en-US" altLang="zh-CN" sz="2400" b="1" kern="100" dirty="0" smtClean="0">
              <a:solidFill>
                <a:srgbClr val="0099FF"/>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错视壁画视运用透视等技巧结合创意巧妙的构图，使一幅二维的平画呈现出三维的视觉效果，使观众误以为他们看到的画面是真实的空间。错视壁画的主要特点是：趣味化是它的目的，写实逼真是他的手段，巧妙的创意与构图则是它的关键。</a:t>
            </a:r>
          </a:p>
          <a:p>
            <a:pPr>
              <a:spcAft>
                <a:spcPts val="0"/>
              </a:spcAft>
            </a:pPr>
            <a:endParaRPr lang="zh-CN" altLang="zh-CN" kern="100" dirty="0">
              <a:latin typeface="Calibri" panose="020F0502020204030204" pitchFamily="34" charset="0"/>
              <a:cs typeface="Times New Roman" panose="02020603050405020304" pitchFamily="18" charset="0"/>
            </a:endParaRPr>
          </a:p>
          <a:p>
            <a:pPr>
              <a:spcAft>
                <a:spcPts val="0"/>
              </a:spcAft>
            </a:pPr>
            <a:r>
              <a:rPr lang="zh-CN" altLang="en-US"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rPr>
              <a:t>错</a:t>
            </a: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视图的优势在于它能在人为限定的平面上展现有透视深度的立体空间。从而拓展了建筑空间的有限范围，使其冲破所依附的二维空间的平面性，同时也使建筑空间的实际界定范围在视错觉的作用下加以延伸，达到另一种程度上的空间组合，进而可以对一些本身</a:t>
            </a:r>
            <a:r>
              <a:rPr lang="zh-CN" altLang="en-US"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rPr>
              <a:t>条件并不是</a:t>
            </a: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很好的环境空间进行弥补。</a:t>
            </a:r>
            <a:endParaRPr lang="en-US" altLang="zh-CN"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endParaRPr>
          </a:p>
          <a:p>
            <a:pPr>
              <a:spcAft>
                <a:spcPts val="0"/>
              </a:spcAft>
            </a:pPr>
            <a:endParaRPr lang="zh-CN" altLang="zh-CN" kern="100" dirty="0">
              <a:latin typeface="Calibri" panose="020F0502020204030204" pitchFamily="34" charset="0"/>
              <a:cs typeface="Times New Roman" panose="02020603050405020304" pitchFamily="18" charset="0"/>
            </a:endParaRPr>
          </a:p>
        </p:txBody>
      </p:sp>
      <p:grpSp>
        <p:nvGrpSpPr>
          <p:cNvPr id="13" name="组合 12"/>
          <p:cNvGrpSpPr/>
          <p:nvPr/>
        </p:nvGrpSpPr>
        <p:grpSpPr>
          <a:xfrm>
            <a:off x="7315200" y="1673161"/>
            <a:ext cx="3860138" cy="4345502"/>
            <a:chOff x="7601802" y="728108"/>
            <a:chExt cx="3573536" cy="3747695"/>
          </a:xfrm>
        </p:grpSpPr>
        <p:pic>
          <p:nvPicPr>
            <p:cNvPr id="15" name="图片 14"/>
            <p:cNvPicPr/>
            <p:nvPr/>
          </p:nvPicPr>
          <p:blipFill>
            <a:blip r:embed="rId2">
              <a:extLst>
                <a:ext uri="{28A0092B-C50C-407E-A947-70E740481C1C}">
                  <a14:useLocalDpi xmlns:a14="http://schemas.microsoft.com/office/drawing/2010/main" val="0"/>
                </a:ext>
              </a:extLst>
            </a:blip>
            <a:stretch>
              <a:fillRect/>
            </a:stretch>
          </p:blipFill>
          <p:spPr>
            <a:xfrm>
              <a:off x="7601802" y="2664373"/>
              <a:ext cx="1695018" cy="1811430"/>
            </a:xfrm>
            <a:prstGeom prst="rect">
              <a:avLst/>
            </a:prstGeom>
          </p:spPr>
        </p:pic>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9387028" y="2664373"/>
              <a:ext cx="1788310" cy="1811430"/>
            </a:xfrm>
            <a:prstGeom prst="rect">
              <a:avLst/>
            </a:prstGeom>
          </p:spPr>
        </p:pic>
        <p:pic>
          <p:nvPicPr>
            <p:cNvPr id="18" name="图片 17"/>
            <p:cNvPicPr/>
            <p:nvPr/>
          </p:nvPicPr>
          <p:blipFill>
            <a:blip r:embed="rId4">
              <a:extLst>
                <a:ext uri="{28A0092B-C50C-407E-A947-70E740481C1C}">
                  <a14:useLocalDpi xmlns:a14="http://schemas.microsoft.com/office/drawing/2010/main" val="0"/>
                </a:ext>
              </a:extLst>
            </a:blip>
            <a:stretch>
              <a:fillRect/>
            </a:stretch>
          </p:blipFill>
          <p:spPr>
            <a:xfrm>
              <a:off x="7601802" y="728108"/>
              <a:ext cx="3573536" cy="1840196"/>
            </a:xfrm>
            <a:prstGeom prst="rect">
              <a:avLst/>
            </a:prstGeom>
          </p:spPr>
        </p:pic>
      </p:grpSp>
    </p:spTree>
    <p:extLst>
      <p:ext uri="{BB962C8B-B14F-4D97-AF65-F5344CB8AC3E}">
        <p14:creationId xmlns:p14="http://schemas.microsoft.com/office/powerpoint/2010/main" val="28397572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59809" y="682389"/>
            <a:ext cx="10331356" cy="4571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9809" y="728108"/>
            <a:ext cx="2333767" cy="431952"/>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Idea 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859810" y="1673161"/>
            <a:ext cx="6305266" cy="5139869"/>
          </a:xfrm>
          <a:prstGeom prst="rect">
            <a:avLst/>
          </a:prstGeom>
        </p:spPr>
        <p:txBody>
          <a:bodyPr wrap="square">
            <a:spAutoFit/>
          </a:bodyPr>
          <a:lstStyle/>
          <a:p>
            <a:r>
              <a:rPr lang="zh-CN" altLang="en-US" sz="4000" b="1" dirty="0">
                <a:solidFill>
                  <a:srgbClr val="0099FF"/>
                </a:solidFill>
                <a:latin typeface="微软雅黑" panose="020B0503020204020204" pitchFamily="34" charset="-122"/>
                <a:ea typeface="微软雅黑" panose="020B0503020204020204" pitchFamily="34" charset="-122"/>
              </a:rPr>
              <a:t>单足平衡共轴双桨</a:t>
            </a:r>
            <a:endParaRPr lang="en-US" altLang="zh-CN" sz="4000" b="1" dirty="0">
              <a:solidFill>
                <a:srgbClr val="0099FF"/>
              </a:solidFill>
              <a:latin typeface="微软雅黑" panose="020B0503020204020204" pitchFamily="34" charset="-122"/>
              <a:ea typeface="微软雅黑" panose="020B0503020204020204" pitchFamily="34" charset="-122"/>
            </a:endParaRPr>
          </a:p>
          <a:p>
            <a:r>
              <a:rPr lang="zh-CN" altLang="en-US" sz="6600" b="1" dirty="0">
                <a:solidFill>
                  <a:srgbClr val="0099FF"/>
                </a:solidFill>
                <a:latin typeface="微软雅黑" panose="020B0503020204020204" pitchFamily="34" charset="-122"/>
                <a:ea typeface="微软雅黑" panose="020B0503020204020204" pitchFamily="34" charset="-122"/>
              </a:rPr>
              <a:t>三栖飞行器</a:t>
            </a:r>
            <a:endParaRPr lang="en-US" altLang="zh-CN" sz="6600" b="1" dirty="0">
              <a:solidFill>
                <a:srgbClr val="0099FF"/>
              </a:solidFill>
              <a:latin typeface="微软雅黑" panose="020B0503020204020204" pitchFamily="34" charset="-122"/>
              <a:ea typeface="微软雅黑" panose="020B0503020204020204" pitchFamily="34" charset="-122"/>
            </a:endParaRPr>
          </a:p>
          <a:p>
            <a:pPr>
              <a:spcAft>
                <a:spcPts val="0"/>
              </a:spcAft>
            </a:pPr>
            <a:endParaRPr lang="en-US" altLang="zh-CN" sz="2400" b="1" kern="100" dirty="0" smtClean="0">
              <a:solidFill>
                <a:srgbClr val="0099FF"/>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自平衡车、吸尘器、旋翼飞行器这些十分经典的机械装置或飞行装置因各自突出的特点而广为人知，但是却很少有人想到把他们结合起来，去除缺点，优势互补</a:t>
            </a:r>
            <a:r>
              <a:rPr lang="zh-CN" altLang="en-US"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rPr>
              <a:t>。</a:t>
            </a:r>
            <a:endParaRPr lang="en-US" altLang="zh-CN"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endParaRPr>
          </a:p>
          <a:p>
            <a:pPr>
              <a:spcAft>
                <a:spcPts val="0"/>
              </a:spcAft>
            </a:pPr>
            <a:endParaRPr lang="zh-CN" altLang="zh-CN"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endParaRPr>
          </a:p>
          <a:p>
            <a:pPr>
              <a:spcAft>
                <a:spcPts val="0"/>
              </a:spcAft>
            </a:pPr>
            <a:r>
              <a:rPr lang="zh-CN" altLang="en-US"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rPr>
              <a:t>错</a:t>
            </a: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视图的优势在于它能在人为限定的平面上展现有透视深度的立体空间。从而拓展了建筑空间的有限范围，使其冲破所依附的二维空间的平面性，同时也使建筑空间的实际界定范围在视错觉的作用下加以延伸，达到另一种程度上的空间组合，进而可以对一些本身</a:t>
            </a:r>
            <a:r>
              <a:rPr lang="zh-CN" altLang="en-US"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rPr>
              <a:t>条件并不是</a:t>
            </a:r>
            <a:r>
              <a:rPr lang="zh-CN" altLang="en-US" kern="100" dirty="0">
                <a:solidFill>
                  <a:srgbClr val="0099FF"/>
                </a:solidFill>
                <a:latin typeface="Calibri" panose="020F0502020204030204" pitchFamily="34" charset="0"/>
                <a:ea typeface="微软雅黑" panose="020B0503020204020204" pitchFamily="34" charset="-122"/>
                <a:cs typeface="Times New Roman" panose="02020603050405020304" pitchFamily="18" charset="0"/>
              </a:rPr>
              <a:t>很好的环境空间进行弥补。</a:t>
            </a:r>
            <a:endParaRPr lang="en-US" altLang="zh-CN" kern="100" dirty="0" smtClean="0">
              <a:solidFill>
                <a:srgbClr val="0099FF"/>
              </a:solidFill>
              <a:latin typeface="Calibri" panose="020F0502020204030204" pitchFamily="34" charset="0"/>
              <a:ea typeface="微软雅黑" panose="020B0503020204020204" pitchFamily="34" charset="-122"/>
              <a:cs typeface="Times New Roman" panose="02020603050405020304" pitchFamily="18" charset="0"/>
            </a:endParaRPr>
          </a:p>
          <a:p>
            <a:pPr>
              <a:spcAft>
                <a:spcPts val="0"/>
              </a:spcAft>
            </a:pPr>
            <a:endParaRPr lang="zh-CN" altLang="zh-CN" kern="100" dirty="0">
              <a:latin typeface="Calibri" panose="020F0502020204030204" pitchFamily="34" charset="0"/>
              <a:cs typeface="Times New Roman" panose="02020603050405020304" pitchFamily="18" charset="0"/>
            </a:endParaRPr>
          </a:p>
        </p:txBody>
      </p:sp>
      <p:grpSp>
        <p:nvGrpSpPr>
          <p:cNvPr id="13" name="组合 12"/>
          <p:cNvGrpSpPr/>
          <p:nvPr/>
        </p:nvGrpSpPr>
        <p:grpSpPr>
          <a:xfrm>
            <a:off x="7315200" y="1673161"/>
            <a:ext cx="3860137" cy="4345502"/>
            <a:chOff x="7601802" y="728108"/>
            <a:chExt cx="3573535" cy="3747695"/>
          </a:xfrm>
        </p:grpSpPr>
        <p:pic>
          <p:nvPicPr>
            <p:cNvPr id="15" name="图片 14"/>
            <p:cNvPicPr/>
            <p:nvPr/>
          </p:nvPicPr>
          <p:blipFill rotWithShape="1">
            <a:blip r:embed="rId2">
              <a:extLst>
                <a:ext uri="{28A0092B-C50C-407E-A947-70E740481C1C}">
                  <a14:useLocalDpi xmlns:a14="http://schemas.microsoft.com/office/drawing/2010/main" val="0"/>
                </a:ext>
              </a:extLst>
            </a:blip>
            <a:srcRect r="20989"/>
            <a:stretch/>
          </p:blipFill>
          <p:spPr>
            <a:xfrm>
              <a:off x="7601802" y="2664373"/>
              <a:ext cx="1642480" cy="1811430"/>
            </a:xfrm>
            <a:prstGeom prst="rect">
              <a:avLst/>
            </a:prstGeom>
          </p:spPr>
        </p:pic>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9393508" y="2664373"/>
              <a:ext cx="1775350" cy="1811430"/>
            </a:xfrm>
            <a:prstGeom prst="rect">
              <a:avLst/>
            </a:prstGeom>
          </p:spPr>
        </p:pic>
        <p:pic>
          <p:nvPicPr>
            <p:cNvPr id="18" name="图片 17"/>
            <p:cNvPicPr/>
            <p:nvPr/>
          </p:nvPicPr>
          <p:blipFill rotWithShape="1">
            <a:blip r:embed="rId4">
              <a:extLst>
                <a:ext uri="{28A0092B-C50C-407E-A947-70E740481C1C}">
                  <a14:useLocalDpi xmlns:a14="http://schemas.microsoft.com/office/drawing/2010/main" val="0"/>
                </a:ext>
              </a:extLst>
            </a:blip>
            <a:srcRect b="7356"/>
            <a:stretch/>
          </p:blipFill>
          <p:spPr>
            <a:xfrm>
              <a:off x="7601802" y="728108"/>
              <a:ext cx="3573535" cy="1840914"/>
            </a:xfrm>
            <a:prstGeom prst="rect">
              <a:avLst/>
            </a:prstGeom>
          </p:spPr>
        </p:pic>
      </p:grpSp>
    </p:spTree>
    <p:extLst>
      <p:ext uri="{BB962C8B-B14F-4D97-AF65-F5344CB8AC3E}">
        <p14:creationId xmlns:p14="http://schemas.microsoft.com/office/powerpoint/2010/main" val="11098556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图示 1"/>
          <p:cNvGraphicFramePr/>
          <p:nvPr>
            <p:extLst>
              <p:ext uri="{D42A27DB-BD31-4B8C-83A1-F6EECF244321}">
                <p14:modId xmlns:p14="http://schemas.microsoft.com/office/powerpoint/2010/main" val="3584271457"/>
              </p:ext>
            </p:extLst>
          </p:nvPr>
        </p:nvGraphicFramePr>
        <p:xfrm>
          <a:off x="290545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098510" y="926021"/>
            <a:ext cx="1336899" cy="5016758"/>
          </a:xfrm>
          <a:prstGeom prst="rect">
            <a:avLst/>
          </a:prstGeom>
        </p:spPr>
        <p:txBody>
          <a:bodyPr wrap="square">
            <a:spAutoFit/>
          </a:bodyPr>
          <a:lstStyle/>
          <a:p>
            <a:pPr algn="r"/>
            <a:r>
              <a:rPr lang="zh-CN" altLang="en-US" sz="8000" b="1" dirty="0">
                <a:solidFill>
                  <a:srgbClr val="0099FF"/>
                </a:solidFill>
                <a:latin typeface="微软雅黑" panose="020B0503020204020204" pitchFamily="34" charset="-122"/>
                <a:ea typeface="微软雅黑" panose="020B0503020204020204" pitchFamily="34" charset="-122"/>
              </a:rPr>
              <a:t>针灸铜人</a:t>
            </a:r>
            <a:endParaRPr lang="en-US" altLang="zh-CN" sz="9600" b="1" dirty="0">
              <a:solidFill>
                <a:srgbClr val="0099FF"/>
              </a:solidFill>
              <a:latin typeface="微软雅黑" panose="020B0503020204020204" pitchFamily="34" charset="-122"/>
              <a:ea typeface="微软雅黑" panose="020B0503020204020204" pitchFamily="34" charset="-122"/>
            </a:endParaRPr>
          </a:p>
        </p:txBody>
      </p:sp>
      <p:sp>
        <p:nvSpPr>
          <p:cNvPr id="8" name="矩形 7"/>
          <p:cNvSpPr/>
          <p:nvPr/>
        </p:nvSpPr>
        <p:spPr>
          <a:xfrm rot="5400000">
            <a:off x="-284350" y="1876929"/>
            <a:ext cx="2333767" cy="431952"/>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Idea 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209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508181" y="660485"/>
            <a:ext cx="7222912" cy="4332430"/>
            <a:chOff x="963139" y="225054"/>
            <a:chExt cx="10430573" cy="6223818"/>
          </a:xfrm>
        </p:grpSpPr>
        <p:sp>
          <p:nvSpPr>
            <p:cNvPr id="2" name="矩形 1"/>
            <p:cNvSpPr/>
            <p:nvPr/>
          </p:nvSpPr>
          <p:spPr>
            <a:xfrm>
              <a:off x="963139" y="1856728"/>
              <a:ext cx="10430573" cy="28800"/>
            </a:xfrm>
            <a:prstGeom prst="rect">
              <a:avLst/>
            </a:prstGeom>
            <a:solidFill>
              <a:srgbClr val="0099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5400000" flipV="1">
              <a:off x="10218" y="3322563"/>
              <a:ext cx="6223818" cy="28800"/>
            </a:xfrm>
            <a:prstGeom prst="rect">
              <a:avLst/>
            </a:prstGeom>
            <a:solidFill>
              <a:srgbClr val="0099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65943" y="554749"/>
              <a:ext cx="1494972" cy="1197344"/>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Idea</a:t>
              </a:r>
            </a:p>
            <a:p>
              <a:pPr algn="ctr"/>
              <a:r>
                <a:rPr lang="en-US" altLang="zh-CN" sz="3600" b="1" dirty="0" smtClean="0"/>
                <a:t>04</a:t>
              </a:r>
              <a:endParaRPr lang="zh-CN" altLang="en-US" sz="3600" b="1" dirty="0"/>
            </a:p>
          </p:txBody>
        </p:sp>
      </p:grpSp>
      <p:sp>
        <p:nvSpPr>
          <p:cNvPr id="14" name="文本框 13"/>
          <p:cNvSpPr txBox="1"/>
          <p:nvPr/>
        </p:nvSpPr>
        <p:spPr>
          <a:xfrm>
            <a:off x="2114861" y="1948209"/>
            <a:ext cx="6400800" cy="4739759"/>
          </a:xfrm>
          <a:prstGeom prst="rect">
            <a:avLst/>
          </a:prstGeom>
          <a:noFill/>
        </p:spPr>
        <p:txBody>
          <a:bodyPr wrap="square" rtlCol="0">
            <a:spAutoFit/>
          </a:bodyPr>
          <a:lstStyle/>
          <a:p>
            <a:r>
              <a:rPr lang="zh-CN" altLang="en-US" sz="3600" b="1" dirty="0" smtClean="0">
                <a:solidFill>
                  <a:srgbClr val="0099FF"/>
                </a:solidFill>
                <a:latin typeface="微软雅黑" panose="020B0503020204020204" pitchFamily="34" charset="-122"/>
                <a:ea typeface="微软雅黑" panose="020B0503020204020204" pitchFamily="34" charset="-122"/>
              </a:rPr>
              <a:t>川剧变脸机器人</a:t>
            </a:r>
            <a:endParaRPr lang="en-US" altLang="zh-CN" sz="2000" b="1" dirty="0" smtClean="0">
              <a:solidFill>
                <a:srgbClr val="0099FF"/>
              </a:solidFill>
              <a:latin typeface="微软雅黑" panose="020B0503020204020204" pitchFamily="34" charset="-122"/>
              <a:ea typeface="微软雅黑" panose="020B0503020204020204" pitchFamily="34" charset="-122"/>
            </a:endParaRPr>
          </a:p>
          <a:p>
            <a:endParaRPr lang="en-US" altLang="zh-CN" sz="2000" b="1" dirty="0" smtClean="0">
              <a:solidFill>
                <a:srgbClr val="0099FF"/>
              </a:solidFill>
              <a:latin typeface="微软雅黑" panose="020B0503020204020204" pitchFamily="34" charset="-122"/>
              <a:ea typeface="微软雅黑" panose="020B0503020204020204" pitchFamily="34" charset="-122"/>
            </a:endParaRPr>
          </a:p>
          <a:p>
            <a:r>
              <a:rPr lang="zh-CN" altLang="en-US" sz="1400" b="1" dirty="0">
                <a:solidFill>
                  <a:srgbClr val="0099FF"/>
                </a:solidFill>
                <a:latin typeface="微软雅黑" panose="020B0503020204020204" pitchFamily="34" charset="-122"/>
                <a:ea typeface="微软雅黑" panose="020B0503020204020204" pitchFamily="34" charset="-122"/>
              </a:rPr>
              <a:t>变脸</a:t>
            </a:r>
            <a:r>
              <a:rPr lang="zh-CN" altLang="en-US" sz="1400" b="1" dirty="0" smtClean="0">
                <a:solidFill>
                  <a:srgbClr val="0099FF"/>
                </a:solidFill>
                <a:latin typeface="微软雅黑" panose="020B0503020204020204" pitchFamily="34" charset="-122"/>
                <a:ea typeface="微软雅黑" panose="020B0503020204020204" pitchFamily="34" charset="-122"/>
              </a:rPr>
              <a:t>是川剧表演艺术的特殊</a:t>
            </a:r>
            <a:r>
              <a:rPr lang="zh-CN" altLang="en-US" sz="1400" b="1" dirty="0">
                <a:solidFill>
                  <a:srgbClr val="0099FF"/>
                </a:solidFill>
                <a:latin typeface="微软雅黑" panose="020B0503020204020204" pitchFamily="34" charset="-122"/>
                <a:ea typeface="微软雅黑" panose="020B0503020204020204" pitchFamily="34" charset="-122"/>
              </a:rPr>
              <a:t>技巧之一。它是剧中人物内心思想感情的一种浪漫主义表现</a:t>
            </a:r>
            <a:r>
              <a:rPr lang="zh-CN" altLang="en-US" sz="1400" b="1" dirty="0" smtClean="0">
                <a:solidFill>
                  <a:srgbClr val="0099FF"/>
                </a:solidFill>
                <a:latin typeface="微软雅黑" panose="020B0503020204020204" pitchFamily="34" charset="-122"/>
                <a:ea typeface="微软雅黑" panose="020B0503020204020204" pitchFamily="34" charset="-122"/>
              </a:rPr>
              <a:t>手法。</a:t>
            </a:r>
            <a:r>
              <a:rPr lang="zh-CN" altLang="en-US" sz="1400" b="1" dirty="0">
                <a:solidFill>
                  <a:srgbClr val="0099FF"/>
                </a:solidFill>
                <a:latin typeface="微软雅黑" panose="020B0503020204020204" pitchFamily="34" charset="-122"/>
                <a:ea typeface="微软雅黑" panose="020B0503020204020204" pitchFamily="34" charset="-122"/>
              </a:rPr>
              <a:t>变脸的方法大体分为三种</a:t>
            </a:r>
            <a:r>
              <a:rPr lang="en-US" altLang="zh-CN" sz="1400" b="1" dirty="0">
                <a:solidFill>
                  <a:srgbClr val="0099FF"/>
                </a:solidFill>
                <a:latin typeface="微软雅黑" panose="020B0503020204020204" pitchFamily="34" charset="-122"/>
                <a:ea typeface="微软雅黑" panose="020B0503020204020204" pitchFamily="34" charset="-122"/>
              </a:rPr>
              <a:t>——</a:t>
            </a:r>
            <a:r>
              <a:rPr lang="zh-CN" altLang="en-US" sz="1400" b="1" dirty="0">
                <a:solidFill>
                  <a:srgbClr val="0099FF"/>
                </a:solidFill>
                <a:latin typeface="微软雅黑" panose="020B0503020204020204" pitchFamily="34" charset="-122"/>
                <a:ea typeface="微软雅黑" panose="020B0503020204020204" pitchFamily="34" charset="-122"/>
              </a:rPr>
              <a:t>抹脸、吹脸、扯脸。</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抹脸：将油彩涂在脸的某一特定部位上，到时用手往脸上一抹，就可变成另外一种脸色。如果要全部变，则油彩涂于额上或眉毛上，如果只变下半部脸，则油彩可涂在脸或鼻子上。</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吹脸：只适合于粉末状的化妆品，如金粉、墨粉、银粉等，有的是在舞台的地面上摆一个很小的盒子，内装粉末，演员到时做一个伏地的舞蹈动作，趁机将脸贴近盒子一吹，粉末扑在脸上，立即变成另一种颜色的脸。</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
            </a:r>
            <a:br>
              <a:rPr lang="zh-CN" altLang="en-US" sz="1400" b="1" dirty="0">
                <a:solidFill>
                  <a:srgbClr val="0099FF"/>
                </a:solidFill>
                <a:latin typeface="微软雅黑" panose="020B0503020204020204" pitchFamily="34" charset="-122"/>
                <a:ea typeface="微软雅黑" panose="020B0503020204020204" pitchFamily="34" charset="-122"/>
              </a:rPr>
            </a:br>
            <a:r>
              <a:rPr lang="zh-CN" altLang="en-US" sz="1400" b="1" dirty="0">
                <a:solidFill>
                  <a:srgbClr val="0099FF"/>
                </a:solidFill>
                <a:latin typeface="微软雅黑" panose="020B0503020204020204" pitchFamily="34" charset="-122"/>
                <a:ea typeface="微软雅黑" panose="020B0503020204020204" pitchFamily="34" charset="-122"/>
              </a:rPr>
              <a:t>扯脸：比较复杂的一种变脸方法。它是事前将脸谱画在一张张绸子上，剪好，每张脸谱上都系一根丝线。再一张一张地贴在脸上，丝线则系在衣服的某一个顺手而又不引人注目的地方，随着表演的需要，在舞蹈动作的掩护下，再一张一张地扯下来。</a:t>
            </a:r>
            <a:r>
              <a:rPr lang="zh-CN" altLang="en-US" sz="3600" dirty="0"/>
              <a:t/>
            </a:r>
            <a:br>
              <a:rPr lang="zh-CN" altLang="en-US" sz="3600" dirty="0"/>
            </a:br>
            <a:endParaRPr lang="zh-CN" altLang="en-US" sz="3600" b="1" dirty="0">
              <a:solidFill>
                <a:srgbClr val="0099FF"/>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l="10558" b="4439"/>
          <a:stretch/>
        </p:blipFill>
        <p:spPr>
          <a:xfrm>
            <a:off x="9001684" y="1107697"/>
            <a:ext cx="2254182" cy="1611086"/>
          </a:xfrm>
          <a:prstGeom prst="rect">
            <a:avLst/>
          </a:prstGeom>
          <a:ln>
            <a:noFill/>
          </a:ln>
          <a:effectLst>
            <a:softEdge rad="112500"/>
          </a:effectLst>
        </p:spPr>
      </p:pic>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t="5429" b="22963"/>
          <a:stretch/>
        </p:blipFill>
        <p:spPr>
          <a:xfrm>
            <a:off x="9001684" y="2855724"/>
            <a:ext cx="2254182" cy="1645169"/>
          </a:xfrm>
          <a:prstGeom prst="rect">
            <a:avLst/>
          </a:prstGeom>
          <a:ln>
            <a:noFill/>
          </a:ln>
          <a:effectLst>
            <a:softEdge rad="112500"/>
          </a:effectLst>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1684" y="4637834"/>
            <a:ext cx="2254182" cy="1435737"/>
          </a:xfrm>
          <a:prstGeom prst="rect">
            <a:avLst/>
          </a:prstGeom>
          <a:ln>
            <a:noFill/>
          </a:ln>
          <a:effectLst>
            <a:softEdge rad="112500"/>
          </a:effectLst>
        </p:spPr>
      </p:pic>
    </p:spTree>
    <p:extLst>
      <p:ext uri="{BB962C8B-B14F-4D97-AF65-F5344CB8AC3E}">
        <p14:creationId xmlns:p14="http://schemas.microsoft.com/office/powerpoint/2010/main" val="9255348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41640" y="3251259"/>
            <a:ext cx="12833751" cy="1600700"/>
            <a:chOff x="-341640" y="3251259"/>
            <a:chExt cx="12833751" cy="1600700"/>
          </a:xfrm>
        </p:grpSpPr>
        <p:sp>
          <p:nvSpPr>
            <p:cNvPr id="5" name="Rectangle 2"/>
            <p:cNvSpPr>
              <a:spLocks noChangeArrowheads="1"/>
            </p:cNvSpPr>
            <p:nvPr/>
          </p:nvSpPr>
          <p:spPr bwMode="auto">
            <a:xfrm rot="5400000">
              <a:off x="6122800" y="-2532682"/>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Line 3"/>
            <p:cNvSpPr>
              <a:spLocks noChangeShapeType="1"/>
            </p:cNvSpPr>
            <p:nvPr/>
          </p:nvSpPr>
          <p:spPr bwMode="auto">
            <a:xfrm rot="5400000" flipH="1">
              <a:off x="6140548" y="-2158372"/>
              <a:ext cx="0" cy="12703124"/>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
            <p:cNvSpPr>
              <a:spLocks noChangeShapeType="1"/>
            </p:cNvSpPr>
            <p:nvPr/>
          </p:nvSpPr>
          <p:spPr bwMode="auto">
            <a:xfrm rot="5400000" flipH="1">
              <a:off x="6000593" y="-2277329"/>
              <a:ext cx="0" cy="12684465"/>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
            <p:cNvSpPr>
              <a:spLocks noChangeShapeType="1"/>
            </p:cNvSpPr>
            <p:nvPr/>
          </p:nvSpPr>
          <p:spPr bwMode="auto">
            <a:xfrm rot="5400000" flipH="1">
              <a:off x="6149728" y="-2717895"/>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p:cNvSpPr>
              <a:spLocks noChangeShapeType="1"/>
            </p:cNvSpPr>
            <p:nvPr/>
          </p:nvSpPr>
          <p:spPr bwMode="auto">
            <a:xfrm rot="5400000" flipH="1">
              <a:off x="6149879" y="-2463548"/>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p:cNvSpPr>
              <a:spLocks noChangeShapeType="1"/>
            </p:cNvSpPr>
            <p:nvPr/>
          </p:nvSpPr>
          <p:spPr bwMode="auto">
            <a:xfrm rot="5400000" flipH="1">
              <a:off x="6149728" y="-2378655"/>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2"/>
            <p:cNvSpPr>
              <a:spLocks noChangeArrowheads="1"/>
            </p:cNvSpPr>
            <p:nvPr/>
          </p:nvSpPr>
          <p:spPr bwMode="auto">
            <a:xfrm rot="5400000">
              <a:off x="6061964" y="-3021721"/>
              <a:ext cx="138506"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Line 3"/>
            <p:cNvSpPr>
              <a:spLocks noChangeShapeType="1"/>
            </p:cNvSpPr>
            <p:nvPr/>
          </p:nvSpPr>
          <p:spPr bwMode="auto">
            <a:xfrm rot="5400000" flipH="1">
              <a:off x="6063798" y="-2897942"/>
              <a:ext cx="0" cy="12703124"/>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
            <p:cNvSpPr>
              <a:spLocks noChangeShapeType="1"/>
            </p:cNvSpPr>
            <p:nvPr/>
          </p:nvSpPr>
          <p:spPr bwMode="auto">
            <a:xfrm rot="5400000" flipH="1">
              <a:off x="6131217" y="-1490274"/>
              <a:ext cx="0" cy="12684465"/>
            </a:xfrm>
            <a:prstGeom prst="line">
              <a:avLst/>
            </a:prstGeom>
            <a:noFill/>
            <a:ln w="1016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
            <p:cNvSpPr>
              <a:spLocks noChangeShapeType="1"/>
            </p:cNvSpPr>
            <p:nvPr/>
          </p:nvSpPr>
          <p:spPr bwMode="auto">
            <a:xfrm rot="5400000" flipH="1">
              <a:off x="6149496" y="-1858050"/>
              <a:ext cx="766"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6"/>
            <p:cNvSpPr>
              <a:spLocks noChangeShapeType="1"/>
            </p:cNvSpPr>
            <p:nvPr/>
          </p:nvSpPr>
          <p:spPr bwMode="auto">
            <a:xfrm rot="5400000" flipH="1">
              <a:off x="6000594" y="-2787622"/>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rot="5400000" flipH="1">
              <a:off x="6149495" y="-1978351"/>
              <a:ext cx="765"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2"/>
            <p:cNvSpPr>
              <a:spLocks noChangeArrowheads="1"/>
            </p:cNvSpPr>
            <p:nvPr/>
          </p:nvSpPr>
          <p:spPr bwMode="auto">
            <a:xfrm rot="5400000">
              <a:off x="6104138" y="-2642129"/>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Rectangle 2"/>
            <p:cNvSpPr>
              <a:spLocks noChangeArrowheads="1"/>
            </p:cNvSpPr>
            <p:nvPr/>
          </p:nvSpPr>
          <p:spPr bwMode="auto">
            <a:xfrm rot="5400000">
              <a:off x="6104138" y="-1766006"/>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6"/>
            <p:cNvSpPr>
              <a:spLocks noChangeShapeType="1"/>
            </p:cNvSpPr>
            <p:nvPr/>
          </p:nvSpPr>
          <p:spPr bwMode="auto">
            <a:xfrm rot="5400000" flipH="1">
              <a:off x="6131217" y="-1696872"/>
              <a:ext cx="0"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7"/>
            <p:cNvSpPr>
              <a:spLocks noChangeShapeType="1"/>
            </p:cNvSpPr>
            <p:nvPr/>
          </p:nvSpPr>
          <p:spPr bwMode="auto">
            <a:xfrm rot="5400000" flipH="1">
              <a:off x="6131067" y="-1611979"/>
              <a:ext cx="299" cy="12684465"/>
            </a:xfrm>
            <a:prstGeom prst="line">
              <a:avLst/>
            </a:prstGeom>
            <a:noFill/>
            <a:ln w="635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
            <p:cNvSpPr>
              <a:spLocks noChangeArrowheads="1"/>
            </p:cNvSpPr>
            <p:nvPr/>
          </p:nvSpPr>
          <p:spPr bwMode="auto">
            <a:xfrm rot="5400000">
              <a:off x="5992172" y="-2068817"/>
              <a:ext cx="54158" cy="12684465"/>
            </a:xfrm>
            <a:prstGeom prst="rect">
              <a:avLst/>
            </a:prstGeom>
            <a:solidFill>
              <a:srgbClr val="0099FF"/>
            </a:solid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5" name="矩形 24"/>
          <p:cNvSpPr/>
          <p:nvPr/>
        </p:nvSpPr>
        <p:spPr>
          <a:xfrm>
            <a:off x="5372100" y="2753877"/>
            <a:ext cx="5773540" cy="270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0099FF"/>
              </a:solidFill>
              <a:latin typeface="微软雅黑" panose="020B0503020204020204" pitchFamily="34" charset="-122"/>
              <a:ea typeface="微软雅黑" panose="020B0503020204020204" pitchFamily="34" charset="-122"/>
            </a:endParaRPr>
          </a:p>
        </p:txBody>
      </p:sp>
      <p:sp>
        <p:nvSpPr>
          <p:cNvPr id="26" name="矩形 25"/>
          <p:cNvSpPr/>
          <p:nvPr/>
        </p:nvSpPr>
        <p:spPr>
          <a:xfrm>
            <a:off x="-914400" y="1809750"/>
            <a:ext cx="895350" cy="35433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214808" y="1901374"/>
            <a:ext cx="895350" cy="35433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9460075" y="2487548"/>
            <a:ext cx="1373268" cy="3154710"/>
          </a:xfrm>
          <a:prstGeom prst="rect">
            <a:avLst/>
          </a:prstGeom>
          <a:noFill/>
        </p:spPr>
        <p:txBody>
          <a:bodyPr wrap="square" rtlCol="0">
            <a:spAutoFit/>
          </a:bodyPr>
          <a:lstStyle/>
          <a:p>
            <a:r>
              <a:rPr lang="en-US" altLang="zh-CN" sz="19900" b="1" dirty="0">
                <a:solidFill>
                  <a:srgbClr val="0099FF"/>
                </a:solidFill>
              </a:rPr>
              <a:t>B</a:t>
            </a:r>
            <a:endParaRPr lang="zh-CN" altLang="en-US" sz="19900" b="1" dirty="0">
              <a:solidFill>
                <a:srgbClr val="0099FF"/>
              </a:solidFill>
            </a:endParaRPr>
          </a:p>
        </p:txBody>
      </p:sp>
      <p:sp>
        <p:nvSpPr>
          <p:cNvPr id="29" name="矩形 28"/>
          <p:cNvSpPr/>
          <p:nvPr/>
        </p:nvSpPr>
        <p:spPr>
          <a:xfrm>
            <a:off x="4642466" y="3187740"/>
            <a:ext cx="4807546" cy="1754326"/>
          </a:xfrm>
          <a:prstGeom prst="rect">
            <a:avLst/>
          </a:prstGeom>
        </p:spPr>
        <p:txBody>
          <a:bodyPr wrap="square" anchor="t" anchorCtr="0">
            <a:spAutoFit/>
          </a:bodyPr>
          <a:lstStyle/>
          <a:p>
            <a:pPr algn="r"/>
            <a:r>
              <a:rPr lang="zh-CN" altLang="en-US" sz="4800" b="1" dirty="0" smtClean="0">
                <a:solidFill>
                  <a:srgbClr val="0099FF"/>
                </a:solidFill>
                <a:latin typeface="微软雅黑" panose="020B0503020204020204" pitchFamily="34" charset="-122"/>
                <a:ea typeface="微软雅黑" panose="020B0503020204020204" pitchFamily="34" charset="-122"/>
              </a:rPr>
              <a:t>     </a:t>
            </a:r>
            <a:r>
              <a:rPr lang="zh-CN" altLang="en-US" sz="7200" b="1" dirty="0" smtClean="0">
                <a:solidFill>
                  <a:srgbClr val="0099FF"/>
                </a:solidFill>
                <a:latin typeface="微软雅黑" panose="020B0503020204020204" pitchFamily="34" charset="-122"/>
                <a:ea typeface="微软雅黑" panose="020B0503020204020204" pitchFamily="34" charset="-122"/>
              </a:rPr>
              <a:t>那些想去</a:t>
            </a:r>
            <a:r>
              <a:rPr lang="zh-CN" altLang="en-US" sz="3600" b="1" dirty="0" smtClean="0">
                <a:solidFill>
                  <a:srgbClr val="0099FF"/>
                </a:solidFill>
                <a:latin typeface="微软雅黑" panose="020B0503020204020204" pitchFamily="34" charset="-122"/>
                <a:ea typeface="微软雅黑" panose="020B0503020204020204" pitchFamily="34" charset="-122"/>
              </a:rPr>
              <a:t>改善或解决的现象</a:t>
            </a:r>
            <a:endParaRPr lang="zh-CN" altLang="en-US" sz="1400" b="1" dirty="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8086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4080"/>
          <a:stretch/>
        </p:blipFill>
        <p:spPr>
          <a:xfrm>
            <a:off x="0" y="0"/>
            <a:ext cx="12192000" cy="6898984"/>
          </a:xfrm>
          <a:prstGeom prst="rect">
            <a:avLst/>
          </a:prstGeom>
        </p:spPr>
      </p:pic>
      <p:sp>
        <p:nvSpPr>
          <p:cNvPr id="8" name="矩形 7"/>
          <p:cNvSpPr/>
          <p:nvPr/>
        </p:nvSpPr>
        <p:spPr>
          <a:xfrm>
            <a:off x="0" y="5505450"/>
            <a:ext cx="12192000" cy="781050"/>
          </a:xfrm>
          <a:prstGeom prst="rect">
            <a:avLst/>
          </a:prstGeom>
          <a:solidFill>
            <a:srgbClr val="0099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96050" y="5122740"/>
            <a:ext cx="5924550" cy="1200329"/>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堪忧的</a:t>
            </a:r>
            <a:r>
              <a:rPr lang="zh-CN" altLang="en-US" sz="7200" b="1" dirty="0">
                <a:solidFill>
                  <a:schemeClr val="bg1"/>
                </a:solidFill>
                <a:latin typeface="微软雅黑" panose="020B0503020204020204" pitchFamily="34" charset="-122"/>
                <a:ea typeface="微软雅黑" panose="020B0503020204020204" pitchFamily="34" charset="-122"/>
              </a:rPr>
              <a:t>水质</a:t>
            </a:r>
            <a:r>
              <a:rPr lang="zh-CN" altLang="en-US" sz="7200" b="1" dirty="0" smtClean="0">
                <a:solidFill>
                  <a:schemeClr val="bg1"/>
                </a:solidFill>
                <a:latin typeface="微软雅黑" panose="020B0503020204020204" pitchFamily="34" charset="-122"/>
                <a:ea typeface="微软雅黑" panose="020B0503020204020204" pitchFamily="34" charset="-122"/>
              </a:rPr>
              <a:t>安全</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0109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644887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4041" y="-14041"/>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1769970" y="0"/>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11755930" y="6462913"/>
            <a:ext cx="422030" cy="45011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13355"/>
          <a:stretch/>
        </p:blipFill>
        <p:spPr>
          <a:xfrm>
            <a:off x="0" y="-28575"/>
            <a:ext cx="12192000" cy="6927560"/>
          </a:xfrm>
          <a:prstGeom prst="rect">
            <a:avLst/>
          </a:prstGeom>
        </p:spPr>
      </p:pic>
      <p:sp>
        <p:nvSpPr>
          <p:cNvPr id="3" name="矩形 2"/>
          <p:cNvSpPr/>
          <p:nvPr/>
        </p:nvSpPr>
        <p:spPr>
          <a:xfrm>
            <a:off x="9545122" y="-28575"/>
            <a:ext cx="2646878" cy="6927559"/>
          </a:xfrm>
          <a:prstGeom prst="rect">
            <a:avLst/>
          </a:prstGeom>
          <a:solidFill>
            <a:srgbClr val="0099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5413827" y="120813"/>
            <a:ext cx="1364343" cy="12192000"/>
          </a:xfrm>
          <a:prstGeom prst="rect">
            <a:avLst/>
          </a:prstGeom>
          <a:solidFill>
            <a:srgbClr val="0099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545122" y="5678204"/>
            <a:ext cx="2646878" cy="1077218"/>
          </a:xfrm>
          <a:prstGeom prst="rect">
            <a:avLst/>
          </a:prstGeom>
          <a:noFill/>
        </p:spPr>
        <p:txBody>
          <a:bodyPr wrap="none" rtlCol="0">
            <a:spAutoFit/>
          </a:bodyPr>
          <a:lstStyle/>
          <a:p>
            <a:pPr algn="r"/>
            <a:r>
              <a:rPr lang="zh-CN" altLang="en-US" sz="3200" b="1" dirty="0" smtClean="0">
                <a:solidFill>
                  <a:schemeClr val="bg1"/>
                </a:solidFill>
                <a:latin typeface="微软雅黑" panose="020B0503020204020204" pitchFamily="34" charset="-122"/>
                <a:ea typeface="微软雅黑" panose="020B0503020204020204" pitchFamily="34" charset="-122"/>
              </a:rPr>
              <a:t>提高救援效率</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algn="r"/>
            <a:r>
              <a:rPr lang="zh-CN" altLang="en-US" sz="3200" b="1" dirty="0" smtClean="0">
                <a:solidFill>
                  <a:schemeClr val="bg1"/>
                </a:solidFill>
                <a:latin typeface="微软雅黑" panose="020B0503020204020204" pitchFamily="34" charset="-122"/>
                <a:ea typeface="微软雅黑" panose="020B0503020204020204" pitchFamily="34" charset="-122"/>
              </a:rPr>
              <a:t>防止二次伤害</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9217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497</Words>
  <Application>Microsoft Office PowerPoint</Application>
  <PresentationFormat>宽屏</PresentationFormat>
  <Paragraphs>48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张旭</dc:creator>
  <cp:lastModifiedBy>张旭</cp:lastModifiedBy>
  <cp:revision>61</cp:revision>
  <dcterms:created xsi:type="dcterms:W3CDTF">2014-01-13T07:06:15Z</dcterms:created>
  <dcterms:modified xsi:type="dcterms:W3CDTF">2014-01-17T04:45:19Z</dcterms:modified>
</cp:coreProperties>
</file>