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10"/>
  </p:notesMasterIdLst>
  <p:sldIdLst>
    <p:sldId id="256" r:id="rId3"/>
    <p:sldId id="257" r:id="rId4"/>
    <p:sldId id="258" r:id="rId5"/>
    <p:sldId id="260" r:id="rId6"/>
    <p:sldId id="261" r:id="rId7"/>
    <p:sldId id="262" r:id="rId8"/>
    <p:sldId id="259" r:id="rId9"/>
  </p:sldIdLst>
  <p:sldSz cx="12192000" cy="6858000"/>
  <p:notesSz cx="6858000" cy="9144000"/>
  <p:embeddedFontLst>
    <p:embeddedFont>
      <p:font typeface="Century Gothic" panose="020B0502020202020204" pitchFamily="34" charset="0"/>
      <p:regular r:id="rId11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Garamond" panose="02020404030301010803" pitchFamily="18" charset="0"/>
      <p:regular r:id="rId19"/>
      <p:bold r:id="rId20"/>
      <p: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i+E9ps+hKPLH309NTIq3rreJ3E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" name="Google Shape;20;p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9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>
            <a:solidFill>
              <a:srgbClr val="FEFEF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3;p9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4" name="Google Shape;24;p9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" name="Google Shape;25;p9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" name="Google Shape;26;p9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7" name="Google Shape;27;p9"/>
          <p:cNvSpPr txBox="1"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800"/>
              <a:buFont typeface="Arial"/>
              <a:buNone/>
              <a:defRPr sz="6800" b="0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5318760" y="1341256"/>
            <a:ext cx="1554480" cy="485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1629100" y="5177408"/>
            <a:ext cx="573029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06920" y="5177408"/>
            <a:ext cx="195598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圖片" type="picTx">
  <p:cSld name="PICTURE_WITH_CAPTION_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7"/>
          <p:cNvSpPr>
            <a:spLocks noGrp="1"/>
          </p:cNvSpPr>
          <p:nvPr>
            <p:ph type="pic" idx="2"/>
          </p:nvPr>
        </p:nvSpPr>
        <p:spPr>
          <a:xfrm>
            <a:off x="228599" y="237744"/>
            <a:ext cx="7696201" cy="6382512"/>
          </a:xfrm>
          <a:prstGeom prst="rect">
            <a:avLst/>
          </a:prstGeom>
          <a:solidFill>
            <a:srgbClr val="95C77F"/>
          </a:solidFill>
          <a:ln>
            <a:noFill/>
          </a:ln>
        </p:spPr>
      </p:sp>
      <p:sp>
        <p:nvSpPr>
          <p:cNvPr id="112" name="Google Shape;112;p17"/>
          <p:cNvSpPr txBox="1">
            <a:spLocks noGrp="1"/>
          </p:cNvSpPr>
          <p:nvPr>
            <p:ph type="dt" idx="10"/>
          </p:nvPr>
        </p:nvSpPr>
        <p:spPr>
          <a:xfrm>
            <a:off x="5662337" y="6035040"/>
            <a:ext cx="2071963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ftr" idx="11"/>
          </p:nvPr>
        </p:nvSpPr>
        <p:spPr>
          <a:xfrm>
            <a:off x="612648" y="6035040"/>
            <a:ext cx="458800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ldNum" idx="12"/>
          </p:nvPr>
        </p:nvSpPr>
        <p:spPr>
          <a:xfrm>
            <a:off x="10396728" y="6035040"/>
            <a:ext cx="122529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 b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8477250" y="2386584"/>
            <a:ext cx="3144774" cy="3511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 rot="5400000">
            <a:off x="4171188" y="-1001268"/>
            <a:ext cx="3849624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 rot="5400000">
            <a:off x="7543800" y="2209800"/>
            <a:ext cx="525780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1"/>
          </p:nvPr>
        </p:nvSpPr>
        <p:spPr>
          <a:xfrm rot="5400000">
            <a:off x="2247900" y="-647700"/>
            <a:ext cx="5257800" cy="80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" name="Google Shape;47;p8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8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8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51" name="Google Shape;51;p8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2" name="Google Shape;52;p8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3" name="Google Shape;53;p8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4" name="Google Shape;54;p8"/>
          <p:cNvSpPr txBox="1"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Arial"/>
              <a:buNone/>
              <a:defRPr sz="6800" b="0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5318760" y="1341256"/>
            <a:ext cx="1554480" cy="485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1629100" y="5177408"/>
            <a:ext cx="573029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606920" y="5177408"/>
            <a:ext cx="195598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章節標題" type="secHead">
  <p:cSld name="SECTION_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7" name="Google Shape;67;p1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2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2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Arial"/>
              <a:buNone/>
              <a:defRPr sz="6800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1" name="Google Shape;71;p12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72" name="Google Shape;72;p12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3" name="Google Shape;73;p12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4" name="Google Shape;74;p12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dt" idx="10"/>
          </p:nvPr>
        </p:nvSpPr>
        <p:spPr>
          <a:xfrm>
            <a:off x="5318760" y="1344502"/>
            <a:ext cx="1554480" cy="498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ftr" idx="11"/>
          </p:nvPr>
        </p:nvSpPr>
        <p:spPr>
          <a:xfrm>
            <a:off x="1629157" y="5177408"/>
            <a:ext cx="5660134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sldNum" idx="12"/>
          </p:nvPr>
        </p:nvSpPr>
        <p:spPr>
          <a:xfrm>
            <a:off x="8604504" y="5177408"/>
            <a:ext cx="1958339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2"/>
          </p:nvPr>
        </p:nvSpPr>
        <p:spPr>
          <a:xfrm>
            <a:off x="646176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 b="1" i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body" idx="2"/>
          </p:nvPr>
        </p:nvSpPr>
        <p:spPr>
          <a:xfrm>
            <a:off x="1069848" y="2792472"/>
            <a:ext cx="4663440" cy="316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body" idx="3"/>
          </p:nvPr>
        </p:nvSpPr>
        <p:spPr>
          <a:xfrm>
            <a:off x="6458712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4"/>
          </p:nvPr>
        </p:nvSpPr>
        <p:spPr>
          <a:xfrm>
            <a:off x="6458712" y="2792471"/>
            <a:ext cx="4663440" cy="3164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內容" type="objTx">
  <p:cSld name="OBJECT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685800" y="609600"/>
            <a:ext cx="6858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900"/>
              <a:buChar char="◦"/>
              <a:defRPr sz="1900"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2"/>
          </p:nvPr>
        </p:nvSpPr>
        <p:spPr>
          <a:xfrm>
            <a:off x="8458200" y="2336800"/>
            <a:ext cx="3161963" cy="3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dt" idx="10"/>
          </p:nvPr>
        </p:nvSpPr>
        <p:spPr>
          <a:xfrm>
            <a:off x="5588000" y="6035040"/>
            <a:ext cx="19558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ftr" idx="11"/>
          </p:nvPr>
        </p:nvSpPr>
        <p:spPr>
          <a:xfrm>
            <a:off x="685801" y="6035040"/>
            <a:ext cx="45847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sldNum" idx="12"/>
          </p:nvPr>
        </p:nvSpPr>
        <p:spPr>
          <a:xfrm>
            <a:off x="10396728" y="6035040"/>
            <a:ext cx="12234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" name="Google Shape;11;p7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9525" cap="sq" cmpd="sng">
            <a:solidFill>
              <a:srgbClr val="FEFEF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385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500"/>
              <a:buFont typeface="Garamond"/>
              <a:buChar char="◦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300"/>
              <a:buFont typeface="Garamond"/>
              <a:buChar char="◦"/>
              <a:def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" name="Google Shape;34;p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9525" cap="sq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385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Char char="◦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Garamond"/>
              <a:buChar char="◦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" descr="標誌特寫&#10;&#10;自動產生的描述"/>
          <p:cNvPicPr preferRelativeResize="0"/>
          <p:nvPr/>
        </p:nvPicPr>
        <p:blipFill rotWithShape="1">
          <a:blip r:embed="rId3">
            <a:alphaModFix/>
          </a:blip>
          <a:srcRect r="-1"/>
          <a:stretch/>
        </p:blipFill>
        <p:spPr>
          <a:xfrm>
            <a:off x="-400923" y="956940"/>
            <a:ext cx="12191979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"/>
          <p:cNvSpPr/>
          <p:nvPr/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"/>
          <p:cNvSpPr/>
          <p:nvPr/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9525" cap="sq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"/>
          <p:cNvSpPr txBox="1">
            <a:spLocks noGrp="1"/>
          </p:cNvSpPr>
          <p:nvPr>
            <p:ph type="ctrTitle"/>
          </p:nvPr>
        </p:nvSpPr>
        <p:spPr>
          <a:xfrm>
            <a:off x="6033792" y="1975103"/>
            <a:ext cx="4775075" cy="1618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zh-TW" sz="36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BLACKJACK(21點)</a:t>
            </a:r>
            <a:r>
              <a:rPr lang="zh-TW" sz="4400">
                <a:solidFill>
                  <a:schemeClr val="lt1"/>
                </a:solidFill>
              </a:rPr>
              <a:t/>
            </a:r>
            <a:br>
              <a:rPr lang="zh-TW" sz="4400">
                <a:solidFill>
                  <a:schemeClr val="lt1"/>
                </a:solidFill>
              </a:rPr>
            </a:br>
            <a:r>
              <a:rPr lang="zh-TW" sz="3200">
                <a:solidFill>
                  <a:schemeClr val="lt1"/>
                </a:solidFill>
              </a:rPr>
              <a:t>第16組</a:t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138" name="Google Shape;138;p1"/>
          <p:cNvSpPr txBox="1">
            <a:spLocks noGrp="1"/>
          </p:cNvSpPr>
          <p:nvPr>
            <p:ph type="subTitle" idx="1"/>
          </p:nvPr>
        </p:nvSpPr>
        <p:spPr>
          <a:xfrm>
            <a:off x="6033791" y="3593804"/>
            <a:ext cx="4775075" cy="121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chemeClr val="lt1"/>
                </a:solidFill>
              </a:rPr>
              <a:t>資工 B1412154賴仲筠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chemeClr val="lt1"/>
                </a:solidFill>
              </a:rPr>
              <a:t>資工B2402977吳東笙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chemeClr val="lt1"/>
                </a:solidFill>
              </a:rPr>
              <a:t>資工B2202722 潘百億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2024/4/30</a:t>
            </a:r>
            <a:endParaRPr/>
          </a:p>
        </p:txBody>
      </p:sp>
      <p:pic>
        <p:nvPicPr>
          <p:cNvPr id="144" name="Google Shape;14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925" y="311150"/>
            <a:ext cx="11602100" cy="691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"/>
          <p:cNvSpPr txBox="1"/>
          <p:nvPr/>
        </p:nvSpPr>
        <p:spPr>
          <a:xfrm>
            <a:off x="490975" y="1455925"/>
            <a:ext cx="10664400" cy="37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dirty="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</a:t>
            </a:r>
            <a:r>
              <a:rPr lang="zh-TW" sz="2400" b="0" i="0" u="none" strike="noStrike" cap="none" dirty="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擁有最高點數的玩家獲勝，其點數必須等於或低於21點；超過21點的玩家稱為爆牌（Bust）。</a:t>
            </a:r>
            <a:endParaRPr sz="2400" dirty="0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dirty="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 2點至10點的牌以牌面的點數計算，J、Q、K 每張為10點。</a:t>
            </a:r>
            <a:endParaRPr sz="2400" dirty="0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dirty="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A可記為1點或11點，若玩家會因A而爆牌則A可算為1點。</a:t>
            </a:r>
            <a:endParaRPr sz="2400" dirty="0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dirty="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	當一手牌中的A算為11點時，這手牌便稱為「軟牌」（soft hand），因為除非玩者再拿另一張牌，否則不會出現爆牌。</a:t>
            </a:r>
            <a:endParaRPr dirty="0">
              <a:solidFill>
                <a:srgbClr val="FEFEFE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dirty="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 莊家在取得17點之前必須要牌，因規則不同會有軟17點或硬17點才停牌的  具體區分。</a:t>
            </a:r>
            <a:endParaRPr sz="2400" dirty="0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dirty="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5.莊家如果拿牌五張而沒有爆牌則視為莊家勝利</a:t>
            </a:r>
            <a:r>
              <a:rPr lang="zh-TW" sz="1800" dirty="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。</a:t>
            </a:r>
            <a:endParaRPr dirty="0">
              <a:solidFill>
                <a:srgbClr val="FEFEFE"/>
              </a:solidFill>
            </a:endParaRPr>
          </a:p>
        </p:txBody>
      </p:sp>
      <p:sp>
        <p:nvSpPr>
          <p:cNvPr id="146" name="Google Shape;146;p2"/>
          <p:cNvSpPr txBox="1"/>
          <p:nvPr/>
        </p:nvSpPr>
        <p:spPr>
          <a:xfrm>
            <a:off x="4586689" y="747919"/>
            <a:ext cx="30186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遊戲規則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2024/4/30</a:t>
            </a:r>
            <a:endParaRPr/>
          </a:p>
        </p:txBody>
      </p:sp>
      <p:pic>
        <p:nvPicPr>
          <p:cNvPr id="152" name="Google Shape;15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825" y="491588"/>
            <a:ext cx="11436350" cy="603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"/>
          <p:cNvSpPr txBox="1"/>
          <p:nvPr/>
        </p:nvSpPr>
        <p:spPr>
          <a:xfrm>
            <a:off x="4977745" y="1178805"/>
            <a:ext cx="223651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 dirty="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程式介紹</a:t>
            </a:r>
            <a:endParaRPr dirty="0"/>
          </a:p>
        </p:txBody>
      </p:sp>
      <p:sp>
        <p:nvSpPr>
          <p:cNvPr id="154" name="Google Shape;154;p3"/>
          <p:cNvSpPr txBox="1"/>
          <p:nvPr/>
        </p:nvSpPr>
        <p:spPr>
          <a:xfrm>
            <a:off x="2709793" y="2852666"/>
            <a:ext cx="7281300" cy="22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 b="0" i="0">
                <a:solidFill>
                  <a:srgbClr val="202122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1.向玩家和電腦分別派發一張</a:t>
            </a:r>
            <a:r>
              <a:rPr lang="zh-TW" sz="4000" b="1" i="0">
                <a:solidFill>
                  <a:srgbClr val="202122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牌</a:t>
            </a:r>
            <a:endParaRPr sz="4000" b="0" i="0">
              <a:solidFill>
                <a:srgbClr val="202122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solidFill>
                  <a:schemeClr val="dk1"/>
                </a:solidFill>
                <a:highlight>
                  <a:schemeClr val="accen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2.玩家選擇是否叫牌</a:t>
            </a:r>
            <a:endParaRPr sz="4000">
              <a:solidFill>
                <a:schemeClr val="dk1"/>
              </a:solidFill>
              <a:highlight>
                <a:schemeClr val="accen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solidFill>
                  <a:schemeClr val="dk1"/>
                </a:solidFill>
                <a:highlight>
                  <a:schemeClr val="accen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3.比較玩家和電腦的分數</a:t>
            </a:r>
            <a:endParaRPr sz="4000">
              <a:solidFill>
                <a:schemeClr val="dk1"/>
              </a:solidFill>
              <a:highlight>
                <a:schemeClr val="accen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2024/4/30</a:t>
            </a:r>
            <a:endParaRPr/>
          </a:p>
        </p:txBody>
      </p:sp>
      <p:sp>
        <p:nvSpPr>
          <p:cNvPr id="169" name="Google Shape;169;p5"/>
          <p:cNvSpPr txBox="1"/>
          <p:nvPr/>
        </p:nvSpPr>
        <p:spPr>
          <a:xfrm>
            <a:off x="1404388" y="1088564"/>
            <a:ext cx="122982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UML</a:t>
            </a:r>
            <a:endParaRPr sz="40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8637F3D-52E7-77CC-C17A-BB5CDCF63D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967694"/>
              </p:ext>
            </p:extLst>
          </p:nvPr>
        </p:nvGraphicFramePr>
        <p:xfrm>
          <a:off x="3175000" y="606318"/>
          <a:ext cx="2565400" cy="1668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5400">
                  <a:extLst>
                    <a:ext uri="{9D8B030D-6E8A-4147-A177-3AD203B41FA5}">
                      <a16:colId xmlns:a16="http://schemas.microsoft.com/office/drawing/2014/main" val="3122585227"/>
                    </a:ext>
                  </a:extLst>
                </a:gridCol>
              </a:tblGrid>
              <a:tr h="3764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Game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760254"/>
                  </a:ext>
                </a:extLst>
              </a:tr>
              <a:tr h="756431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- deck: Deck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- player: Player</a:t>
                      </a:r>
                    </a:p>
                    <a:p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- dealer: Player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080631"/>
                  </a:ext>
                </a:extLst>
              </a:tr>
              <a:tr h="535805">
                <a:tc>
                  <a:txBody>
                    <a:bodyPr/>
                    <a:lstStyle/>
                    <a:p>
                      <a:r>
                        <a:rPr lang="en-US" altLang="zh-TW" dirty="0"/>
                        <a:t>+ Game(</a:t>
                      </a:r>
                      <a:r>
                        <a:rPr lang="en-US" altLang="zh-TW" dirty="0" err="1"/>
                        <a:t>player_name</a:t>
                      </a:r>
                      <a:r>
                        <a:rPr lang="en-US" altLang="zh-TW" dirty="0"/>
                        <a:t>: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string)</a:t>
                      </a:r>
                    </a:p>
                    <a:p>
                      <a:r>
                        <a:rPr lang="en-US" altLang="zh-TW" dirty="0"/>
                        <a:t>+ play(): void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122543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245AD59-3BC3-E083-0D39-41921D7CA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459851"/>
              </p:ext>
            </p:extLst>
          </p:nvPr>
        </p:nvGraphicFramePr>
        <p:xfrm>
          <a:off x="1151884" y="3444485"/>
          <a:ext cx="2565400" cy="2298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5400">
                  <a:extLst>
                    <a:ext uri="{9D8B030D-6E8A-4147-A177-3AD203B41FA5}">
                      <a16:colId xmlns:a16="http://schemas.microsoft.com/office/drawing/2014/main" val="2943160464"/>
                    </a:ext>
                  </a:extLst>
                </a:gridCol>
              </a:tblGrid>
              <a:tr h="38346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Player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305252"/>
                  </a:ext>
                </a:extLst>
              </a:tr>
              <a:tr h="756431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- name: String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- cards: Card[10]: </a:t>
                      </a:r>
                    </a:p>
                    <a:p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- </a:t>
                      </a:r>
                      <a:r>
                        <a:rPr lang="en-US" altLang="zh-TW" sz="1400" b="0" i="0" u="none" strike="noStrike" cap="none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num_cards</a:t>
                      </a:r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: int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875777"/>
                  </a:ext>
                </a:extLst>
              </a:tr>
              <a:tr h="535805">
                <a:tc>
                  <a:txBody>
                    <a:bodyPr/>
                    <a:lstStyle/>
                    <a:p>
                      <a:r>
                        <a:rPr lang="en-US" altLang="zh-TW" dirty="0"/>
                        <a:t>+ </a:t>
                      </a:r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Player </a:t>
                      </a:r>
                      <a:r>
                        <a:rPr lang="en-US" altLang="zh-TW" dirty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/>
                        <a:t>+ </a:t>
                      </a:r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Player 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name: string</a:t>
                      </a:r>
                      <a:r>
                        <a:rPr lang="en-US" altLang="zh-TW" dirty="0"/>
                        <a:t>)</a:t>
                      </a:r>
                    </a:p>
                    <a:p>
                      <a:r>
                        <a:rPr lang="en-US" altLang="zh-TW" dirty="0"/>
                        <a:t>+ </a:t>
                      </a:r>
                      <a:r>
                        <a:rPr lang="en-US" altLang="zh-TW" sz="1400" b="0" i="0" u="none" strike="noStrike" cap="none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draw_card</a:t>
                      </a:r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(card: Card): </a:t>
                      </a:r>
                      <a:r>
                        <a:rPr lang="en-US" altLang="zh-TW" dirty="0"/>
                        <a:t>void</a:t>
                      </a:r>
                    </a:p>
                    <a:p>
                      <a:r>
                        <a:rPr lang="en-US" altLang="zh-TW" dirty="0"/>
                        <a:t>+ </a:t>
                      </a:r>
                      <a:r>
                        <a:rPr lang="en-US" altLang="zh-TW" sz="1400" b="0" i="0" u="none" strike="noStrike" cap="none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get_score</a:t>
                      </a:r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(): int</a:t>
                      </a:r>
                    </a:p>
                    <a:p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+ </a:t>
                      </a:r>
                      <a:r>
                        <a:rPr lang="en-US" altLang="zh-TW" sz="1400" b="0" i="0" u="none" strike="noStrike" cap="none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print_cards</a:t>
                      </a:r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(): void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38770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3F57274-4F4F-2510-A66B-14475EC6D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881718"/>
              </p:ext>
            </p:extLst>
          </p:nvPr>
        </p:nvGraphicFramePr>
        <p:xfrm>
          <a:off x="4410718" y="2715681"/>
          <a:ext cx="4064000" cy="3685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431604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33115361"/>
                    </a:ext>
                  </a:extLst>
                </a:gridCol>
              </a:tblGrid>
              <a:tr h="30954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Card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305252"/>
                  </a:ext>
                </a:extLst>
              </a:tr>
              <a:tr h="742907">
                <a:tc gridSpan="2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- suit: Suit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- rank: Rank</a:t>
                      </a:r>
                    </a:p>
                    <a:p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- dealer: Player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875777"/>
                  </a:ext>
                </a:extLst>
              </a:tr>
              <a:tr h="742907">
                <a:tc gridSpan="2">
                  <a:txBody>
                    <a:bodyPr/>
                    <a:lstStyle/>
                    <a:p>
                      <a:r>
                        <a:rPr lang="en-US" altLang="zh-TW" dirty="0"/>
                        <a:t>+ </a:t>
                      </a:r>
                      <a:r>
                        <a:rPr lang="en-US" altLang="zh-TW" sz="1400" b="0" i="0" u="none" strike="noStrike" cap="none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get_rank</a:t>
                      </a:r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altLang="zh-TW" dirty="0"/>
                        <a:t>(): </a:t>
                      </a:r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Rank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+ </a:t>
                      </a:r>
                      <a:r>
                        <a:rPr lang="en-US" altLang="zh-TW" sz="1400" b="0" i="0" u="none" strike="noStrike" cap="none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get_suit</a:t>
                      </a:r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altLang="zh-TW" dirty="0"/>
                        <a:t>(): </a:t>
                      </a:r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Suit</a:t>
                      </a:r>
                    </a:p>
                    <a:p>
                      <a:r>
                        <a:rPr lang="en-US" altLang="zh-TW" dirty="0"/>
                        <a:t>+ Card(suit: Suit = SPADE, rank: Rank = ACE)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387700"/>
                  </a:ext>
                </a:extLst>
              </a:tr>
              <a:tr h="490526">
                <a:tc>
                  <a:txBody>
                    <a:bodyPr/>
                    <a:lstStyle/>
                    <a:p>
                      <a:r>
                        <a:rPr lang="en-US" altLang="zh-TW" dirty="0"/>
                        <a:t>&lt;&lt;enumeration&gt;&gt;</a:t>
                      </a:r>
                    </a:p>
                    <a:p>
                      <a:r>
                        <a:rPr lang="en-US" altLang="zh-TW" dirty="0"/>
                        <a:t>Suit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/>
                        <a:t>&lt;&lt;enumeration&gt;&gt;</a:t>
                      </a:r>
                    </a:p>
                    <a:p>
                      <a:r>
                        <a:rPr lang="en-US" altLang="zh-TW" dirty="0"/>
                        <a:t>Rank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78119"/>
                  </a:ext>
                </a:extLst>
              </a:tr>
              <a:tr h="894488">
                <a:tc>
                  <a:txBody>
                    <a:bodyPr/>
                    <a:lstStyle/>
                    <a:p>
                      <a:r>
                        <a:rPr lang="en-US" altLang="zh-TW" dirty="0"/>
                        <a:t>+ SPADE </a:t>
                      </a:r>
                    </a:p>
                    <a:p>
                      <a:r>
                        <a:rPr lang="en-US" altLang="zh-TW" dirty="0"/>
                        <a:t>+ HEART </a:t>
                      </a:r>
                    </a:p>
                    <a:p>
                      <a:r>
                        <a:rPr lang="en-US" altLang="zh-TW" dirty="0"/>
                        <a:t>+ DIAMOND</a:t>
                      </a:r>
                    </a:p>
                    <a:p>
                      <a:r>
                        <a:rPr lang="en-US" altLang="zh-TW" dirty="0"/>
                        <a:t>+ CLUB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+ ACE = 1 </a:t>
                      </a:r>
                    </a:p>
                    <a:p>
                      <a:r>
                        <a:rPr lang="en-US" altLang="zh-TW" dirty="0"/>
                        <a:t>+ TWO</a:t>
                      </a:r>
                    </a:p>
                    <a:p>
                      <a:r>
                        <a:rPr lang="en-US" altLang="zh-TW" dirty="0"/>
                        <a:t>.</a:t>
                      </a:r>
                    </a:p>
                    <a:p>
                      <a:r>
                        <a:rPr lang="en-US" altLang="zh-TW" dirty="0"/>
                        <a:t>.</a:t>
                      </a:r>
                    </a:p>
                    <a:p>
                      <a:r>
                        <a:rPr lang="en-US" altLang="zh-TW" dirty="0"/>
                        <a:t>+ QUEEN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/>
                        <a:t>+ KING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798092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3DD805B-D27C-9CA4-614D-81CEAED32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00005"/>
              </p:ext>
            </p:extLst>
          </p:nvPr>
        </p:nvGraphicFramePr>
        <p:xfrm>
          <a:off x="9020816" y="3253985"/>
          <a:ext cx="2565400" cy="1572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5400">
                  <a:extLst>
                    <a:ext uri="{9D8B030D-6E8A-4147-A177-3AD203B41FA5}">
                      <a16:colId xmlns:a16="http://schemas.microsoft.com/office/drawing/2014/main" val="2943160464"/>
                    </a:ext>
                  </a:extLst>
                </a:gridCol>
              </a:tblGrid>
              <a:tr h="30823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Deck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305252"/>
                  </a:ext>
                </a:extLst>
              </a:tr>
              <a:tr h="524005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zh-TW" dirty="0"/>
                        <a:t>- cards: Card[52]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zh-TW" dirty="0"/>
                        <a:t>- </a:t>
                      </a:r>
                      <a:r>
                        <a:rPr lang="en-US" altLang="zh-TW" dirty="0" err="1"/>
                        <a:t>num_drawn</a:t>
                      </a:r>
                      <a:r>
                        <a:rPr lang="en-US" altLang="zh-TW" dirty="0"/>
                        <a:t>: int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875777"/>
                  </a:ext>
                </a:extLst>
              </a:tr>
              <a:tr h="739772">
                <a:tc>
                  <a:txBody>
                    <a:bodyPr/>
                    <a:lstStyle/>
                    <a:p>
                      <a:r>
                        <a:rPr lang="en-US" altLang="zh-TW" dirty="0"/>
                        <a:t>+ Deck() </a:t>
                      </a:r>
                    </a:p>
                    <a:p>
                      <a:r>
                        <a:rPr lang="en-US" altLang="zh-TW" dirty="0"/>
                        <a:t>+ shuffle() </a:t>
                      </a:r>
                    </a:p>
                    <a:p>
                      <a:r>
                        <a:rPr lang="en-US" altLang="zh-TW" dirty="0"/>
                        <a:t>+ </a:t>
                      </a:r>
                      <a:r>
                        <a:rPr lang="en-US" altLang="zh-TW" dirty="0" err="1"/>
                        <a:t>draw_card</a:t>
                      </a:r>
                      <a:r>
                        <a:rPr lang="en-US" altLang="zh-TW" dirty="0"/>
                        <a:t>(): Card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387700"/>
                  </a:ext>
                </a:extLst>
              </a:tr>
            </a:tbl>
          </a:graphicData>
        </a:graphic>
      </p:graphicFrame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EEC001C-9687-1FA5-0FFA-83B0A5E0EE38}"/>
              </a:ext>
            </a:extLst>
          </p:cNvPr>
          <p:cNvCxnSpPr/>
          <p:nvPr/>
        </p:nvCxnSpPr>
        <p:spPr>
          <a:xfrm flipV="1">
            <a:off x="8474718" y="3822700"/>
            <a:ext cx="427982" cy="217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2C6F65BF-3EFE-28B6-0529-6730D601BB33}"/>
              </a:ext>
            </a:extLst>
          </p:cNvPr>
          <p:cNvCxnSpPr/>
          <p:nvPr/>
        </p:nvCxnSpPr>
        <p:spPr>
          <a:xfrm flipH="1" flipV="1">
            <a:off x="3835400" y="4039992"/>
            <a:ext cx="431800" cy="328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46CEBD76-60A9-2988-6166-D6DB55973F66}"/>
              </a:ext>
            </a:extLst>
          </p:cNvPr>
          <p:cNvCxnSpPr/>
          <p:nvPr/>
        </p:nvCxnSpPr>
        <p:spPr>
          <a:xfrm flipH="1" flipV="1">
            <a:off x="5918200" y="1892300"/>
            <a:ext cx="635000" cy="823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8D027628-E6A1-DB37-5092-9E6B0D5594EE}"/>
              </a:ext>
            </a:extLst>
          </p:cNvPr>
          <p:cNvCxnSpPr/>
          <p:nvPr/>
        </p:nvCxnSpPr>
        <p:spPr>
          <a:xfrm flipH="1" flipV="1">
            <a:off x="6096000" y="1796450"/>
            <a:ext cx="4207516" cy="1340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3ED297D0-844E-1875-E199-6B06664E2B4D}"/>
              </a:ext>
            </a:extLst>
          </p:cNvPr>
          <p:cNvCxnSpPr/>
          <p:nvPr/>
        </p:nvCxnSpPr>
        <p:spPr>
          <a:xfrm flipV="1">
            <a:off x="2933700" y="2466675"/>
            <a:ext cx="533400" cy="787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154723" y="405202"/>
            <a:ext cx="10058400" cy="869683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</a:rPr>
              <a:t>遊戲</a:t>
            </a:r>
            <a:r>
              <a:rPr lang="zh-TW" altLang="en-US" dirty="0" smtClean="0">
                <a:solidFill>
                  <a:srgbClr val="FF0000"/>
                </a:solidFill>
              </a:rPr>
              <a:t>展示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1066800" y="1274885"/>
            <a:ext cx="10058400" cy="5011615"/>
          </a:xfrm>
        </p:spPr>
        <p:txBody>
          <a:bodyPr/>
          <a:lstStyle/>
          <a:p>
            <a:pPr marL="114300" indent="0" algn="ctr">
              <a:buNone/>
            </a:pPr>
            <a:r>
              <a:rPr lang="en-US" altLang="zh-TW" sz="2000" b="1" dirty="0" smtClean="0"/>
              <a:t>1.</a:t>
            </a:r>
            <a:r>
              <a:rPr lang="zh-TW" altLang="en-US" sz="2000" b="1" dirty="0" smtClean="0"/>
              <a:t>輸入</a:t>
            </a:r>
            <a:r>
              <a:rPr lang="zh-TW" altLang="en-US" sz="2000" b="1" dirty="0"/>
              <a:t>名字後根據拿到的牌選擇是否要抽牌</a:t>
            </a:r>
          </a:p>
          <a:p>
            <a:pPr marL="114300" indent="0">
              <a:buNone/>
            </a:pPr>
            <a:endParaRPr lang="en-US" altLang="zh-TW" dirty="0" smtClean="0"/>
          </a:p>
          <a:p>
            <a:pPr marL="114300" indent="0">
              <a:buNone/>
            </a:pPr>
            <a:endParaRPr lang="en-US" altLang="zh-TW" dirty="0"/>
          </a:p>
          <a:p>
            <a:pPr marL="114300" indent="0">
              <a:buNone/>
            </a:pPr>
            <a:endParaRPr lang="en-US" altLang="zh-TW" dirty="0" smtClean="0"/>
          </a:p>
          <a:p>
            <a:pPr marL="114300" indent="0">
              <a:buNone/>
            </a:pPr>
            <a:endParaRPr lang="en-US" altLang="zh-TW" dirty="0"/>
          </a:p>
          <a:p>
            <a:pPr marL="114300" indent="0">
              <a:buNone/>
            </a:pPr>
            <a:endParaRPr lang="en-US" altLang="zh-TW" dirty="0" smtClean="0"/>
          </a:p>
          <a:p>
            <a:pPr marL="114300" indent="0" algn="ctr">
              <a:buNone/>
            </a:pPr>
            <a:r>
              <a:rPr lang="en-US" altLang="zh-TW" sz="2000" b="1" dirty="0" smtClean="0"/>
              <a:t>2.</a:t>
            </a:r>
            <a:r>
              <a:rPr lang="zh-TW" altLang="en-US" sz="2000" b="1" dirty="0" smtClean="0"/>
              <a:t>輸入</a:t>
            </a:r>
            <a:r>
              <a:rPr lang="en-US" altLang="zh-TW" sz="2000" b="1" dirty="0"/>
              <a:t>(y)</a:t>
            </a:r>
            <a:r>
              <a:rPr lang="zh-TW" altLang="en-US" sz="2000" b="1" dirty="0"/>
              <a:t>來抽牌或輸入</a:t>
            </a:r>
            <a:r>
              <a:rPr lang="en-US" altLang="zh-TW" sz="2000" b="1" dirty="0"/>
              <a:t>(n)</a:t>
            </a:r>
            <a:r>
              <a:rPr lang="zh-TW" altLang="en-US" sz="2000" b="1" dirty="0"/>
              <a:t>換裝家抽</a:t>
            </a:r>
            <a:r>
              <a:rPr lang="zh-TW" altLang="en-US" sz="2000" b="1" dirty="0" smtClean="0"/>
              <a:t>牌</a:t>
            </a:r>
            <a:endParaRPr lang="en-US" altLang="zh-TW" sz="2000" b="1" dirty="0" smtClean="0"/>
          </a:p>
          <a:p>
            <a:pPr>
              <a:buFont typeface="Arial" panose="020B0604020202020204" pitchFamily="34" charset="0"/>
              <a:buChar char="•"/>
            </a:pPr>
            <a:endParaRPr lang="zh-TW" altLang="en-US" sz="2000" b="1" dirty="0"/>
          </a:p>
          <a:p>
            <a:pPr marL="114300" indent="0">
              <a:buNone/>
            </a:pPr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071" y="1799990"/>
            <a:ext cx="4651129" cy="155812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071" y="4122294"/>
            <a:ext cx="4712675" cy="205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579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1066800" y="457199"/>
            <a:ext cx="10058400" cy="5961185"/>
          </a:xfrm>
        </p:spPr>
        <p:txBody>
          <a:bodyPr/>
          <a:lstStyle/>
          <a:p>
            <a:pPr marL="114300" indent="0" algn="ctr">
              <a:buNone/>
            </a:pPr>
            <a:r>
              <a:rPr lang="en-US" altLang="zh-TW" sz="2000" b="1" dirty="0" smtClean="0"/>
              <a:t>3.</a:t>
            </a:r>
            <a:r>
              <a:rPr lang="zh-TW" altLang="en-US" sz="2000" b="1" dirty="0" smtClean="0"/>
              <a:t>如果</a:t>
            </a:r>
            <a:r>
              <a:rPr lang="zh-TW" altLang="en-US" sz="2000" b="1" dirty="0"/>
              <a:t>輸入</a:t>
            </a:r>
            <a:r>
              <a:rPr lang="en-US" altLang="zh-TW" sz="2000" b="1" dirty="0"/>
              <a:t>(n)</a:t>
            </a:r>
            <a:r>
              <a:rPr lang="zh-TW" altLang="en-US" sz="2000" b="1" dirty="0"/>
              <a:t>或爆牌</a:t>
            </a:r>
            <a:r>
              <a:rPr lang="en-US" altLang="zh-TW" sz="2000" b="1" dirty="0"/>
              <a:t>-&gt;</a:t>
            </a:r>
            <a:r>
              <a:rPr lang="zh-TW" altLang="en-US" sz="2000" b="1" dirty="0"/>
              <a:t>輪到莊家抽牌並結算</a:t>
            </a:r>
            <a:r>
              <a:rPr lang="zh-TW" altLang="en-US" sz="2000" b="1" dirty="0" smtClean="0"/>
              <a:t>結果</a:t>
            </a:r>
            <a:endParaRPr lang="en-US" altLang="zh-TW" sz="2000" b="1" dirty="0" smtClean="0"/>
          </a:p>
          <a:p>
            <a:pPr marL="114300" indent="0">
              <a:buNone/>
            </a:pPr>
            <a:endParaRPr lang="zh-TW" altLang="en-US" b="1" dirty="0"/>
          </a:p>
          <a:p>
            <a:pPr marL="114300" indent="0">
              <a:buNone/>
            </a:pPr>
            <a:endParaRPr lang="en-US" altLang="zh-TW" b="1" dirty="0" smtClean="0"/>
          </a:p>
          <a:p>
            <a:pPr marL="114300" indent="0">
              <a:buNone/>
            </a:pPr>
            <a:endParaRPr lang="en-US" altLang="zh-TW" b="1" dirty="0"/>
          </a:p>
          <a:p>
            <a:pPr marL="114300" indent="0">
              <a:buNone/>
            </a:pPr>
            <a:endParaRPr lang="en-US" altLang="zh-TW" b="1" dirty="0" smtClean="0"/>
          </a:p>
          <a:p>
            <a:pPr marL="114300" indent="0">
              <a:buNone/>
            </a:pPr>
            <a:endParaRPr lang="en-US" altLang="zh-TW" b="1" dirty="0"/>
          </a:p>
          <a:p>
            <a:pPr marL="114300" indent="0">
              <a:buNone/>
            </a:pPr>
            <a:endParaRPr lang="en-US" altLang="zh-TW" b="1" dirty="0" smtClean="0"/>
          </a:p>
          <a:p>
            <a:pPr marL="114300" indent="0" algn="ctr">
              <a:buNone/>
            </a:pPr>
            <a:r>
              <a:rPr lang="en-US" altLang="zh-TW" sz="2000" b="1" dirty="0" smtClean="0"/>
              <a:t>4.</a:t>
            </a:r>
            <a:r>
              <a:rPr lang="zh-TW" altLang="en-US" sz="2000" b="1" dirty="0" smtClean="0"/>
              <a:t>輸入</a:t>
            </a:r>
            <a:r>
              <a:rPr lang="en-US" altLang="zh-TW" sz="2000" b="1" dirty="0"/>
              <a:t>-1</a:t>
            </a:r>
            <a:r>
              <a:rPr lang="zh-TW" altLang="en-US" sz="2000" b="1" dirty="0"/>
              <a:t>來結束或輸入</a:t>
            </a:r>
            <a:r>
              <a:rPr lang="en-US" altLang="zh-TW" sz="2000" b="1" dirty="0"/>
              <a:t>-1</a:t>
            </a:r>
            <a:r>
              <a:rPr lang="zh-TW" altLang="en-US" sz="2000" b="1" dirty="0"/>
              <a:t>以外的數字來繼續新的一輪</a:t>
            </a:r>
            <a:r>
              <a:rPr lang="en-US" altLang="zh-TW" sz="2000" b="1" dirty="0"/>
              <a:t>(</a:t>
            </a:r>
            <a:r>
              <a:rPr lang="zh-TW" altLang="en-US" sz="2000" b="1" dirty="0"/>
              <a:t>請一定要輸入數字</a:t>
            </a:r>
            <a:r>
              <a:rPr lang="en-US" altLang="zh-TW" sz="2000" b="1" dirty="0" smtClean="0"/>
              <a:t>)</a:t>
            </a:r>
          </a:p>
          <a:p>
            <a:pPr marL="114300" indent="0" algn="ctr">
              <a:buNone/>
            </a:pPr>
            <a:endParaRPr lang="en-US" altLang="zh-TW" sz="2000" b="1" dirty="0"/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297" y="1043795"/>
            <a:ext cx="3524742" cy="208626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84" y="3828602"/>
            <a:ext cx="7374542" cy="215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364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2024/4/30</a:t>
            </a:r>
            <a:endParaRPr/>
          </a:p>
        </p:txBody>
      </p:sp>
      <p:sp>
        <p:nvSpPr>
          <p:cNvPr id="160" name="Google Shape;160;p4"/>
          <p:cNvSpPr txBox="1"/>
          <p:nvPr/>
        </p:nvSpPr>
        <p:spPr>
          <a:xfrm>
            <a:off x="4977745" y="1112703"/>
            <a:ext cx="223651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分工資訊</a:t>
            </a:r>
            <a:endParaRPr/>
          </a:p>
        </p:txBody>
      </p:sp>
      <p:sp>
        <p:nvSpPr>
          <p:cNvPr id="161" name="Google Shape;161;p4"/>
          <p:cNvSpPr txBox="1"/>
          <p:nvPr/>
        </p:nvSpPr>
        <p:spPr>
          <a:xfrm>
            <a:off x="1330154" y="3600034"/>
            <a:ext cx="9896645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b="1" dirty="0">
                <a:solidFill>
                  <a:srgbClr val="1F2328"/>
                </a:solidFill>
              </a:rPr>
              <a:t>吳東笙</a:t>
            </a:r>
            <a:r>
              <a:rPr lang="en-US" altLang="zh-TW" sz="3600" b="1" dirty="0">
                <a:solidFill>
                  <a:srgbClr val="1F2328"/>
                </a:solidFill>
              </a:rPr>
              <a:t>:</a:t>
            </a:r>
            <a:r>
              <a:rPr lang="zh-TW" sz="3600" b="1" i="0" dirty="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主體函式編程</a:t>
            </a:r>
            <a:endParaRPr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b="1" i="0" dirty="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潘百億:</a:t>
            </a:r>
            <a:r>
              <a:rPr lang="zh-TW" altLang="en-US" sz="3600" b="1" dirty="0">
                <a:solidFill>
                  <a:srgbClr val="1F2328"/>
                </a:solidFill>
              </a:rPr>
              <a:t>最終</a:t>
            </a:r>
            <a:r>
              <a:rPr lang="zh-TW" altLang="zh-TW" sz="3600" b="1" i="0" dirty="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報告製作</a:t>
            </a:r>
            <a:r>
              <a:rPr lang="en-US" altLang="zh-TW" sz="3600" b="1" i="0" dirty="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r>
              <a:rPr lang="zh-TW" sz="3600" b="1" i="0" dirty="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提意見&amp;main編成&amp;優化</a:t>
            </a:r>
            <a:endParaRPr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b="1" i="0" dirty="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賴仲筠:</a:t>
            </a:r>
            <a:r>
              <a:rPr lang="zh-TW" altLang="en-US" sz="3600" b="1" dirty="0">
                <a:solidFill>
                  <a:srgbClr val="1F2328"/>
                </a:solidFill>
              </a:rPr>
              <a:t>初次</a:t>
            </a:r>
            <a:r>
              <a:rPr lang="zh-TW" sz="3600" b="1" i="0" dirty="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報告製作&amp;main編成&amp;優化</a:t>
            </a:r>
            <a:r>
              <a:rPr lang="en-US" altLang="zh-TW" sz="3600" b="1" i="0" dirty="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r>
              <a:rPr lang="zh-TW" altLang="en-US" sz="3600" b="1" i="0" dirty="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測試</a:t>
            </a:r>
            <a:endParaRPr b="1" dirty="0"/>
          </a:p>
        </p:txBody>
      </p:sp>
      <p:pic>
        <p:nvPicPr>
          <p:cNvPr id="162" name="Google Shape;162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875" y="1503680"/>
            <a:ext cx="2284960" cy="1424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0875" y="1014289"/>
            <a:ext cx="2740375" cy="19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avonVTI">
  <a:themeElements>
    <a:clrScheme name="FIVE">
      <a:dk1>
        <a:srgbClr val="000000"/>
      </a:dk1>
      <a:lt1>
        <a:srgbClr val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avonVTI">
  <a:themeElements>
    <a:clrScheme name="FIVE">
      <a:dk1>
        <a:srgbClr val="000000"/>
      </a:dk1>
      <a:lt1>
        <a:srgbClr val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513</Words>
  <Application>Microsoft Office PowerPoint</Application>
  <PresentationFormat>寬螢幕</PresentationFormat>
  <Paragraphs>86</Paragraphs>
  <Slides>7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Century Gothic</vt:lpstr>
      <vt:lpstr>Calibri</vt:lpstr>
      <vt:lpstr>Garamond</vt:lpstr>
      <vt:lpstr>Arial</vt:lpstr>
      <vt:lpstr>SavonVTI</vt:lpstr>
      <vt:lpstr>SavonVTI</vt:lpstr>
      <vt:lpstr>BLACKJACK(21點) 第16組</vt:lpstr>
      <vt:lpstr>PowerPoint 簡報</vt:lpstr>
      <vt:lpstr>PowerPoint 簡報</vt:lpstr>
      <vt:lpstr>PowerPoint 簡報</vt:lpstr>
      <vt:lpstr>遊戲展示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BLACKJACK(21點) 第16組</dc:title>
  <dc:creator>student</dc:creator>
  <cp:lastModifiedBy>student</cp:lastModifiedBy>
  <cp:revision>6</cp:revision>
  <dcterms:created xsi:type="dcterms:W3CDTF">2024-04-30T08:34:43Z</dcterms:created>
  <dcterms:modified xsi:type="dcterms:W3CDTF">2024-06-19T03:49:32Z</dcterms:modified>
</cp:coreProperties>
</file>