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8"/>
  </p:notes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Garamond" panose="02020404030301010803" pitchFamily="18" charset="0"/>
      <p:regular r:id="rId13"/>
      <p:bold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+E9ps+hKPLH309NTIq3rreJ3E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" name="Google Shape;27;p9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Arial"/>
              <a:buNone/>
              <a:defRPr sz="6800" b="0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1" name="Google Shape;51;p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" name="Google Shape;52;p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" name="Google Shape;53;p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4" name="Google Shape;54;p8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rial"/>
              <a:buNone/>
              <a:defRPr sz="6800" b="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rial"/>
              <a:buNone/>
              <a:defRPr sz="68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" name="Google Shape;71;p12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2" name="Google Shape;72;p12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" name="Google Shape;73;p12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Google Shape;74;p12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2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3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4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dt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ft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7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" descr="標誌特寫&#10;&#10;自動產生的描述"/>
          <p:cNvPicPr preferRelativeResize="0"/>
          <p:nvPr/>
        </p:nvPicPr>
        <p:blipFill rotWithShape="1">
          <a:blip r:embed="rId3">
            <a:alphaModFix/>
          </a:blip>
          <a:srcRect r="-1"/>
          <a:stretch/>
        </p:blipFill>
        <p:spPr>
          <a:xfrm>
            <a:off x="-400923" y="95694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9525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6033792" y="1975103"/>
            <a:ext cx="4775075" cy="161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zh-TW" sz="36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BLACKJACK(21點)</a:t>
            </a:r>
            <a:br>
              <a:rPr lang="zh-TW" sz="4400">
                <a:solidFill>
                  <a:schemeClr val="lt1"/>
                </a:solidFill>
              </a:rPr>
            </a:br>
            <a:r>
              <a:rPr lang="zh-TW" sz="3200">
                <a:solidFill>
                  <a:schemeClr val="lt1"/>
                </a:solidFill>
              </a:rPr>
              <a:t>第16組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6033791" y="3593804"/>
            <a:ext cx="4775075" cy="121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lt1"/>
                </a:solidFill>
              </a:rPr>
              <a:t>資工 B1412154賴仲筠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lt1"/>
                </a:solidFill>
              </a:rPr>
              <a:t>資工B2402977吳東笙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lt1"/>
                </a:solidFill>
              </a:rPr>
              <a:t>資工B2202722 潘百億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2024/4/30</a:t>
            </a:r>
            <a:endParaRPr/>
          </a:p>
        </p:txBody>
      </p:sp>
      <p:pic>
        <p:nvPicPr>
          <p:cNvPr id="144" name="Google Shape;14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25" y="311150"/>
            <a:ext cx="11602100" cy="69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"/>
          <p:cNvSpPr txBox="1"/>
          <p:nvPr/>
        </p:nvSpPr>
        <p:spPr>
          <a:xfrm>
            <a:off x="490975" y="1455925"/>
            <a:ext cx="10664400" cy="3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</a:t>
            </a:r>
            <a:r>
              <a:rPr lang="zh-TW" sz="2400" b="0" i="0" u="none" strike="noStrike" cap="none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擁有最高點數的玩家獲勝，其點數必須等於或低於21點；超過21點的玩家稱為爆牌（Bust）。</a:t>
            </a:r>
            <a:endParaRPr sz="2400" dirty="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 2點至10點的牌以牌面的點數計算，J、Q、K 每張為10點。</a:t>
            </a:r>
            <a:endParaRPr sz="2400" dirty="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A可記為1點或11點，若玩家會因A而爆牌則A可算為1點。</a:t>
            </a:r>
            <a:endParaRPr sz="2400" dirty="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	當一手牌中的A算為11點時，這手牌便稱為「軟牌」（soft hand），因為除非玩者再拿另一張牌，否則不會出現爆牌。</a:t>
            </a:r>
            <a:endParaRPr dirty="0">
              <a:solidFill>
                <a:srgbClr val="FEFEFE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 莊家在取得17點之前必須要牌，因規則不同會有軟17點或硬17點才停牌的  具體區分。</a:t>
            </a:r>
            <a:endParaRPr sz="2400" dirty="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5.莊家如果拿牌五張而沒有爆牌則視為莊家勝利</a:t>
            </a:r>
            <a:r>
              <a:rPr lang="zh-TW" sz="1800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。</a:t>
            </a:r>
            <a:endParaRPr dirty="0">
              <a:solidFill>
                <a:srgbClr val="FEFEFE"/>
              </a:solidFill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4586689" y="747919"/>
            <a:ext cx="3018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遊戲規則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2024/4/30</a:t>
            </a:r>
            <a:endParaRPr/>
          </a:p>
        </p:txBody>
      </p:sp>
      <p:pic>
        <p:nvPicPr>
          <p:cNvPr id="152" name="Google Shape;15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25" y="491588"/>
            <a:ext cx="11436350" cy="603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 txBox="1"/>
          <p:nvPr/>
        </p:nvSpPr>
        <p:spPr>
          <a:xfrm>
            <a:off x="4977745" y="1178805"/>
            <a:ext cx="223651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程式介紹</a:t>
            </a:r>
            <a:endParaRPr/>
          </a:p>
        </p:txBody>
      </p:sp>
      <p:sp>
        <p:nvSpPr>
          <p:cNvPr id="154" name="Google Shape;154;p3"/>
          <p:cNvSpPr txBox="1"/>
          <p:nvPr/>
        </p:nvSpPr>
        <p:spPr>
          <a:xfrm>
            <a:off x="2709793" y="2852666"/>
            <a:ext cx="72813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0" i="0">
                <a:solidFill>
                  <a:srgbClr val="2021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1.向玩家和電腦分別派發一張</a:t>
            </a:r>
            <a:r>
              <a:rPr lang="zh-TW" sz="4000" b="1" i="0">
                <a:solidFill>
                  <a:srgbClr val="2021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牌</a:t>
            </a:r>
            <a:endParaRPr sz="4000" b="0" i="0">
              <a:solidFill>
                <a:srgbClr val="202122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chemeClr val="dk1"/>
                </a:solidFill>
                <a:highlight>
                  <a:schemeClr val="accen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2.玩家選擇是否叫牌</a:t>
            </a:r>
            <a:endParaRPr sz="4000">
              <a:solidFill>
                <a:schemeClr val="dk1"/>
              </a:solidFill>
              <a:highlight>
                <a:schemeClr val="accen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chemeClr val="dk1"/>
                </a:solidFill>
                <a:highlight>
                  <a:schemeClr val="accen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3.比較玩家和電腦的分數</a:t>
            </a:r>
            <a:endParaRPr sz="4000">
              <a:solidFill>
                <a:schemeClr val="dk1"/>
              </a:solidFill>
              <a:highlight>
                <a:schemeClr val="accen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2024/4/30</a:t>
            </a:r>
            <a:endParaRPr/>
          </a:p>
        </p:txBody>
      </p:sp>
      <p:sp>
        <p:nvSpPr>
          <p:cNvPr id="169" name="Google Shape;169;p5"/>
          <p:cNvSpPr txBox="1"/>
          <p:nvPr/>
        </p:nvSpPr>
        <p:spPr>
          <a:xfrm>
            <a:off x="1404388" y="1088564"/>
            <a:ext cx="122982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UML</a:t>
            </a:r>
            <a:endParaRPr sz="40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8637F3D-52E7-77CC-C17A-BB5CDCF63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67694"/>
              </p:ext>
            </p:extLst>
          </p:nvPr>
        </p:nvGraphicFramePr>
        <p:xfrm>
          <a:off x="3175000" y="606318"/>
          <a:ext cx="2565400" cy="166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3122585227"/>
                    </a:ext>
                  </a:extLst>
                </a:gridCol>
              </a:tblGrid>
              <a:tr h="376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Game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760254"/>
                  </a:ext>
                </a:extLst>
              </a:tr>
              <a:tr h="75643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deck: Deck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player: Player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dealer: Player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080631"/>
                  </a:ext>
                </a:extLst>
              </a:tr>
              <a:tr h="535805">
                <a:tc>
                  <a:txBody>
                    <a:bodyPr/>
                    <a:lstStyle/>
                    <a:p>
                      <a:r>
                        <a:rPr lang="en-US" altLang="zh-TW" dirty="0"/>
                        <a:t>+ Game(</a:t>
                      </a:r>
                      <a:r>
                        <a:rPr lang="en-US" altLang="zh-TW" dirty="0" err="1"/>
                        <a:t>player_name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string)</a:t>
                      </a:r>
                    </a:p>
                    <a:p>
                      <a:r>
                        <a:rPr lang="en-US" altLang="zh-TW" dirty="0"/>
                        <a:t>+ play(): void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12254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245AD59-3BC3-E083-0D39-41921D7CA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59851"/>
              </p:ext>
            </p:extLst>
          </p:nvPr>
        </p:nvGraphicFramePr>
        <p:xfrm>
          <a:off x="1151884" y="3444485"/>
          <a:ext cx="2565400" cy="2298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2943160464"/>
                    </a:ext>
                  </a:extLst>
                </a:gridCol>
              </a:tblGrid>
              <a:tr h="38346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Player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305252"/>
                  </a:ext>
                </a:extLst>
              </a:tr>
              <a:tr h="75643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name: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cards: Card[10]: 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en-US" altLang="zh-TW" sz="14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num_cards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int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875777"/>
                  </a:ext>
                </a:extLst>
              </a:tr>
              <a:tr h="535805">
                <a:tc>
                  <a:txBody>
                    <a:bodyPr/>
                    <a:lstStyle/>
                    <a:p>
                      <a:r>
                        <a:rPr lang="en-US" altLang="zh-TW" dirty="0"/>
                        <a:t>+ 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Player </a:t>
                      </a:r>
                      <a:r>
                        <a:rPr lang="en-US" altLang="zh-TW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/>
                        <a:t>+ 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Player 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name: string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/>
                        <a:t>+ </a:t>
                      </a:r>
                      <a:r>
                        <a:rPr lang="en-US" altLang="zh-TW" sz="14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draw_card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(card: Card): </a:t>
                      </a:r>
                      <a:r>
                        <a:rPr lang="en-US" altLang="zh-TW" dirty="0"/>
                        <a:t>void</a:t>
                      </a:r>
                    </a:p>
                    <a:p>
                      <a:r>
                        <a:rPr lang="en-US" altLang="zh-TW" dirty="0"/>
                        <a:t>+ </a:t>
                      </a:r>
                      <a:r>
                        <a:rPr lang="en-US" altLang="zh-TW" sz="14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get_score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(): int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+ </a:t>
                      </a:r>
                      <a:r>
                        <a:rPr lang="en-US" altLang="zh-TW" sz="14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print_cards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(): void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877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3F57274-4F4F-2510-A66B-14475EC6D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81718"/>
              </p:ext>
            </p:extLst>
          </p:nvPr>
        </p:nvGraphicFramePr>
        <p:xfrm>
          <a:off x="4410718" y="2715681"/>
          <a:ext cx="4064000" cy="3685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431604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3115361"/>
                    </a:ext>
                  </a:extLst>
                </a:gridCol>
              </a:tblGrid>
              <a:tr h="30954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Card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305252"/>
                  </a:ext>
                </a:extLst>
              </a:tr>
              <a:tr h="742907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suit: Suit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rank: Rank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dealer: Player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875777"/>
                  </a:ext>
                </a:extLst>
              </a:tr>
              <a:tr h="742907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+ </a:t>
                      </a:r>
                      <a:r>
                        <a:rPr lang="en-US" altLang="zh-TW" sz="14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get_rank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dirty="0"/>
                        <a:t>(): 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Rank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+ </a:t>
                      </a:r>
                      <a:r>
                        <a:rPr lang="en-US" altLang="zh-TW" sz="14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get_suit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dirty="0"/>
                        <a:t>(): 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Suit</a:t>
                      </a:r>
                    </a:p>
                    <a:p>
                      <a:r>
                        <a:rPr lang="en-US" altLang="zh-TW" dirty="0"/>
                        <a:t>+ Card(suit: Suit = SPADE, rank: Rank = ACE)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87700"/>
                  </a:ext>
                </a:extLst>
              </a:tr>
              <a:tr h="490526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&lt;&lt;enumeration&gt;&gt;</a:t>
                      </a:r>
                    </a:p>
                    <a:p>
                      <a:r>
                        <a:rPr lang="en-US" altLang="zh-TW" dirty="0"/>
                        <a:t>Suit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/>
                        <a:t>&lt;&lt;enumeration&gt;&gt;</a:t>
                      </a:r>
                    </a:p>
                    <a:p>
                      <a:r>
                        <a:rPr lang="en-US" altLang="zh-TW" dirty="0"/>
                        <a:t>Rank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8119"/>
                  </a:ext>
                </a:extLst>
              </a:tr>
              <a:tr h="894488">
                <a:tc>
                  <a:txBody>
                    <a:bodyPr/>
                    <a:lstStyle/>
                    <a:p>
                      <a:r>
                        <a:rPr lang="en-US" altLang="zh-TW" dirty="0"/>
                        <a:t>+ SPADE </a:t>
                      </a:r>
                    </a:p>
                    <a:p>
                      <a:r>
                        <a:rPr lang="en-US" altLang="zh-TW" dirty="0"/>
                        <a:t>+ HEART </a:t>
                      </a:r>
                    </a:p>
                    <a:p>
                      <a:r>
                        <a:rPr lang="en-US" altLang="zh-TW" dirty="0"/>
                        <a:t>+ DIAMOND</a:t>
                      </a:r>
                    </a:p>
                    <a:p>
                      <a:r>
                        <a:rPr lang="en-US" altLang="zh-TW" dirty="0"/>
                        <a:t>+ CLUB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+ ACE = 1 </a:t>
                      </a:r>
                    </a:p>
                    <a:p>
                      <a:r>
                        <a:rPr lang="en-US" altLang="zh-TW" dirty="0"/>
                        <a:t>+ TWO</a:t>
                      </a:r>
                    </a:p>
                    <a:p>
                      <a:r>
                        <a:rPr lang="en-US" altLang="zh-TW" dirty="0"/>
                        <a:t>.</a:t>
                      </a:r>
                    </a:p>
                    <a:p>
                      <a:r>
                        <a:rPr lang="en-US" altLang="zh-TW" dirty="0"/>
                        <a:t>.</a:t>
                      </a:r>
                    </a:p>
                    <a:p>
                      <a:r>
                        <a:rPr lang="en-US" altLang="zh-TW" dirty="0"/>
                        <a:t>+ QUEEN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/>
                        <a:t>+ KING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9809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3DD805B-D27C-9CA4-614D-81CEAED32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0005"/>
              </p:ext>
            </p:extLst>
          </p:nvPr>
        </p:nvGraphicFramePr>
        <p:xfrm>
          <a:off x="9020816" y="3253985"/>
          <a:ext cx="2565400" cy="1572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2943160464"/>
                    </a:ext>
                  </a:extLst>
                </a:gridCol>
              </a:tblGrid>
              <a:tr h="3082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Deck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305252"/>
                  </a:ext>
                </a:extLst>
              </a:tr>
              <a:tr h="52400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TW" dirty="0"/>
                        <a:t>- cards: Card[52]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TW" dirty="0"/>
                        <a:t>- </a:t>
                      </a:r>
                      <a:r>
                        <a:rPr lang="en-US" altLang="zh-TW" dirty="0" err="1"/>
                        <a:t>num_drawn</a:t>
                      </a:r>
                      <a:r>
                        <a:rPr lang="en-US" altLang="zh-TW" dirty="0"/>
                        <a:t>: int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875777"/>
                  </a:ext>
                </a:extLst>
              </a:tr>
              <a:tr h="739772">
                <a:tc>
                  <a:txBody>
                    <a:bodyPr/>
                    <a:lstStyle/>
                    <a:p>
                      <a:r>
                        <a:rPr lang="en-US" altLang="zh-TW" dirty="0"/>
                        <a:t>+ Deck() </a:t>
                      </a:r>
                    </a:p>
                    <a:p>
                      <a:r>
                        <a:rPr lang="en-US" altLang="zh-TW" dirty="0"/>
                        <a:t>+ shuffle() </a:t>
                      </a:r>
                    </a:p>
                    <a:p>
                      <a:r>
                        <a:rPr lang="en-US" altLang="zh-TW" dirty="0"/>
                        <a:t>+ </a:t>
                      </a:r>
                      <a:r>
                        <a:rPr lang="en-US" altLang="zh-TW" dirty="0" err="1"/>
                        <a:t>draw_card</a:t>
                      </a:r>
                      <a:r>
                        <a:rPr lang="en-US" altLang="zh-TW" dirty="0"/>
                        <a:t>(): Card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87700"/>
                  </a:ext>
                </a:extLst>
              </a:tr>
            </a:tbl>
          </a:graphicData>
        </a:graphic>
      </p:graphicFrame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EEC001C-9687-1FA5-0FFA-83B0A5E0EE38}"/>
              </a:ext>
            </a:extLst>
          </p:cNvPr>
          <p:cNvCxnSpPr/>
          <p:nvPr/>
        </p:nvCxnSpPr>
        <p:spPr>
          <a:xfrm flipV="1">
            <a:off x="8474718" y="3822700"/>
            <a:ext cx="427982" cy="21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C6F65BF-3EFE-28B6-0529-6730D601BB33}"/>
              </a:ext>
            </a:extLst>
          </p:cNvPr>
          <p:cNvCxnSpPr/>
          <p:nvPr/>
        </p:nvCxnSpPr>
        <p:spPr>
          <a:xfrm flipH="1" flipV="1">
            <a:off x="3835400" y="4039992"/>
            <a:ext cx="431800" cy="32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6CEBD76-60A9-2988-6166-D6DB55973F66}"/>
              </a:ext>
            </a:extLst>
          </p:cNvPr>
          <p:cNvCxnSpPr/>
          <p:nvPr/>
        </p:nvCxnSpPr>
        <p:spPr>
          <a:xfrm flipH="1" flipV="1">
            <a:off x="5918200" y="1892300"/>
            <a:ext cx="635000" cy="82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D027628-E6A1-DB37-5092-9E6B0D5594EE}"/>
              </a:ext>
            </a:extLst>
          </p:cNvPr>
          <p:cNvCxnSpPr/>
          <p:nvPr/>
        </p:nvCxnSpPr>
        <p:spPr>
          <a:xfrm flipH="1" flipV="1">
            <a:off x="6096000" y="1796450"/>
            <a:ext cx="4207516" cy="134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ED297D0-844E-1875-E199-6B06664E2B4D}"/>
              </a:ext>
            </a:extLst>
          </p:cNvPr>
          <p:cNvCxnSpPr/>
          <p:nvPr/>
        </p:nvCxnSpPr>
        <p:spPr>
          <a:xfrm flipV="1">
            <a:off x="2933700" y="2466675"/>
            <a:ext cx="533400" cy="78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2024/4/30</a:t>
            </a:r>
            <a:endParaRPr/>
          </a:p>
        </p:txBody>
      </p:sp>
      <p:sp>
        <p:nvSpPr>
          <p:cNvPr id="160" name="Google Shape;160;p4"/>
          <p:cNvSpPr txBox="1"/>
          <p:nvPr/>
        </p:nvSpPr>
        <p:spPr>
          <a:xfrm>
            <a:off x="4977745" y="1112703"/>
            <a:ext cx="223651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分工資訊</a:t>
            </a:r>
            <a:endParaRPr/>
          </a:p>
        </p:txBody>
      </p:sp>
      <p:sp>
        <p:nvSpPr>
          <p:cNvPr id="161" name="Google Shape;161;p4"/>
          <p:cNvSpPr txBox="1"/>
          <p:nvPr/>
        </p:nvSpPr>
        <p:spPr>
          <a:xfrm>
            <a:off x="1330154" y="3600034"/>
            <a:ext cx="989664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rgbClr val="1F2328"/>
                </a:solidFill>
              </a:rPr>
              <a:t>吳東笙</a:t>
            </a:r>
            <a:r>
              <a:rPr lang="en-US" altLang="zh-TW" sz="3600" b="1" dirty="0">
                <a:solidFill>
                  <a:srgbClr val="1F2328"/>
                </a:solidFill>
              </a:rPr>
              <a:t>:</a:t>
            </a:r>
            <a:r>
              <a:rPr lang="zh-TW" sz="3600" b="1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主體函式編程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潘百億:</a:t>
            </a:r>
            <a:r>
              <a:rPr lang="zh-TW" altLang="en-US" sz="3600" b="1" dirty="0">
                <a:solidFill>
                  <a:srgbClr val="1F2328"/>
                </a:solidFill>
              </a:rPr>
              <a:t>最終</a:t>
            </a:r>
            <a:r>
              <a:rPr lang="zh-TW" altLang="zh-TW" sz="3600" b="1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報告製作</a:t>
            </a:r>
            <a:r>
              <a:rPr lang="en-US" altLang="zh-TW" sz="3600" b="1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zh-TW" sz="3600" b="1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提意見&amp;main編成&amp;優化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賴仲筠:</a:t>
            </a:r>
            <a:r>
              <a:rPr lang="zh-TW" altLang="en-US" sz="3600" b="1" dirty="0">
                <a:solidFill>
                  <a:srgbClr val="1F2328"/>
                </a:solidFill>
              </a:rPr>
              <a:t>初次</a:t>
            </a:r>
            <a:r>
              <a:rPr lang="zh-TW" sz="3600" b="1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報告製作&amp;main編成&amp;優化</a:t>
            </a:r>
            <a:r>
              <a:rPr lang="en-US" altLang="zh-TW" sz="3600" b="1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zh-TW" altLang="en-US" sz="3600" b="1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測試</a:t>
            </a:r>
            <a:endParaRPr b="1" dirty="0"/>
          </a:p>
        </p:txBody>
      </p:sp>
      <p:pic>
        <p:nvPicPr>
          <p:cNvPr id="162" name="Google Shape;16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875" y="1503680"/>
            <a:ext cx="2284960" cy="142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0875" y="1014289"/>
            <a:ext cx="2740375" cy="19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459</Words>
  <Application>Microsoft Office PowerPoint</Application>
  <PresentationFormat>寬螢幕</PresentationFormat>
  <Paragraphs>70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Garamond</vt:lpstr>
      <vt:lpstr>SavonVTI</vt:lpstr>
      <vt:lpstr>SavonVTI</vt:lpstr>
      <vt:lpstr>BLACKJACK(21點) 第16組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student</dc:creator>
  <cp:lastModifiedBy>東 東</cp:lastModifiedBy>
  <cp:revision>3</cp:revision>
  <dcterms:created xsi:type="dcterms:W3CDTF">2024-04-30T08:34:43Z</dcterms:created>
  <dcterms:modified xsi:type="dcterms:W3CDTF">2024-06-18T12:24:05Z</dcterms:modified>
</cp:coreProperties>
</file>