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B"/>
    <a:srgbClr val="B7DEF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F3236-2F1F-4320-9456-258C1446FAFB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32985-5296-452C-9A2A-1967EF2260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87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32985-5296-452C-9A2A-1967EF226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76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32985-5296-452C-9A2A-1967EF2260F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1E1DA-6333-5D09-87D8-FEDB221F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CFAE4-2F7C-733C-3C46-B35DF306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E39B20-5E88-13A5-01E1-1926E26A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1D21DD-CDE2-736D-B6FE-A76260E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7E48CD-BF87-07B7-2145-366E0135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0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127A0-249A-FB7F-8C14-97095CCC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BC30E5-3C56-7FFD-EF30-2E635C76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9C473E-6DD4-D858-CD3E-0997347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862252-C725-1B82-5D9D-D876297E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359131-7E47-2ED3-6DE5-6FD256A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F744E-D00A-E2DA-3F05-34740579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B56B43-0484-8ED5-21C0-798529A4C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542C1C-6BC1-BEB3-E773-E2FC23A9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D0A62C-6C09-5547-15BD-1C796FE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0DF4A7-8FF7-7F90-4343-09293F7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3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7299C-5BB5-7F10-AFC0-D6452503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2B30E4-B556-E558-BBAA-C4CCAAB2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659F9-1CFF-5751-6600-96B5C52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7F9E9C-3C6B-308A-6A3B-C8A589D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11D308-A385-1583-53D1-F4719017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1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29A27-05CD-B2D5-7E70-BCE776D2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AEE498-4B1C-586F-5F99-3EDE5262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A99909-0E2B-1AEE-6721-45A4EB6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AC7697-588B-4436-061B-D66A6D9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6E0658-8B53-E5C9-30CD-6EF66D56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49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86AE-1728-640B-7521-9FE7D0E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5D508-7B12-E590-11EC-246D5D429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E1FE2F-B283-DBCD-AD0E-512C55A5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7022E9-8B02-55DA-ABD4-FDCB22CF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605793-FA75-521F-C8E5-7244257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D0BB78-450D-B1AA-553C-C072584B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9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7D82-D7FF-6734-6088-B9378BF2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6A1C62-5B93-2E6A-12EA-F664DF54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97ADE5-C83C-3005-7236-4206378A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063AAB-80EB-F797-78CB-F57CA8D6C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2F4C5B-EEFD-2E86-9A79-773F2009E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900ECA-8A67-C77A-4567-C72AFE19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DC85A3-A50A-8A88-F2AB-DCD0C112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23AA2BC-54A3-078F-A7A4-228E051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6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50212-5D50-73E7-0688-B8D75AF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6B2E1CA-CA26-59CC-ED70-06DBD0E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C5E788B-2E70-DF35-BF34-20660963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208581-428A-699B-980A-C40B3C3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3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6243A4-6BFE-1FF2-8FD2-42847E12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15B83BE-3C78-9024-994E-1F3BD41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AD8DC8-8C43-1E64-08EE-FA43BE0D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4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D6C0-A3AA-64A2-114A-A0EEA39B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FA2FEB-FAEF-16F1-18CD-BAD6E4FD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A9F798-A33D-1A7D-F788-072109B1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8F8476-4EEC-EB4F-F319-2F916C0A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C0D660-6243-C396-2221-2DAB6B7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A21F2E-70A5-A13D-1D56-59BD69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9566-5BC9-C2A7-43C9-307CB43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F8B089-9A22-BEA3-2397-C9CA2FCE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FB6D6E-58AB-24CC-A161-0357EF3F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431A3-2040-5E60-700D-E76C1BA9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53D37E-7494-60CC-0041-BF76BC7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AAEFF1-A5C1-6319-326E-897E324F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6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6F2EB77-CC67-FE56-1D0E-F01BCA3E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932949-64A3-1811-4B41-3359BEDA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4105DB-290C-A262-8237-443DBBD1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372A-6AA2-490D-8E32-47FE2B815587}" type="datetimeFigureOut">
              <a:rPr lang="pt-PT" smtClean="0"/>
              <a:t>15/01/2024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AA7BE0-973E-5646-9F6F-7E6513AC2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CDA434-EB0D-A637-28BB-9D81F7A1B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Alternativo 41">
            <a:extLst>
              <a:ext uri="{FF2B5EF4-FFF2-40B4-BE49-F238E27FC236}">
                <a16:creationId xmlns:a16="http://schemas.microsoft.com/office/drawing/2014/main" id="{4569EB6C-E8EC-CA26-04E5-BF2E99DDDBC2}"/>
              </a:ext>
            </a:extLst>
          </p:cNvPr>
          <p:cNvSpPr/>
          <p:nvPr/>
        </p:nvSpPr>
        <p:spPr>
          <a:xfrm>
            <a:off x="197554" y="171596"/>
            <a:ext cx="4033232" cy="236988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BA5823-7A8D-854C-A2DE-4BE5A7C9B466}"/>
              </a:ext>
            </a:extLst>
          </p:cNvPr>
          <p:cNvSpPr txBox="1"/>
          <p:nvPr/>
        </p:nvSpPr>
        <p:spPr>
          <a:xfrm>
            <a:off x="399693" y="1189674"/>
            <a:ext cx="3812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Rui Silva é apaixonado por futebol, desde a infância é adepto do Gil Vicente. Ele acompanha todos os jogos do Gil mas também gosta de assistir a jogos de outros clubes.</a:t>
            </a:r>
          </a:p>
          <a:p>
            <a:r>
              <a:rPr lang="pt-PT" sz="1200" b="0" i="0" dirty="0">
                <a:solidFill>
                  <a:srgbClr val="121512"/>
                </a:solidFill>
                <a:effectLst/>
                <a:latin typeface="Inter Variable"/>
              </a:rPr>
              <a:t>Ele tem um grupo de amigos que também são fanáticos por futebol e costumam assistir aos jogos juntos.</a:t>
            </a:r>
            <a:endParaRPr lang="pt-PT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BCA42E-488D-FF64-1065-EE7997B6D7A4}"/>
              </a:ext>
            </a:extLst>
          </p:cNvPr>
          <p:cNvSpPr txBox="1"/>
          <p:nvPr/>
        </p:nvSpPr>
        <p:spPr>
          <a:xfrm>
            <a:off x="399693" y="280521"/>
            <a:ext cx="238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1215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haroni" panose="02010803020104030203" pitchFamily="2" charset="-79"/>
              </a:rPr>
              <a:t>Rui Silva</a:t>
            </a:r>
          </a:p>
          <a:p>
            <a:r>
              <a:rPr lang="pt-PT" sz="1200" dirty="0"/>
              <a:t>Idade: 30 anos</a:t>
            </a:r>
          </a:p>
          <a:p>
            <a:r>
              <a:rPr lang="pt-PT" sz="1200" dirty="0"/>
              <a:t>Profissão: Carteiro</a:t>
            </a:r>
          </a:p>
          <a:p>
            <a:r>
              <a:rPr lang="pt-PT" sz="1200" dirty="0"/>
              <a:t>Mora: Barcelos 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1AA62BC-B636-2C8F-EDD4-FDBCA1ACD9C9}"/>
              </a:ext>
            </a:extLst>
          </p:cNvPr>
          <p:cNvGrpSpPr/>
          <p:nvPr/>
        </p:nvGrpSpPr>
        <p:grpSpPr>
          <a:xfrm>
            <a:off x="7647697" y="218586"/>
            <a:ext cx="4519952" cy="1123079"/>
            <a:chOff x="7705540" y="387163"/>
            <a:chExt cx="4251960" cy="1123079"/>
          </a:xfrm>
        </p:grpSpPr>
        <p:sp>
          <p:nvSpPr>
            <p:cNvPr id="41" name="Fluxograma: Processo Alternativo 40">
              <a:extLst>
                <a:ext uri="{FF2B5EF4-FFF2-40B4-BE49-F238E27FC236}">
                  <a16:creationId xmlns:a16="http://schemas.microsoft.com/office/drawing/2014/main" id="{4BC1C3C7-81A4-9541-173B-BD013811FB3D}"/>
                </a:ext>
              </a:extLst>
            </p:cNvPr>
            <p:cNvSpPr/>
            <p:nvPr/>
          </p:nvSpPr>
          <p:spPr>
            <a:xfrm>
              <a:off x="7705540" y="387163"/>
              <a:ext cx="4251960" cy="1123079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67BCF5D-8E44-F6E9-A1FE-5A8C06689789}"/>
                </a:ext>
              </a:extLst>
            </p:cNvPr>
            <p:cNvSpPr txBox="1"/>
            <p:nvPr/>
          </p:nvSpPr>
          <p:spPr>
            <a:xfrm>
              <a:off x="7742486" y="529350"/>
              <a:ext cx="415043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0" dirty="0">
                  <a:solidFill>
                    <a:srgbClr val="121512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Frustrações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Elephant Pro" panose="020F0502020204030204" pitchFamily="2" charset="0"/>
                  <a:ea typeface="Wandohope" panose="020B0503020000020004" pitchFamily="18" charset="-128"/>
                </a:rPr>
                <a:t>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fica frustrado quando a ida a um jogo de futebol se torna algo aborrecido porque não tem onde estacionar ou não encontra um bom local para comer. </a:t>
              </a:r>
              <a:endParaRPr lang="pt-PT" sz="1200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5B3D9BF-B519-1845-2CC1-4805B8644D10}"/>
              </a:ext>
            </a:extLst>
          </p:cNvPr>
          <p:cNvGrpSpPr/>
          <p:nvPr/>
        </p:nvGrpSpPr>
        <p:grpSpPr>
          <a:xfrm>
            <a:off x="7668801" y="1586366"/>
            <a:ext cx="4593637" cy="1273401"/>
            <a:chOff x="7647697" y="1774599"/>
            <a:chExt cx="4593637" cy="1273401"/>
          </a:xfrm>
        </p:grpSpPr>
        <p:sp>
          <p:nvSpPr>
            <p:cNvPr id="43" name="Fluxograma: Processo Alternativo 42">
              <a:extLst>
                <a:ext uri="{FF2B5EF4-FFF2-40B4-BE49-F238E27FC236}">
                  <a16:creationId xmlns:a16="http://schemas.microsoft.com/office/drawing/2014/main" id="{3215FCD4-92D3-27FB-F3F8-EB8C2F29FFD0}"/>
                </a:ext>
              </a:extLst>
            </p:cNvPr>
            <p:cNvSpPr/>
            <p:nvPr/>
          </p:nvSpPr>
          <p:spPr>
            <a:xfrm>
              <a:off x="7647697" y="1774599"/>
              <a:ext cx="4498848" cy="1273401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6BC49D-AEC3-D90C-ECDE-B97F4D4952D7}"/>
                </a:ext>
              </a:extLst>
            </p:cNvPr>
            <p:cNvSpPr txBox="1"/>
            <p:nvPr/>
          </p:nvSpPr>
          <p:spPr>
            <a:xfrm>
              <a:off x="7742486" y="1774599"/>
              <a:ext cx="44988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Motivações:</a:t>
              </a:r>
            </a:p>
            <a:p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O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Rui é motivado pela paixão que sente pelo futebol, gosta de se sentir parte dos adeptos e de viver a emoção de estar no estádio. Para ele ir aos jogos é uma forma de lazer e uma oportunidade de se desconectar do trabalho e se divertir junto com seus amigos.</a:t>
              </a:r>
              <a:endParaRPr lang="pt-PT" sz="1200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911BC21-CA35-6467-F55C-D9FE17736BF2}"/>
              </a:ext>
            </a:extLst>
          </p:cNvPr>
          <p:cNvGrpSpPr/>
          <p:nvPr/>
        </p:nvGrpSpPr>
        <p:grpSpPr>
          <a:xfrm>
            <a:off x="7647697" y="5181600"/>
            <a:ext cx="4481765" cy="1616402"/>
            <a:chOff x="7647697" y="5181600"/>
            <a:chExt cx="4346749" cy="1616402"/>
          </a:xfrm>
        </p:grpSpPr>
        <p:sp>
          <p:nvSpPr>
            <p:cNvPr id="46" name="Fluxograma: Processo Alternativo 45">
              <a:extLst>
                <a:ext uri="{FF2B5EF4-FFF2-40B4-BE49-F238E27FC236}">
                  <a16:creationId xmlns:a16="http://schemas.microsoft.com/office/drawing/2014/main" id="{E918EFED-6665-46CE-9E2C-FC1DEA38A43D}"/>
                </a:ext>
              </a:extLst>
            </p:cNvPr>
            <p:cNvSpPr/>
            <p:nvPr/>
          </p:nvSpPr>
          <p:spPr>
            <a:xfrm>
              <a:off x="7647697" y="5181600"/>
              <a:ext cx="4346749" cy="146685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DDCBB99-282F-B406-A875-1CE2B02AF1FC}"/>
                </a:ext>
              </a:extLst>
            </p:cNvPr>
            <p:cNvSpPr txBox="1"/>
            <p:nvPr/>
          </p:nvSpPr>
          <p:spPr>
            <a:xfrm>
              <a:off x="7742486" y="5259119"/>
              <a:ext cx="415043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Desafios: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muitas vezes se depara com dificuldade em saber qual é o melhor jogo para assistir e como conseguir lá chegar. Além disso, ele tem uma agenda apertada devido ao seu trabalho e muitas vezes não tem tempo para pesquisar todas as informações necessárias para ir aos jogos.</a:t>
              </a:r>
            </a:p>
            <a:p>
              <a:endParaRPr lang="pt-PT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AEF80-1B25-C20A-36C7-49D443A535C7}"/>
              </a:ext>
            </a:extLst>
          </p:cNvPr>
          <p:cNvGrpSpPr/>
          <p:nvPr/>
        </p:nvGrpSpPr>
        <p:grpSpPr>
          <a:xfrm>
            <a:off x="7647697" y="3148942"/>
            <a:ext cx="4498848" cy="1768301"/>
            <a:chOff x="7647697" y="3148942"/>
            <a:chExt cx="4498848" cy="1768301"/>
          </a:xfrm>
        </p:grpSpPr>
        <p:sp>
          <p:nvSpPr>
            <p:cNvPr id="45" name="Fluxograma: Processo Alternativo 44">
              <a:extLst>
                <a:ext uri="{FF2B5EF4-FFF2-40B4-BE49-F238E27FC236}">
                  <a16:creationId xmlns:a16="http://schemas.microsoft.com/office/drawing/2014/main" id="{89A22F1E-5F43-F7E7-44A8-86B4538F4AE8}"/>
                </a:ext>
              </a:extLst>
            </p:cNvPr>
            <p:cNvSpPr/>
            <p:nvPr/>
          </p:nvSpPr>
          <p:spPr>
            <a:xfrm>
              <a:off x="7647697" y="3148942"/>
              <a:ext cx="4498848" cy="172354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740B5F-D5AE-07C4-DA21-EFDB90F075A3}"/>
                </a:ext>
              </a:extLst>
            </p:cNvPr>
            <p:cNvSpPr txBox="1"/>
            <p:nvPr/>
          </p:nvSpPr>
          <p:spPr>
            <a:xfrm>
              <a:off x="7770257" y="3193694"/>
              <a:ext cx="4359206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Expectativas: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espera que a aplicação de ida a jogos de futebol possa fornecer todas as informações necessárias de forma rápida e fácil. Ele espera que a aplicação tenha um calendário atualizado com todos os jogos, incluindo informações sobre jogos, datas, horários e localização dos jogos. Ele também gostaria de receber alertas sobre  horários dos jogos.</a:t>
              </a:r>
            </a:p>
            <a:p>
              <a:endParaRPr lang="pt-PT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8B7CB5B-43E1-C332-3579-568443EFFCBE}"/>
              </a:ext>
            </a:extLst>
          </p:cNvPr>
          <p:cNvGrpSpPr/>
          <p:nvPr/>
        </p:nvGrpSpPr>
        <p:grpSpPr>
          <a:xfrm>
            <a:off x="197554" y="4620617"/>
            <a:ext cx="7182998" cy="2006187"/>
            <a:chOff x="236977" y="4360100"/>
            <a:chExt cx="7182998" cy="2006187"/>
          </a:xfrm>
        </p:grpSpPr>
        <p:sp>
          <p:nvSpPr>
            <p:cNvPr id="44" name="Fluxograma: Processo Alternativo 43">
              <a:extLst>
                <a:ext uri="{FF2B5EF4-FFF2-40B4-BE49-F238E27FC236}">
                  <a16:creationId xmlns:a16="http://schemas.microsoft.com/office/drawing/2014/main" id="{FD7FE508-1176-37BF-C70F-112AA3EFDE7F}"/>
                </a:ext>
              </a:extLst>
            </p:cNvPr>
            <p:cNvSpPr/>
            <p:nvPr/>
          </p:nvSpPr>
          <p:spPr>
            <a:xfrm>
              <a:off x="236977" y="4360100"/>
              <a:ext cx="7182998" cy="200618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EFBF98E-4BF5-CCA1-6A12-BA2C2A89A5B2}"/>
                </a:ext>
              </a:extLst>
            </p:cNvPr>
            <p:cNvSpPr txBox="1"/>
            <p:nvPr/>
          </p:nvSpPr>
          <p:spPr>
            <a:xfrm>
              <a:off x="495300" y="4437780"/>
              <a:ext cx="68199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Cenário: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teve uma semana atarefada, até que na sexta-feira recebe uma notificação no seu telemóvel através da aplicação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“Incha”.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 Um dos jogos mais importantes da época está a aproximar-se e o Rui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fica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 ansioso para assistir ao jogo no estádio. Com o pouco tempo disponível utiliza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o “Incha”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 para perceber quanto tempo demora a chegar e onde pode estacionar. No dia do jogo, o Rui segue as instruções da aplicação e acaba por disfrutar de um espetáculo de futebol do seu clube favorito.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No geral, o aplicativo de ida a jogos de futebol proporcionou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ao Rui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uma experiência prática e conveniente, ajudando-o a organizar a sua ida ao jogo desde a localização do estádio, estacionamento e lazer. </a:t>
              </a:r>
              <a:endParaRPr lang="pt-PT" sz="1200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393B6DA-D991-0EC8-A5CB-46C221737B7F}"/>
              </a:ext>
            </a:extLst>
          </p:cNvPr>
          <p:cNvGrpSpPr/>
          <p:nvPr/>
        </p:nvGrpSpPr>
        <p:grpSpPr>
          <a:xfrm>
            <a:off x="197554" y="2650401"/>
            <a:ext cx="4033232" cy="1790919"/>
            <a:chOff x="268443" y="2619155"/>
            <a:chExt cx="2712882" cy="1790919"/>
          </a:xfrm>
        </p:grpSpPr>
        <p:sp>
          <p:nvSpPr>
            <p:cNvPr id="51" name="Fluxograma: Processo Alternativo 50">
              <a:extLst>
                <a:ext uri="{FF2B5EF4-FFF2-40B4-BE49-F238E27FC236}">
                  <a16:creationId xmlns:a16="http://schemas.microsoft.com/office/drawing/2014/main" id="{89279E6C-0D02-CDAE-054B-4A1A6CA40374}"/>
                </a:ext>
              </a:extLst>
            </p:cNvPr>
            <p:cNvSpPr/>
            <p:nvPr/>
          </p:nvSpPr>
          <p:spPr>
            <a:xfrm>
              <a:off x="268443" y="2619155"/>
              <a:ext cx="2712882" cy="1790919"/>
            </a:xfrm>
            <a:prstGeom prst="flowChartAlternateProcess">
              <a:avLst/>
            </a:prstGeom>
            <a:solidFill>
              <a:srgbClr val="B7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D88C8F7C-91BE-0B42-6928-8349F1C32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693" y="3223415"/>
              <a:ext cx="2201504" cy="1084698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0A77927-3C6C-6BF1-FC63-5DFE1BC60619}"/>
                </a:ext>
              </a:extLst>
            </p:cNvPr>
            <p:cNvSpPr txBox="1"/>
            <p:nvPr/>
          </p:nvSpPr>
          <p:spPr>
            <a:xfrm>
              <a:off x="432984" y="2680051"/>
              <a:ext cx="149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Habilidades: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E808B9B-5005-E404-970A-091C2B03B057}"/>
                </a:ext>
              </a:extLst>
            </p:cNvPr>
            <p:cNvSpPr txBox="1"/>
            <p:nvPr/>
          </p:nvSpPr>
          <p:spPr>
            <a:xfrm>
              <a:off x="478178" y="2959299"/>
              <a:ext cx="1315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Internet: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04F94E0-F794-B7FB-C76F-9F731EC08291}"/>
                </a:ext>
              </a:extLst>
            </p:cNvPr>
            <p:cNvSpPr txBox="1"/>
            <p:nvPr/>
          </p:nvSpPr>
          <p:spPr>
            <a:xfrm>
              <a:off x="432984" y="3610253"/>
              <a:ext cx="1236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Utilização apps:</a:t>
              </a:r>
            </a:p>
          </p:txBody>
        </p:sp>
      </p:grpSp>
      <p:pic>
        <p:nvPicPr>
          <p:cNvPr id="48" name="Imagem 47">
            <a:extLst>
              <a:ext uri="{FF2B5EF4-FFF2-40B4-BE49-F238E27FC236}">
                <a16:creationId xmlns:a16="http://schemas.microsoft.com/office/drawing/2014/main" id="{EB5A297A-97D5-6765-0F31-0E1CDF95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8" y="50574"/>
            <a:ext cx="3876307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0864CD06-2209-F385-37D1-6A32EFE5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8" y="298818"/>
            <a:ext cx="9210247" cy="58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Alternativo 41">
            <a:extLst>
              <a:ext uri="{FF2B5EF4-FFF2-40B4-BE49-F238E27FC236}">
                <a16:creationId xmlns:a16="http://schemas.microsoft.com/office/drawing/2014/main" id="{4569EB6C-E8EC-CA26-04E5-BF2E99DDDBC2}"/>
              </a:ext>
            </a:extLst>
          </p:cNvPr>
          <p:cNvSpPr/>
          <p:nvPr/>
        </p:nvSpPr>
        <p:spPr>
          <a:xfrm>
            <a:off x="197554" y="204466"/>
            <a:ext cx="4164896" cy="240307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BA5823-7A8D-854C-A2DE-4BE5A7C9B466}"/>
              </a:ext>
            </a:extLst>
          </p:cNvPr>
          <p:cNvSpPr txBox="1"/>
          <p:nvPr/>
        </p:nvSpPr>
        <p:spPr>
          <a:xfrm>
            <a:off x="399693" y="1189674"/>
            <a:ext cx="383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Carlos adora futebol, é adepto do S.C. Braga</a:t>
            </a:r>
            <a:r>
              <a:rPr lang="pt-PT" sz="1200" dirty="0">
                <a:solidFill>
                  <a:srgbClr val="121512"/>
                </a:solidFill>
                <a:latin typeface="Inter Variable"/>
              </a:rPr>
              <a:t>, a</a:t>
            </a:r>
            <a:r>
              <a:rPr lang="pt-PT" sz="1200" b="0" i="0" dirty="0">
                <a:solidFill>
                  <a:srgbClr val="121512"/>
                </a:solidFill>
                <a:effectLst/>
                <a:latin typeface="Inter Variable"/>
              </a:rPr>
              <a:t>ssiste a todos os jogos do seu clube pela televisão mas sempre que pode vai assistir ao vivo. </a:t>
            </a:r>
            <a:r>
              <a:rPr lang="pt-PT" sz="1200" dirty="0">
                <a:solidFill>
                  <a:srgbClr val="121512"/>
                </a:solidFill>
                <a:latin typeface="Inter Variable"/>
              </a:rPr>
              <a:t>Por vezes vai também assistir ao vivo a jogos de outros clubes. É também  adepto de tecnologia, está acostumado a utilizar aplicações para facilitar sua rotina e está sempre em busca de soluções práticas e ágeis.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BCA42E-488D-FF64-1065-EE7997B6D7A4}"/>
              </a:ext>
            </a:extLst>
          </p:cNvPr>
          <p:cNvSpPr txBox="1"/>
          <p:nvPr/>
        </p:nvSpPr>
        <p:spPr>
          <a:xfrm>
            <a:off x="399693" y="280521"/>
            <a:ext cx="238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1215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haroni" panose="02010803020104030203" pitchFamily="2" charset="-79"/>
              </a:rPr>
              <a:t>Carlos Alves</a:t>
            </a:r>
          </a:p>
          <a:p>
            <a:r>
              <a:rPr lang="pt-PT" sz="1200" dirty="0"/>
              <a:t>Idade: 22 anos</a:t>
            </a:r>
          </a:p>
          <a:p>
            <a:r>
              <a:rPr lang="pt-PT" sz="1200" dirty="0"/>
              <a:t>Profissão: Estudante</a:t>
            </a:r>
          </a:p>
          <a:p>
            <a:r>
              <a:rPr lang="pt-PT" sz="1200" dirty="0"/>
              <a:t>Mora: Braga 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1AA62BC-B636-2C8F-EDD4-FDBCA1ACD9C9}"/>
              </a:ext>
            </a:extLst>
          </p:cNvPr>
          <p:cNvGrpSpPr/>
          <p:nvPr/>
        </p:nvGrpSpPr>
        <p:grpSpPr>
          <a:xfrm>
            <a:off x="7647697" y="335127"/>
            <a:ext cx="4519952" cy="1123079"/>
            <a:chOff x="7705540" y="387163"/>
            <a:chExt cx="4251960" cy="1123079"/>
          </a:xfrm>
        </p:grpSpPr>
        <p:sp>
          <p:nvSpPr>
            <p:cNvPr id="41" name="Fluxograma: Processo Alternativo 40">
              <a:extLst>
                <a:ext uri="{FF2B5EF4-FFF2-40B4-BE49-F238E27FC236}">
                  <a16:creationId xmlns:a16="http://schemas.microsoft.com/office/drawing/2014/main" id="{4BC1C3C7-81A4-9541-173B-BD013811FB3D}"/>
                </a:ext>
              </a:extLst>
            </p:cNvPr>
            <p:cNvSpPr/>
            <p:nvPr/>
          </p:nvSpPr>
          <p:spPr>
            <a:xfrm>
              <a:off x="7705540" y="387163"/>
              <a:ext cx="4251960" cy="1123079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67BCF5D-8E44-F6E9-A1FE-5A8C06689789}"/>
                </a:ext>
              </a:extLst>
            </p:cNvPr>
            <p:cNvSpPr txBox="1"/>
            <p:nvPr/>
          </p:nvSpPr>
          <p:spPr>
            <a:xfrm>
              <a:off x="7746378" y="410093"/>
              <a:ext cx="41504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0" dirty="0">
                  <a:solidFill>
                    <a:srgbClr val="121512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Frustrações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Elephant Pro" panose="020F0502020204030204" pitchFamily="2" charset="0"/>
                  <a:ea typeface="Wandohope" panose="020B0503020000020004" pitchFamily="18" charset="-128"/>
                </a:rPr>
                <a:t>:  </a:t>
              </a:r>
            </a:p>
            <a:p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  <a:ea typeface="Wandohope" panose="020B0503020000020004" pitchFamily="18" charset="-128"/>
                </a:rPr>
                <a:t>O</a:t>
              </a:r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 Carlos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detesta enfrentar problemas na deslocação e  falta de estacionamento. Outra frustração </a:t>
              </a:r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é não conseguir informação rápida e atualizada sobre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alterações nos jogos como horários e  localização.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5B3D9BF-B519-1845-2CC1-4805B8644D10}"/>
              </a:ext>
            </a:extLst>
          </p:cNvPr>
          <p:cNvGrpSpPr/>
          <p:nvPr/>
        </p:nvGrpSpPr>
        <p:grpSpPr>
          <a:xfrm>
            <a:off x="7647697" y="1911205"/>
            <a:ext cx="4530483" cy="785934"/>
            <a:chOff x="7647697" y="1774600"/>
            <a:chExt cx="4530483" cy="785934"/>
          </a:xfrm>
        </p:grpSpPr>
        <p:sp>
          <p:nvSpPr>
            <p:cNvPr id="43" name="Fluxograma: Processo Alternativo 42">
              <a:extLst>
                <a:ext uri="{FF2B5EF4-FFF2-40B4-BE49-F238E27FC236}">
                  <a16:creationId xmlns:a16="http://schemas.microsoft.com/office/drawing/2014/main" id="{3215FCD4-92D3-27FB-F3F8-EB8C2F29FFD0}"/>
                </a:ext>
              </a:extLst>
            </p:cNvPr>
            <p:cNvSpPr/>
            <p:nvPr/>
          </p:nvSpPr>
          <p:spPr>
            <a:xfrm>
              <a:off x="7647697" y="1774600"/>
              <a:ext cx="4498848" cy="78593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6BC49D-AEC3-D90C-ECDE-B97F4D4952D7}"/>
                </a:ext>
              </a:extLst>
            </p:cNvPr>
            <p:cNvSpPr txBox="1"/>
            <p:nvPr/>
          </p:nvSpPr>
          <p:spPr>
            <a:xfrm>
              <a:off x="7679332" y="1813738"/>
              <a:ext cx="4498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Motivações:</a:t>
              </a:r>
            </a:p>
            <a:p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 Carlos é muito motivada pelo amor ao S.C. Braga. A oportunidade de apoiar a equipa e assistir aos jogos é uma grande motivação para ele.</a:t>
              </a:r>
              <a:endParaRPr lang="pt-PT" sz="1200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911BC21-CA35-6467-F55C-D9FE17736BF2}"/>
              </a:ext>
            </a:extLst>
          </p:cNvPr>
          <p:cNvGrpSpPr/>
          <p:nvPr/>
        </p:nvGrpSpPr>
        <p:grpSpPr>
          <a:xfrm>
            <a:off x="7639655" y="4870260"/>
            <a:ext cx="4481765" cy="1447534"/>
            <a:chOff x="7647697" y="5181598"/>
            <a:chExt cx="4346749" cy="1703240"/>
          </a:xfrm>
        </p:grpSpPr>
        <p:sp>
          <p:nvSpPr>
            <p:cNvPr id="46" name="Fluxograma: Processo Alternativo 45">
              <a:extLst>
                <a:ext uri="{FF2B5EF4-FFF2-40B4-BE49-F238E27FC236}">
                  <a16:creationId xmlns:a16="http://schemas.microsoft.com/office/drawing/2014/main" id="{E918EFED-6665-46CE-9E2C-FC1DEA38A43D}"/>
                </a:ext>
              </a:extLst>
            </p:cNvPr>
            <p:cNvSpPr/>
            <p:nvPr/>
          </p:nvSpPr>
          <p:spPr>
            <a:xfrm>
              <a:off x="7647697" y="5181598"/>
              <a:ext cx="4346749" cy="1466848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DDCBB99-282F-B406-A875-1CE2B02AF1FC}"/>
                </a:ext>
              </a:extLst>
            </p:cNvPr>
            <p:cNvSpPr txBox="1"/>
            <p:nvPr/>
          </p:nvSpPr>
          <p:spPr>
            <a:xfrm>
              <a:off x="7742486" y="5291397"/>
              <a:ext cx="4150430" cy="1593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Necessidades: 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Procura formas eficientes de ir e voltar dos estádios, levando em consideração trânsito e o estacionamento.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Valoriza experiências sociais, como pré e pós-jogo em restaurantes ou cafés.</a:t>
              </a:r>
            </a:p>
            <a:p>
              <a:endParaRPr lang="pt-PT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AEF80-1B25-C20A-36C7-49D443A535C7}"/>
              </a:ext>
            </a:extLst>
          </p:cNvPr>
          <p:cNvGrpSpPr/>
          <p:nvPr/>
        </p:nvGrpSpPr>
        <p:grpSpPr>
          <a:xfrm>
            <a:off x="7647697" y="3148943"/>
            <a:ext cx="4544302" cy="1246631"/>
            <a:chOff x="7647697" y="3148942"/>
            <a:chExt cx="4544302" cy="1723549"/>
          </a:xfrm>
        </p:grpSpPr>
        <p:sp>
          <p:nvSpPr>
            <p:cNvPr id="45" name="Fluxograma: Processo Alternativo 44">
              <a:extLst>
                <a:ext uri="{FF2B5EF4-FFF2-40B4-BE49-F238E27FC236}">
                  <a16:creationId xmlns:a16="http://schemas.microsoft.com/office/drawing/2014/main" id="{89A22F1E-5F43-F7E7-44A8-86B4538F4AE8}"/>
                </a:ext>
              </a:extLst>
            </p:cNvPr>
            <p:cNvSpPr/>
            <p:nvPr/>
          </p:nvSpPr>
          <p:spPr>
            <a:xfrm>
              <a:off x="7647697" y="3148942"/>
              <a:ext cx="4498848" cy="172354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740B5F-D5AE-07C4-DA21-EFDB90F075A3}"/>
                </a:ext>
              </a:extLst>
            </p:cNvPr>
            <p:cNvSpPr txBox="1"/>
            <p:nvPr/>
          </p:nvSpPr>
          <p:spPr>
            <a:xfrm>
              <a:off x="7770256" y="3193694"/>
              <a:ext cx="4421743" cy="158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Expectativas: </a:t>
              </a:r>
            </a:p>
            <a:p>
              <a:pPr algn="l"/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O Carlos quer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acesso rápido a informações sobre os jogos, incluindo horários e localização.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Deseja uma aplicação que facilite o planeamento das suas deslocações, incluindo estacionamento e locais para fazer refeições.</a:t>
              </a:r>
            </a:p>
            <a:p>
              <a:endParaRPr lang="pt-PT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8B7CB5B-43E1-C332-3579-568443EFFCBE}"/>
              </a:ext>
            </a:extLst>
          </p:cNvPr>
          <p:cNvGrpSpPr/>
          <p:nvPr/>
        </p:nvGrpSpPr>
        <p:grpSpPr>
          <a:xfrm>
            <a:off x="197554" y="4620617"/>
            <a:ext cx="7182998" cy="1893562"/>
            <a:chOff x="236977" y="4360100"/>
            <a:chExt cx="7182998" cy="1893562"/>
          </a:xfrm>
        </p:grpSpPr>
        <p:sp>
          <p:nvSpPr>
            <p:cNvPr id="44" name="Fluxograma: Processo Alternativo 43">
              <a:extLst>
                <a:ext uri="{FF2B5EF4-FFF2-40B4-BE49-F238E27FC236}">
                  <a16:creationId xmlns:a16="http://schemas.microsoft.com/office/drawing/2014/main" id="{FD7FE508-1176-37BF-C70F-112AA3EFDE7F}"/>
                </a:ext>
              </a:extLst>
            </p:cNvPr>
            <p:cNvSpPr/>
            <p:nvPr/>
          </p:nvSpPr>
          <p:spPr>
            <a:xfrm>
              <a:off x="236977" y="4360100"/>
              <a:ext cx="7182998" cy="1893561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EFBF98E-4BF5-CCA1-6A12-BA2C2A89A5B2}"/>
                </a:ext>
              </a:extLst>
            </p:cNvPr>
            <p:cNvSpPr txBox="1"/>
            <p:nvPr/>
          </p:nvSpPr>
          <p:spPr>
            <a:xfrm>
              <a:off x="495300" y="4437780"/>
              <a:ext cx="68199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Cenário: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Carlos e os amigos conseguiram bilhetes grátis para assistir ao jogo do S.C. Braga com o F.C. Porto. Mesmo sendo em cima da hora Carlos e os amigos puseram-se a caminho, já próximos do estádio precisavam de um lugar para estacionar. Utilizaram a aplicação “Incha” para verificar parques de estacionamento livres e próximos do estádio. Após estacionarem e assistirem ao jogo decidiram ir comer algo antes da viagem de regresso. Voltaram a utilizar o “Incha” e desta vez pesquisaram por restaurantes próximos ao estádi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o. Rapidamente encontraram um com a pontuação pretendida e aberto.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Carlos sentiu-se muito satisfeito com o serviço oferecido pela  aplicação.</a:t>
              </a:r>
            </a:p>
            <a:p>
              <a:endParaRPr lang="pt-PT" sz="1200" dirty="0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5435A759-A48A-E2AC-21AF-B04D79E0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93" y="-74761"/>
            <a:ext cx="3063240" cy="4945021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EFF38E-C1EF-D410-A7A2-6B18A4445547}"/>
              </a:ext>
            </a:extLst>
          </p:cNvPr>
          <p:cNvGrpSpPr/>
          <p:nvPr/>
        </p:nvGrpSpPr>
        <p:grpSpPr>
          <a:xfrm>
            <a:off x="197554" y="2679311"/>
            <a:ext cx="3063240" cy="1839113"/>
            <a:chOff x="283464" y="2631178"/>
            <a:chExt cx="3063240" cy="1839113"/>
          </a:xfrm>
        </p:grpSpPr>
        <p:sp>
          <p:nvSpPr>
            <p:cNvPr id="29" name="Fluxograma: Processo Alternativo 28">
              <a:extLst>
                <a:ext uri="{FF2B5EF4-FFF2-40B4-BE49-F238E27FC236}">
                  <a16:creationId xmlns:a16="http://schemas.microsoft.com/office/drawing/2014/main" id="{4C4A7DFE-8BBF-5A9A-2F7E-44E0AEC27978}"/>
                </a:ext>
              </a:extLst>
            </p:cNvPr>
            <p:cNvSpPr/>
            <p:nvPr/>
          </p:nvSpPr>
          <p:spPr>
            <a:xfrm>
              <a:off x="283464" y="2631178"/>
              <a:ext cx="3063240" cy="1839113"/>
            </a:xfrm>
            <a:prstGeom prst="flowChartAlternateProcess">
              <a:avLst/>
            </a:prstGeom>
            <a:solidFill>
              <a:srgbClr val="B7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ECD68BB1-9B8A-C24C-DD03-672C1CC5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940" y="2993885"/>
              <a:ext cx="2683898" cy="1362489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140AF7C-1125-DB51-0AA8-E9A7F054F72E}"/>
                </a:ext>
              </a:extLst>
            </p:cNvPr>
            <p:cNvSpPr txBox="1"/>
            <p:nvPr/>
          </p:nvSpPr>
          <p:spPr>
            <a:xfrm>
              <a:off x="442177" y="2711297"/>
              <a:ext cx="2229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Habilidades: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8692AB6-EDEB-D28A-9AB9-DDE8BC55F6DE}"/>
                </a:ext>
              </a:extLst>
            </p:cNvPr>
            <p:cNvSpPr txBox="1"/>
            <p:nvPr/>
          </p:nvSpPr>
          <p:spPr>
            <a:xfrm>
              <a:off x="509366" y="2990545"/>
              <a:ext cx="1956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Internet: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6C481CD-FB97-C70B-13B5-A12077CAA3A9}"/>
                </a:ext>
              </a:extLst>
            </p:cNvPr>
            <p:cNvSpPr txBox="1"/>
            <p:nvPr/>
          </p:nvSpPr>
          <p:spPr>
            <a:xfrm>
              <a:off x="442177" y="3641499"/>
              <a:ext cx="183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Utilização apps: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9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F6EEA000-AE1E-8F82-518E-C95F25D7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8" y="755780"/>
            <a:ext cx="11753607" cy="53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25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301060-F670-4F5D-9CC6-DF7CDDE2E540}">
  <we:reference id="wa200005566" version="3.0.0.1" store="pt-PT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764</Words>
  <Application>Microsoft Office PowerPoint</Application>
  <PresentationFormat>Ecrã Panorâmico</PresentationFormat>
  <Paragraphs>42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Elephant Pro</vt:lpstr>
      <vt:lpstr>Inter Variable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Carreira</dc:creator>
  <cp:lastModifiedBy>José Carreira</cp:lastModifiedBy>
  <cp:revision>6</cp:revision>
  <dcterms:created xsi:type="dcterms:W3CDTF">2024-01-12T20:31:49Z</dcterms:created>
  <dcterms:modified xsi:type="dcterms:W3CDTF">2024-01-15T21:22:24Z</dcterms:modified>
</cp:coreProperties>
</file>