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78" r:id="rId3"/>
    <p:sldId id="279" r:id="rId4"/>
    <p:sldId id="268" r:id="rId5"/>
    <p:sldId id="286" r:id="rId6"/>
    <p:sldId id="270" r:id="rId7"/>
    <p:sldId id="289" r:id="rId8"/>
    <p:sldId id="266" r:id="rId9"/>
    <p:sldId id="309" r:id="rId10"/>
    <p:sldId id="293" r:id="rId11"/>
    <p:sldId id="287" r:id="rId12"/>
    <p:sldId id="288" r:id="rId13"/>
    <p:sldId id="290" r:id="rId14"/>
    <p:sldId id="260" r:id="rId15"/>
    <p:sldId id="294" r:id="rId16"/>
    <p:sldId id="297" r:id="rId17"/>
    <p:sldId id="299" r:id="rId18"/>
    <p:sldId id="301" r:id="rId19"/>
    <p:sldId id="302" r:id="rId20"/>
    <p:sldId id="313" r:id="rId21"/>
    <p:sldId id="303" r:id="rId22"/>
    <p:sldId id="300" r:id="rId23"/>
    <p:sldId id="305" r:id="rId24"/>
    <p:sldId id="306" r:id="rId25"/>
    <p:sldId id="281" r:id="rId26"/>
    <p:sldId id="307" r:id="rId27"/>
    <p:sldId id="267" r:id="rId28"/>
    <p:sldId id="310" r:id="rId29"/>
    <p:sldId id="311" r:id="rId30"/>
    <p:sldId id="31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C9E9E-EC62-4EFF-A210-2B6E4389BCAE}" v="2" dt="2023-08-28T21:42:29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79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1C2C9E9E-EC62-4EFF-A210-2B6E4389BCAE}"/>
    <pc:docChg chg="custSel addSld delSld modSld">
      <pc:chgData name="Pollyana dos Reis Pereira Fanstone" userId="049d157d-438d-491c-abb7-1b1c74d0e0d3" providerId="ADAL" clId="{1C2C9E9E-EC62-4EFF-A210-2B6E4389BCAE}" dt="2023-09-04T17:00:07.243" v="103" actId="478"/>
      <pc:docMkLst>
        <pc:docMk/>
      </pc:docMkLst>
      <pc:sldChg chg="delSp modSp new mod">
        <pc:chgData name="Pollyana dos Reis Pereira Fanstone" userId="049d157d-438d-491c-abb7-1b1c74d0e0d3" providerId="ADAL" clId="{1C2C9E9E-EC62-4EFF-A210-2B6E4389BCAE}" dt="2023-08-28T21:42:31.675" v="6" actId="478"/>
        <pc:sldMkLst>
          <pc:docMk/>
          <pc:sldMk cId="836750426" sldId="295"/>
        </pc:sldMkLst>
        <pc:spChg chg="del">
          <ac:chgData name="Pollyana dos Reis Pereira Fanstone" userId="049d157d-438d-491c-abb7-1b1c74d0e0d3" providerId="ADAL" clId="{1C2C9E9E-EC62-4EFF-A210-2B6E4389BCAE}" dt="2023-08-28T21:42:31.675" v="6" actId="478"/>
          <ac:spMkLst>
            <pc:docMk/>
            <pc:sldMk cId="836750426" sldId="295"/>
            <ac:spMk id="2" creationId="{8C42FF32-40E4-DA3A-9755-40BFB1B69B5E}"/>
          </ac:spMkLst>
        </pc:spChg>
        <pc:spChg chg="mod">
          <ac:chgData name="Pollyana dos Reis Pereira Fanstone" userId="049d157d-438d-491c-abb7-1b1c74d0e0d3" providerId="ADAL" clId="{1C2C9E9E-EC62-4EFF-A210-2B6E4389BCAE}" dt="2023-08-28T21:42:29.260" v="5" actId="20577"/>
          <ac:spMkLst>
            <pc:docMk/>
            <pc:sldMk cId="836750426" sldId="295"/>
            <ac:spMk id="3" creationId="{92BC8875-1DE5-BF4A-8730-F09116BB1002}"/>
          </ac:spMkLst>
        </pc:spChg>
      </pc:sldChg>
      <pc:sldChg chg="del">
        <pc:chgData name="Pollyana dos Reis Pereira Fanstone" userId="049d157d-438d-491c-abb7-1b1c74d0e0d3" providerId="ADAL" clId="{1C2C9E9E-EC62-4EFF-A210-2B6E4389BCAE}" dt="2023-09-04T16:56:55.117" v="7" actId="47"/>
        <pc:sldMkLst>
          <pc:docMk/>
          <pc:sldMk cId="1410341276" sldId="298"/>
        </pc:sldMkLst>
      </pc:sldChg>
      <pc:sldChg chg="delSp mod">
        <pc:chgData name="Pollyana dos Reis Pereira Fanstone" userId="049d157d-438d-491c-abb7-1b1c74d0e0d3" providerId="ADAL" clId="{1C2C9E9E-EC62-4EFF-A210-2B6E4389BCAE}" dt="2023-09-04T17:00:07.243" v="103" actId="478"/>
        <pc:sldMkLst>
          <pc:docMk/>
          <pc:sldMk cId="2121239297" sldId="303"/>
        </pc:sldMkLst>
        <pc:spChg chg="del">
          <ac:chgData name="Pollyana dos Reis Pereira Fanstone" userId="049d157d-438d-491c-abb7-1b1c74d0e0d3" providerId="ADAL" clId="{1C2C9E9E-EC62-4EFF-A210-2B6E4389BCAE}" dt="2023-09-04T17:00:07.243" v="103" actId="478"/>
          <ac:spMkLst>
            <pc:docMk/>
            <pc:sldMk cId="2121239297" sldId="303"/>
            <ac:spMk id="3" creationId="{B6D68CFF-8C6B-2F57-898C-D7DF39959E19}"/>
          </ac:spMkLst>
        </pc:spChg>
      </pc:sldChg>
      <pc:sldChg chg="delSp modSp add mod">
        <pc:chgData name="Pollyana dos Reis Pereira Fanstone" userId="049d157d-438d-491c-abb7-1b1c74d0e0d3" providerId="ADAL" clId="{1C2C9E9E-EC62-4EFF-A210-2B6E4389BCAE}" dt="2023-09-04T16:59:58.523" v="102" actId="478"/>
        <pc:sldMkLst>
          <pc:docMk/>
          <pc:sldMk cId="391400447" sldId="313"/>
        </pc:sldMkLst>
        <pc:spChg chg="del">
          <ac:chgData name="Pollyana dos Reis Pereira Fanstone" userId="049d157d-438d-491c-abb7-1b1c74d0e0d3" providerId="ADAL" clId="{1C2C9E9E-EC62-4EFF-A210-2B6E4389BCAE}" dt="2023-09-04T16:59:58.523" v="102" actId="478"/>
          <ac:spMkLst>
            <pc:docMk/>
            <pc:sldMk cId="391400447" sldId="313"/>
            <ac:spMk id="3" creationId="{B6D68CFF-8C6B-2F57-898C-D7DF39959E19}"/>
          </ac:spMkLst>
        </pc:spChg>
        <pc:spChg chg="mod">
          <ac:chgData name="Pollyana dos Reis Pereira Fanstone" userId="049d157d-438d-491c-abb7-1b1c74d0e0d3" providerId="ADAL" clId="{1C2C9E9E-EC62-4EFF-A210-2B6E4389BCAE}" dt="2023-09-04T16:59:55.131" v="101" actId="2710"/>
          <ac:spMkLst>
            <pc:docMk/>
            <pc:sldMk cId="391400447" sldId="313"/>
            <ac:spMk id="9" creationId="{FB72987F-26C8-4156-B3A9-266C0BDB42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59BC-19F5-405C-ACA8-8BA8C33FE58D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255E-5FD4-4F44-B4CA-23BECA0F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5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801E-A429-4C9E-8F39-25366FB98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C3513-B013-4178-BB6B-CCDB28F1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9925F-10A8-4A9B-A667-9238EF90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692C1-9F6F-4321-8BF4-0F70F0FC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61687-31B5-45A7-A397-4E5378F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4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C96F-D57C-473F-BD3D-C90A9F67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CD0CD5-4439-4740-BCCF-6FA27EB3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050AB-22B7-4821-BFA3-0AB11D94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BFFA5-E18A-498C-8614-45297117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44B6F-A5C2-4778-9B47-41889A5A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B6219-1F11-40EE-955C-D7E656371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C7FFF-ECC8-40DE-B88E-600993D9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D9021-30B2-40FA-85CB-A6F9D807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DD2E9-F83C-47AA-A281-8F7EBA4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397F2-AE08-40D2-87D5-EA377D05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7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3" y="209551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1" y="5257802"/>
            <a:ext cx="6657175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2"/>
            <a:ext cx="5477851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321114"/>
            <a:ext cx="101695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5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F2B50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78120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1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8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94617"/>
            <a:ext cx="5157787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794617"/>
            <a:ext cx="5183188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2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77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3FA0-13DE-4729-8A36-D69A4D5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3D45D-D59A-4184-ADD1-05200FF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8B1BA-BE08-4B39-B5EA-30FCD78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DAE84-8F68-409C-B441-76B4C3FB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46A98-9EC6-4338-907E-C8B31CAD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39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1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7DCAA-9F33-4D91-A466-852407F1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896C9-C034-4C22-B7D8-B4D9AFB4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2C1C5-99B3-4A08-B1DE-C02C193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469FB-AC87-4570-8A6B-40F2D149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15959-B062-4FFA-BE4E-57B6A183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DE7A-1F1D-4DDF-BAB6-8D306E7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28667-9649-4C80-8797-AEE03C1D0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3C7C6-ECCC-44EC-8FBE-9140703D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2EF30-116F-486F-A1DA-2DD4C4E9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C16DB-657F-4BC6-9B43-EEAA6FA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C86F9-1780-4BDF-BE5D-183F81E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D0CE-D4F8-4D31-A92E-BFB9DCC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21890-DB32-4663-A9CC-729ED79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9E7D5-2E7D-4591-A890-696B1E41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95266-295D-4D7D-9C63-6C828683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6FBEB-1147-4DDB-8B93-F8F153649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29320-E2B8-422A-8E36-17600BC9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B31158-6F00-4ECF-8F62-8F8352C8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20A9B7-1398-456F-BEA4-F9F5C740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2E84-6C97-4AE2-A091-2B4206EF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DF7C12-DE45-4ACE-9EC1-02FFBF15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218DA-D98C-4467-A33D-BB82818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6DD6F-22A7-42C4-9BA5-6807583D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9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B025F-7A02-4338-9FC1-B58E4F6D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967FCE-A9D9-469C-BAF3-0FA92883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F14C2C-6F3B-42B1-8981-45CC9A7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6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AC55E-BEC9-4B42-AA68-EBB6B9DF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48B75-33E2-40A1-9862-4A3243AE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DE9C2-5F20-4918-B977-A99728C7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6E113-A932-48D8-8095-375B1382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664E9-475F-4EC1-870E-5921AA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2FD1-2C85-45A0-AD3B-E452345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3588-A0A8-44B1-A9FA-745C5174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B95936-EA51-447B-AF52-487CE1923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3314F8-AE64-4ED8-AEE5-30F039F4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E6BD-D349-4159-B1DB-5E935DE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B83E6-49D3-4103-9F2E-1A0AF7A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6F63C8-FB08-4B0C-9C58-D25D38AE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8D73B8-72A0-49CF-ABFD-2EA421AA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7E146-46E7-4669-97A5-4AE21C78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49CC-06E7-407B-9BBF-B4CBDBB0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1EF7-5965-428A-A1E0-91A8DD6A80F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E0434-1BB8-4419-BB7E-A6820FEC8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B2AE-189D-42CB-9395-36BA44AC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764" y="5257800"/>
            <a:ext cx="5477851" cy="477837"/>
          </a:xfrm>
        </p:spPr>
        <p:txBody>
          <a:bodyPr/>
          <a:lstStyle/>
          <a:p>
            <a:r>
              <a:rPr lang="pt-BR" dirty="0"/>
              <a:t>Me. 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ndustrialização: início, tipo, no Brasil, resumo - Mundo Educação">
            <a:extLst>
              <a:ext uri="{FF2B5EF4-FFF2-40B4-BE49-F238E27FC236}">
                <a16:creationId xmlns:a16="http://schemas.microsoft.com/office/drawing/2014/main" id="{6327ED92-DC40-A9EF-8D98-3B2D69319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1" r="1" b="1"/>
          <a:stretch/>
        </p:blipFill>
        <p:spPr bwMode="auto">
          <a:xfrm>
            <a:off x="641276" y="557186"/>
            <a:ext cx="4013020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Qual a Importância do Monitoramento da Poluição do Ar? | CMB Consultoria :  Mineração e Meio Ambiente">
            <a:extLst>
              <a:ext uri="{FF2B5EF4-FFF2-40B4-BE49-F238E27FC236}">
                <a16:creationId xmlns:a16="http://schemas.microsoft.com/office/drawing/2014/main" id="{417C19E4-9CAB-E5D7-9502-0E5AC8BD0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r="-3" b="-3"/>
          <a:stretch/>
        </p:blipFill>
        <p:spPr bwMode="auto">
          <a:xfrm>
            <a:off x="643467" y="2957665"/>
            <a:ext cx="4010830" cy="33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incipais Fontes de Emissão de Poluentes">
            <a:extLst>
              <a:ext uri="{FF2B5EF4-FFF2-40B4-BE49-F238E27FC236}">
                <a16:creationId xmlns:a16="http://schemas.microsoft.com/office/drawing/2014/main" id="{B08BBA51-E3B0-7AE6-8037-DD763AD31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2" r="9345" b="-1"/>
          <a:stretch/>
        </p:blipFill>
        <p:spPr bwMode="auto">
          <a:xfrm>
            <a:off x="4846823" y="557189"/>
            <a:ext cx="6701710" cy="57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fira os impactos do despejo de esgoto sem tratamento nos rios!">
            <a:extLst>
              <a:ext uri="{FF2B5EF4-FFF2-40B4-BE49-F238E27FC236}">
                <a16:creationId xmlns:a16="http://schemas.microsoft.com/office/drawing/2014/main" id="{144D807C-83E5-B2B9-A36C-FDD93AED5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r="-2" b="-2"/>
          <a:stretch/>
        </p:blipFill>
        <p:spPr bwMode="auto"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usas da Poluição das Águas – Tudo Sobre Geografia | EducaBras">
            <a:extLst>
              <a:ext uri="{FF2B5EF4-FFF2-40B4-BE49-F238E27FC236}">
                <a16:creationId xmlns:a16="http://schemas.microsoft.com/office/drawing/2014/main" id="{C4896F88-98C9-06A3-4B4C-4AD7C332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2" b="2"/>
          <a:stretch/>
        </p:blipFill>
        <p:spPr bwMode="auto"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s 10 principais poluentes da água | Salvemos o planeta!">
            <a:extLst>
              <a:ext uri="{FF2B5EF4-FFF2-40B4-BE49-F238E27FC236}">
                <a16:creationId xmlns:a16="http://schemas.microsoft.com/office/drawing/2014/main" id="{E8B930A5-D0B5-769E-9B4A-CAF6185D4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967"/>
          <a:stretch/>
        </p:blipFill>
        <p:spPr bwMode="auto"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5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Amazônia: vídeo mostra o estrago das queimadas. Veja as imagens | Exame">
            <a:extLst>
              <a:ext uri="{FF2B5EF4-FFF2-40B4-BE49-F238E27FC236}">
                <a16:creationId xmlns:a16="http://schemas.microsoft.com/office/drawing/2014/main" id="{274753CE-3567-DEA3-FAC3-185529999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 r="1" b="3354"/>
          <a:stretch/>
        </p:blipFill>
        <p:spPr bwMode="auto">
          <a:xfrm>
            <a:off x="641276" y="557186"/>
            <a:ext cx="4013020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ueimadas, o que são? Causas, tipos e consequências ao meio ambiente">
            <a:extLst>
              <a:ext uri="{FF2B5EF4-FFF2-40B4-BE49-F238E27FC236}">
                <a16:creationId xmlns:a16="http://schemas.microsoft.com/office/drawing/2014/main" id="{79FB65CA-0D26-7E4B-2CF2-4F6612AB4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5248" b="1"/>
          <a:stretch/>
        </p:blipFill>
        <p:spPr bwMode="auto">
          <a:xfrm>
            <a:off x="643467" y="2957665"/>
            <a:ext cx="4010830" cy="33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 que fazer para evitar queimadas? | CPT - AFE">
            <a:extLst>
              <a:ext uri="{FF2B5EF4-FFF2-40B4-BE49-F238E27FC236}">
                <a16:creationId xmlns:a16="http://schemas.microsoft.com/office/drawing/2014/main" id="{16183F8A-2B83-D0AB-92D7-FF5EE7AF8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18679" b="1"/>
          <a:stretch/>
        </p:blipFill>
        <p:spPr bwMode="auto">
          <a:xfrm>
            <a:off x="4846823" y="557189"/>
            <a:ext cx="6701710" cy="57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4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6" name="Picture 6" descr="WWF: Brasil causou 43% do desmatamento das florestas tropicais entre 2004 e  2017 | CNN Brasil">
            <a:extLst>
              <a:ext uri="{FF2B5EF4-FFF2-40B4-BE49-F238E27FC236}">
                <a16:creationId xmlns:a16="http://schemas.microsoft.com/office/drawing/2014/main" id="{668921E5-08D3-4FEE-6BED-61718AE95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" b="1"/>
          <a:stretch/>
        </p:blipFill>
        <p:spPr bwMode="auto">
          <a:xfrm>
            <a:off x="641276" y="557186"/>
            <a:ext cx="4013020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ês Desafios ao Desmatamento Ilegal Zero na Amazônia">
            <a:extLst>
              <a:ext uri="{FF2B5EF4-FFF2-40B4-BE49-F238E27FC236}">
                <a16:creationId xmlns:a16="http://schemas.microsoft.com/office/drawing/2014/main" id="{35AEE44E-2B6F-C299-6CBF-5EE5DF651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62" b="-3"/>
          <a:stretch/>
        </p:blipFill>
        <p:spPr bwMode="auto">
          <a:xfrm>
            <a:off x="643467" y="2957665"/>
            <a:ext cx="4010830" cy="33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smatamento: o que é e quais as suas principais causas? - Site Sustentável">
            <a:extLst>
              <a:ext uri="{FF2B5EF4-FFF2-40B4-BE49-F238E27FC236}">
                <a16:creationId xmlns:a16="http://schemas.microsoft.com/office/drawing/2014/main" id="{AC19484F-840F-EA93-AE80-BEAF1FE15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18411" b="1"/>
          <a:stretch/>
        </p:blipFill>
        <p:spPr bwMode="auto">
          <a:xfrm>
            <a:off x="4846823" y="557189"/>
            <a:ext cx="6701710" cy="57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2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850-2B08-C258-0F67-7E0A47958A5D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Chegamos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a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uma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situação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insustentabilidade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deste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paradigma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industrialização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em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relação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à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vida</a:t>
            </a:r>
            <a:r>
              <a:rPr lang="en-US" sz="3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dirty="0" err="1">
                <a:effectLst/>
                <a:latin typeface="+mj-lt"/>
                <a:ea typeface="+mj-ea"/>
                <a:cs typeface="+mj-cs"/>
              </a:rPr>
              <a:t>humana</a:t>
            </a:r>
            <a:endParaRPr lang="en-US" sz="34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68D996-E845-5717-2DE9-0E529B81441F}"/>
              </a:ext>
            </a:extLst>
          </p:cNvPr>
          <p:cNvSpPr txBox="1"/>
          <p:nvPr/>
        </p:nvSpPr>
        <p:spPr>
          <a:xfrm>
            <a:off x="1432559" y="6399014"/>
            <a:ext cx="932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https://impactosocial.esolidar.com/2020/03/31/objetivos-de-desenvolvimento-sustentavel-onu/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B9008-F5D1-6D02-CC0B-9CD6564E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91" y="2115586"/>
            <a:ext cx="8426415" cy="4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246889" y="395525"/>
            <a:ext cx="6550151" cy="646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SUSTENTABILIDADE</a:t>
            </a:r>
          </a:p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6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Capacidade de tornar algo sustentável ao longo do tempo, considerando aspectos SOCIAIS, ECONÔMICOS e AMBIENTAIS.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5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CE7B5A-649E-4C60-92FD-6F9C1FE07E21}"/>
              </a:ext>
            </a:extLst>
          </p:cNvPr>
          <p:cNvSpPr txBox="1"/>
          <p:nvPr/>
        </p:nvSpPr>
        <p:spPr>
          <a:xfrm>
            <a:off x="167640" y="797510"/>
            <a:ext cx="11780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Origem e evolução do conceito de acordo com as revoluções industriais: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1ª Surgimento da corrente de pensamento ecológica: Controle da Poluição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2ª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Surgimento da corrente de pensamento conservacionista: Uso racional dos recursos naturais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3ª Surgimento da corrente de pensamento do Desenvolvimento Sustentável:  Tripé da Sustentabilidade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4ª Surgimento da corrente de pensamento de Vida Sustentável: Sustentabilidade 4.0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24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201169" y="1813133"/>
            <a:ext cx="7040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SUSTENTABILIDADE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5400" b="1" i="0" u="none" strike="noStrike" kern="1200" cap="none" spc="6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8800" b="1" spc="60" dirty="0">
              <a:solidFill>
                <a:srgbClr val="70AD47">
                  <a:lumMod val="50000"/>
                </a:srgbClr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4.0</a:t>
            </a:r>
            <a:r>
              <a:rPr kumimoji="0" lang="pt-BR" sz="54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69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292609" y="578693"/>
            <a:ext cx="7040880" cy="545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4Rs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0" lang="pt-BR" sz="36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Reconexão Pessoal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• Remodelagem Empresarial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1" i="0" u="none" strike="noStrike" kern="1200" cap="none" spc="6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• Representatividade 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spc="60" dirty="0">
                <a:solidFill>
                  <a:srgbClr val="70AD47">
                    <a:lumMod val="50000"/>
                  </a:srgbClr>
                </a:solidFill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pt-BR" sz="36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Institucional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• Renovação legal 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Magda Maya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D68CFF-8C6B-2F57-898C-D7DF39959E19}"/>
              </a:ext>
            </a:extLst>
          </p:cNvPr>
          <p:cNvSpPr txBox="1"/>
          <p:nvPr/>
        </p:nvSpPr>
        <p:spPr>
          <a:xfrm>
            <a:off x="411480" y="5302100"/>
            <a:ext cx="721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https://www.magdamaya.com.br/post/os-4rs-da-sustentabilidade-4-0</a:t>
            </a:r>
          </a:p>
        </p:txBody>
      </p:sp>
    </p:spTree>
    <p:extLst>
      <p:ext uri="{BB962C8B-B14F-4D97-AF65-F5344CB8AC3E}">
        <p14:creationId xmlns:p14="http://schemas.microsoft.com/office/powerpoint/2010/main" val="241660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292609" y="578693"/>
            <a:ext cx="7040880" cy="523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4Rs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b="1" i="1" spc="60" dirty="0">
                <a:solidFill>
                  <a:srgbClr val="70AD47">
                    <a:lumMod val="50000"/>
                  </a:srgbClr>
                </a:solidFill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Empresários</a:t>
            </a: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Gestores governamentais e não-governamentais</a:t>
            </a: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b="1" i="1" spc="60" dirty="0">
                <a:solidFill>
                  <a:srgbClr val="70AD47">
                    <a:lumMod val="50000"/>
                  </a:srgbClr>
                </a:solidFill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Legisladores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0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37387-DDDF-38F0-4590-B312575A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600" b="1" dirty="0">
                <a:solidFill>
                  <a:schemeClr val="accent6">
                    <a:lumMod val="75000"/>
                  </a:schemeClr>
                </a:solidFill>
                <a:latin typeface="Amasis MT Pro Black" panose="02040A04050005020304" pitchFamily="18" charset="0"/>
              </a:rPr>
              <a:t>INDUSTRIALIZAÇÃO, GLOBALIZAÇÃO E 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accent6">
                    <a:lumMod val="75000"/>
                  </a:schemeClr>
                </a:solidFill>
                <a:latin typeface="Amasis MT Pro Black" panose="02040A04050005020304" pitchFamily="18" charset="0"/>
              </a:rPr>
              <a:t>MEIO AMBIENTE</a:t>
            </a:r>
            <a:endParaRPr lang="pt-BR" sz="6600" dirty="0">
              <a:solidFill>
                <a:schemeClr val="accent6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420625" y="2636787"/>
            <a:ext cx="43403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4Rs</a:t>
            </a: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1" u="none" strike="noStrike" kern="1200" cap="none" spc="6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93F6CD-B2FB-C0C6-4A3E-4EC7E58D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76" y="656623"/>
            <a:ext cx="6608064" cy="5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Salve o desenho do planeta com o globo terrestre, folhas verdes, gotas de água e símbolo de reciclagem. Vetor grátis">
            <a:extLst>
              <a:ext uri="{FF2B5EF4-FFF2-40B4-BE49-F238E27FC236}">
                <a16:creationId xmlns:a16="http://schemas.microsoft.com/office/drawing/2014/main" id="{2D208468-5774-4961-B4AF-39D2D3F6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2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8D357-E330-C418-1AB0-2F222581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Era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25C36-C243-FC31-F794-54E113CB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AB9A3-CA1B-DBD4-D9F9-DF788BFF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94228"/>
            <a:ext cx="11816862" cy="53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8D357-E330-C418-1AB0-2F222581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Era da Informação e Impacto Ambiental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B326D8-FA2F-B5D4-A1B9-153D9440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4" y="1343818"/>
            <a:ext cx="9121705" cy="2406015"/>
          </a:xfrm>
          <a:prstGeom prst="rect">
            <a:avLst/>
          </a:prstGeom>
        </p:spPr>
      </p:pic>
      <p:pic>
        <p:nvPicPr>
          <p:cNvPr id="1028" name="Picture 4" descr="Como fazer o descarte de lixo eletrônico? | Tenda Atacado">
            <a:extLst>
              <a:ext uri="{FF2B5EF4-FFF2-40B4-BE49-F238E27FC236}">
                <a16:creationId xmlns:a16="http://schemas.microsoft.com/office/drawing/2014/main" id="{4BE984C3-8F42-37BD-8900-AB995E93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14" y="3749832"/>
            <a:ext cx="4613540" cy="280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umidores carecem de informações sobre descarte de lixo eletrônico - IT  Forum">
            <a:extLst>
              <a:ext uri="{FF2B5EF4-FFF2-40B4-BE49-F238E27FC236}">
                <a16:creationId xmlns:a16="http://schemas.microsoft.com/office/drawing/2014/main" id="{DCCD0657-C423-A8A3-35A4-32F22EC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48" y="4023039"/>
            <a:ext cx="3993071" cy="22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0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217B165-B8A2-42E3-5F5F-8F0171326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25195"/>
            <a:ext cx="10843556" cy="398500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7B86F-7525-3958-F9EA-D592DEF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40" y="998876"/>
            <a:ext cx="4675822" cy="43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Salve o desenho do planeta com o globo terrestre, folhas verdes, gotas de água e símbolo de reciclagem. Vetor grátis">
            <a:extLst>
              <a:ext uri="{FF2B5EF4-FFF2-40B4-BE49-F238E27FC236}">
                <a16:creationId xmlns:a16="http://schemas.microsoft.com/office/drawing/2014/main" id="{2D208468-5774-4961-B4AF-39D2D3F6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8426" y="2013373"/>
            <a:ext cx="8134774" cy="406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532DB9-3646-5668-CCFC-DC536462D1C9}"/>
              </a:ext>
            </a:extLst>
          </p:cNvPr>
          <p:cNvSpPr txBox="1">
            <a:spLocks/>
          </p:cNvSpPr>
          <p:nvPr/>
        </p:nvSpPr>
        <p:spPr>
          <a:xfrm>
            <a:off x="838200" y="350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Possíveis soluções?</a:t>
            </a:r>
          </a:p>
        </p:txBody>
      </p:sp>
    </p:spTree>
    <p:extLst>
      <p:ext uri="{BB962C8B-B14F-4D97-AF65-F5344CB8AC3E}">
        <p14:creationId xmlns:p14="http://schemas.microsoft.com/office/powerpoint/2010/main" val="19811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A772C5-7A86-0C6A-FE77-3081BA8D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96" y="57150"/>
            <a:ext cx="5143500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563C88-FDF5-3224-A01C-ABD2C59F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96" y="3429000"/>
            <a:ext cx="51298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3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20A4FA-F2B2-5B6B-B4F2-F1405EA5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54" y="188118"/>
            <a:ext cx="4560492" cy="64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6A3FA9-279F-8E7F-1025-2EA36C18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79798"/>
            <a:ext cx="4967842" cy="6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396240" y="353348"/>
            <a:ext cx="1074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Revoluções  Industriais  intensificaram a relação e </a:t>
            </a:r>
            <a:b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a interação entre as atividades humanas e a biosfera.</a:t>
            </a:r>
            <a:b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31C16-F4B6-0BDB-D2F3-FCBE09EB8257}"/>
              </a:ext>
            </a:extLst>
          </p:cNvPr>
          <p:cNvSpPr txBox="1"/>
          <p:nvPr/>
        </p:nvSpPr>
        <p:spPr>
          <a:xfrm>
            <a:off x="393192" y="180351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- Surgimento das cidades,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- Transformação de populações rurais em urbanas,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- Peso crescente dos espaços urbano-industriais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tiveram papel decisivo na degradação 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meio ambiente.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89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B1D3F-37A0-4491-E35F-E2402E93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825625"/>
            <a:ext cx="11765280" cy="435133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industrialização executada sob ritmos cada vez mais velozes e exponenciais trouxeram a potencialização de agentes agressivos preexistentes e de novos, interativos, de distintas naturezas - físicos, químicos, ergonômicos e organizacionais.</a:t>
            </a:r>
            <a:endParaRPr lang="pt-BR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Um dos elementos fundamentais para viabilizar as revoluções industriais foi o uso de </a:t>
            </a:r>
            <a:r>
              <a:rPr lang="pt-BR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novas fontes de energia</a:t>
            </a:r>
            <a:r>
              <a:rPr lang="pt-BR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 sociedades pré-revolução industrial utilizavam forças humana e animal. A partir de então, passaram a empregar o vapor, a combustão de recursos renováveis e não-renováveis - como carvão e petróleo -, chegando-se, no século XX, ao uso da energia nuclear para fins produtivos e/ou destrutivos.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164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lose up do globo de cristal descansando na grama em uma floresta Foto gratuita">
            <a:extLst>
              <a:ext uri="{FF2B5EF4-FFF2-40B4-BE49-F238E27FC236}">
                <a16:creationId xmlns:a16="http://schemas.microsoft.com/office/drawing/2014/main" id="{5D672483-A8DB-4FCF-8ADA-1847C9BA7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72987F-26C8-4156-B3A9-266C0BDB4294}"/>
              </a:ext>
            </a:extLst>
          </p:cNvPr>
          <p:cNvSpPr txBox="1"/>
          <p:nvPr/>
        </p:nvSpPr>
        <p:spPr>
          <a:xfrm>
            <a:off x="335280" y="277148"/>
            <a:ext cx="6507480" cy="586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Vivemos em uma sociedade movida por uma lógica específica: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a racionalidade econômica, subordinada à lógica do lucro,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da acumulação de capital e do domínio da natureza a qualquer preço.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D8481-9B9F-55E2-1510-7D40B092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124712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Assiste-se cada vez mais à expansão da </a:t>
            </a:r>
            <a:r>
              <a:rPr lang="pt-B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capacidade produtiva,</a:t>
            </a:r>
            <a:r>
              <a:rPr lang="pt-BR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com escalas de produção inéditas para a humanidade e, por conseguinte, com o uso de volumes crescentes de </a:t>
            </a:r>
            <a:r>
              <a:rPr lang="pt-B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recursos naturais,</a:t>
            </a:r>
            <a:r>
              <a:rPr lang="pt-BR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 a criação de </a:t>
            </a:r>
            <a:r>
              <a:rPr lang="pt-B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recursos sintéticos</a:t>
            </a:r>
            <a:r>
              <a:rPr lang="pt-BR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com o uso crescente de novos materiais, em especial a partir da II Guerra Mundial, quando se deu impulso à indústria química e petroquímica e a geração de quantidades crescentes de</a:t>
            </a:r>
            <a:r>
              <a:rPr lang="pt-B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resíduos</a:t>
            </a:r>
            <a:r>
              <a:rPr lang="pt-BR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industriais de maior ou menor grau de risco para a vida humana.</a:t>
            </a:r>
            <a:endParaRPr lang="pt-BR" sz="3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1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3CDC9D2-45DE-4E3D-9478-8F64A0E2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br>
              <a:rPr lang="pt-BR" sz="4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100" b="1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4C8456-A900-473F-89CD-7C0FD68CA866}"/>
              </a:ext>
            </a:extLst>
          </p:cNvPr>
          <p:cNvSpPr txBox="1"/>
          <p:nvPr/>
        </p:nvSpPr>
        <p:spPr>
          <a:xfrm>
            <a:off x="194979" y="1971057"/>
            <a:ext cx="50749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Quais os principais problemas ambientais surgidos  a partir desta realidade?</a:t>
            </a:r>
            <a:b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CCB20-0C70-F229-3F4A-353639689BAE}"/>
              </a:ext>
            </a:extLst>
          </p:cNvPr>
          <p:cNvSpPr txBox="1"/>
          <p:nvPr/>
        </p:nvSpPr>
        <p:spPr>
          <a:xfrm>
            <a:off x="6096000" y="857257"/>
            <a:ext cx="612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Esgotamento de recursos naturais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7232A4-B395-6495-7505-9BDA1F0ADBF5}"/>
              </a:ext>
            </a:extLst>
          </p:cNvPr>
          <p:cNvSpPr txBox="1"/>
          <p:nvPr/>
        </p:nvSpPr>
        <p:spPr>
          <a:xfrm>
            <a:off x="6381081" y="2274838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Poluição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B7CF9C-364E-AFAA-8942-0C3E637CC3F6}"/>
              </a:ext>
            </a:extLst>
          </p:cNvPr>
          <p:cNvSpPr txBox="1"/>
          <p:nvPr/>
        </p:nvSpPr>
        <p:spPr>
          <a:xfrm>
            <a:off x="6421721" y="3719579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Acúmulo de lixo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B3398D-4EC6-7688-AC65-01B33BD030A8}"/>
              </a:ext>
            </a:extLst>
          </p:cNvPr>
          <p:cNvSpPr txBox="1"/>
          <p:nvPr/>
        </p:nvSpPr>
        <p:spPr>
          <a:xfrm>
            <a:off x="6080760" y="4800415"/>
            <a:ext cx="6126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Destruição da camada de ozônio</a:t>
            </a:r>
          </a:p>
        </p:txBody>
      </p:sp>
    </p:spTree>
    <p:extLst>
      <p:ext uri="{BB962C8B-B14F-4D97-AF65-F5344CB8AC3E}">
        <p14:creationId xmlns:p14="http://schemas.microsoft.com/office/powerpoint/2010/main" val="36185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FF7827-8DF2-83F2-9B4E-8474D374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0" y="127747"/>
            <a:ext cx="5153832" cy="1121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92A454-DFF7-D002-4826-3C7A1221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9" y="1558178"/>
            <a:ext cx="5754369" cy="517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B335B2-CD5C-BE58-73F9-8B2DB5F84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45" y="153409"/>
            <a:ext cx="6505575" cy="866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81CB59-9D37-7CF8-4F84-69CC643A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81" y="856344"/>
            <a:ext cx="5575299" cy="31306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67753C-83E9-5D86-1764-3CD753AA5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517" y="3986993"/>
            <a:ext cx="4508786" cy="28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nos causados por enchente, até que ponto o Estado pode ser  responsabilizado? | Jusbrasil">
            <a:extLst>
              <a:ext uri="{FF2B5EF4-FFF2-40B4-BE49-F238E27FC236}">
                <a16:creationId xmlns:a16="http://schemas.microsoft.com/office/drawing/2014/main" id="{0C2B5152-65E3-1D7E-D4F2-5F4735932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b="12025"/>
          <a:stretch/>
        </p:blipFill>
        <p:spPr bwMode="auto"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Vídeos mostram deslizamento de terra e destruição em Petrópolis: 'Caíram  todas as casas'">
            <a:extLst>
              <a:ext uri="{FF2B5EF4-FFF2-40B4-BE49-F238E27FC236}">
                <a16:creationId xmlns:a16="http://schemas.microsoft.com/office/drawing/2014/main" id="{F59F4BC7-F141-5DFD-7EE3-E20F85196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811"/>
          <a:stretch/>
        </p:blipFill>
        <p:spPr bwMode="auto"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agédia em Petrópolis deixa 104 mortos após chuvas e deslizamentos">
            <a:extLst>
              <a:ext uri="{FF2B5EF4-FFF2-40B4-BE49-F238E27FC236}">
                <a16:creationId xmlns:a16="http://schemas.microsoft.com/office/drawing/2014/main" id="{97B197B5-EAC6-055E-F770-CF3FCD7D2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2" r="-1" b="-1"/>
          <a:stretch/>
        </p:blipFill>
        <p:spPr bwMode="auto"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efesa Civil confirma 94 mortes durante chuvas em Petrópolis">
            <a:extLst>
              <a:ext uri="{FF2B5EF4-FFF2-40B4-BE49-F238E27FC236}">
                <a16:creationId xmlns:a16="http://schemas.microsoft.com/office/drawing/2014/main" id="{35500801-8A06-2A89-3D00-8CF379044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r="1" b="17301"/>
          <a:stretch/>
        </p:blipFill>
        <p:spPr bwMode="auto"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1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488</Words>
  <Application>Microsoft Office PowerPoint</Application>
  <PresentationFormat>Widescreen</PresentationFormat>
  <Paragraphs>78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Amasis MT Pro Black</vt:lpstr>
      <vt:lpstr>Arial</vt:lpstr>
      <vt:lpstr>Calibri</vt:lpstr>
      <vt:lpstr>Calibri Light</vt:lpstr>
      <vt:lpstr>Tema do Office</vt:lpstr>
      <vt:lpstr>1_Tema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Era da Informação</vt:lpstr>
      <vt:lpstr>Era da Informação e Impacto Ambiental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 em Rede</dc:title>
  <dc:creator>Pollyana Reis</dc:creator>
  <cp:lastModifiedBy>Pollyana dos Reis Pereira Fanstone</cp:lastModifiedBy>
  <cp:revision>50</cp:revision>
  <dcterms:created xsi:type="dcterms:W3CDTF">2021-02-03T13:24:18Z</dcterms:created>
  <dcterms:modified xsi:type="dcterms:W3CDTF">2023-09-04T17:00:08Z</dcterms:modified>
</cp:coreProperties>
</file>