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0" r:id="rId5"/>
  </p:sldMasterIdLst>
  <p:notesMasterIdLst>
    <p:notesMasterId r:id="rId31"/>
  </p:notesMasterIdLst>
  <p:sldIdLst>
    <p:sldId id="278" r:id="rId6"/>
    <p:sldId id="279" r:id="rId7"/>
    <p:sldId id="332" r:id="rId8"/>
    <p:sldId id="333" r:id="rId9"/>
    <p:sldId id="338" r:id="rId10"/>
    <p:sldId id="340" r:id="rId11"/>
    <p:sldId id="316" r:id="rId12"/>
    <p:sldId id="343" r:id="rId13"/>
    <p:sldId id="271" r:id="rId14"/>
    <p:sldId id="262" r:id="rId15"/>
    <p:sldId id="272" r:id="rId16"/>
    <p:sldId id="349" r:id="rId17"/>
    <p:sldId id="346" r:id="rId18"/>
    <p:sldId id="345" r:id="rId19"/>
    <p:sldId id="348" r:id="rId20"/>
    <p:sldId id="351" r:id="rId21"/>
    <p:sldId id="352" r:id="rId22"/>
    <p:sldId id="353" r:id="rId23"/>
    <p:sldId id="356" r:id="rId24"/>
    <p:sldId id="354" r:id="rId25"/>
    <p:sldId id="357" r:id="rId26"/>
    <p:sldId id="347" r:id="rId27"/>
    <p:sldId id="350" r:id="rId28"/>
    <p:sldId id="325" r:id="rId29"/>
    <p:sldId id="321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579" autoAdjust="0"/>
  </p:normalViewPr>
  <p:slideViewPr>
    <p:cSldViewPr snapToGrid="0">
      <p:cViewPr varScale="1">
        <p:scale>
          <a:sx n="63" d="100"/>
          <a:sy n="63" d="100"/>
        </p:scale>
        <p:origin x="93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llyana dos Reis Pereira Fanstone" userId="049d157d-438d-491c-abb7-1b1c74d0e0d3" providerId="ADAL" clId="{61F02183-D23A-440C-AAAD-4E515F5B5A0C}"/>
    <pc:docChg chg="delSld modSld">
      <pc:chgData name="Pollyana dos Reis Pereira Fanstone" userId="049d157d-438d-491c-abb7-1b1c74d0e0d3" providerId="ADAL" clId="{61F02183-D23A-440C-AAAD-4E515F5B5A0C}" dt="2023-10-09T21:22:38.694" v="28" actId="47"/>
      <pc:docMkLst>
        <pc:docMk/>
      </pc:docMkLst>
      <pc:sldChg chg="del">
        <pc:chgData name="Pollyana dos Reis Pereira Fanstone" userId="049d157d-438d-491c-abb7-1b1c74d0e0d3" providerId="ADAL" clId="{61F02183-D23A-440C-AAAD-4E515F5B5A0C}" dt="2023-10-09T21:22:38.694" v="28" actId="47"/>
        <pc:sldMkLst>
          <pc:docMk/>
          <pc:sldMk cId="1429374773" sldId="355"/>
        </pc:sldMkLst>
      </pc:sldChg>
      <pc:sldChg chg="modSp mod">
        <pc:chgData name="Pollyana dos Reis Pereira Fanstone" userId="049d157d-438d-491c-abb7-1b1c74d0e0d3" providerId="ADAL" clId="{61F02183-D23A-440C-AAAD-4E515F5B5A0C}" dt="2023-10-09T21:22:33.582" v="27" actId="2711"/>
        <pc:sldMkLst>
          <pc:docMk/>
          <pc:sldMk cId="3236569302" sldId="357"/>
        </pc:sldMkLst>
        <pc:spChg chg="mod">
          <ac:chgData name="Pollyana dos Reis Pereira Fanstone" userId="049d157d-438d-491c-abb7-1b1c74d0e0d3" providerId="ADAL" clId="{61F02183-D23A-440C-AAAD-4E515F5B5A0C}" dt="2023-10-09T21:22:33.582" v="27" actId="2711"/>
          <ac:spMkLst>
            <pc:docMk/>
            <pc:sldMk cId="3236569302" sldId="357"/>
            <ac:spMk id="2" creationId="{91859092-46D0-45F3-9D47-8D6DE5A28E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F59BC-19F5-405C-ACA8-8BA8C33FE58D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0255E-5FD4-4F44-B4CA-23BECA0F3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65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EBAC22E-D3C8-A669-31F3-4717D78C6F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1B89245-EC84-27A0-76D0-F43FDE2B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7B26EB-4BD8-555E-F321-2FCF3F69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2EA03D-8461-B995-5797-1B57F0CC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9F1323-5357-ACC5-9145-D41137DF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E7DC448-3834-3AA7-AB89-05E54872B8BD}"/>
              </a:ext>
            </a:extLst>
          </p:cNvPr>
          <p:cNvCxnSpPr>
            <a:cxnSpLocks/>
          </p:cNvCxnSpPr>
          <p:nvPr userDrawn="1"/>
        </p:nvCxnSpPr>
        <p:spPr>
          <a:xfrm>
            <a:off x="2211937" y="3576402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" name="Imagem 1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E499E33A-D9FF-8104-A938-A2597EDB5E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413" r="30438"/>
          <a:stretch/>
        </p:blipFill>
        <p:spPr>
          <a:xfrm>
            <a:off x="187013" y="209551"/>
            <a:ext cx="2522851" cy="442209"/>
          </a:xfrm>
          <a:prstGeom prst="rect">
            <a:avLst/>
          </a:prstGeom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D39FD6D-B560-EEE6-000B-6E9F253A2570}"/>
              </a:ext>
            </a:extLst>
          </p:cNvPr>
          <p:cNvSpPr/>
          <p:nvPr userDrawn="1"/>
        </p:nvSpPr>
        <p:spPr>
          <a:xfrm>
            <a:off x="4572001" y="5257802"/>
            <a:ext cx="6657175" cy="477837"/>
          </a:xfrm>
          <a:prstGeom prst="roundRect">
            <a:avLst>
              <a:gd name="adj" fmla="val 43493"/>
            </a:avLst>
          </a:prstGeom>
          <a:solidFill>
            <a:srgbClr val="1F2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391459-8FDC-7DBD-B510-03A25566659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51324" y="5257802"/>
            <a:ext cx="5477851" cy="477837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dirty="0"/>
              <a:t>Clique para inserir seu nome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5C213A2-BC34-B933-03EA-2A66AF9F272D}"/>
              </a:ext>
            </a:extLst>
          </p:cNvPr>
          <p:cNvSpPr txBox="1"/>
          <p:nvPr userDrawn="1"/>
        </p:nvSpPr>
        <p:spPr>
          <a:xfrm>
            <a:off x="4734374" y="5321114"/>
            <a:ext cx="101695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500" b="0" dirty="0">
                <a:solidFill>
                  <a:schemeClr val="bg1"/>
                </a:solidFill>
              </a:rPr>
              <a:t>Prof.(a):</a:t>
            </a:r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7F5A6546-E3C5-B8AD-83F6-31EB3B0601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1" y="3718043"/>
            <a:ext cx="9144000" cy="142807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1F2B50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1800" dirty="0">
                <a:solidFill>
                  <a:srgbClr val="1F2B50"/>
                </a:solidFill>
              </a:rPr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78120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EBAC22E-D3C8-A669-31F3-4717D78C6F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1B89245-EC84-27A0-76D0-F43FDE2B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7B26EB-4BD8-555E-F321-2FCF3F69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2EA03D-8461-B995-5797-1B57F0CC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9F1323-5357-ACC5-9145-D41137DF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E7DC448-3834-3AA7-AB89-05E54872B8BD}"/>
              </a:ext>
            </a:extLst>
          </p:cNvPr>
          <p:cNvCxnSpPr>
            <a:cxnSpLocks/>
          </p:cNvCxnSpPr>
          <p:nvPr userDrawn="1"/>
        </p:nvCxnSpPr>
        <p:spPr>
          <a:xfrm>
            <a:off x="2211936" y="3576402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" name="Imagem 1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E499E33A-D9FF-8104-A938-A2597EDB5E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413" r="30438"/>
          <a:stretch/>
        </p:blipFill>
        <p:spPr>
          <a:xfrm>
            <a:off x="187012" y="209550"/>
            <a:ext cx="2522851" cy="442209"/>
          </a:xfrm>
          <a:prstGeom prst="rect">
            <a:avLst/>
          </a:prstGeom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D39FD6D-B560-EEE6-000B-6E9F253A2570}"/>
              </a:ext>
            </a:extLst>
          </p:cNvPr>
          <p:cNvSpPr/>
          <p:nvPr userDrawn="1"/>
        </p:nvSpPr>
        <p:spPr>
          <a:xfrm>
            <a:off x="4572000" y="5257800"/>
            <a:ext cx="6657174" cy="477837"/>
          </a:xfrm>
          <a:prstGeom prst="roundRect">
            <a:avLst>
              <a:gd name="adj" fmla="val 43493"/>
            </a:avLst>
          </a:prstGeom>
          <a:solidFill>
            <a:srgbClr val="1F2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391459-8FDC-7DBD-B510-03A25566659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51324" y="5257800"/>
            <a:ext cx="5477850" cy="47783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inserir seu nome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5C213A2-BC34-B933-03EA-2A66AF9F272D}"/>
              </a:ext>
            </a:extLst>
          </p:cNvPr>
          <p:cNvSpPr txBox="1"/>
          <p:nvPr userDrawn="1"/>
        </p:nvSpPr>
        <p:spPr>
          <a:xfrm>
            <a:off x="4734374" y="5282641"/>
            <a:ext cx="101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0" dirty="0">
                <a:solidFill>
                  <a:schemeClr val="bg1"/>
                </a:solidFill>
              </a:rPr>
              <a:t>Prof.(a):</a:t>
            </a:r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7F5A6546-E3C5-B8AD-83F6-31EB3B0601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1" y="3718043"/>
            <a:ext cx="9144000" cy="142807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1F2B5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 dirty="0">
                <a:solidFill>
                  <a:srgbClr val="1F2B50"/>
                </a:solidFill>
              </a:rPr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64713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62C7B-8E74-A771-C1CB-7A3A203C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F847C7-6433-51F1-E77C-3783ED91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D32898-B2C2-4A1C-DDC8-656D90C8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8CA7DF-A038-2F2B-96D2-EA1D38AC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DF671E-CC6D-8C08-1F2A-3673552E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417A1A1-C0D4-2C1C-DCC5-F70A28948306}"/>
              </a:ext>
            </a:extLst>
          </p:cNvPr>
          <p:cNvCxnSpPr>
            <a:cxnSpLocks/>
          </p:cNvCxnSpPr>
          <p:nvPr userDrawn="1"/>
        </p:nvCxnSpPr>
        <p:spPr>
          <a:xfrm>
            <a:off x="2066658" y="1751888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08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65655-ED45-4D72-439F-0B43CC62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A87F3A-0AD5-8238-00A8-B4ECF1EEE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B985AD-C3A8-A2E1-871D-8CEDD42E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823E6-CF00-76E4-08D7-CE1E93ED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0D4033-E484-3033-540D-154BC0A8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14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4E215-FF75-0D6E-D26B-812AD99D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2F9588-3B60-0375-3ED9-B88BBC79C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8DE5CF-9F8C-2171-417C-587F24E9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33DC67-1149-38D0-9E8D-382F093A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D8D6DC-21A8-BEE8-D8BC-CDB57577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C2B492-9310-0ADE-8579-A8EDD329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8DB097E-4FA2-613D-4ACC-50238FB70827}"/>
              </a:ext>
            </a:extLst>
          </p:cNvPr>
          <p:cNvCxnSpPr>
            <a:cxnSpLocks/>
          </p:cNvCxnSpPr>
          <p:nvPr userDrawn="1"/>
        </p:nvCxnSpPr>
        <p:spPr>
          <a:xfrm>
            <a:off x="2066658" y="1751888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401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2C44D-0339-A7FF-3990-2EFF9AEB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4734E0-9E77-4026-48FA-484E3BCCE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94617"/>
            <a:ext cx="5157787" cy="710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41431C-1AB2-9F17-0352-F1C635800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EBD807-C287-E078-E599-799456204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94617"/>
            <a:ext cx="5183188" cy="710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88F5BF-EC46-1B05-59ED-B46AD6D65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2D10F3-6D06-2A39-3C19-154DC060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66C455-0075-2D98-B12A-F58868E0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5DAD20-FA82-37B3-B287-1D5567F7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764A0D8-0F96-469D-3A22-53FBBEF47453}"/>
              </a:ext>
            </a:extLst>
          </p:cNvPr>
          <p:cNvCxnSpPr>
            <a:cxnSpLocks/>
          </p:cNvCxnSpPr>
          <p:nvPr userDrawn="1"/>
        </p:nvCxnSpPr>
        <p:spPr>
          <a:xfrm>
            <a:off x="2066658" y="1751888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710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47A2B-1F17-4ECF-4187-D15F8234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8E6490-67DC-4753-0678-7C9FA28B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758930-ADEF-AEEE-3EC3-2CDC57B5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40FF05-0811-C0B2-284E-337DDD56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5F4E685-0F60-C24B-EAA4-106A22FC2DB4}"/>
              </a:ext>
            </a:extLst>
          </p:cNvPr>
          <p:cNvCxnSpPr>
            <a:cxnSpLocks/>
          </p:cNvCxnSpPr>
          <p:nvPr userDrawn="1"/>
        </p:nvCxnSpPr>
        <p:spPr>
          <a:xfrm>
            <a:off x="2066658" y="1751888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620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6FC8D-82C2-A451-6E1F-FEA59276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F6E170-3B0A-14D9-6BDC-A1A33680F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2970" y="457201"/>
            <a:ext cx="6362418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C7F85C-9F2A-FE56-2DA8-1D3442489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4CFCCF-3205-5880-3A1D-52F6E4E3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6DA151-9FE9-0B45-FC11-8C2177AD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FC6AEB-EB68-1821-A96E-A6BAC14F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AAA9B4F-0560-2B8C-A01B-4AE5956950B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708878" y="3180629"/>
            <a:ext cx="43200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885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E1960-CC7F-0016-0C7E-BD51BC78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2EF309-FFF8-52C0-575D-1D19185A8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92970" y="457201"/>
            <a:ext cx="636241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779E7D-F3B4-80F5-FAFF-C24290077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6396A9-8C5C-89FC-A258-2B4697C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AEB532-3886-C510-F6D4-F74EE17E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562B7C-61C9-504E-0884-950592BC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64EDD45-12D9-48A5-6608-34EBF8F497E5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708878" y="3180629"/>
            <a:ext cx="43200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298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FAD2916F-5FE0-F584-ED62-E16698446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3" t="38713" r="35338" b="45337"/>
          <a:stretch/>
        </p:blipFill>
        <p:spPr>
          <a:xfrm>
            <a:off x="4032675" y="3018802"/>
            <a:ext cx="4126650" cy="82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6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62C7B-8E74-A771-C1CB-7A3A203C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F847C7-6433-51F1-E77C-3783ED91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D32898-B2C2-4A1C-DDC8-656D90C8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8CA7DF-A038-2F2B-96D2-EA1D38AC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DF671E-CC6D-8C08-1F2A-3673552E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417A1A1-C0D4-2C1C-DCC5-F70A28948306}"/>
              </a:ext>
            </a:extLst>
          </p:cNvPr>
          <p:cNvCxnSpPr>
            <a:cxnSpLocks/>
          </p:cNvCxnSpPr>
          <p:nvPr userDrawn="1"/>
        </p:nvCxnSpPr>
        <p:spPr>
          <a:xfrm>
            <a:off x="2066659" y="1751888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21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65655-ED45-4D72-439F-0B43CC62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A87F3A-0AD5-8238-00A8-B4ECF1EEE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B985AD-C3A8-A2E1-871D-8CEDD42E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823E6-CF00-76E4-08D7-CE1E93ED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0D4033-E484-3033-540D-154BC0A8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08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4E215-FF75-0D6E-D26B-812AD99D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2F9588-3B60-0375-3ED9-B88BBC79C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8DE5CF-9F8C-2171-417C-587F24E9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33DC67-1149-38D0-9E8D-382F093A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D8D6DC-21A8-BEE8-D8BC-CDB57577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C2B492-9310-0ADE-8579-A8EDD329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8DB097E-4FA2-613D-4ACC-50238FB70827}"/>
              </a:ext>
            </a:extLst>
          </p:cNvPr>
          <p:cNvCxnSpPr>
            <a:cxnSpLocks/>
          </p:cNvCxnSpPr>
          <p:nvPr userDrawn="1"/>
        </p:nvCxnSpPr>
        <p:spPr>
          <a:xfrm>
            <a:off x="2066659" y="1751888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2C44D-0339-A7FF-3990-2EFF9AEB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4734E0-9E77-4026-48FA-484E3BCCE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794617"/>
            <a:ext cx="5157787" cy="71045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41431C-1AB2-9F17-0352-F1C635800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EBD807-C287-E078-E599-799456204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794617"/>
            <a:ext cx="5183188" cy="71045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88F5BF-EC46-1B05-59ED-B46AD6D65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2D10F3-6D06-2A39-3C19-154DC060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66C455-0075-2D98-B12A-F58868E0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5DAD20-FA82-37B3-B287-1D5567F7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764A0D8-0F96-469D-3A22-53FBBEF47453}"/>
              </a:ext>
            </a:extLst>
          </p:cNvPr>
          <p:cNvCxnSpPr>
            <a:cxnSpLocks/>
          </p:cNvCxnSpPr>
          <p:nvPr userDrawn="1"/>
        </p:nvCxnSpPr>
        <p:spPr>
          <a:xfrm>
            <a:off x="2066659" y="1751888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16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47A2B-1F17-4ECF-4187-D15F8234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8E6490-67DC-4753-0678-7C9FA28B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758930-ADEF-AEEE-3EC3-2CDC57B5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40FF05-0811-C0B2-284E-337DDD56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5F4E685-0F60-C24B-EAA4-106A22FC2DB4}"/>
              </a:ext>
            </a:extLst>
          </p:cNvPr>
          <p:cNvCxnSpPr>
            <a:cxnSpLocks/>
          </p:cNvCxnSpPr>
          <p:nvPr userDrawn="1"/>
        </p:nvCxnSpPr>
        <p:spPr>
          <a:xfrm>
            <a:off x="2066659" y="1751888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67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6FC8D-82C2-A451-6E1F-FEA59276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F6E170-3B0A-14D9-6BDC-A1A33680F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2969" y="457201"/>
            <a:ext cx="6362419" cy="54038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C7F85C-9F2A-FE56-2DA8-1D3442489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4CFCCF-3205-5880-3A1D-52F6E4E3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6DA151-9FE9-0B45-FC11-8C2177AD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FC6AEB-EB68-1821-A96E-A6BAC14F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AAA9B4F-0560-2B8C-A01B-4AE5956950B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708879" y="3180629"/>
            <a:ext cx="43200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7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E1960-CC7F-0016-0C7E-BD51BC78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2EF309-FFF8-52C0-575D-1D19185A8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92969" y="457201"/>
            <a:ext cx="6362419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779E7D-F3B4-80F5-FAFF-C24290077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6396A9-8C5C-89FC-A258-2B4697C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AEB532-3886-C510-F6D4-F74EE17E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562B7C-61C9-504E-0884-950592BC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64EDD45-12D9-48A5-6608-34EBF8F497E5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708879" y="3180629"/>
            <a:ext cx="43200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55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FAD2916F-5FE0-F584-ED62-E16698446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3" t="38713" r="35338" b="45337"/>
          <a:stretch/>
        </p:blipFill>
        <p:spPr>
          <a:xfrm>
            <a:off x="4032675" y="3018802"/>
            <a:ext cx="4126651" cy="82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6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Diagrama&#10;&#10;Descrição gerada automaticamente">
            <a:extLst>
              <a:ext uri="{FF2B5EF4-FFF2-40B4-BE49-F238E27FC236}">
                <a16:creationId xmlns:a16="http://schemas.microsoft.com/office/drawing/2014/main" id="{6EC136E1-5BA0-8082-5CB7-4AA0A165B3E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75EF3F-5969-D8CF-5480-6A5C648D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B0F1D7-E2AC-6F7B-C9B9-6E837684A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F1C930-0BD1-F810-A470-C7027D52B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CD1F6-5C32-4656-9942-AE7DE5908613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3F08B3-0002-9B02-E90C-4C2DB83C9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B3C72A-F704-EA81-B7E0-08A7EF03E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3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Diagrama&#10;&#10;Descrição gerada automaticamente">
            <a:extLst>
              <a:ext uri="{FF2B5EF4-FFF2-40B4-BE49-F238E27FC236}">
                <a16:creationId xmlns:a16="http://schemas.microsoft.com/office/drawing/2014/main" id="{6EC136E1-5BA0-8082-5CB7-4AA0A165B3E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75EF3F-5969-D8CF-5480-6A5C648D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B0F1D7-E2AC-6F7B-C9B9-6E837684A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F1C930-0BD1-F810-A470-C7027D52B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CD1F6-5C32-4656-9942-AE7DE5908613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3F08B3-0002-9B02-E90C-4C2DB83C9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B3C72A-F704-EA81-B7E0-08A7EF03E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51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nfe.io/blog/financeiro/como-reduzir-custos-fixos-na-empresa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itunes.apple.com/us/app/isurfer-surfing-coach/id355492548?mt=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planalto.gov.br/ccivil_03/leis/lcp/Lcp182.ht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77417-449A-F886-4728-73B57B974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SOCIEDADE EM REDE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68EE71-FF62-BBB7-C42E-C97F2CD4B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1764" y="5257800"/>
            <a:ext cx="5477851" cy="477837"/>
          </a:xfrm>
        </p:spPr>
        <p:txBody>
          <a:bodyPr/>
          <a:lstStyle/>
          <a:p>
            <a:r>
              <a:rPr lang="pt-BR" dirty="0"/>
              <a:t>Me. Pollyana dos Reis P. Fanstone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E939C8-64B8-470D-73D4-1736E0FFDA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2023/2</a:t>
            </a:r>
          </a:p>
        </p:txBody>
      </p:sp>
    </p:spTree>
    <p:extLst>
      <p:ext uri="{BB962C8B-B14F-4D97-AF65-F5344CB8AC3E}">
        <p14:creationId xmlns:p14="http://schemas.microsoft.com/office/powerpoint/2010/main" val="156189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Desenhando o sucesso: design thinking como inovação no varejo - CDL ACIBOM">
            <a:extLst>
              <a:ext uri="{FF2B5EF4-FFF2-40B4-BE49-F238E27FC236}">
                <a16:creationId xmlns:a16="http://schemas.microsoft.com/office/drawing/2014/main" id="{D68A8409-E5D9-D6E0-7915-2710A78BF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63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3E6E89-5750-A19F-056B-49809A46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8719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i="0">
                <a:solidFill>
                  <a:srgbClr val="7A7A7A"/>
                </a:solidFill>
                <a:effectLst/>
                <a:latin typeface="Roboto" panose="02000000000000000000" pitchFamily="2" charset="0"/>
              </a:rPr>
              <a:t>        </a:t>
            </a:r>
            <a:r>
              <a:rPr lang="pt-BR" sz="3500" b="1">
                <a:solidFill>
                  <a:srgbClr val="1F2B50"/>
                </a:solidFill>
                <a:ea typeface="Roboto" panose="02000000000000000000" pitchFamily="2" charset="0"/>
              </a:rPr>
              <a:t>Design Sprint</a:t>
            </a:r>
          </a:p>
          <a:p>
            <a:pPr marL="0" indent="0" algn="just">
              <a:buNone/>
            </a:pPr>
            <a:r>
              <a:rPr lang="pt-BR" sz="3500" b="0" i="0">
                <a:solidFill>
                  <a:srgbClr val="1F2B50"/>
                </a:solidFill>
                <a:effectLst/>
                <a:ea typeface="Roboto" panose="02000000000000000000" pitchFamily="2" charset="0"/>
              </a:rPr>
              <a:t>         </a:t>
            </a:r>
          </a:p>
          <a:p>
            <a:endParaRPr lang="pt-BR" dirty="0"/>
          </a:p>
        </p:txBody>
      </p:sp>
      <p:pic>
        <p:nvPicPr>
          <p:cNvPr id="2050" name="Picture 2" descr="O que é Design Sprint? Veja o passo a passo para aplicar">
            <a:extLst>
              <a:ext uri="{FF2B5EF4-FFF2-40B4-BE49-F238E27FC236}">
                <a16:creationId xmlns:a16="http://schemas.microsoft.com/office/drawing/2014/main" id="{0695EEAB-5902-89B7-0440-53345D4FA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6976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72F1D5A-EE8B-23B6-F71F-07A0A47C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732" y="0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dirty="0">
                <a:latin typeface="+mn-lt"/>
              </a:rPr>
              <a:t>Design Sprint</a:t>
            </a:r>
          </a:p>
        </p:txBody>
      </p:sp>
    </p:spTree>
    <p:extLst>
      <p:ext uri="{BB962C8B-B14F-4D97-AF65-F5344CB8AC3E}">
        <p14:creationId xmlns:p14="http://schemas.microsoft.com/office/powerpoint/2010/main" val="180889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60746F-3C2F-C5BE-D0BC-7F0DEF7E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102995"/>
            <a:ext cx="10515600" cy="4881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Desenvolvimento de uma Startup</a:t>
            </a:r>
          </a:p>
          <a:p>
            <a:pPr marL="0" indent="0" algn="just">
              <a:buNone/>
            </a:pPr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Ideação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primeira etapa é a geração de ideias, onde empreendedores identificam oportunidades de mercado e concebem soluções inovadoras.</a:t>
            </a:r>
          </a:p>
          <a:p>
            <a:pPr algn="just">
              <a:buFont typeface="+mj-lt"/>
              <a:buAutoNum type="arabicPeriod"/>
            </a:pP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Validação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Após a ideação, é crucial validar a viabilidade da ideia através de pesquisas de mercado, feedback de clientes e prototipagem.</a:t>
            </a:r>
          </a:p>
          <a:p>
            <a:pPr marL="0" indent="0" algn="just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3.Desenvolvimento de Produto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A equipe de engenharia de</a:t>
            </a: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software entra em ação para desenvolver o produto</a:t>
            </a: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ou serviço, usando metodologias ágeis para iterar rapidamente.</a:t>
            </a:r>
          </a:p>
          <a:p>
            <a:pPr marL="0" indent="0" algn="just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4.Lançamento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A partir daí, a startup lança seu produto </a:t>
            </a: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no mercado e começa a adquirir clientes.</a:t>
            </a:r>
          </a:p>
          <a:p>
            <a:pPr algn="just">
              <a:buFont typeface="+mj-lt"/>
              <a:buAutoNum type="arabicPeriod"/>
            </a:pPr>
            <a:endParaRPr lang="pt-BR" sz="2400" b="0" i="0" dirty="0">
              <a:effectLst/>
              <a:latin typeface="Amasis MT Pro Medium" panose="020406040500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050" name="Picture 2" descr="Empreendedorismo: O que é uma Startup?">
            <a:extLst>
              <a:ext uri="{FF2B5EF4-FFF2-40B4-BE49-F238E27FC236}">
                <a16:creationId xmlns:a16="http://schemas.microsoft.com/office/drawing/2014/main" id="{0E6ED1D8-FA09-9905-4F5C-201080A0B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3847686"/>
            <a:ext cx="4010025" cy="300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035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26831F-AD3E-4CAA-9AE0-41BC4CE7C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04900"/>
            <a:ext cx="10582275" cy="5353050"/>
          </a:xfrm>
        </p:spPr>
        <p:txBody>
          <a:bodyPr>
            <a:normAutofit lnSpcReduction="10000"/>
          </a:bodyPr>
          <a:lstStyle/>
          <a:p>
            <a:pPr marL="0" indent="0" algn="ctr" fontAlgn="base">
              <a:buNone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Fases</a:t>
            </a:r>
          </a:p>
          <a:p>
            <a:pPr marL="0" indent="0" fontAlgn="base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fontAlgn="base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Demonstram o estágio de maturação em que a startup se encontra:</a:t>
            </a:r>
          </a:p>
          <a:p>
            <a:pPr marL="0" indent="0" algn="just" fontAlgn="base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Pré-seed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(ideação):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identificação de oportunidades a partir de um estudo detalhado do mercado e seu nicho de atuação</a:t>
            </a:r>
          </a:p>
          <a:p>
            <a:pPr algn="just" fontAlgn="base"/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Seed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(validação): 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onde a solução é testada no mercado com o lançamento de um MVP, hipóteses são avaliadas e ajustes são feitos</a:t>
            </a:r>
          </a:p>
          <a:p>
            <a:pPr algn="just" fontAlgn="base"/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(operação): 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já está disponível a versão oficial da solução e ela começa a ser vendida com o suporte do modelo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lean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manufacturing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Growth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(tração): 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startup atinge a sua maturidade, pois todos os seus processos estão funcionando perfeitamente e uma base sólida de clientes foi conquistada</a:t>
            </a:r>
          </a:p>
          <a:p>
            <a:pPr algn="just" fontAlgn="base"/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Expansion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(expansão): 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quando a startup dá o próximo passo, com a ajuda de investidores, e consegue atingir o tão sonhado crescimento exponencial.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9217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26831F-AD3E-4CAA-9AE0-41BC4CE7C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3425"/>
            <a:ext cx="10515600" cy="54435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Tipos de Startup</a:t>
            </a:r>
          </a:p>
          <a:p>
            <a:pPr marL="0" indent="0" fontAlgn="base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7BA0C1-EF8D-49CB-A81B-7D3A57424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5" y="1862137"/>
            <a:ext cx="41338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26831F-AD3E-4CAA-9AE0-41BC4CE7C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758"/>
            <a:ext cx="10515600" cy="54435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</a:t>
            </a:r>
            <a:r>
              <a:rPr lang="pt-B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Scalable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Startup</a:t>
            </a:r>
          </a:p>
          <a:p>
            <a:pPr marL="0" indent="0" fontAlgn="base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9EFEC6D-DF06-4617-9926-83FC6C58FF1C}"/>
              </a:ext>
            </a:extLst>
          </p:cNvPr>
          <p:cNvSpPr/>
          <p:nvPr/>
        </p:nvSpPr>
        <p:spPr>
          <a:xfrm>
            <a:off x="561975" y="1826419"/>
            <a:ext cx="10144125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visão é de um retorno milionário e para isso buscam despertar o interesse de grandes investidores.</a:t>
            </a:r>
          </a:p>
          <a:p>
            <a:pPr algn="just" fontAlgn="base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O potencial para crescer e ser gigante é característica principal. </a:t>
            </a:r>
          </a:p>
          <a:p>
            <a:pPr algn="just" fontAlgn="base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Nelas, a expansão costuma ser rápida.</a:t>
            </a:r>
          </a:p>
          <a:p>
            <a:pPr algn="just" fontAlgn="base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qualidade é fundamental e a estratégia de gerar receita e </a:t>
            </a:r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manter custos baixos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 é bastante relevante. </a:t>
            </a:r>
          </a:p>
          <a:p>
            <a:pPr algn="just" fontAlgn="base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</a:p>
          <a:p>
            <a:pPr algn="just" fontAlgn="base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Skype</a:t>
            </a:r>
          </a:p>
          <a:p>
            <a:pPr algn="just" fontAlgn="base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</a:p>
          <a:p>
            <a:pPr algn="just" fontAlgn="base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Uber</a:t>
            </a:r>
          </a:p>
          <a:p>
            <a:pPr algn="just" fontAlgn="base"/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Airbnb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172" name="Picture 4" descr="Escalabilidade: Conceitos e boas práticas | Veradata | Sistemas de  Informação Dedicados">
            <a:extLst>
              <a:ext uri="{FF2B5EF4-FFF2-40B4-BE49-F238E27FC236}">
                <a16:creationId xmlns:a16="http://schemas.microsoft.com/office/drawing/2014/main" id="{F5A08E6B-AD27-439F-929E-DDFB69C08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537" y="0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768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26831F-AD3E-4CAA-9AE0-41BC4CE7C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7725"/>
            <a:ext cx="10515600" cy="54435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pt-B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Startup</a:t>
            </a:r>
          </a:p>
          <a:p>
            <a:pPr marL="0" indent="0" fontAlgn="base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57B637A-A0D1-4376-A8DF-BC04E923B74A}"/>
              </a:ext>
            </a:extLst>
          </p:cNvPr>
          <p:cNvSpPr/>
          <p:nvPr/>
        </p:nvSpPr>
        <p:spPr>
          <a:xfrm>
            <a:off x="838200" y="2190393"/>
            <a:ext cx="1059179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Tem como objetivo principal a 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inovação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Focam na criação de inovações verdadeiramente disruptivas, tornando seu modelo de negócio superior ou único.</a:t>
            </a:r>
          </a:p>
          <a:p>
            <a:pPr algn="just" fontAlgn="base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As empresas que se encaixam nesta categoria começam com produtos revolucionários, tornam-se rapidamente conhecidas, mas por isso precisam acompanhar as mudanças para se sustentarem.</a:t>
            </a:r>
          </a:p>
          <a:p>
            <a:pPr algn="just" fontAlgn="base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Como são autossuficientes, se adaptam e crescem junto com novas demandas, tendências e transformações. </a:t>
            </a:r>
          </a:p>
          <a:p>
            <a:pPr algn="just" fontAlgn="base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 exemplo seria a Apple, que, desde seu primeiro computador lançado, em 1976, não parou de inovar. Ela não somente acompanhou inúmeras transformações tecnológicas, como também foi responsável por criá-las.</a:t>
            </a:r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 descr="Apple – Tecnoblog">
            <a:extLst>
              <a:ext uri="{FF2B5EF4-FFF2-40B4-BE49-F238E27FC236}">
                <a16:creationId xmlns:a16="http://schemas.microsoft.com/office/drawing/2014/main" id="{320D821F-D880-4F3A-8ADE-170D51BBD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0" y="161925"/>
            <a:ext cx="1814513" cy="181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292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26831F-AD3E-4CAA-9AE0-41BC4CE7C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71550"/>
            <a:ext cx="10639425" cy="54435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</a:t>
            </a:r>
            <a:r>
              <a:rPr lang="pt-B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Lifestyle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Startup</a:t>
            </a:r>
          </a:p>
          <a:p>
            <a:pPr marL="0" indent="0" fontAlgn="base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6272BD9-F415-4ECA-BCE3-12FADEB94AFD}"/>
              </a:ext>
            </a:extLst>
          </p:cNvPr>
          <p:cNvSpPr/>
          <p:nvPr/>
        </p:nvSpPr>
        <p:spPr>
          <a:xfrm>
            <a:off x="180975" y="1772067"/>
            <a:ext cx="53366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Movida por sonhos e seu sucesso costuma vir de um estilo de vida de seu idealizador.</a:t>
            </a:r>
          </a:p>
          <a:p>
            <a:pPr algn="just" fontAlgn="base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Reforça talentos e paixões e visa mais do que dinheiro, mas realizações.</a:t>
            </a:r>
          </a:p>
          <a:p>
            <a:pPr algn="just" fontAlgn="base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Mathew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Jones, um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ex-surfista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australiano, virou professor de surf em tempo integral.</a:t>
            </a:r>
          </a:p>
          <a:p>
            <a:pPr algn="just" fontAlgn="base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 pouco tempo, ele transformou sua paixão pelo esporte em inúmeros aplicativos úteis para o surf, como o “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iSurfer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algn="just" fontAlgn="base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Seu sucesso fez com que outros surfistas se juntassem a ele para criar novos apps. Todos os integrantes de uma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Lifestyle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Startup são essenciais para o negócio, porque compartilham dos mesmos propósitos e vocações.</a:t>
            </a:r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A0ED82C-9B09-445B-8CA3-56B074528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372" y="2100263"/>
            <a:ext cx="6588628" cy="475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90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26831F-AD3E-4CAA-9AE0-41BC4CE7C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4435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</a:t>
            </a:r>
            <a:r>
              <a:rPr lang="pt-B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Buyable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Startup</a:t>
            </a:r>
          </a:p>
          <a:p>
            <a:pPr marL="0" indent="0" fontAlgn="base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EB7479-7513-49F7-A297-2AD1CDBE18C5}"/>
              </a:ext>
            </a:extLst>
          </p:cNvPr>
          <p:cNvSpPr/>
          <p:nvPr/>
        </p:nvSpPr>
        <p:spPr>
          <a:xfrm>
            <a:off x="647700" y="2168515"/>
            <a:ext cx="1060132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Nascem para ser vendidas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 para empresas maiores do mesmo nicho, como é o caso de startups que criam aplicativos móveis.</a:t>
            </a:r>
          </a:p>
          <a:p>
            <a:pPr algn="just" fontAlgn="base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É lançada a partir da 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execução de uma ideia de sucesso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mas que precisa de investimento para se estruturar e crescer.</a:t>
            </a:r>
          </a:p>
          <a:p>
            <a:pPr algn="just" fontAlgn="base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Gigantes como Google e Facebook são exemplos de empresas que compram soluções tecnológicas desse tipo de startup. </a:t>
            </a:r>
          </a:p>
          <a:p>
            <a:pPr algn="just" fontAlgn="base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As aplicações desses investidores geralmente são de alto risco, mas são o que fazem a diferença para a execução do projeto de uma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Buyable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Startup.</a:t>
            </a:r>
          </a:p>
          <a:p>
            <a:pPr algn="just" fontAlgn="base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Exemplos: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Divshot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e Wit.ai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89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F2B79E-AFF4-4AA2-86F2-A2A631711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1" y="1825625"/>
            <a:ext cx="11782424" cy="51181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Divshot</a:t>
            </a:r>
            <a:r>
              <a:rPr lang="pt-BR" sz="2900" dirty="0">
                <a:latin typeface="Arial" panose="020B0604020202020204" pitchFamily="34" charset="0"/>
                <a:cs typeface="Arial" panose="020B0604020202020204" pitchFamily="34" charset="0"/>
              </a:rPr>
              <a:t> é uma desenvolvedora de interface para a web. Que possibilita ao usuário a criação de protótipos de interfaces HTML5 responsivas em minutos e para posteriormente organizar, limpar a marcação semântica e o (CSS </a:t>
            </a:r>
            <a:r>
              <a:rPr lang="pt-BR" sz="2900" dirty="0" err="1">
                <a:latin typeface="Arial" panose="020B0604020202020204" pitchFamily="34" charset="0"/>
                <a:cs typeface="Arial" panose="020B0604020202020204" pitchFamily="34" charset="0"/>
              </a:rPr>
              <a:t>Cascading</a:t>
            </a:r>
            <a:r>
              <a:rPr lang="pt-BR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dirty="0" err="1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900" dirty="0" err="1">
                <a:latin typeface="Arial" panose="020B0604020202020204" pitchFamily="34" charset="0"/>
                <a:cs typeface="Arial" panose="020B0604020202020204" pitchFamily="34" charset="0"/>
              </a:rPr>
              <a:t>Sheets</a:t>
            </a:r>
            <a:r>
              <a:rPr lang="pt-BR" sz="2900" dirty="0">
                <a:latin typeface="Arial" panose="020B0604020202020204" pitchFamily="34" charset="0"/>
                <a:cs typeface="Arial" panose="020B0604020202020204" pitchFamily="34" charset="0"/>
              </a:rPr>
              <a:t>). Primeira ferramenta desse tipo capaz de gerar código com a mesma qualidade dos desenvolvedores que o escrevem à mão. Arrecadou um total de US $ 1,2 milhão de investimentos em 2 rodadas. Em 2015, a Google comprou a </a:t>
            </a:r>
            <a:r>
              <a:rPr lang="pt-BR" sz="2900" dirty="0" err="1">
                <a:latin typeface="Arial" panose="020B0604020202020204" pitchFamily="34" charset="0"/>
                <a:cs typeface="Arial" panose="020B0604020202020204" pitchFamily="34" charset="0"/>
              </a:rPr>
              <a:t>Divshot</a:t>
            </a:r>
            <a:r>
              <a:rPr lang="pt-BR" sz="2900" dirty="0">
                <a:latin typeface="Arial" panose="020B0604020202020204" pitchFamily="34" charset="0"/>
                <a:cs typeface="Arial" panose="020B0604020202020204" pitchFamily="34" charset="0"/>
              </a:rPr>
              <a:t> por um preço desconhecido. </a:t>
            </a:r>
          </a:p>
          <a:p>
            <a:pPr marL="0" indent="0" algn="just">
              <a:buNone/>
            </a:pPr>
            <a:endParaRPr lang="pt-BR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Wit.ai</a:t>
            </a:r>
            <a:r>
              <a:rPr lang="pt-BR" sz="2900" dirty="0">
                <a:latin typeface="Arial" panose="020B0604020202020204" pitchFamily="34" charset="0"/>
                <a:cs typeface="Arial" panose="020B0604020202020204" pitchFamily="34" charset="0"/>
              </a:rPr>
              <a:t> é uma API que transforma a linguagem natural como fala ou mensagem, em dados realmente acionáveis. Veio com a proposta de tornar mais fácil para os desenvolvedores construir uma interface de voz semelhante à Siri para seus aplicativos ou dispositivos. Arrecadou ao todo, um valor em torno de US $ 3,1 milhões em financiamento através de 2 rodadas de investimentos. Em janeiro de 2015, o Facebook comprou a Wit.ai por um valor não divulgado.</a:t>
            </a:r>
          </a:p>
          <a:p>
            <a:pPr algn="just"/>
            <a:endParaRPr lang="pt-BR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ZeroPaper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900" dirty="0">
                <a:latin typeface="Arial" panose="020B0604020202020204" pitchFamily="34" charset="0"/>
                <a:cs typeface="Arial" panose="020B0604020202020204" pitchFamily="34" charset="0"/>
              </a:rPr>
              <a:t>uma startup brasileira que trouxe um software de gestão financeira que gera relatórios detalhados e rastreia os principais indicadores, permitindo que os proprietários de pequenas empresas gerenciem suas finanças de forma eficiente. Também fornece tutoriais interativos para ensiná-los a usar esses relatórios e indicadores. Realiza serviço de emissão de nota fiscal eletrônica e também compara certas despesas comuns em mercados semelhantes com negócios similares, avisando automaticamente os usuários onde eles podem tornar seus negócios mais eficientes.</a:t>
            </a:r>
            <a:br>
              <a:rPr lang="pt-BR" sz="29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900" dirty="0">
                <a:latin typeface="Arial" panose="020B0604020202020204" pitchFamily="34" charset="0"/>
                <a:cs typeface="Arial" panose="020B0604020202020204" pitchFamily="34" charset="0"/>
              </a:rPr>
              <a:t>Arrecadou um total de aproximadamente 200 mil dólares em financiamento através de 2 rodadas. O financiamento mais recente foi levantado em 1º de maio de 2013 a partir de uma rodada de sementes. André Macedo, </a:t>
            </a:r>
            <a:r>
              <a:rPr lang="pt-BR" sz="2900" dirty="0" err="1">
                <a:latin typeface="Arial" panose="020B0604020202020204" pitchFamily="34" charset="0"/>
                <a:cs typeface="Arial" panose="020B0604020202020204" pitchFamily="34" charset="0"/>
              </a:rPr>
              <a:t>Arley</a:t>
            </a:r>
            <a:r>
              <a:rPr lang="pt-BR" sz="2900" dirty="0">
                <a:latin typeface="Arial" panose="020B0604020202020204" pitchFamily="34" charset="0"/>
                <a:cs typeface="Arial" panose="020B0604020202020204" pitchFamily="34" charset="0"/>
              </a:rPr>
              <a:t> Moura e Carlos Eduardo Alves Braga fundaram-na a 5 de abril de 2012 e a empresa de software empresarial e financeiro </a:t>
            </a:r>
            <a:r>
              <a:rPr lang="pt-BR" sz="2900" dirty="0" err="1">
                <a:latin typeface="Arial" panose="020B0604020202020204" pitchFamily="34" charset="0"/>
                <a:cs typeface="Arial" panose="020B0604020202020204" pitchFamily="34" charset="0"/>
              </a:rPr>
              <a:t>Intuit</a:t>
            </a:r>
            <a:r>
              <a:rPr lang="pt-BR" sz="2900" dirty="0">
                <a:latin typeface="Arial" panose="020B0604020202020204" pitchFamily="34" charset="0"/>
                <a:cs typeface="Arial" panose="020B0604020202020204" pitchFamily="34" charset="0"/>
              </a:rPr>
              <a:t> adquiriu-a em 2015 por um valor não divulgado.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90F605A-69D0-46A5-B32B-06A7EE8D3DC0}"/>
              </a:ext>
            </a:extLst>
          </p:cNvPr>
          <p:cNvSpPr/>
          <p:nvPr/>
        </p:nvSpPr>
        <p:spPr>
          <a:xfrm>
            <a:off x="3223334" y="882134"/>
            <a:ext cx="54938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Cases - </a:t>
            </a:r>
            <a:r>
              <a:rPr lang="pt-B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Buyable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Startup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57886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037387-DDDF-38F0-4590-B312575A5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9919"/>
            <a:ext cx="10515600" cy="16202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9600" b="1" dirty="0">
                <a:latin typeface="Arial" panose="020B0604020202020204" pitchFamily="34" charset="0"/>
                <a:cs typeface="Arial" panose="020B0604020202020204" pitchFamily="34" charset="0"/>
              </a:rPr>
              <a:t>STARTUPS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581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26831F-AD3E-4CAA-9AE0-41BC4CE7C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3425"/>
            <a:ext cx="10515600" cy="54435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Social Startup</a:t>
            </a:r>
          </a:p>
          <a:p>
            <a:pPr marL="0" indent="0" fontAlgn="base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1859092-46D0-45F3-9D47-8D6DE5A28EAD}"/>
              </a:ext>
            </a:extLst>
          </p:cNvPr>
          <p:cNvSpPr/>
          <p:nvPr/>
        </p:nvSpPr>
        <p:spPr>
          <a:xfrm>
            <a:off x="742950" y="1738343"/>
            <a:ext cx="109347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pt-BR" dirty="0">
              <a:solidFill>
                <a:srgbClr val="777D8C"/>
              </a:solidFill>
              <a:latin typeface="Roboto" panose="02000000000000000000" pitchFamily="2" charset="0"/>
            </a:endParaRPr>
          </a:p>
          <a:p>
            <a:pPr fontAlgn="base"/>
            <a:endParaRPr lang="pt-BR" sz="2000" dirty="0">
              <a:solidFill>
                <a:srgbClr val="777D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Criada por pessoas “socialmente ambiciosas”, que desejam fazer a diferença no mundo de alguma forma.</a:t>
            </a:r>
          </a:p>
          <a:p>
            <a:pPr algn="just" fontAlgn="base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Pode ou não ter fins lucrativos ou unir os dois modelos, mas sempre visando o lado social e humano.</a:t>
            </a:r>
          </a:p>
          <a:p>
            <a:pPr algn="just" fontAlgn="base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Os fundadores não pretendem ser ricos - a riqueza são os benefícios para comunidades, trabalhadores ou regiões onde estão presentes.</a:t>
            </a:r>
          </a:p>
          <a:p>
            <a:pPr algn="just" fontAlgn="base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que importa é contribuir positivamente para a sociedade. Os exemplos incluem instituições beneficentes ou de caridade, seja para combate à pobreza em prol de projetos de água limpa ou conscientização sobre algum outro tema.</a:t>
            </a:r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846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26831F-AD3E-4CAA-9AE0-41BC4CE7C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3425"/>
            <a:ext cx="10515600" cy="54435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Social Startup</a:t>
            </a:r>
          </a:p>
          <a:p>
            <a:pPr marL="0" indent="0" fontAlgn="base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1859092-46D0-45F3-9D47-8D6DE5A28EAD}"/>
              </a:ext>
            </a:extLst>
          </p:cNvPr>
          <p:cNvSpPr/>
          <p:nvPr/>
        </p:nvSpPr>
        <p:spPr>
          <a:xfrm>
            <a:off x="628650" y="1357343"/>
            <a:ext cx="109347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pt-BR" dirty="0">
              <a:solidFill>
                <a:srgbClr val="777D8C"/>
              </a:solidFill>
              <a:latin typeface="Roboto" panose="02000000000000000000" pitchFamily="2" charset="0"/>
            </a:endParaRPr>
          </a:p>
          <a:p>
            <a:pPr fontAlgn="base"/>
            <a:endParaRPr lang="pt-BR" sz="2000" dirty="0">
              <a:solidFill>
                <a:srgbClr val="777D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Banco Maré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Existe para facilitar o acesso a serviços financeiros, sem análises de crédito, consultas a cadastro de devedores e outras formas de exclusão financeira. O propósito é simplificar o acesso ao crédito para pessoas de baixa renda.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Favo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Aplicativo que possibilita fácil acesso ao conhecimento sobre práticas de agricultura urbana, provendo alimentação saudável e qualidade de vida para todos.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Hand Talk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Realiza tradução digital e automática para Língua de Sinais, utilizada pela comunidade surda. 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Pólen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Plataforma que transforma compras de e-commerce em doações. No momento da compra, o consumidor escolhe uma causa para apoiar. </a:t>
            </a:r>
          </a:p>
          <a:p>
            <a:pPr algn="just" fontAlgn="base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Belezinha</a:t>
            </a:r>
          </a:p>
          <a:p>
            <a:pPr algn="just" fontAlgn="base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Uma das finalistas do Prêmio Empreendedor Social da Folha de São Paulo em 2022, essa startup de impacto social oferece cursos de beleza gratuitos e rápidos para mulheres que vivem em favelas de São Paulo.</a:t>
            </a:r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569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FE65F3-8130-4A87-B0DD-A6669FD89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3600" b="1" dirty="0"/>
              <a:t>                              Investimento em Startups</a:t>
            </a:r>
          </a:p>
          <a:p>
            <a:pPr marL="0" indent="0" fontAlgn="base">
              <a:buNone/>
            </a:pPr>
            <a:endParaRPr lang="pt-BR" sz="3600" b="1" dirty="0"/>
          </a:p>
          <a:p>
            <a:pPr fontAlgn="base"/>
            <a:r>
              <a:rPr lang="pt-BR" sz="2400" b="1" dirty="0"/>
              <a:t>Aceleradoras: </a:t>
            </a:r>
            <a:r>
              <a:rPr lang="pt-BR" sz="2400" dirty="0"/>
              <a:t>oferece apoio financeiro, mas também outros tipos de suporte, com mentorias e ajuda profissional para o desenvolvimento do negócio. O modelo exige participação do capital da empresa</a:t>
            </a:r>
          </a:p>
          <a:p>
            <a:pPr fontAlgn="base"/>
            <a:r>
              <a:rPr lang="pt-BR" sz="2400" b="1" dirty="0"/>
              <a:t>Investidor-anjo: </a:t>
            </a:r>
            <a:r>
              <a:rPr lang="pt-BR" sz="2400" dirty="0"/>
              <a:t>pessoa física que injeta capital próprio na startup e, em troca, recebe o retorno do lucro sob o valor investido</a:t>
            </a:r>
          </a:p>
          <a:p>
            <a:pPr fontAlgn="base"/>
            <a:r>
              <a:rPr lang="pt-BR" sz="2400" b="1" dirty="0"/>
              <a:t>Private </a:t>
            </a:r>
            <a:r>
              <a:rPr lang="pt-BR" sz="2400" b="1" dirty="0" err="1"/>
              <a:t>equity</a:t>
            </a:r>
            <a:r>
              <a:rPr lang="pt-BR" sz="2400" b="1" dirty="0"/>
              <a:t>: </a:t>
            </a:r>
            <a:r>
              <a:rPr lang="pt-BR" sz="2400" dirty="0"/>
              <a:t>fundos em que o dono da startup precisa permitir que os investidores participem da gestão da empresa, mas que oferecem contrapartidas de até R$ 50 milhões</a:t>
            </a:r>
          </a:p>
          <a:p>
            <a:pPr fontAlgn="base"/>
            <a:r>
              <a:rPr lang="pt-BR" sz="2400" b="1" dirty="0"/>
              <a:t>Capital semente: </a:t>
            </a:r>
            <a:r>
              <a:rPr lang="pt-BR" sz="2400" dirty="0"/>
              <a:t>o </a:t>
            </a:r>
            <a:r>
              <a:rPr lang="pt-BR" sz="2400" dirty="0" err="1"/>
              <a:t>seed</a:t>
            </a:r>
            <a:r>
              <a:rPr lang="pt-BR" sz="2400" dirty="0"/>
              <a:t> </a:t>
            </a:r>
            <a:r>
              <a:rPr lang="pt-BR" sz="2400" dirty="0" err="1"/>
              <a:t>money</a:t>
            </a:r>
            <a:r>
              <a:rPr lang="pt-BR" sz="2400" dirty="0"/>
              <a:t> vem de um grupo de investidores, o que diminui o risco e pode aumentar o valor alcançado.</a:t>
            </a:r>
          </a:p>
          <a:p>
            <a:endParaRPr lang="pt-BR" dirty="0"/>
          </a:p>
        </p:txBody>
      </p:sp>
      <p:pic>
        <p:nvPicPr>
          <p:cNvPr id="3074" name="Picture 2" descr="Como começar a investir com pouco dinheiro: a partir de 30 reais!">
            <a:extLst>
              <a:ext uri="{FF2B5EF4-FFF2-40B4-BE49-F238E27FC236}">
                <a16:creationId xmlns:a16="http://schemas.microsoft.com/office/drawing/2014/main" id="{88740080-4225-4351-930C-9FB62E499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238" y="1666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199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FE65F3-8130-4A87-B0DD-A6669FD89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3600" b="1" dirty="0"/>
              <a:t>                              Investimento em Startups</a:t>
            </a:r>
          </a:p>
          <a:p>
            <a:pPr marL="0" indent="0" fontAlgn="base">
              <a:buNone/>
            </a:pPr>
            <a:endParaRPr lang="pt-BR" sz="3600" b="1" dirty="0"/>
          </a:p>
          <a:p>
            <a:pPr algn="just" fontAlgn="base"/>
            <a:r>
              <a:rPr lang="pt-BR" b="1" dirty="0"/>
              <a:t>Um dos investidores-anjo mais notórios da história</a:t>
            </a:r>
            <a:r>
              <a:rPr lang="pt-BR" dirty="0"/>
              <a:t> é Mike </a:t>
            </a:r>
            <a:r>
              <a:rPr lang="pt-BR" dirty="0" err="1"/>
              <a:t>Markula</a:t>
            </a:r>
            <a:r>
              <a:rPr lang="pt-BR" dirty="0"/>
              <a:t>, que em 1977 investiu US$ 250 mil, US$ 80 mil como investimento e US$ 170 mil como empréstimo, na Apple, que necessitava de recursos para criar o Apple II.</a:t>
            </a:r>
          </a:p>
          <a:p>
            <a:pPr algn="just" fontAlgn="base"/>
            <a:r>
              <a:rPr lang="pt-BR" dirty="0"/>
              <a:t>Tão importante quanto o dinheiro foi seu conhecimento de negócios e contatos, fazendo a empresa explodir nos anos seguintes e ajudando a propagar as ideias de Steve Jobs e Steve </a:t>
            </a:r>
            <a:r>
              <a:rPr lang="pt-BR" dirty="0" err="1"/>
              <a:t>Wozniak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122" name="Picture 2" descr="O 1º Investidor da Apple fez isso...">
            <a:extLst>
              <a:ext uri="{FF2B5EF4-FFF2-40B4-BE49-F238E27FC236}">
                <a16:creationId xmlns:a16="http://schemas.microsoft.com/office/drawing/2014/main" id="{D31E0358-1205-4970-A278-C2874B78C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4318188"/>
            <a:ext cx="3924300" cy="220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O que faz a Apple ser uma referência mundial em marketing? – The Design Way">
            <a:extLst>
              <a:ext uri="{FF2B5EF4-FFF2-40B4-BE49-F238E27FC236}">
                <a16:creationId xmlns:a16="http://schemas.microsoft.com/office/drawing/2014/main" id="{B74DEA59-5067-4318-805C-2600BB5AC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312" y="4302677"/>
            <a:ext cx="3561488" cy="221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43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60746F-3C2F-C5BE-D0BC-7F0DEF7E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102995"/>
            <a:ext cx="10515600" cy="4881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Marco Legal</a:t>
            </a:r>
          </a:p>
          <a:p>
            <a:pPr marL="0" indent="0" algn="just">
              <a:buNone/>
            </a:pPr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/>
              <a:t>Diretrizes que a regem as startups</a:t>
            </a:r>
            <a:endParaRPr lang="pt-BR" sz="2400" i="0" dirty="0">
              <a:effectLst/>
              <a:latin typeface="Amasis MT Pro Medium" panose="02040604050005020304" pitchFamily="18" charset="0"/>
            </a:endParaRPr>
          </a:p>
          <a:p>
            <a:pPr fontAlgn="base"/>
            <a:r>
              <a:rPr lang="pt-BR" dirty="0"/>
              <a:t>O </a:t>
            </a:r>
            <a:r>
              <a:rPr lang="pt-BR" b="1" dirty="0">
                <a:hlinkClick r:id="rId2"/>
              </a:rPr>
              <a:t>Marco Legal das Startups</a:t>
            </a:r>
            <a:r>
              <a:rPr lang="pt-BR" dirty="0"/>
              <a:t> é uma lei complementar, sancionada pelo presidente Jair Bolsonaro em junho de 2021 e que entrou em vigor três meses depois.</a:t>
            </a:r>
          </a:p>
          <a:p>
            <a:pPr fontAlgn="base"/>
            <a:r>
              <a:rPr lang="pt-BR" dirty="0"/>
              <a:t>Esse dispositivo tem como objetivo desburocratizar a abertura de empreendimentos inovadores com diversos mecanismos facilitadores.</a:t>
            </a:r>
          </a:p>
          <a:p>
            <a:pPr fontAlgn="base"/>
            <a:r>
              <a:rPr lang="pt-BR" dirty="0"/>
              <a:t>Entre eles, se destaca o Inova Simples, uma regime especial de </a:t>
            </a:r>
            <a:r>
              <a:rPr lang="pt-BR" dirty="0" err="1"/>
              <a:t>autodeclaração</a:t>
            </a:r>
            <a:r>
              <a:rPr lang="pt-BR" dirty="0"/>
              <a:t>, que visa a incentivar a criação de startups, oportunizar avanços tecnológicos e gerar empregos.</a:t>
            </a:r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r>
              <a:rPr lang="pt-BR" dirty="0"/>
              <a:t>http://www.planalto.gov.br/ccivil_03/leis/lcp/Lcp182.htm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098" name="Picture 2" descr="Lei - ícones de educação grátis">
            <a:extLst>
              <a:ext uri="{FF2B5EF4-FFF2-40B4-BE49-F238E27FC236}">
                <a16:creationId xmlns:a16="http://schemas.microsoft.com/office/drawing/2014/main" id="{AFC2F996-4588-49ED-9529-AA830C3BA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988" y="1571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625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3B7351B-AE56-4002-EA01-BDC92E1AE3CF}"/>
              </a:ext>
            </a:extLst>
          </p:cNvPr>
          <p:cNvSpPr txBox="1"/>
          <p:nvPr/>
        </p:nvSpPr>
        <p:spPr>
          <a:xfrm>
            <a:off x="611505" y="2714625"/>
            <a:ext cx="590359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i="1" dirty="0"/>
              <a:t>“Para ter sucesso, uma startup precisa ter um time empreendedor e dedicado, focar em inovação, adaptar-se rápido às mudanças do mercado e construir uma cultura de aprendizado contínuo” (MAURYA, 2018).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1980009-39B4-48BF-BD59-F7C13A1C0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587" y="2143125"/>
            <a:ext cx="31718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3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104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Freeform: Shape 105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8" name="Isosceles Triangle 105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O que é Lean Startup: o conceito que todo empreendedor deveria conhecer -  G4 Educacão">
            <a:extLst>
              <a:ext uri="{FF2B5EF4-FFF2-40B4-BE49-F238E27FC236}">
                <a16:creationId xmlns:a16="http://schemas.microsoft.com/office/drawing/2014/main" id="{1CBB3F96-C9C2-4877-7CD8-B0613F88D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0946" y="643467"/>
            <a:ext cx="3830107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Isosceles Triangle 105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7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O que é Lean Startup - O Analista de Modelos de Negócios">
            <a:extLst>
              <a:ext uri="{FF2B5EF4-FFF2-40B4-BE49-F238E27FC236}">
                <a16:creationId xmlns:a16="http://schemas.microsoft.com/office/drawing/2014/main" id="{6894FBBD-F24C-E471-E547-835B75D7D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41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nicórnios Brasileiros: Conheça as startups avaliadas em US$1 bilhão">
            <a:extLst>
              <a:ext uri="{FF2B5EF4-FFF2-40B4-BE49-F238E27FC236}">
                <a16:creationId xmlns:a16="http://schemas.microsoft.com/office/drawing/2014/main" id="{4E23CF01-696C-DE9A-6346-94177A07F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68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53FC6D-198E-83F4-8889-61EB701C1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tartup que possui avaliação de preço de mercado no valor de mais de 1 bilhão de dólares americanos. </a:t>
            </a:r>
          </a:p>
          <a:p>
            <a:pPr marL="0" indent="0" algn="just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É aquela que arrecada essa quantia antes de vender suas ações para o público e se tornar uma IPO 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Offering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em português “Oferta Pública Inicial” – OPI).</a:t>
            </a:r>
          </a:p>
          <a:p>
            <a:pPr marL="0" indent="0">
              <a:buNone/>
            </a:pPr>
            <a:endParaRPr lang="pt-BR" sz="280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800" b="0" i="0" dirty="0">
                <a:effectLst/>
                <a:latin typeface="arial" panose="020B0604020202020204" pitchFamily="34" charset="0"/>
              </a:rPr>
              <a:t>Exemplos brasileiras:</a:t>
            </a:r>
          </a:p>
          <a:p>
            <a:r>
              <a:rPr lang="pt-BR" sz="2800" b="0" i="0" dirty="0" err="1">
                <a:effectLst/>
                <a:latin typeface="arial" panose="020B0604020202020204" pitchFamily="34" charset="0"/>
              </a:rPr>
              <a:t>Nubank</a:t>
            </a:r>
            <a:endParaRPr lang="pt-BR" sz="2800" b="0" i="0" dirty="0">
              <a:effectLst/>
              <a:latin typeface="arial" panose="020B0604020202020204" pitchFamily="34" charset="0"/>
            </a:endParaRPr>
          </a:p>
          <a:p>
            <a:r>
              <a:rPr lang="pt-BR" sz="2800" b="0" i="0" dirty="0">
                <a:effectLst/>
                <a:latin typeface="arial" panose="020B0604020202020204" pitchFamily="34" charset="0"/>
              </a:rPr>
              <a:t>99</a:t>
            </a:r>
          </a:p>
          <a:p>
            <a:r>
              <a:rPr lang="pt-BR" sz="2800" b="0" i="0" dirty="0">
                <a:effectLst/>
                <a:latin typeface="arial" panose="020B0604020202020204" pitchFamily="34" charset="0"/>
              </a:rPr>
              <a:t>PagSeguro</a:t>
            </a:r>
            <a:endParaRPr lang="pt-BR" sz="2800" dirty="0"/>
          </a:p>
        </p:txBody>
      </p:sp>
      <p:pic>
        <p:nvPicPr>
          <p:cNvPr id="8196" name="Picture 4" descr="Saiba o que são unicórnios e veja a lista completa de startups brasileiras  que fazem parte deste grupo - Época Negócios | Tudo sobre">
            <a:extLst>
              <a:ext uri="{FF2B5EF4-FFF2-40B4-BE49-F238E27FC236}">
                <a16:creationId xmlns:a16="http://schemas.microsoft.com/office/drawing/2014/main" id="{F305C51A-C097-B4BF-A3F3-EAC920F64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691857"/>
            <a:ext cx="5562600" cy="314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FCE5518-C728-B419-9244-9B15FCBF75D8}"/>
              </a:ext>
            </a:extLst>
          </p:cNvPr>
          <p:cNvSpPr txBox="1"/>
          <p:nvPr/>
        </p:nvSpPr>
        <p:spPr>
          <a:xfrm>
            <a:off x="2712720" y="84348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Unicórnio</a:t>
            </a:r>
          </a:p>
        </p:txBody>
      </p:sp>
    </p:spTree>
    <p:extLst>
      <p:ext uri="{BB962C8B-B14F-4D97-AF65-F5344CB8AC3E}">
        <p14:creationId xmlns:p14="http://schemas.microsoft.com/office/powerpoint/2010/main" val="201535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3B7351B-AE56-4002-EA01-BDC92E1AE3CF}"/>
              </a:ext>
            </a:extLst>
          </p:cNvPr>
          <p:cNvSpPr txBox="1"/>
          <p:nvPr/>
        </p:nvSpPr>
        <p:spPr>
          <a:xfrm>
            <a:off x="670560" y="716816"/>
            <a:ext cx="1085088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Foco na Inovação</a:t>
            </a: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Agilidade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Modelo de Negócios Escalável</a:t>
            </a: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Cultura Empreendedora</a:t>
            </a: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45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75A5C9-C82F-8D72-BF45-134B921F6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537067"/>
            <a:ext cx="10652760" cy="5032375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endParaRPr lang="pt-BR" sz="23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pt-BR" sz="23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Empreendedor</a:t>
            </a: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pt-BR" sz="23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Ideia/Produto</a:t>
            </a: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pt-BR" sz="23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Investidores</a:t>
            </a: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pt-BR" sz="23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Clientes/Usuários</a:t>
            </a:r>
            <a:endParaRPr lang="pt-BR" sz="23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Mentores e Consultores</a:t>
            </a: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Incubadoras e Aceleradoras</a:t>
            </a: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Ecossistema Local</a:t>
            </a: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Concorrência</a:t>
            </a: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Mídia e Comunidade</a:t>
            </a: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Regulamentação e Legislação</a:t>
            </a: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Clientes Finais e Beneficiários</a:t>
            </a:r>
            <a:endParaRPr lang="pt-B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buFontTx/>
              <a:buChar char="-"/>
            </a:pPr>
            <a:endParaRPr lang="pt-BR" sz="23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2BC59C-C534-32D1-ED69-C0F12D67FFAB}"/>
              </a:ext>
            </a:extLst>
          </p:cNvPr>
          <p:cNvSpPr txBox="1"/>
          <p:nvPr/>
        </p:nvSpPr>
        <p:spPr>
          <a:xfrm>
            <a:off x="3048000" y="89737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Ecossistema</a:t>
            </a:r>
          </a:p>
        </p:txBody>
      </p:sp>
    </p:spTree>
    <p:extLst>
      <p:ext uri="{BB962C8B-B14F-4D97-AF65-F5344CB8AC3E}">
        <p14:creationId xmlns:p14="http://schemas.microsoft.com/office/powerpoint/2010/main" val="26844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2AC2AE-76AB-2C9A-EA9F-6B849FDB8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354" y="914400"/>
            <a:ext cx="6625092" cy="4968819"/>
          </a:xfrm>
          <a:prstGeom prst="rect">
            <a:avLst/>
          </a:prstGeom>
        </p:spPr>
      </p:pic>
      <p:sp>
        <p:nvSpPr>
          <p:cNvPr id="4" name="AutoShape 2" descr="Ilustração do modelo Double Diamond | Download Scientific Diagram">
            <a:extLst>
              <a:ext uri="{FF2B5EF4-FFF2-40B4-BE49-F238E27FC236}">
                <a16:creationId xmlns:a16="http://schemas.microsoft.com/office/drawing/2014/main" id="{CEA2C9DA-07E7-6224-653A-D0DBD05380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utoShape 4" descr="Ilustração do modelo Double Diamond">
            <a:extLst>
              <a:ext uri="{FF2B5EF4-FFF2-40B4-BE49-F238E27FC236}">
                <a16:creationId xmlns:a16="http://schemas.microsoft.com/office/drawing/2014/main" id="{9E299C2A-EDC3-78ED-D18B-47405D16C1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A2A2107-D006-E94A-6F7E-13F911E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513" y="-891540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dirty="0">
                <a:latin typeface="+mn-lt"/>
              </a:rPr>
              <a:t>Double Diamond</a:t>
            </a:r>
          </a:p>
        </p:txBody>
      </p:sp>
    </p:spTree>
    <p:extLst>
      <p:ext uri="{BB962C8B-B14F-4D97-AF65-F5344CB8AC3E}">
        <p14:creationId xmlns:p14="http://schemas.microsoft.com/office/powerpoint/2010/main" val="1865318689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ctr">
          <a:defRPr sz="2400" dirty="0" smtClean="0">
            <a:solidFill>
              <a:srgbClr val="1F2B5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ctr">
          <a:defRPr sz="2400" dirty="0" smtClean="0">
            <a:solidFill>
              <a:srgbClr val="1F2B5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1AD6BAB1B64AA46A9F830099D114F70" ma:contentTypeVersion="16" ma:contentTypeDescription="Crie um novo documento." ma:contentTypeScope="" ma:versionID="074a8e7f5eee977110e09a9f26e79c83">
  <xsd:schema xmlns:xsd="http://www.w3.org/2001/XMLSchema" xmlns:xs="http://www.w3.org/2001/XMLSchema" xmlns:p="http://schemas.microsoft.com/office/2006/metadata/properties" xmlns:ns3="21822caa-1ee3-4523-a284-83a12380784b" xmlns:ns4="ccfdd786-947b-49de-b4b6-fbd098aaec8b" targetNamespace="http://schemas.microsoft.com/office/2006/metadata/properties" ma:root="true" ma:fieldsID="4f20d5af6d9ac78f4826fa279b8a6e7a" ns3:_="" ns4:_="">
    <xsd:import namespace="21822caa-1ee3-4523-a284-83a12380784b"/>
    <xsd:import namespace="ccfdd786-947b-49de-b4b6-fbd098aaec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22caa-1ee3-4523-a284-83a1238078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fdd786-947b-49de-b4b6-fbd098aaec8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22caa-1ee3-4523-a284-83a12380784b" xsi:nil="true"/>
  </documentManagement>
</p:properties>
</file>

<file path=customXml/itemProps1.xml><?xml version="1.0" encoding="utf-8"?>
<ds:datastoreItem xmlns:ds="http://schemas.openxmlformats.org/officeDocument/2006/customXml" ds:itemID="{6ECB1C0F-C9A2-450C-A961-86BE903D6D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07BE9B-3984-41C3-B863-12FAD22A2D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22caa-1ee3-4523-a284-83a12380784b"/>
    <ds:schemaRef ds:uri="ccfdd786-947b-49de-b4b6-fbd098aaec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94B0F2-2D1C-40B3-B8AD-A7C55D34A873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21822caa-1ee3-4523-a284-83a12380784b"/>
    <ds:schemaRef ds:uri="http://schemas.microsoft.com/office/2006/documentManagement/types"/>
    <ds:schemaRef ds:uri="ccfdd786-947b-49de-b4b6-fbd098aaec8b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1677</Words>
  <Application>Microsoft Office PowerPoint</Application>
  <PresentationFormat>Widescreen</PresentationFormat>
  <Paragraphs>146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Amasis MT Pro Medium</vt:lpstr>
      <vt:lpstr>Arial</vt:lpstr>
      <vt:lpstr>Arial</vt:lpstr>
      <vt:lpstr>Calibri</vt:lpstr>
      <vt:lpstr>Calibri Light</vt:lpstr>
      <vt:lpstr>Roboto</vt:lpstr>
      <vt:lpstr>1_Tema do Office</vt:lpstr>
      <vt:lpstr>Tema do Office</vt:lpstr>
      <vt:lpstr>SOCIEDADE EM REDE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Double Diamond</vt:lpstr>
      <vt:lpstr>Apresentação do PowerPoint</vt:lpstr>
      <vt:lpstr>Design Sprint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Sociedade em Rede</dc:title>
  <dc:creator>Pollyana Reis</dc:creator>
  <cp:lastModifiedBy>Pollyana dos Reis Pereira Fanstone</cp:lastModifiedBy>
  <cp:revision>61</cp:revision>
  <dcterms:created xsi:type="dcterms:W3CDTF">2021-02-03T13:24:18Z</dcterms:created>
  <dcterms:modified xsi:type="dcterms:W3CDTF">2023-10-09T21:22:44Z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0x01010041AD6BAB1B64AA46A9F830099D114F70</vt:lpwstr>
  </property>
</Properties>
</file>