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404050" cy="43205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3793" autoAdjust="0"/>
    <p:restoredTop sz="94660"/>
  </p:normalViewPr>
  <p:slideViewPr>
    <p:cSldViewPr snapToGrid="0">
      <p:cViewPr>
        <p:scale>
          <a:sx n="79" d="100"/>
          <a:sy n="79" d="100"/>
        </p:scale>
        <p:origin x="-3968" y="488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mberg Fortes" userId="f557d2a14f8953f4" providerId="LiveId" clId="{90F245FC-06ED-4D83-B3DF-FC9F1B25609F}"/>
    <pc:docChg chg="undo custSel modSld">
      <pc:chgData name="Rosemberg Fortes" userId="f557d2a14f8953f4" providerId="LiveId" clId="{90F245FC-06ED-4D83-B3DF-FC9F1B25609F}" dt="2021-02-10T20:11:52.584" v="112" actId="1076"/>
      <pc:docMkLst>
        <pc:docMk/>
      </pc:docMkLst>
      <pc:sldChg chg="addSp delSp modSp mod">
        <pc:chgData name="Rosemberg Fortes" userId="f557d2a14f8953f4" providerId="LiveId" clId="{90F245FC-06ED-4D83-B3DF-FC9F1B25609F}" dt="2021-02-10T20:11:52.584" v="112" actId="1076"/>
        <pc:sldMkLst>
          <pc:docMk/>
          <pc:sldMk cId="0" sldId="256"/>
        </pc:sldMkLst>
        <pc:spChg chg="add del mod">
          <ac:chgData name="Rosemberg Fortes" userId="f557d2a14f8953f4" providerId="LiveId" clId="{90F245FC-06ED-4D83-B3DF-FC9F1B25609F}" dt="2021-02-10T20:10:54.097" v="106"/>
          <ac:spMkLst>
            <pc:docMk/>
            <pc:sldMk cId="0" sldId="256"/>
            <ac:spMk id="45" creationId="{00000000-0000-0000-0000-000000000000}"/>
          </ac:spMkLst>
        </pc:spChg>
        <pc:spChg chg="add del mod">
          <ac:chgData name="Rosemberg Fortes" userId="f557d2a14f8953f4" providerId="LiveId" clId="{90F245FC-06ED-4D83-B3DF-FC9F1B25609F}" dt="2021-02-10T20:11:11.681" v="109" actId="14100"/>
          <ac:spMkLst>
            <pc:docMk/>
            <pc:sldMk cId="0" sldId="256"/>
            <ac:spMk id="46" creationId="{41998BE6-0596-435C-ADE6-05D0F1F17A8B}"/>
          </ac:spMkLst>
        </pc:spChg>
        <pc:spChg chg="add del mod">
          <ac:chgData name="Rosemberg Fortes" userId="f557d2a14f8953f4" providerId="LiveId" clId="{90F245FC-06ED-4D83-B3DF-FC9F1B25609F}" dt="2021-02-10T20:03:28.626" v="48"/>
          <ac:spMkLst>
            <pc:docMk/>
            <pc:sldMk cId="0" sldId="256"/>
            <ac:spMk id="47" creationId="{DE7BED7E-0772-401F-BAB8-DA901C7741A1}"/>
          </ac:spMkLst>
        </pc:spChg>
        <pc:spChg chg="mod">
          <ac:chgData name="Rosemberg Fortes" userId="f557d2a14f8953f4" providerId="LiveId" clId="{90F245FC-06ED-4D83-B3DF-FC9F1B25609F}" dt="2021-02-10T20:04:23.624" v="85" actId="1035"/>
          <ac:spMkLst>
            <pc:docMk/>
            <pc:sldMk cId="0" sldId="256"/>
            <ac:spMk id="99" creationId="{00000000-0000-0000-0000-000000000000}"/>
          </ac:spMkLst>
        </pc:spChg>
        <pc:spChg chg="mod">
          <ac:chgData name="Rosemberg Fortes" userId="f557d2a14f8953f4" providerId="LiveId" clId="{90F245FC-06ED-4D83-B3DF-FC9F1B25609F}" dt="2021-02-10T20:04:27.407" v="92" actId="1035"/>
          <ac:spMkLst>
            <pc:docMk/>
            <pc:sldMk cId="0" sldId="256"/>
            <ac:spMk id="101" creationId="{00000000-0000-0000-0000-000000000000}"/>
          </ac:spMkLst>
        </pc:spChg>
        <pc:picChg chg="del">
          <ac:chgData name="Rosemberg Fortes" userId="f557d2a14f8953f4" providerId="LiveId" clId="{90F245FC-06ED-4D83-B3DF-FC9F1B25609F}" dt="2021-02-10T19:56:12.388" v="0" actId="478"/>
          <ac:picMkLst>
            <pc:docMk/>
            <pc:sldMk cId="0" sldId="256"/>
            <ac:picMk id="42" creationId="{246F1602-98FC-401B-A7D4-3B3ACD7C1A6F}"/>
          </ac:picMkLst>
        </pc:picChg>
        <pc:picChg chg="del">
          <ac:chgData name="Rosemberg Fortes" userId="f557d2a14f8953f4" providerId="LiveId" clId="{90F245FC-06ED-4D83-B3DF-FC9F1B25609F}" dt="2021-02-10T20:01:13.882" v="7" actId="478"/>
          <ac:picMkLst>
            <pc:docMk/>
            <pc:sldMk cId="0" sldId="256"/>
            <ac:picMk id="43" creationId="{AD5AF18B-1EC0-4071-AD48-88393F2CF6E9}"/>
          </ac:picMkLst>
        </pc:picChg>
        <pc:picChg chg="add mod">
          <ac:chgData name="Rosemberg Fortes" userId="f557d2a14f8953f4" providerId="LiveId" clId="{90F245FC-06ED-4D83-B3DF-FC9F1B25609F}" dt="2021-02-10T20:11:05.996" v="108" actId="1076"/>
          <ac:picMkLst>
            <pc:docMk/>
            <pc:sldMk cId="0" sldId="256"/>
            <ac:picMk id="48" creationId="{7141A1EA-141C-4012-B05A-7BCC361D0DA7}"/>
          </ac:picMkLst>
        </pc:picChg>
        <pc:cxnChg chg="mod">
          <ac:chgData name="Rosemberg Fortes" userId="f557d2a14f8953f4" providerId="LiveId" clId="{90F245FC-06ED-4D83-B3DF-FC9F1B25609F}" dt="2021-02-10T20:11:52.584" v="112" actId="1076"/>
          <ac:cxnSpMkLst>
            <pc:docMk/>
            <pc:sldMk cId="0" sldId="256"/>
            <ac:cxnSpMk id="5" creationId="{00000000-0000-0000-0000-000000000000}"/>
          </ac:cxnSpMkLst>
        </pc:cxnChg>
        <pc:cxnChg chg="add del mod">
          <ac:chgData name="Rosemberg Fortes" userId="f557d2a14f8953f4" providerId="LiveId" clId="{90F245FC-06ED-4D83-B3DF-FC9F1B25609F}" dt="2021-02-10T20:10:54.096" v="104" actId="478"/>
          <ac:cxnSpMkLst>
            <pc:docMk/>
            <pc:sldMk cId="0" sldId="256"/>
            <ac:cxnSpMk id="53" creationId="{00000000-0000-0000-0000-000000000000}"/>
          </ac:cxnSpMkLst>
        </pc:cxnChg>
      </pc:sldChg>
    </pc:docChg>
  </pc:docChgLst>
  <pc:docChgLst>
    <pc:chgData name="Rosemberg Fortes Nunes Rodrigues - Coord. Pedagógico dos Cursos de Engenharia Elétrica e Mecânica" userId="1a685b13-32c3-4776-bed3-470dcf1b8df5" providerId="ADAL" clId="{EF5CFC42-26AE-4438-B10E-0BB8B0E3D894}"/>
    <pc:docChg chg="modSld">
      <pc:chgData name="Rosemberg Fortes Nunes Rodrigues - Coord. Pedagógico dos Cursos de Engenharia Elétrica e Mecânica" userId="1a685b13-32c3-4776-bed3-470dcf1b8df5" providerId="ADAL" clId="{EF5CFC42-26AE-4438-B10E-0BB8B0E3D894}" dt="2022-01-26T00:46:27.060" v="22" actId="20577"/>
      <pc:docMkLst>
        <pc:docMk/>
      </pc:docMkLst>
      <pc:sldChg chg="modSp mod">
        <pc:chgData name="Rosemberg Fortes Nunes Rodrigues - Coord. Pedagógico dos Cursos de Engenharia Elétrica e Mecânica" userId="1a685b13-32c3-4776-bed3-470dcf1b8df5" providerId="ADAL" clId="{EF5CFC42-26AE-4438-B10E-0BB8B0E3D894}" dt="2022-01-26T00:46:27.060" v="22" actId="20577"/>
        <pc:sldMkLst>
          <pc:docMk/>
          <pc:sldMk cId="0" sldId="256"/>
        </pc:sldMkLst>
        <pc:spChg chg="mod">
          <ac:chgData name="Rosemberg Fortes Nunes Rodrigues - Coord. Pedagógico dos Cursos de Engenharia Elétrica e Mecânica" userId="1a685b13-32c3-4776-bed3-470dcf1b8df5" providerId="ADAL" clId="{EF5CFC42-26AE-4438-B10E-0BB8B0E3D894}" dt="2022-01-26T00:46:27.060" v="22" actId="20577"/>
          <ac:spMkLst>
            <pc:docMk/>
            <pc:sldMk cId="0" sldId="256"/>
            <ac:spMk id="46" creationId="{41998BE6-0596-435C-ADE6-05D0F1F17A8B}"/>
          </ac:spMkLst>
        </pc:spChg>
      </pc:sldChg>
    </pc:docChg>
  </pc:docChgLst>
  <pc:docChgLst>
    <pc:chgData name="Rosemberg Fortes Nunes Rodrigues - Coord. Pedagógico dos Cursos de Engenharia Elétrica e Mecânica" userId="S::rosemberg.rodrigues@unievangelica.edu.br::1a685b13-32c3-4776-bed3-470dcf1b8df5" providerId="AD" clId="Web-{C372599D-C6F2-157A-6DDF-E45303362C24}"/>
    <pc:docChg chg="modSld">
      <pc:chgData name="Rosemberg Fortes Nunes Rodrigues - Coord. Pedagógico dos Cursos de Engenharia Elétrica e Mecânica" userId="S::rosemberg.rodrigues@unievangelica.edu.br::1a685b13-32c3-4776-bed3-470dcf1b8df5" providerId="AD" clId="Web-{C372599D-C6F2-157A-6DDF-E45303362C24}" dt="2021-07-21T21:21:04.601" v="12" actId="20577"/>
      <pc:docMkLst>
        <pc:docMk/>
      </pc:docMkLst>
      <pc:sldChg chg="modSp">
        <pc:chgData name="Rosemberg Fortes Nunes Rodrigues - Coord. Pedagógico dos Cursos de Engenharia Elétrica e Mecânica" userId="S::rosemberg.rodrigues@unievangelica.edu.br::1a685b13-32c3-4776-bed3-470dcf1b8df5" providerId="AD" clId="Web-{C372599D-C6F2-157A-6DDF-E45303362C24}" dt="2021-07-21T21:21:04.601" v="12" actId="20577"/>
        <pc:sldMkLst>
          <pc:docMk/>
          <pc:sldMk cId="0" sldId="256"/>
        </pc:sldMkLst>
        <pc:spChg chg="mod">
          <ac:chgData name="Rosemberg Fortes Nunes Rodrigues - Coord. Pedagógico dos Cursos de Engenharia Elétrica e Mecânica" userId="S::rosemberg.rodrigues@unievangelica.edu.br::1a685b13-32c3-4776-bed3-470dcf1b8df5" providerId="AD" clId="Web-{C372599D-C6F2-157A-6DDF-E45303362C24}" dt="2021-07-21T21:21:04.601" v="12" actId="20577"/>
          <ac:spMkLst>
            <pc:docMk/>
            <pc:sldMk cId="0" sldId="256"/>
            <ac:spMk id="46" creationId="{41998BE6-0596-435C-ADE6-05D0F1F17A8B}"/>
          </ac:spMkLst>
        </pc:spChg>
      </pc:sldChg>
    </pc:docChg>
  </pc:docChgLst>
  <pc:docChgLst>
    <pc:chgData name="Natasha Sophie Pereira" userId="7a415a031345e700" providerId="LiveId" clId="{9D124218-FE63-4591-827C-53C6E81BE0FB}"/>
    <pc:docChg chg="undo custSel modSld">
      <pc:chgData name="Natasha Sophie Pereira" userId="7a415a031345e700" providerId="LiveId" clId="{9D124218-FE63-4591-827C-53C6E81BE0FB}" dt="2021-02-11T01:01:26.246" v="157" actId="20577"/>
      <pc:docMkLst>
        <pc:docMk/>
      </pc:docMkLst>
      <pc:sldChg chg="modSp mod">
        <pc:chgData name="Natasha Sophie Pereira" userId="7a415a031345e700" providerId="LiveId" clId="{9D124218-FE63-4591-827C-53C6E81BE0FB}" dt="2021-02-11T01:01:26.246" v="157" actId="20577"/>
        <pc:sldMkLst>
          <pc:docMk/>
          <pc:sldMk cId="0" sldId="256"/>
        </pc:sldMkLst>
        <pc:spChg chg="mod">
          <ac:chgData name="Natasha Sophie Pereira" userId="7a415a031345e700" providerId="LiveId" clId="{9D124218-FE63-4591-827C-53C6E81BE0FB}" dt="2021-02-11T01:01:26.246" v="157" actId="20577"/>
          <ac:spMkLst>
            <pc:docMk/>
            <pc:sldMk cId="0" sldId="256"/>
            <ac:spMk id="10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715996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158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2430303" y="13421681"/>
            <a:ext cx="27543442" cy="926115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ubTitle" idx="1"/>
          </p:nvPr>
        </p:nvSpPr>
        <p:spPr>
          <a:xfrm>
            <a:off x="4860607" y="24483059"/>
            <a:ext cx="22682835" cy="11041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302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51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ctr" rtl="0">
              <a:spcBef>
                <a:spcPts val="26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ctr" rtl="0">
              <a:spcBef>
                <a:spcPts val="22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1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ctr" rtl="0">
              <a:spcBef>
                <a:spcPts val="18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ctr" rtl="0">
              <a:spcBef>
                <a:spcPts val="18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ctr" rtl="0">
              <a:spcBef>
                <a:spcPts val="1880"/>
              </a:spcBef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ctr" rtl="0">
              <a:spcBef>
                <a:spcPts val="1880"/>
              </a:spcBef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ctr" rtl="0">
              <a:spcBef>
                <a:spcPts val="1880"/>
              </a:spcBef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ctr" rtl="0">
              <a:spcBef>
                <a:spcPts val="1880"/>
              </a:spcBef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e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 rot="5400000">
            <a:off x="1944687" y="9756774"/>
            <a:ext cx="28514674" cy="291623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66040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512762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357187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485775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4873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488881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490022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491165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492307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e texto verticai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title"/>
          </p:nvPr>
        </p:nvSpPr>
        <p:spPr>
          <a:xfrm rot="5400000">
            <a:off x="-8233535" y="100150026"/>
            <a:ext cx="206435806" cy="255181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 rot="5400000">
            <a:off x="-59539941" y="74901871"/>
            <a:ext cx="206435806" cy="760145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66040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512762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357187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485775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4873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488881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490022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491165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492307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29162375" cy="28514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66040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512762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357187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485775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4873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488881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490022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491165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492307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559697" y="27763471"/>
            <a:ext cx="27543442" cy="85810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2559697" y="18312295"/>
            <a:ext cx="27543442" cy="945117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188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9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17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8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7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134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1340"/>
              </a:spcBef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1340"/>
              </a:spcBef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1340"/>
              </a:spcBef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1340"/>
              </a:spcBef>
              <a:buClr>
                <a:srgbClr val="888888"/>
              </a:buClr>
              <a:buFont typeface="Arial"/>
              <a:buNone/>
              <a:defRPr sz="6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1"/>
          </p:nvPr>
        </p:nvSpPr>
        <p:spPr>
          <a:xfrm>
            <a:off x="5670708" y="56457062"/>
            <a:ext cx="50766345" cy="15966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78105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627062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484187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542925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544513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546031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547172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548315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549457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2"/>
          </p:nvPr>
        </p:nvSpPr>
        <p:spPr>
          <a:xfrm>
            <a:off x="56977118" y="56457062"/>
            <a:ext cx="50766345" cy="15966994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781050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627062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484187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542925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544513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546031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547172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548315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549457" algn="l" rtl="0">
              <a:spcBef>
                <a:spcPts val="1700"/>
              </a:spcBef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ção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1620203" y="1730219"/>
            <a:ext cx="2916364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1620203" y="9671213"/>
            <a:ext cx="14317415" cy="40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1620203" y="13701712"/>
            <a:ext cx="14317415" cy="248931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89535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754062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541337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606425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6080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609531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610672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611815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612957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16460809" y="9671213"/>
            <a:ext cx="14323040" cy="4030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8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1500"/>
              </a:spcBef>
              <a:buClr>
                <a:schemeClr val="dk1"/>
              </a:buClr>
              <a:buFont typeface="Arial"/>
              <a:buNone/>
              <a:defRPr sz="7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16460809" y="13701712"/>
            <a:ext cx="14323040" cy="248931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895350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754062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541337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8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606425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608013" algn="l" rtl="0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609531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610672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611815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612957" algn="l" rtl="0">
              <a:spcBef>
                <a:spcPts val="1500"/>
              </a:spcBef>
              <a:buClr>
                <a:schemeClr val="dk1"/>
              </a:buClr>
              <a:buSzPct val="100000"/>
              <a:buFont typeface="Arial"/>
              <a:buChar char="•"/>
              <a:defRPr sz="7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mente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údo com Legenda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1620204" y="1720215"/>
            <a:ext cx="10660710" cy="732091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2669084" y="1720218"/>
            <a:ext cx="18114764" cy="368746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66040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512762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357187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485775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4873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488881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490022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491165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492307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2"/>
          </p:nvPr>
        </p:nvSpPr>
        <p:spPr>
          <a:xfrm>
            <a:off x="1620204" y="9041134"/>
            <a:ext cx="10660710" cy="295536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m com Legenda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6351421" y="30243781"/>
            <a:ext cx="19442430" cy="357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9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>
            <a:spLocks noGrp="1"/>
          </p:cNvSpPr>
          <p:nvPr>
            <p:ph type="pic" idx="2"/>
          </p:nvPr>
        </p:nvSpPr>
        <p:spPr>
          <a:xfrm>
            <a:off x="6351421" y="3860482"/>
            <a:ext cx="19442430" cy="2592323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1880"/>
              </a:spcBef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1880"/>
              </a:spcBef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1880"/>
              </a:spcBef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1880"/>
              </a:spcBef>
              <a:buClr>
                <a:schemeClr val="dk1"/>
              </a:buClr>
              <a:buFont typeface="Arial"/>
              <a:buNone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351421" y="33814231"/>
            <a:ext cx="19442430" cy="507062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13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6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60142" marR="0" lvl="1" indent="-1141" algn="l" rtl="0">
              <a:spcBef>
                <a:spcPts val="11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4320284" marR="0" lvl="2" indent="-2283" algn="l" rtl="0">
              <a:spcBef>
                <a:spcPts val="9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6480426" marR="0" lvl="3" indent="-3426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8640568" marR="0" lvl="4" indent="-4567" algn="l" rtl="0"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0800710" marR="0" lvl="5" indent="-5709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960852" marR="0" lvl="6" indent="-6852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5120993" marR="0" lvl="7" indent="-7993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7281136" marR="0" lvl="8" indent="-9135" algn="l" rtl="0">
              <a:spcBef>
                <a:spcPts val="860"/>
              </a:spcBef>
              <a:buClr>
                <a:schemeClr val="dk1"/>
              </a:buClr>
              <a:buFont typeface="Arial"/>
              <a:buNone/>
              <a:defRPr sz="4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620837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0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620837" y="10080625"/>
            <a:ext cx="29162375" cy="285146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19250" marR="0" lvl="0" indent="-660400" algn="l" rtl="0"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509963" marR="0" lvl="1" indent="-512762" algn="l" rtl="0"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5399088" marR="0" lvl="2" indent="-357187" algn="l" rtl="0">
              <a:spcBef>
                <a:spcPts val="2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7559675" marR="0" lvl="3" indent="-485775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9720263" marR="0" lvl="4" indent="-487363" algn="l" rtl="0">
              <a:spcBef>
                <a:spcPts val="18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»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1880781" marR="0" lvl="5" indent="-488881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4040923" marR="0" lvl="6" indent="-490022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6201065" marR="0" lvl="7" indent="-491165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8361208" marR="0" lvl="8" indent="-492307" algn="l" rtl="0">
              <a:spcBef>
                <a:spcPts val="1880"/>
              </a:spcBef>
              <a:buClr>
                <a:schemeClr val="dk1"/>
              </a:buClr>
              <a:buSzPct val="100000"/>
              <a:buFont typeface="Arial"/>
              <a:buChar char="•"/>
              <a:defRPr sz="9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dt" idx="10"/>
          </p:nvPr>
        </p:nvSpPr>
        <p:spPr>
          <a:xfrm>
            <a:off x="16208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ftr" idx="11"/>
          </p:nvPr>
        </p:nvSpPr>
        <p:spPr>
          <a:xfrm>
            <a:off x="11071225" y="40044687"/>
            <a:ext cx="10261600" cy="23002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2159000" marR="0" lvl="1" indent="-1701800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4319588" marR="0" lvl="2" indent="-3405188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6480175" marR="0" lvl="3" indent="-51085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8639175" marR="0" lvl="4" indent="-6810375" algn="l" rtl="0">
              <a:spcBef>
                <a:spcPts val="0"/>
              </a:spcBef>
              <a:spcAft>
                <a:spcPts val="0"/>
              </a:spcAft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8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sldNum" idx="12"/>
          </p:nvPr>
        </p:nvSpPr>
        <p:spPr>
          <a:xfrm>
            <a:off x="23223537" y="40044687"/>
            <a:ext cx="7559675" cy="2300286"/>
          </a:xfrm>
          <a:prstGeom prst="rect">
            <a:avLst/>
          </a:prstGeom>
          <a:noFill/>
          <a:ln>
            <a:noFill/>
          </a:ln>
        </p:spPr>
        <p:txBody>
          <a:bodyPr lIns="432025" tIns="216000" rIns="432025" bIns="2160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pt-BR" sz="5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pt-BR" sz="57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/>
        </p:nvSpPr>
        <p:spPr>
          <a:xfrm>
            <a:off x="310027" y="8999424"/>
            <a:ext cx="15613862" cy="9673898"/>
          </a:xfrm>
          <a:prstGeom prst="roundRect">
            <a:avLst>
              <a:gd name="adj" fmla="val 9611"/>
            </a:avLst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Shape 87"/>
          <p:cNvSpPr/>
          <p:nvPr/>
        </p:nvSpPr>
        <p:spPr>
          <a:xfrm>
            <a:off x="4734321" y="8401170"/>
            <a:ext cx="6287972" cy="1076400"/>
          </a:xfrm>
          <a:prstGeom prst="roundRect">
            <a:avLst>
              <a:gd name="adj" fmla="val 44116"/>
            </a:avLst>
          </a:prstGeom>
          <a:solidFill>
            <a:srgbClr val="D8D8D8"/>
          </a:solidFill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5400" b="1" i="0" u="none" strike="noStrike" cap="none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INTRODUÇÃO</a:t>
            </a:r>
          </a:p>
        </p:txBody>
      </p:sp>
      <p:sp>
        <p:nvSpPr>
          <p:cNvPr id="90" name="Shape 90"/>
          <p:cNvSpPr/>
          <p:nvPr/>
        </p:nvSpPr>
        <p:spPr>
          <a:xfrm>
            <a:off x="352425" y="38287118"/>
            <a:ext cx="31680151" cy="4651582"/>
          </a:xfrm>
          <a:prstGeom prst="roundRect">
            <a:avLst>
              <a:gd name="adj" fmla="val 9611"/>
            </a:avLst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273795" y="19493046"/>
            <a:ext cx="15610081" cy="17997353"/>
          </a:xfrm>
          <a:prstGeom prst="roundRect">
            <a:avLst>
              <a:gd name="adj" fmla="val 3020"/>
            </a:avLst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Shape 92"/>
          <p:cNvSpPr/>
          <p:nvPr/>
        </p:nvSpPr>
        <p:spPr>
          <a:xfrm>
            <a:off x="16268699" y="8999424"/>
            <a:ext cx="15763877" cy="21472612"/>
          </a:xfrm>
          <a:prstGeom prst="roundRect">
            <a:avLst>
              <a:gd name="adj" fmla="val 6641"/>
            </a:avLst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0" y="-703262"/>
            <a:ext cx="198438" cy="1406525"/>
          </a:xfrm>
          <a:prstGeom prst="rect">
            <a:avLst/>
          </a:prstGeom>
          <a:noFill/>
          <a:ln>
            <a:noFill/>
          </a:ln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95"/>
          <p:cNvSpPr/>
          <p:nvPr/>
        </p:nvSpPr>
        <p:spPr>
          <a:xfrm>
            <a:off x="0" y="-703262"/>
            <a:ext cx="198438" cy="1406525"/>
          </a:xfrm>
          <a:prstGeom prst="rect">
            <a:avLst/>
          </a:prstGeom>
          <a:noFill/>
          <a:ln>
            <a:noFill/>
          </a:ln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Shape 96"/>
          <p:cNvSpPr/>
          <p:nvPr/>
        </p:nvSpPr>
        <p:spPr>
          <a:xfrm>
            <a:off x="0" y="-703262"/>
            <a:ext cx="198438" cy="1406525"/>
          </a:xfrm>
          <a:prstGeom prst="rect">
            <a:avLst/>
          </a:prstGeom>
          <a:noFill/>
          <a:ln>
            <a:noFill/>
          </a:ln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Shape 97"/>
          <p:cNvSpPr/>
          <p:nvPr/>
        </p:nvSpPr>
        <p:spPr>
          <a:xfrm>
            <a:off x="0" y="-703262"/>
            <a:ext cx="198438" cy="1406525"/>
          </a:xfrm>
          <a:prstGeom prst="rect">
            <a:avLst/>
          </a:prstGeom>
          <a:noFill/>
          <a:ln>
            <a:noFill/>
          </a:ln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Shape 98"/>
          <p:cNvSpPr/>
          <p:nvPr/>
        </p:nvSpPr>
        <p:spPr>
          <a:xfrm>
            <a:off x="0" y="-703262"/>
            <a:ext cx="198438" cy="1406525"/>
          </a:xfrm>
          <a:prstGeom prst="rect">
            <a:avLst/>
          </a:prstGeom>
          <a:noFill/>
          <a:ln>
            <a:noFill/>
          </a:ln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99"/>
          <p:cNvSpPr/>
          <p:nvPr/>
        </p:nvSpPr>
        <p:spPr>
          <a:xfrm>
            <a:off x="1" y="2839134"/>
            <a:ext cx="32404050" cy="2513519"/>
          </a:xfrm>
          <a:prstGeom prst="rect">
            <a:avLst/>
          </a:prstGeom>
          <a:noFill/>
          <a:ln>
            <a:noFill/>
          </a:ln>
        </p:spPr>
        <p:txBody>
          <a:bodyPr lIns="419750" tIns="209875" rIns="419750" bIns="209875" anchor="ctr" anchorCtr="0">
            <a:noAutofit/>
          </a:bodyPr>
          <a:lstStyle/>
          <a:p>
            <a:endParaRPr lang="pt-BR" dirty="0"/>
          </a:p>
          <a:p>
            <a:endParaRPr lang="pt-BR" b="1" dirty="0"/>
          </a:p>
          <a:p>
            <a:pPr algn="ctr"/>
            <a:r>
              <a:rPr lang="pt-BR" sz="6000" b="1" dirty="0"/>
              <a:t> Sugestão de </a:t>
            </a:r>
            <a:r>
              <a:rPr lang="pt-BR" sz="6000" b="1" dirty="0" err="1"/>
              <a:t>Template</a:t>
            </a:r>
            <a:r>
              <a:rPr lang="pt-BR" sz="6000" b="1" dirty="0"/>
              <a:t> para Elaboração de Painel Científico </a:t>
            </a:r>
          </a:p>
          <a:p>
            <a:pPr algn="ctr"/>
            <a:r>
              <a:rPr lang="pt-BR" sz="6000" b="1" dirty="0"/>
              <a:t>(Título)</a:t>
            </a:r>
            <a:endParaRPr lang="pt-BR" sz="6000" b="1" dirty="0">
              <a:solidFill>
                <a:schemeClr val="dk1"/>
              </a:solidFill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5235407" y="2627838"/>
            <a:ext cx="22320417" cy="1457074"/>
          </a:xfrm>
          <a:prstGeom prst="rect">
            <a:avLst/>
          </a:prstGeom>
          <a:noFill/>
          <a:ln>
            <a:noFill/>
          </a:ln>
        </p:spPr>
        <p:txBody>
          <a:bodyPr lIns="419750" tIns="209875" rIns="419750" bIns="2098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0" y="5687933"/>
            <a:ext cx="32404050" cy="2203319"/>
          </a:xfrm>
          <a:prstGeom prst="rect">
            <a:avLst/>
          </a:prstGeom>
          <a:noFill/>
          <a:ln>
            <a:noFill/>
          </a:ln>
        </p:spPr>
        <p:txBody>
          <a:bodyPr lIns="419750" tIns="209875" rIns="419750" bIns="209875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pt-BR" sz="3500" b="1" dirty="0"/>
              <a:t>Rosemberg Fortes Nunes Rodrigues</a:t>
            </a:r>
            <a:r>
              <a:rPr lang="pt-BR" sz="3500" baseline="30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pt-BR" sz="3500" dirty="0"/>
              <a:t>, </a:t>
            </a:r>
            <a:r>
              <a:rPr lang="pt-BR" sz="3500" b="1" dirty="0"/>
              <a:t>Natasha Sophie Pereira</a:t>
            </a:r>
            <a:r>
              <a:rPr lang="pt-BR" sz="3500" baseline="30000" dirty="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  <a:endParaRPr lang="pt-BR" sz="3500" dirty="0"/>
          </a:p>
          <a:p>
            <a:pPr algn="ctr"/>
            <a:r>
              <a:rPr lang="pt-BR" sz="3500" i="1" dirty="0"/>
              <a:t>¹ Bacharelado em Engenharia Mecânica – UniEVANGÉLICA; </a:t>
            </a:r>
            <a:r>
              <a:rPr lang="pt-BR" sz="3500" i="1" baseline="30000" dirty="0"/>
              <a:t>2</a:t>
            </a:r>
            <a:r>
              <a:rPr lang="pt-BR" sz="3500" i="1" baseline="-25000" dirty="0"/>
              <a:t> </a:t>
            </a:r>
            <a:r>
              <a:rPr lang="pt-BR" sz="3500" i="1" dirty="0"/>
              <a:t>Bacharelados em Engenharia de Computação e Engenharia de Software - </a:t>
            </a:r>
            <a:r>
              <a:rPr lang="pt-BR" sz="3500" i="1" dirty="0" err="1"/>
              <a:t>UniEVANGÉLICA</a:t>
            </a:r>
            <a:endParaRPr lang="pt-BR" sz="3500" i="1" dirty="0"/>
          </a:p>
          <a:p>
            <a:pPr algn="ctr"/>
            <a:r>
              <a:rPr lang="pt-BR" sz="3500" i="1" dirty="0"/>
              <a:t>rosemberg.rodrigues@unievangelica.edu.br; natasha.sophie@unievangelica.edu.br</a:t>
            </a:r>
          </a:p>
        </p:txBody>
      </p:sp>
      <p:sp>
        <p:nvSpPr>
          <p:cNvPr id="103" name="Shape 103"/>
          <p:cNvSpPr/>
          <p:nvPr/>
        </p:nvSpPr>
        <p:spPr>
          <a:xfrm>
            <a:off x="10058400" y="37788456"/>
            <a:ext cx="12420600" cy="1076400"/>
          </a:xfrm>
          <a:prstGeom prst="roundRect">
            <a:avLst>
              <a:gd name="adj" fmla="val 44116"/>
            </a:avLst>
          </a:prstGeom>
          <a:solidFill>
            <a:srgbClr val="D8D8D8"/>
          </a:solidFill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5400" b="1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REFERÊNCIAS BIBLIOGRÁFICAS</a:t>
            </a:r>
          </a:p>
        </p:txBody>
      </p:sp>
      <p:sp>
        <p:nvSpPr>
          <p:cNvPr id="104" name="Shape 104"/>
          <p:cNvSpPr/>
          <p:nvPr/>
        </p:nvSpPr>
        <p:spPr>
          <a:xfrm>
            <a:off x="18969702" y="8401170"/>
            <a:ext cx="10454099" cy="1076400"/>
          </a:xfrm>
          <a:prstGeom prst="roundRect">
            <a:avLst>
              <a:gd name="adj" fmla="val 44116"/>
            </a:avLst>
          </a:prstGeom>
          <a:solidFill>
            <a:srgbClr val="D8D8D8"/>
          </a:solidFill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5400" b="1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RESULTADOS E DISCUSSÃO</a:t>
            </a:r>
          </a:p>
        </p:txBody>
      </p:sp>
      <p:sp>
        <p:nvSpPr>
          <p:cNvPr id="108" name="Shape 108"/>
          <p:cNvSpPr/>
          <p:nvPr/>
        </p:nvSpPr>
        <p:spPr>
          <a:xfrm>
            <a:off x="3474151" y="18954846"/>
            <a:ext cx="8754007" cy="1076400"/>
          </a:xfrm>
          <a:prstGeom prst="roundRect">
            <a:avLst>
              <a:gd name="adj" fmla="val 44116"/>
            </a:avLst>
          </a:prstGeom>
          <a:solidFill>
            <a:srgbClr val="D8D8D8"/>
          </a:solidFill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5400" b="1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MATERIAIS E MÉTODOS</a:t>
            </a:r>
          </a:p>
        </p:txBody>
      </p:sp>
      <p:sp>
        <p:nvSpPr>
          <p:cNvPr id="39" name="Shape 86"/>
          <p:cNvSpPr/>
          <p:nvPr/>
        </p:nvSpPr>
        <p:spPr>
          <a:xfrm>
            <a:off x="16268700" y="31247362"/>
            <a:ext cx="15763876" cy="6243037"/>
          </a:xfrm>
          <a:prstGeom prst="roundRect">
            <a:avLst>
              <a:gd name="adj" fmla="val 9611"/>
            </a:avLst>
          </a:prstGeom>
          <a:noFill/>
          <a:ln w="7620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98175" tIns="49075" rIns="98175" bIns="49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87"/>
          <p:cNvSpPr/>
          <p:nvPr/>
        </p:nvSpPr>
        <p:spPr>
          <a:xfrm>
            <a:off x="21136640" y="30708600"/>
            <a:ext cx="6287972" cy="1077526"/>
          </a:xfrm>
          <a:prstGeom prst="roundRect">
            <a:avLst>
              <a:gd name="adj" fmla="val 44116"/>
            </a:avLst>
          </a:prstGeom>
          <a:solidFill>
            <a:srgbClr val="D8D8D8"/>
          </a:solidFill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799" dist="38100" dir="5400000" algn="t" rotWithShape="0">
              <a:srgbClr val="000000">
                <a:alpha val="40000"/>
              </a:srgbClr>
            </a:outerShdw>
          </a:effectLst>
        </p:spPr>
        <p:txBody>
          <a:bodyPr lIns="85575" tIns="42775" rIns="85575" bIns="427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pt-BR" sz="5400" b="1" i="0" u="none" strike="noStrike" cap="none" dirty="0">
                <a:solidFill>
                  <a:srgbClr val="17365D"/>
                </a:solidFill>
                <a:latin typeface="Arial"/>
                <a:ea typeface="Arial"/>
                <a:cs typeface="Arial"/>
                <a:sym typeface="Arial"/>
              </a:rPr>
              <a:t>CONCLUSÕES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213951" y="39802581"/>
            <a:ext cx="28962674" cy="2793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/>
              <a:t>[1] CASTRO ,A. N.; OSÓRIO, F.A.P.; TERNAVISK, R.R.; NAPOLITANO, H.B.; VALVERDE, C.; BASEIA, B. </a:t>
            </a:r>
            <a:r>
              <a:rPr lang="pt-BR" sz="2400" dirty="0" err="1"/>
              <a:t>Chem</a:t>
            </a:r>
            <a:r>
              <a:rPr lang="pt-BR" sz="2400" dirty="0"/>
              <a:t>. </a:t>
            </a:r>
            <a:r>
              <a:rPr lang="pt-BR" sz="2400" dirty="0" err="1"/>
              <a:t>Phys</a:t>
            </a:r>
            <a:r>
              <a:rPr lang="pt-BR" sz="2400" dirty="0"/>
              <a:t>. </a:t>
            </a:r>
            <a:r>
              <a:rPr lang="pt-BR" sz="2400" dirty="0" err="1"/>
              <a:t>Lett</a:t>
            </a:r>
            <a:r>
              <a:rPr lang="pt-BR" sz="2400" dirty="0"/>
              <a:t>. 681, 110 (2017).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[2] SPACKMAN, M. A.; MUNSHI, P.; JAYATILAKA, D. The use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dipole</a:t>
            </a:r>
            <a:r>
              <a:rPr lang="pt-BR" sz="2400" dirty="0"/>
              <a:t> </a:t>
            </a:r>
            <a:r>
              <a:rPr lang="pt-BR" sz="2400" dirty="0" err="1"/>
              <a:t>lattice</a:t>
            </a:r>
            <a:r>
              <a:rPr lang="pt-BR" sz="2400" dirty="0"/>
              <a:t> </a:t>
            </a:r>
            <a:r>
              <a:rPr lang="pt-BR" sz="2400" dirty="0" err="1"/>
              <a:t>sums</a:t>
            </a:r>
            <a:r>
              <a:rPr lang="pt-BR" sz="2400" dirty="0"/>
              <a:t> </a:t>
            </a:r>
            <a:r>
              <a:rPr lang="pt-BR" sz="2400" dirty="0" err="1"/>
              <a:t>to</a:t>
            </a:r>
            <a:r>
              <a:rPr lang="pt-BR" sz="2400" dirty="0"/>
              <a:t> </a:t>
            </a:r>
            <a:r>
              <a:rPr lang="pt-BR" sz="2400" dirty="0" err="1"/>
              <a:t>estimate</a:t>
            </a:r>
            <a:r>
              <a:rPr lang="pt-BR" sz="2400" dirty="0"/>
              <a:t> </a:t>
            </a:r>
            <a:r>
              <a:rPr lang="pt-BR" sz="2400" dirty="0" err="1"/>
              <a:t>electric</a:t>
            </a:r>
            <a:r>
              <a:rPr lang="pt-BR" sz="2400" dirty="0"/>
              <a:t> _</a:t>
            </a:r>
            <a:r>
              <a:rPr lang="pt-BR" sz="2400" dirty="0" err="1"/>
              <a:t>elds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dipole</a:t>
            </a:r>
            <a:r>
              <a:rPr lang="pt-BR" sz="2400" dirty="0"/>
              <a:t> </a:t>
            </a:r>
            <a:r>
              <a:rPr lang="pt-BR" sz="2400" dirty="0" err="1"/>
              <a:t>moment</a:t>
            </a:r>
            <a:r>
              <a:rPr lang="pt-BR" sz="2400" dirty="0"/>
              <a:t> </a:t>
            </a:r>
            <a:r>
              <a:rPr lang="pt-BR" sz="2400" dirty="0" err="1"/>
              <a:t>enhancement</a:t>
            </a:r>
            <a:r>
              <a:rPr lang="pt-BR" sz="2400" dirty="0"/>
              <a:t> in molecular </a:t>
            </a:r>
            <a:r>
              <a:rPr lang="pt-BR" sz="2400" dirty="0" err="1"/>
              <a:t>crystals</a:t>
            </a:r>
            <a:r>
              <a:rPr lang="pt-BR" sz="2400" dirty="0"/>
              <a:t>. </a:t>
            </a:r>
            <a:r>
              <a:rPr lang="pt-BR" sz="2400" dirty="0" err="1"/>
              <a:t>Chemical</a:t>
            </a:r>
            <a:r>
              <a:rPr lang="pt-BR" sz="2400" dirty="0"/>
              <a:t> </a:t>
            </a:r>
            <a:r>
              <a:rPr lang="pt-BR" sz="2400" dirty="0" err="1"/>
              <a:t>physics</a:t>
            </a:r>
            <a:r>
              <a:rPr lang="pt-BR" sz="2400" dirty="0"/>
              <a:t> </a:t>
            </a:r>
            <a:r>
              <a:rPr lang="pt-BR" sz="2400" dirty="0" err="1"/>
              <a:t>letters</a:t>
            </a:r>
            <a:r>
              <a:rPr lang="pt-BR" sz="2400" dirty="0"/>
              <a:t>, </a:t>
            </a:r>
            <a:r>
              <a:rPr lang="pt-BR" sz="2400" dirty="0" err="1"/>
              <a:t>Elsevier</a:t>
            </a:r>
            <a:r>
              <a:rPr lang="pt-BR" sz="2400" dirty="0"/>
              <a:t>, v. 443, n. 1, p. 87-91, 2007. 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[3] VALVERDE, C.; RODRIGUES, R.F.N.; MACHADO, D.F.S.; BASEIA, B., OLIVEIRA, H.C.B. J. Mol. </a:t>
            </a:r>
            <a:r>
              <a:rPr lang="pt-BR" sz="2400" dirty="0" err="1"/>
              <a:t>Model</a:t>
            </a:r>
            <a:r>
              <a:rPr lang="pt-BR" sz="2400" dirty="0"/>
              <a:t>. 23, 122 (2017).</a:t>
            </a:r>
          </a:p>
          <a:p>
            <a:pPr>
              <a:lnSpc>
                <a:spcPct val="150000"/>
              </a:lnSpc>
            </a:pPr>
            <a:r>
              <a:rPr lang="pt-BR" sz="2400" dirty="0"/>
              <a:t>[4] RODRIGUES, R. F. et al. </a:t>
            </a:r>
            <a:r>
              <a:rPr lang="pt-BR" sz="2400" dirty="0" err="1"/>
              <a:t>Solid</a:t>
            </a:r>
            <a:r>
              <a:rPr lang="pt-BR" sz="2400" dirty="0"/>
              <a:t> </a:t>
            </a:r>
            <a:r>
              <a:rPr lang="pt-BR" sz="2400" dirty="0" err="1"/>
              <a:t>state</a:t>
            </a:r>
            <a:r>
              <a:rPr lang="pt-BR" sz="2400" dirty="0"/>
              <a:t> </a:t>
            </a:r>
            <a:r>
              <a:rPr lang="pt-BR" sz="2400" dirty="0" err="1"/>
              <a:t>characterization</a:t>
            </a:r>
            <a:r>
              <a:rPr lang="pt-BR" sz="2400" dirty="0"/>
              <a:t> </a:t>
            </a:r>
            <a:r>
              <a:rPr lang="pt-BR" sz="2400" dirty="0" err="1"/>
              <a:t>and</a:t>
            </a:r>
            <a:r>
              <a:rPr lang="pt-BR" sz="2400" dirty="0"/>
              <a:t> </a:t>
            </a:r>
            <a:r>
              <a:rPr lang="pt-BR" sz="2400" dirty="0" err="1"/>
              <a:t>theoretical</a:t>
            </a:r>
            <a:r>
              <a:rPr lang="pt-BR" sz="2400" dirty="0"/>
              <a:t> </a:t>
            </a:r>
            <a:r>
              <a:rPr lang="pt-BR" sz="2400" dirty="0" err="1"/>
              <a:t>study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</a:t>
            </a:r>
            <a:r>
              <a:rPr lang="pt-BR" sz="2400" dirty="0" err="1"/>
              <a:t>nonlinear</a:t>
            </a:r>
            <a:r>
              <a:rPr lang="pt-BR" sz="2400" dirty="0"/>
              <a:t> </a:t>
            </a:r>
            <a:r>
              <a:rPr lang="pt-BR" sz="2400" dirty="0" err="1"/>
              <a:t>optical</a:t>
            </a:r>
            <a:r>
              <a:rPr lang="pt-BR" sz="2400" dirty="0"/>
              <a:t> </a:t>
            </a:r>
            <a:r>
              <a:rPr lang="pt-BR" sz="2400" dirty="0" err="1"/>
              <a:t>properties</a:t>
            </a:r>
            <a:r>
              <a:rPr lang="pt-BR" sz="2400" dirty="0"/>
              <a:t> </a:t>
            </a:r>
            <a:r>
              <a:rPr lang="pt-BR" sz="2400" dirty="0" err="1"/>
              <a:t>of</a:t>
            </a:r>
            <a:r>
              <a:rPr lang="pt-BR" sz="2400" dirty="0"/>
              <a:t> a </a:t>
            </a:r>
            <a:r>
              <a:rPr lang="pt-BR" sz="2400" dirty="0" err="1"/>
              <a:t>uoro</a:t>
            </a:r>
            <a:r>
              <a:rPr lang="pt-BR" sz="2400" dirty="0"/>
              <a:t>-n-</a:t>
            </a:r>
            <a:r>
              <a:rPr lang="pt-BR" sz="2400" dirty="0" err="1"/>
              <a:t>acylhydrazide</a:t>
            </a:r>
            <a:r>
              <a:rPr lang="pt-BR" sz="2400" dirty="0"/>
              <a:t> </a:t>
            </a:r>
            <a:r>
              <a:rPr lang="pt-BR" sz="2400" dirty="0" err="1"/>
              <a:t>derivative</a:t>
            </a:r>
            <a:r>
              <a:rPr lang="pt-BR" sz="2400" dirty="0"/>
              <a:t>. </a:t>
            </a:r>
            <a:r>
              <a:rPr lang="pt-BR" sz="2400" dirty="0" err="1"/>
              <a:t>PloS</a:t>
            </a:r>
            <a:r>
              <a:rPr lang="pt-BR" sz="2400" dirty="0"/>
              <a:t> </a:t>
            </a:r>
            <a:r>
              <a:rPr lang="pt-BR" sz="2400" dirty="0" err="1"/>
              <a:t>one</a:t>
            </a:r>
            <a:r>
              <a:rPr lang="pt-BR" sz="2400" dirty="0"/>
              <a:t>, </a:t>
            </a:r>
            <a:r>
              <a:rPr lang="pt-BR" sz="2400" dirty="0" err="1"/>
              <a:t>Public</a:t>
            </a:r>
            <a:r>
              <a:rPr lang="pt-BR" sz="2400" dirty="0"/>
              <a:t> Library </a:t>
            </a:r>
            <a:r>
              <a:rPr lang="pt-BR" sz="2400" dirty="0" err="1"/>
              <a:t>of</a:t>
            </a:r>
            <a:r>
              <a:rPr lang="pt-BR" sz="2400" dirty="0"/>
              <a:t> Science, v. 12, n. 4, p. e0175859, 2017. </a:t>
            </a:r>
          </a:p>
        </p:txBody>
      </p:sp>
      <p:sp>
        <p:nvSpPr>
          <p:cNvPr id="23" name="Retângulo 1">
            <a:extLst>
              <a:ext uri="{FF2B5EF4-FFF2-40B4-BE49-F238E27FC236}">
                <a16:creationId xmlns:a16="http://schemas.microsoft.com/office/drawing/2014/main" id="{1124EF43-797C-4EEC-B6DD-C1F426A326F3}"/>
              </a:ext>
            </a:extLst>
          </p:cNvPr>
          <p:cNvSpPr/>
          <p:nvPr/>
        </p:nvSpPr>
        <p:spPr>
          <a:xfrm>
            <a:off x="523889" y="9717024"/>
            <a:ext cx="15171399" cy="8956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pt-BR" altLang="pt-BR" sz="3200" dirty="0"/>
              <a:t>Os painéis científicos deverão ser elaborados nas medidas de 0,80 x 1,20m. O painel deverá ser identificado no alto, com o título do trabalho, e os nomes dos autores (acadêmico e professor orientador). O painel deve ser preparado conforme a estrutura deste modelo, que deve conter os itens: </a:t>
            </a:r>
            <a:r>
              <a:rPr lang="pt-BR" altLang="pt-BR" sz="3200" b="1" dirty="0"/>
              <a:t>Título, Introdução, Material e Métodos, Resultados e Discussão, Conclusões e Referências Bibliográficas</a:t>
            </a:r>
            <a:r>
              <a:rPr lang="pt-BR" altLang="pt-BR" sz="3200" dirty="0"/>
              <a:t>. Para mostrar os resultados poderão ser usados gráficos, figuras, fotografias e tabelas, com as respectivas legendas. No caso de serem usadas fotografias use-as no formato JPG. Como o conteúdo do pôster deve ser visível a uma distância de pelo menos 2 metros, escreva o texto usando fontes de tamanho adequado como a Arial 32. O espaço do pôster deve respeitar o layout apresentado neste modelo.</a:t>
            </a:r>
          </a:p>
          <a:p>
            <a:pPr algn="just">
              <a:buClr>
                <a:srgbClr val="000000"/>
              </a:buClr>
            </a:pPr>
            <a:r>
              <a:rPr lang="pt-BR" altLang="pt-BR" sz="3200" dirty="0"/>
              <a:t>A Introdução é a primeira parte do trabalho que deve ser clara, sucinta e descrever os objetivos da pesquisa. Pode indicar os motivos que levaram o autor a escrever o trabalho e/ou apontar algumas das informações já existentes sobre o mesmo assunto. É objetivo da introdução contextualizar o leitor preparando-o para compreensão do tema. Deverá, também, especificar o envolvimento com a temática.</a:t>
            </a:r>
          </a:p>
          <a:p>
            <a:pPr algn="just"/>
            <a:endParaRPr lang="en-US" sz="3200" dirty="0"/>
          </a:p>
        </p:txBody>
      </p:sp>
      <p:sp>
        <p:nvSpPr>
          <p:cNvPr id="24" name="Retângulo 1">
            <a:extLst>
              <a:ext uri="{FF2B5EF4-FFF2-40B4-BE49-F238E27FC236}">
                <a16:creationId xmlns:a16="http://schemas.microsoft.com/office/drawing/2014/main" id="{75C7DE62-68C0-4B8B-B2F8-E60B692C1090}"/>
              </a:ext>
            </a:extLst>
          </p:cNvPr>
          <p:cNvSpPr/>
          <p:nvPr/>
        </p:nvSpPr>
        <p:spPr>
          <a:xfrm>
            <a:off x="493135" y="20748727"/>
            <a:ext cx="15171399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pt-BR" altLang="pt-BR" sz="3200" dirty="0"/>
              <a:t>Descrição dos instrumentos utilizados na pesquisa, objetivando a coleta de dados, e justificamos nosso plano de ação. Relatar como o projeto será desenvolvido, incluindo os procedimentos e atividades necessárias para atingir as metas e objetivos.  O pesquisador deve anunciar o tipo de pesquisa que realizará, explicando se a pesquisa é empírica – com trabalho de campo ou de laboratório; pesquisa teórica (recorrendo a autores) ou de pesquisa histórica (embasada em documentação), ou se de um trabalho que combinará as várias formas. Neste item o pesquisador deve responder a pergunta: Como a pesquisa será desenvolvida? Quais os conceitos e categorias trabalhados, referenciando os autores.</a:t>
            </a:r>
          </a:p>
          <a:p>
            <a:pPr algn="just">
              <a:buClr>
                <a:srgbClr val="000000"/>
              </a:buClr>
            </a:pPr>
            <a:r>
              <a:rPr lang="pt-BR" altLang="pt-BR" sz="3200" dirty="0"/>
              <a:t>Opcionalmente poderão ser empregados esquemas, fotos, gráficos, ilustrações e tabelas para explicar a metodologia, como no exemplo da Figuras 1:</a:t>
            </a:r>
          </a:p>
          <a:p>
            <a:pPr algn="just">
              <a:buClr>
                <a:srgbClr val="000000"/>
              </a:buClr>
            </a:pPr>
            <a:endParaRPr lang="pt-BR" altLang="pt-BR" sz="3200" dirty="0"/>
          </a:p>
          <a:p>
            <a:pPr algn="just"/>
            <a:endParaRPr lang="en-US" sz="3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25E4ED-FE7B-44CE-B087-DC082F7B7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531" y="28135910"/>
            <a:ext cx="9391651" cy="5988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Caixa de texto 6">
            <a:extLst>
              <a:ext uri="{FF2B5EF4-FFF2-40B4-BE49-F238E27FC236}">
                <a16:creationId xmlns:a16="http://schemas.microsoft.com/office/drawing/2014/main" id="{3A328568-F652-43E8-850A-E58E71085205}"/>
              </a:ext>
            </a:extLst>
          </p:cNvPr>
          <p:cNvSpPr txBox="1"/>
          <p:nvPr/>
        </p:nvSpPr>
        <p:spPr>
          <a:xfrm>
            <a:off x="2980976" y="34403872"/>
            <a:ext cx="9391651" cy="432746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577"/>
              </a:spcBef>
              <a:spcAft>
                <a:spcPts val="577"/>
              </a:spcAft>
            </a:pPr>
            <a:r>
              <a:rPr lang="pt-BR" sz="2800" b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Fonte</a:t>
            </a:r>
            <a:r>
              <a:rPr lang="pt-BR" sz="2800" b="1" i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: </a:t>
            </a:r>
            <a:r>
              <a:rPr lang="pt-BR" altLang="pt-BR" sz="2800" dirty="0"/>
              <a:t>Shapiro, M. -   Fundamentos Termodinâmica 2007</a:t>
            </a:r>
            <a:endParaRPr lang="pt-BR" sz="2692" i="1" kern="50" dirty="0">
              <a:latin typeface="+mn-lt"/>
              <a:ea typeface="SimSun" panose="02010600030101010101" pitchFamily="2" charset="-122"/>
              <a:cs typeface="Lucida Sans" panose="020B0602030504020204" pitchFamily="34" charset="0"/>
            </a:endParaRPr>
          </a:p>
        </p:txBody>
      </p:sp>
      <p:sp>
        <p:nvSpPr>
          <p:cNvPr id="27" name="Caixa de texto 6">
            <a:extLst>
              <a:ext uri="{FF2B5EF4-FFF2-40B4-BE49-F238E27FC236}">
                <a16:creationId xmlns:a16="http://schemas.microsoft.com/office/drawing/2014/main" id="{56ED38F1-3E66-46F9-98DE-C7E12A46D6FA}"/>
              </a:ext>
            </a:extLst>
          </p:cNvPr>
          <p:cNvSpPr txBox="1"/>
          <p:nvPr/>
        </p:nvSpPr>
        <p:spPr>
          <a:xfrm>
            <a:off x="5117260" y="27402406"/>
            <a:ext cx="5558982" cy="608504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577"/>
              </a:spcBef>
              <a:spcAft>
                <a:spcPts val="577"/>
              </a:spcAft>
            </a:pPr>
            <a:r>
              <a:rPr lang="pt-BR" sz="3000" b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Figure 1</a:t>
            </a:r>
            <a:r>
              <a:rPr lang="pt-BR" sz="3000" b="1" i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:</a:t>
            </a:r>
            <a:r>
              <a:rPr lang="pt-BR" sz="3000" i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 </a:t>
            </a:r>
            <a:r>
              <a:rPr lang="pt-BR" sz="3000" kern="50" dirty="0">
                <a:ea typeface="SimSun" panose="02010600030101010101" pitchFamily="2" charset="-122"/>
                <a:cs typeface="Lucida Sans" panose="020B0602030504020204" pitchFamily="34" charset="0"/>
              </a:rPr>
              <a:t>Ciclo Rankine ideal</a:t>
            </a:r>
            <a:endParaRPr lang="pt-BR" sz="3000" kern="50" dirty="0">
              <a:latin typeface="+mn-lt"/>
              <a:ea typeface="SimSun" panose="02010600030101010101" pitchFamily="2" charset="-122"/>
              <a:cs typeface="Lucida Sans" panose="020B0602030504020204" pitchFamily="34" charset="0"/>
            </a:endParaRPr>
          </a:p>
        </p:txBody>
      </p:sp>
      <p:sp>
        <p:nvSpPr>
          <p:cNvPr id="28" name="Retângulo 1">
            <a:extLst>
              <a:ext uri="{FF2B5EF4-FFF2-40B4-BE49-F238E27FC236}">
                <a16:creationId xmlns:a16="http://schemas.microsoft.com/office/drawing/2014/main" id="{D0D4791D-CD18-472B-8C11-4CF62606FC02}"/>
              </a:ext>
            </a:extLst>
          </p:cNvPr>
          <p:cNvSpPr/>
          <p:nvPr/>
        </p:nvSpPr>
        <p:spPr>
          <a:xfrm>
            <a:off x="16395615" y="9893025"/>
            <a:ext cx="1517139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pt-BR" altLang="pt-BR" sz="3200" dirty="0">
                <a:cs typeface="Times New Roman" pitchFamily="18" charset="0"/>
              </a:rPr>
              <a:t>Os resultados da pesquisa também devem ser sucintamente apresentados e discutidos neste item. </a:t>
            </a:r>
          </a:p>
          <a:p>
            <a:pPr algn="just">
              <a:buClr>
                <a:srgbClr val="000000"/>
              </a:buClr>
            </a:pPr>
            <a:r>
              <a:rPr lang="pt-BR" altLang="pt-BR" sz="3200" dirty="0">
                <a:cs typeface="Times New Roman" pitchFamily="18" charset="0"/>
              </a:rPr>
              <a:t>Para mostrar os resultados poderão ser usados gráficos, figuras, fotografias e tabelas, com as respectivas legendas conforme Figuras 2 e 3. No caso de serem usadas fotografias use-as no formato JPG. </a:t>
            </a:r>
          </a:p>
          <a:p>
            <a:pPr algn="just">
              <a:buClr>
                <a:srgbClr val="000000"/>
              </a:buClr>
            </a:pPr>
            <a:endParaRPr lang="pt-BR" altLang="pt-BR" sz="3200" dirty="0"/>
          </a:p>
          <a:p>
            <a:pPr algn="just"/>
            <a:endParaRPr lang="en-US" sz="3200" dirty="0"/>
          </a:p>
        </p:txBody>
      </p:sp>
      <p:pic>
        <p:nvPicPr>
          <p:cNvPr id="29" name="Picture 38">
            <a:extLst>
              <a:ext uri="{FF2B5EF4-FFF2-40B4-BE49-F238E27FC236}">
                <a16:creationId xmlns:a16="http://schemas.microsoft.com/office/drawing/2014/main" id="{87C3D555-AED7-46FB-8A86-093FF2FC6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0089" y="14345892"/>
            <a:ext cx="8412163" cy="531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39">
            <a:extLst>
              <a:ext uri="{FF2B5EF4-FFF2-40B4-BE49-F238E27FC236}">
                <a16:creationId xmlns:a16="http://schemas.microsoft.com/office/drawing/2014/main" id="{1558CD0E-4141-4248-B3A1-A88097A3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8538" y="21844726"/>
            <a:ext cx="10355263" cy="654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Caixa de texto 6">
            <a:extLst>
              <a:ext uri="{FF2B5EF4-FFF2-40B4-BE49-F238E27FC236}">
                <a16:creationId xmlns:a16="http://schemas.microsoft.com/office/drawing/2014/main" id="{0942CF04-FBF4-43CD-A6D9-C53EBC476D7F}"/>
              </a:ext>
            </a:extLst>
          </p:cNvPr>
          <p:cNvSpPr txBox="1"/>
          <p:nvPr/>
        </p:nvSpPr>
        <p:spPr>
          <a:xfrm>
            <a:off x="19476615" y="28720803"/>
            <a:ext cx="9391651" cy="432746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577"/>
              </a:spcBef>
              <a:spcAft>
                <a:spcPts val="577"/>
              </a:spcAft>
            </a:pPr>
            <a:r>
              <a:rPr lang="pt-BR" sz="2800" b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Fonte</a:t>
            </a:r>
            <a:r>
              <a:rPr lang="pt-BR" sz="2800" b="1" i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: </a:t>
            </a:r>
            <a:r>
              <a:rPr lang="pt-BR" altLang="pt-BR" sz="3000" dirty="0">
                <a:cs typeface="Times New Roman" pitchFamily="18" charset="0"/>
              </a:rPr>
              <a:t>http://www.ibge.com.br</a:t>
            </a:r>
          </a:p>
          <a:p>
            <a:pPr algn="ctr">
              <a:spcBef>
                <a:spcPts val="577"/>
              </a:spcBef>
              <a:spcAft>
                <a:spcPts val="577"/>
              </a:spcAft>
            </a:pPr>
            <a:endParaRPr lang="pt-BR" sz="2692" i="1" kern="50" dirty="0">
              <a:latin typeface="+mn-lt"/>
              <a:ea typeface="SimSun" panose="02010600030101010101" pitchFamily="2" charset="-122"/>
              <a:cs typeface="Lucida Sans" panose="020B0602030504020204" pitchFamily="34" charset="0"/>
            </a:endParaRPr>
          </a:p>
        </p:txBody>
      </p:sp>
      <p:sp>
        <p:nvSpPr>
          <p:cNvPr id="32" name="Caixa de texto 6">
            <a:extLst>
              <a:ext uri="{FF2B5EF4-FFF2-40B4-BE49-F238E27FC236}">
                <a16:creationId xmlns:a16="http://schemas.microsoft.com/office/drawing/2014/main" id="{18D4E7F1-ECD0-47BA-9195-39A6601041DD}"/>
              </a:ext>
            </a:extLst>
          </p:cNvPr>
          <p:cNvSpPr txBox="1"/>
          <p:nvPr/>
        </p:nvSpPr>
        <p:spPr>
          <a:xfrm>
            <a:off x="20124442" y="20950383"/>
            <a:ext cx="7797155" cy="627484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577"/>
              </a:spcBef>
              <a:spcAft>
                <a:spcPts val="577"/>
              </a:spcAft>
            </a:pPr>
            <a:r>
              <a:rPr lang="pt-BR" sz="3000" b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Figure 3</a:t>
            </a:r>
            <a:r>
              <a:rPr lang="pt-BR" sz="3000" b="1" i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: </a:t>
            </a:r>
            <a:r>
              <a:rPr lang="pt-BR" altLang="pt-BR" sz="3000" dirty="0">
                <a:cs typeface="Times New Roman" pitchFamily="18" charset="0"/>
              </a:rPr>
              <a:t>Matriz energética brasileira - 2014</a:t>
            </a:r>
            <a:endParaRPr lang="pt-BR" sz="3000" kern="50" dirty="0">
              <a:latin typeface="+mn-lt"/>
              <a:ea typeface="SimSun" panose="02010600030101010101" pitchFamily="2" charset="-122"/>
              <a:cs typeface="Lucida Sans" panose="020B0602030504020204" pitchFamily="34" charset="0"/>
            </a:endParaRPr>
          </a:p>
        </p:txBody>
      </p:sp>
      <p:sp>
        <p:nvSpPr>
          <p:cNvPr id="33" name="Caixa de texto 6">
            <a:extLst>
              <a:ext uri="{FF2B5EF4-FFF2-40B4-BE49-F238E27FC236}">
                <a16:creationId xmlns:a16="http://schemas.microsoft.com/office/drawing/2014/main" id="{85260637-6F20-4028-A7D8-316B1AD783E7}"/>
              </a:ext>
            </a:extLst>
          </p:cNvPr>
          <p:cNvSpPr txBox="1"/>
          <p:nvPr/>
        </p:nvSpPr>
        <p:spPr>
          <a:xfrm>
            <a:off x="19699766" y="19718294"/>
            <a:ext cx="9391651" cy="432746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577"/>
              </a:spcBef>
              <a:spcAft>
                <a:spcPts val="577"/>
              </a:spcAft>
            </a:pPr>
            <a:r>
              <a:rPr lang="pt-BR" sz="2800" b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Fonte</a:t>
            </a:r>
            <a:r>
              <a:rPr lang="pt-BR" sz="2800" b="1" i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: </a:t>
            </a:r>
            <a:r>
              <a:rPr lang="pt-BR" altLang="pt-BR" sz="3000" dirty="0">
                <a:cs typeface="Times New Roman" pitchFamily="18" charset="0"/>
              </a:rPr>
              <a:t>TGM 2013</a:t>
            </a:r>
          </a:p>
          <a:p>
            <a:pPr algn="ctr">
              <a:spcBef>
                <a:spcPts val="577"/>
              </a:spcBef>
              <a:spcAft>
                <a:spcPts val="577"/>
              </a:spcAft>
            </a:pPr>
            <a:endParaRPr lang="pt-BR" altLang="pt-BR" sz="3000" dirty="0">
              <a:cs typeface="Times New Roman" pitchFamily="18" charset="0"/>
            </a:endParaRPr>
          </a:p>
          <a:p>
            <a:pPr algn="ctr">
              <a:spcBef>
                <a:spcPts val="577"/>
              </a:spcBef>
              <a:spcAft>
                <a:spcPts val="577"/>
              </a:spcAft>
            </a:pPr>
            <a:endParaRPr lang="pt-BR" sz="2692" i="1" kern="50" dirty="0">
              <a:latin typeface="+mn-lt"/>
              <a:ea typeface="SimSun" panose="02010600030101010101" pitchFamily="2" charset="-122"/>
              <a:cs typeface="Lucida Sans" panose="020B0602030504020204" pitchFamily="34" charset="0"/>
            </a:endParaRPr>
          </a:p>
        </p:txBody>
      </p:sp>
      <p:sp>
        <p:nvSpPr>
          <p:cNvPr id="34" name="Caixa de texto 6">
            <a:extLst>
              <a:ext uri="{FF2B5EF4-FFF2-40B4-BE49-F238E27FC236}">
                <a16:creationId xmlns:a16="http://schemas.microsoft.com/office/drawing/2014/main" id="{BEFC97C0-0E4E-4C78-8F2D-9AAE0E2AD8BE}"/>
              </a:ext>
            </a:extLst>
          </p:cNvPr>
          <p:cNvSpPr txBox="1"/>
          <p:nvPr/>
        </p:nvSpPr>
        <p:spPr>
          <a:xfrm>
            <a:off x="20462991" y="13475827"/>
            <a:ext cx="7797155" cy="627484"/>
          </a:xfrm>
          <a:prstGeom prst="rect">
            <a:avLst/>
          </a:prstGeom>
          <a:solidFill>
            <a:prstClr val="white"/>
          </a:solidFill>
          <a:ln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577"/>
              </a:spcBef>
              <a:spcAft>
                <a:spcPts val="577"/>
              </a:spcAft>
            </a:pPr>
            <a:r>
              <a:rPr lang="pt-BR" sz="3000" b="1" kern="50" dirty="0">
                <a:latin typeface="+mn-lt"/>
                <a:ea typeface="SimSun" panose="02010600030101010101" pitchFamily="2" charset="-122"/>
                <a:cs typeface="Lucida Sans" panose="020B0602030504020204" pitchFamily="34" charset="0"/>
              </a:rPr>
              <a:t>Figure 2</a:t>
            </a:r>
            <a:r>
              <a:rPr lang="pt-BR" sz="3000" b="1" i="1" kern="50" dirty="0">
                <a:latin typeface="Ae"/>
                <a:ea typeface="SimSun" panose="02010600030101010101" pitchFamily="2" charset="-122"/>
                <a:cs typeface="Lucida Sans" panose="020B0602030504020204" pitchFamily="34" charset="0"/>
              </a:rPr>
              <a:t>: </a:t>
            </a:r>
            <a:r>
              <a:rPr lang="pt-BR" altLang="pt-BR" sz="3000" dirty="0">
                <a:cs typeface="Times New Roman" pitchFamily="18" charset="0"/>
              </a:rPr>
              <a:t>Turbina a vapor</a:t>
            </a:r>
            <a:endParaRPr lang="pt-BR" sz="3000" kern="50" dirty="0">
              <a:latin typeface="+mn-lt"/>
              <a:ea typeface="SimSun" panose="02010600030101010101" pitchFamily="2" charset="-122"/>
              <a:cs typeface="Lucida Sans" panose="020B0602030504020204" pitchFamily="34" charset="0"/>
            </a:endParaRPr>
          </a:p>
        </p:txBody>
      </p:sp>
      <p:sp>
        <p:nvSpPr>
          <p:cNvPr id="35" name="Retângulo 1">
            <a:extLst>
              <a:ext uri="{FF2B5EF4-FFF2-40B4-BE49-F238E27FC236}">
                <a16:creationId xmlns:a16="http://schemas.microsoft.com/office/drawing/2014/main" id="{B3C1D058-1451-4863-B14E-3545898C5203}"/>
              </a:ext>
            </a:extLst>
          </p:cNvPr>
          <p:cNvSpPr/>
          <p:nvPr/>
        </p:nvSpPr>
        <p:spPr>
          <a:xfrm>
            <a:off x="16397040" y="32240848"/>
            <a:ext cx="151713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Clr>
                <a:srgbClr val="000000"/>
              </a:buClr>
            </a:pPr>
            <a:r>
              <a:rPr lang="pt-BR" altLang="pt-BR" sz="3200" dirty="0">
                <a:cs typeface="Times New Roman" pitchFamily="18" charset="0"/>
              </a:rPr>
              <a:t>As principais conclusões do trabalho, mesmo que ainda parciais, devem ser aqui apresentadas em forma de texto.</a:t>
            </a:r>
          </a:p>
          <a:p>
            <a:pPr algn="just"/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366939-BBCD-45C5-86D8-4C32C6A7202A}"/>
              </a:ext>
            </a:extLst>
          </p:cNvPr>
          <p:cNvSpPr/>
          <p:nvPr/>
        </p:nvSpPr>
        <p:spPr>
          <a:xfrm>
            <a:off x="1213951" y="39117026"/>
            <a:ext cx="227244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</a:pPr>
            <a:r>
              <a:rPr lang="pt-BR" altLang="pt-BR" sz="2400" dirty="0">
                <a:cs typeface="Times New Roman" pitchFamily="18" charset="0"/>
              </a:rPr>
              <a:t>Referenciar apenas os autores, obras e sites citados no decorrer deste texto, seguindo os exemplos abaixo para livro, capítulo de livro, artigo, TCC, site e fotografia</a:t>
            </a:r>
            <a:r>
              <a:rPr lang="pt-BR" altLang="pt-BR" sz="2400" dirty="0">
                <a:solidFill>
                  <a:schemeClr val="tx1"/>
                </a:solidFill>
                <a:cs typeface="Times New Roman" pitchFamily="18" charset="0"/>
              </a:rPr>
              <a:t>: </a:t>
            </a:r>
          </a:p>
        </p:txBody>
      </p:sp>
      <p:cxnSp>
        <p:nvCxnSpPr>
          <p:cNvPr id="5" name="Conector reto 4"/>
          <p:cNvCxnSpPr>
            <a:cxnSpLocks/>
          </p:cNvCxnSpPr>
          <p:nvPr/>
        </p:nvCxnSpPr>
        <p:spPr>
          <a:xfrm>
            <a:off x="1852266" y="2839134"/>
            <a:ext cx="28699517" cy="0"/>
          </a:xfrm>
          <a:prstGeom prst="line">
            <a:avLst/>
          </a:prstGeom>
          <a:ln w="76200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/>
          <p:cNvCxnSpPr/>
          <p:nvPr/>
        </p:nvCxnSpPr>
        <p:spPr>
          <a:xfrm>
            <a:off x="9366511" y="8104612"/>
            <a:ext cx="13671028" cy="0"/>
          </a:xfrm>
          <a:prstGeom prst="line">
            <a:avLst/>
          </a:prstGeom>
          <a:ln w="76200">
            <a:solidFill>
              <a:srgbClr val="002060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ixaDeTexto 20">
            <a:extLst>
              <a:ext uri="{FF2B5EF4-FFF2-40B4-BE49-F238E27FC236}">
                <a16:creationId xmlns:a16="http://schemas.microsoft.com/office/drawing/2014/main" id="{41998BE6-0596-435C-ADE6-05D0F1F17A8B}"/>
              </a:ext>
            </a:extLst>
          </p:cNvPr>
          <p:cNvSpPr txBox="1"/>
          <p:nvPr/>
        </p:nvSpPr>
        <p:spPr>
          <a:xfrm>
            <a:off x="6985223" y="432401"/>
            <a:ext cx="23191402" cy="21933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Autofit/>
          </a:bodyPr>
          <a:lstStyle/>
          <a:p>
            <a:pPr algn="r"/>
            <a:r>
              <a:rPr lang="pt-BR" sz="4000" b="1" dirty="0">
                <a:solidFill>
                  <a:srgbClr val="0E0060"/>
                </a:solidFill>
              </a:rPr>
              <a:t>10º</a:t>
            </a:r>
            <a:r>
              <a:rPr lang="pt-BR" sz="4000" b="1" dirty="0">
                <a:solidFill>
                  <a:srgbClr val="002060"/>
                </a:solidFill>
              </a:rPr>
              <a:t> SIMPÓSIO NACIONAL DE CIÊNCIAS E ENGENHARIAS – SINACEN</a:t>
            </a:r>
          </a:p>
          <a:p>
            <a:pPr algn="r">
              <a:spcBef>
                <a:spcPts val="600"/>
              </a:spcBef>
            </a:pPr>
            <a:r>
              <a:rPr lang="pt-BR" sz="4000" b="1" dirty="0">
                <a:solidFill>
                  <a:srgbClr val="0070C0"/>
                </a:solidFill>
              </a:rPr>
              <a:t>14 a 18 </a:t>
            </a:r>
            <a:r>
              <a:rPr lang="pt-BR" sz="4000" b="1">
                <a:solidFill>
                  <a:srgbClr val="0070C0"/>
                </a:solidFill>
              </a:rPr>
              <a:t>de outubro de 2024</a:t>
            </a:r>
            <a:endParaRPr lang="pt-BR" sz="4000" b="1" dirty="0">
              <a:solidFill>
                <a:srgbClr val="0070C0"/>
              </a:solidFill>
            </a:endParaRPr>
          </a:p>
          <a:p>
            <a:pPr algn="r">
              <a:spcBef>
                <a:spcPts val="600"/>
              </a:spcBef>
            </a:pPr>
            <a:r>
              <a:rPr lang="pt-BR" sz="4000" b="1" dirty="0">
                <a:solidFill>
                  <a:srgbClr val="0070C0"/>
                </a:solidFill>
              </a:rPr>
              <a:t>Anápolis, GO - </a:t>
            </a:r>
            <a:r>
              <a:rPr lang="pt-BR" sz="4000" b="1" dirty="0" err="1">
                <a:solidFill>
                  <a:srgbClr val="0070C0"/>
                </a:solidFill>
              </a:rPr>
              <a:t>UniEVANGÉLICA</a:t>
            </a:r>
            <a:endParaRPr lang="pt-BR" sz="4000" b="1" dirty="0">
              <a:solidFill>
                <a:srgbClr val="0070C0"/>
              </a:solidFill>
            </a:endParaRPr>
          </a:p>
          <a:p>
            <a:pPr algn="r"/>
            <a:endParaRPr lang="pt-BR" sz="4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r"/>
            <a:endParaRPr lang="pt-BR" sz="40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pt-BR" sz="4000" b="1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pPr algn="r">
              <a:spcAft>
                <a:spcPts val="0"/>
              </a:spcAft>
            </a:pPr>
            <a:endParaRPr lang="pt-BR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8" name="Imagem 47" descr="Texto&#10;&#10;Descrição gerada automaticamente com confiança média">
            <a:extLst>
              <a:ext uri="{FF2B5EF4-FFF2-40B4-BE49-F238E27FC236}">
                <a16:creationId xmlns:a16="http://schemas.microsoft.com/office/drawing/2014/main" id="{7141A1EA-141C-4012-B05A-7BCC361D0DA7}"/>
              </a:ext>
            </a:extLst>
          </p:cNvPr>
          <p:cNvPicPr/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7" t="9978" r="25522" b="67238"/>
          <a:stretch/>
        </p:blipFill>
        <p:spPr bwMode="auto">
          <a:xfrm>
            <a:off x="1135889" y="423012"/>
            <a:ext cx="5849334" cy="20928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831</TotalTime>
  <Words>799</Words>
  <Application>Microsoft Macintosh PowerPoint</Application>
  <PresentationFormat>Personalizar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SimSun</vt:lpstr>
      <vt:lpstr>Ae</vt:lpstr>
      <vt:lpstr>Arial</vt:lpstr>
      <vt:lpstr>Calibri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Rosemberg Fortes Nunes Rodrigues</dc:creator>
  <cp:lastModifiedBy>Henrique Lima</cp:lastModifiedBy>
  <cp:revision>116</cp:revision>
  <dcterms:modified xsi:type="dcterms:W3CDTF">2024-08-30T18:31:16Z</dcterms:modified>
</cp:coreProperties>
</file>