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6" r:id="rId19"/>
    <p:sldId id="277" r:id="rId20"/>
    <p:sldId id="271" r:id="rId21"/>
    <p:sldId id="272" r:id="rId22"/>
    <p:sldId id="273" r:id="rId23"/>
  </p:sldIdLst>
  <p:sldSz cx="10693400" cy="7562850"/>
  <p:notesSz cx="10693400" cy="75628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60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4029" y="1307093"/>
            <a:ext cx="5665341" cy="614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3717" y="2670809"/>
            <a:ext cx="7143750" cy="1637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32855" y="6439979"/>
            <a:ext cx="1829435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0580"/>
            <a:ext cx="10616184" cy="56954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9302" y="1305655"/>
            <a:ext cx="5946140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b="0" spc="-25" dirty="0">
                <a:latin typeface="Calibri"/>
                <a:cs typeface="Calibri"/>
              </a:rPr>
              <a:t>NORMALIZE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spc="-55" dirty="0">
                <a:latin typeface="Calibri"/>
                <a:cs typeface="Calibri"/>
              </a:rPr>
              <a:t>A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75" dirty="0">
                <a:latin typeface="Calibri"/>
                <a:cs typeface="Calibri"/>
              </a:rPr>
              <a:t>TABELA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-70" dirty="0">
                <a:latin typeface="Calibri"/>
                <a:cs typeface="Calibri"/>
              </a:rPr>
              <a:t>ABAIXO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84782" y="2798825"/>
          <a:ext cx="7128509" cy="1952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13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professor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disciplina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aluno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Clarck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Física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10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Thor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Português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20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Bruce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História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10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Peter</a:t>
                      </a:r>
                      <a:r>
                        <a:rPr sz="15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Park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Física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24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-30" dirty="0">
                          <a:latin typeface="Calibri"/>
                          <a:cs typeface="Calibri"/>
                        </a:rPr>
                        <a:t>Tony</a:t>
                      </a:r>
                      <a:r>
                        <a:rPr sz="15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Stark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História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20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0827" y="2432304"/>
            <a:ext cx="3698240" cy="1963420"/>
            <a:chOff x="1290827" y="2432304"/>
            <a:chExt cx="3698240" cy="19634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923" y="2438400"/>
              <a:ext cx="3686556" cy="195071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26891" y="2432304"/>
              <a:ext cx="0" cy="1963420"/>
            </a:xfrm>
            <a:custGeom>
              <a:avLst/>
              <a:gdLst/>
              <a:ahLst/>
              <a:cxnLst/>
              <a:rect l="l" t="t" r="r" b="b"/>
              <a:pathLst>
                <a:path h="1963420">
                  <a:moveTo>
                    <a:pt x="0" y="0"/>
                  </a:moveTo>
                  <a:lnTo>
                    <a:pt x="0" y="1962912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0827" y="2763011"/>
              <a:ext cx="3697604" cy="0"/>
            </a:xfrm>
            <a:custGeom>
              <a:avLst/>
              <a:gdLst/>
              <a:ahLst/>
              <a:cxnLst/>
              <a:rect l="l" t="t" r="r" b="b"/>
              <a:pathLst>
                <a:path w="3697604">
                  <a:moveTo>
                    <a:pt x="0" y="0"/>
                  </a:moveTo>
                  <a:lnTo>
                    <a:pt x="3697223" y="0"/>
                  </a:lnTo>
                </a:path>
              </a:pathLst>
            </a:custGeom>
            <a:ln w="33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0827" y="2432304"/>
              <a:ext cx="3697604" cy="1963420"/>
            </a:xfrm>
            <a:custGeom>
              <a:avLst/>
              <a:gdLst/>
              <a:ahLst/>
              <a:cxnLst/>
              <a:rect l="l" t="t" r="r" b="b"/>
              <a:pathLst>
                <a:path w="3697604" h="1963420">
                  <a:moveTo>
                    <a:pt x="0" y="655320"/>
                  </a:moveTo>
                  <a:lnTo>
                    <a:pt x="3697223" y="655320"/>
                  </a:lnTo>
                </a:path>
                <a:path w="3697604" h="1963420">
                  <a:moveTo>
                    <a:pt x="0" y="981455"/>
                  </a:moveTo>
                  <a:lnTo>
                    <a:pt x="3697223" y="981455"/>
                  </a:lnTo>
                </a:path>
                <a:path w="3697604" h="1963420">
                  <a:moveTo>
                    <a:pt x="0" y="1306068"/>
                  </a:moveTo>
                  <a:lnTo>
                    <a:pt x="3697223" y="1306068"/>
                  </a:lnTo>
                </a:path>
                <a:path w="3697604" h="1963420">
                  <a:moveTo>
                    <a:pt x="0" y="1632203"/>
                  </a:moveTo>
                  <a:lnTo>
                    <a:pt x="3697223" y="1632203"/>
                  </a:lnTo>
                </a:path>
                <a:path w="3697604" h="1963420">
                  <a:moveTo>
                    <a:pt x="6095" y="0"/>
                  </a:moveTo>
                  <a:lnTo>
                    <a:pt x="6095" y="1962912"/>
                  </a:lnTo>
                </a:path>
                <a:path w="3697604" h="1963420">
                  <a:moveTo>
                    <a:pt x="3692652" y="0"/>
                  </a:moveTo>
                  <a:lnTo>
                    <a:pt x="3692652" y="1962912"/>
                  </a:lnTo>
                </a:path>
                <a:path w="3697604" h="1963420">
                  <a:moveTo>
                    <a:pt x="0" y="6095"/>
                  </a:moveTo>
                  <a:lnTo>
                    <a:pt x="3697223" y="6095"/>
                  </a:lnTo>
                </a:path>
                <a:path w="3697604" h="1963420">
                  <a:moveTo>
                    <a:pt x="0" y="1956815"/>
                  </a:moveTo>
                  <a:lnTo>
                    <a:pt x="3697223" y="1956815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03978" y="2365223"/>
            <a:ext cx="497840" cy="19780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aluno</a:t>
            </a:r>
            <a:endParaRPr sz="15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10"/>
              </a:spcBef>
            </a:pPr>
            <a:r>
              <a:rPr sz="1550" spc="15" dirty="0">
                <a:latin typeface="Calibri"/>
                <a:cs typeface="Calibri"/>
              </a:rPr>
              <a:t>10</a:t>
            </a:r>
            <a:endParaRPr sz="15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1550" spc="15" dirty="0">
                <a:latin typeface="Calibri"/>
                <a:cs typeface="Calibri"/>
              </a:rPr>
              <a:t>20</a:t>
            </a:r>
            <a:endParaRPr sz="15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10"/>
              </a:spcBef>
            </a:pPr>
            <a:r>
              <a:rPr sz="1550" spc="15" dirty="0">
                <a:latin typeface="Calibri"/>
                <a:cs typeface="Calibri"/>
              </a:rPr>
              <a:t>10</a:t>
            </a:r>
            <a:endParaRPr sz="15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1550" spc="15" dirty="0">
                <a:latin typeface="Calibri"/>
                <a:cs typeface="Calibri"/>
              </a:rPr>
              <a:t>24</a:t>
            </a:r>
            <a:endParaRPr sz="15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1550" spc="15" dirty="0">
                <a:latin typeface="Calibri"/>
                <a:cs typeface="Calibri"/>
              </a:rPr>
              <a:t>20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8550" y="2365223"/>
            <a:ext cx="863600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37700"/>
              </a:lnSpc>
              <a:spcBef>
                <a:spcPts val="100"/>
              </a:spcBef>
            </a:pP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professor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Clarck </a:t>
            </a:r>
            <a:r>
              <a:rPr sz="1550" spc="10" dirty="0">
                <a:latin typeface="Calibri"/>
                <a:cs typeface="Calibri"/>
              </a:rPr>
              <a:t> Thor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Bruce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Peter</a:t>
            </a:r>
            <a:r>
              <a:rPr sz="1550" spc="-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Park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-140" dirty="0">
                <a:latin typeface="Calibri"/>
                <a:cs typeface="Calibri"/>
              </a:rPr>
              <a:t>T</a:t>
            </a:r>
            <a:r>
              <a:rPr sz="1550" spc="15" dirty="0">
                <a:latin typeface="Calibri"/>
                <a:cs typeface="Calibri"/>
              </a:rPr>
              <a:t>o</a:t>
            </a:r>
            <a:r>
              <a:rPr sz="1550" spc="-10" dirty="0">
                <a:latin typeface="Calibri"/>
                <a:cs typeface="Calibri"/>
              </a:rPr>
              <a:t>n</a:t>
            </a:r>
            <a:r>
              <a:rPr sz="1550" spc="15" dirty="0">
                <a:latin typeface="Calibri"/>
                <a:cs typeface="Calibri"/>
              </a:rPr>
              <a:t>y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S</a:t>
            </a:r>
            <a:r>
              <a:rPr sz="1550" spc="-15" dirty="0">
                <a:latin typeface="Calibri"/>
                <a:cs typeface="Calibri"/>
              </a:rPr>
              <a:t>t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spc="10" dirty="0">
                <a:latin typeface="Calibri"/>
                <a:cs typeface="Calibri"/>
              </a:rPr>
              <a:t>rk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538978" y="3580638"/>
            <a:ext cx="3914140" cy="1958339"/>
            <a:chOff x="5538978" y="3580638"/>
            <a:chExt cx="3914140" cy="1958339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4312" y="3585972"/>
              <a:ext cx="3902964" cy="19476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447787" y="3581399"/>
              <a:ext cx="0" cy="1957070"/>
            </a:xfrm>
            <a:custGeom>
              <a:avLst/>
              <a:gdLst/>
              <a:ahLst/>
              <a:cxnLst/>
              <a:rect l="l" t="t" r="r" b="b"/>
              <a:pathLst>
                <a:path h="1957070">
                  <a:moveTo>
                    <a:pt x="0" y="0"/>
                  </a:moveTo>
                  <a:lnTo>
                    <a:pt x="0" y="1956816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39739" y="3907535"/>
              <a:ext cx="3912235" cy="0"/>
            </a:xfrm>
            <a:custGeom>
              <a:avLst/>
              <a:gdLst/>
              <a:ahLst/>
              <a:cxnLst/>
              <a:rect l="l" t="t" r="r" b="b"/>
              <a:pathLst>
                <a:path w="3912234">
                  <a:moveTo>
                    <a:pt x="0" y="0"/>
                  </a:moveTo>
                  <a:lnTo>
                    <a:pt x="3912108" y="0"/>
                  </a:lnTo>
                </a:path>
              </a:pathLst>
            </a:custGeom>
            <a:ln w="33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39739" y="3581399"/>
              <a:ext cx="3912235" cy="1957070"/>
            </a:xfrm>
            <a:custGeom>
              <a:avLst/>
              <a:gdLst/>
              <a:ahLst/>
              <a:cxnLst/>
              <a:rect l="l" t="t" r="r" b="b"/>
              <a:pathLst>
                <a:path w="3912234" h="1957070">
                  <a:moveTo>
                    <a:pt x="0" y="650748"/>
                  </a:moveTo>
                  <a:lnTo>
                    <a:pt x="3912108" y="650748"/>
                  </a:lnTo>
                </a:path>
                <a:path w="3912234" h="1957070">
                  <a:moveTo>
                    <a:pt x="0" y="976883"/>
                  </a:moveTo>
                  <a:lnTo>
                    <a:pt x="3912108" y="976883"/>
                  </a:lnTo>
                </a:path>
                <a:path w="3912234" h="1957070">
                  <a:moveTo>
                    <a:pt x="0" y="1301496"/>
                  </a:moveTo>
                  <a:lnTo>
                    <a:pt x="3912108" y="1301496"/>
                  </a:lnTo>
                </a:path>
                <a:path w="3912234" h="1957070">
                  <a:moveTo>
                    <a:pt x="0" y="1626107"/>
                  </a:moveTo>
                  <a:lnTo>
                    <a:pt x="3912108" y="1626107"/>
                  </a:lnTo>
                </a:path>
                <a:path w="3912234" h="1957070">
                  <a:moveTo>
                    <a:pt x="4572" y="0"/>
                  </a:moveTo>
                  <a:lnTo>
                    <a:pt x="4572" y="1956816"/>
                  </a:lnTo>
                </a:path>
                <a:path w="3912234" h="1957070">
                  <a:moveTo>
                    <a:pt x="3907536" y="0"/>
                  </a:moveTo>
                  <a:lnTo>
                    <a:pt x="3907536" y="1956816"/>
                  </a:lnTo>
                </a:path>
                <a:path w="3912234" h="1957070">
                  <a:moveTo>
                    <a:pt x="0" y="4572"/>
                  </a:moveTo>
                  <a:lnTo>
                    <a:pt x="3912108" y="4572"/>
                  </a:lnTo>
                </a:path>
                <a:path w="3912234" h="1957070">
                  <a:moveTo>
                    <a:pt x="0" y="1952244"/>
                  </a:moveTo>
                  <a:lnTo>
                    <a:pt x="3912108" y="1952244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20252" y="3518989"/>
            <a:ext cx="852805" cy="19691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065" marR="5080" indent="1905" algn="ctr">
              <a:lnSpc>
                <a:spcPct val="137300"/>
              </a:lnSpc>
              <a:spcBef>
                <a:spcPts val="70"/>
              </a:spcBef>
            </a:pP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disciplina </a:t>
            </a:r>
            <a:r>
              <a:rPr sz="1550" b="1" spc="-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Física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-30" dirty="0">
                <a:latin typeface="Calibri"/>
                <a:cs typeface="Calibri"/>
              </a:rPr>
              <a:t>P</a:t>
            </a:r>
            <a:r>
              <a:rPr sz="1550" spc="10" dirty="0">
                <a:latin typeface="Calibri"/>
                <a:cs typeface="Calibri"/>
              </a:rPr>
              <a:t>or</a:t>
            </a:r>
            <a:r>
              <a:rPr sz="1550" dirty="0">
                <a:latin typeface="Calibri"/>
                <a:cs typeface="Calibri"/>
              </a:rPr>
              <a:t>t</a:t>
            </a:r>
            <a:r>
              <a:rPr sz="1550" spc="20" dirty="0">
                <a:latin typeface="Calibri"/>
                <a:cs typeface="Calibri"/>
              </a:rPr>
              <a:t>u</a:t>
            </a:r>
            <a:r>
              <a:rPr sz="1550" spc="10" dirty="0">
                <a:latin typeface="Calibri"/>
                <a:cs typeface="Calibri"/>
              </a:rPr>
              <a:t>g</a:t>
            </a:r>
            <a:r>
              <a:rPr sz="1550" spc="5" dirty="0">
                <a:latin typeface="Calibri"/>
                <a:cs typeface="Calibri"/>
              </a:rPr>
              <a:t>u</a:t>
            </a:r>
            <a:r>
              <a:rPr sz="1550" spc="10" dirty="0">
                <a:latin typeface="Calibri"/>
                <a:cs typeface="Calibri"/>
              </a:rPr>
              <a:t>ês  </a:t>
            </a:r>
            <a:r>
              <a:rPr sz="1550" spc="5" dirty="0">
                <a:latin typeface="Calibri"/>
                <a:cs typeface="Calibri"/>
              </a:rPr>
              <a:t>História </a:t>
            </a:r>
            <a:r>
              <a:rPr sz="1550" spc="10" dirty="0">
                <a:latin typeface="Calibri"/>
                <a:cs typeface="Calibri"/>
              </a:rPr>
              <a:t> Física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História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63485" y="3518989"/>
            <a:ext cx="863600" cy="19691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2540" algn="ctr">
              <a:lnSpc>
                <a:spcPct val="137300"/>
              </a:lnSpc>
              <a:spcBef>
                <a:spcPts val="70"/>
              </a:spcBef>
            </a:pP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professor </a:t>
            </a:r>
            <a:r>
              <a:rPr sz="1550" b="1" spc="-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Clarck </a:t>
            </a:r>
            <a:r>
              <a:rPr sz="1550" spc="10" dirty="0">
                <a:latin typeface="Calibri"/>
                <a:cs typeface="Calibri"/>
              </a:rPr>
              <a:t> Thor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Bruce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Peter</a:t>
            </a:r>
            <a:r>
              <a:rPr sz="1550" spc="-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Park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-140" dirty="0">
                <a:latin typeface="Calibri"/>
                <a:cs typeface="Calibri"/>
              </a:rPr>
              <a:t>T</a:t>
            </a:r>
            <a:r>
              <a:rPr sz="1550" spc="15" dirty="0">
                <a:latin typeface="Calibri"/>
                <a:cs typeface="Calibri"/>
              </a:rPr>
              <a:t>o</a:t>
            </a:r>
            <a:r>
              <a:rPr sz="1550" spc="-10" dirty="0">
                <a:latin typeface="Calibri"/>
                <a:cs typeface="Calibri"/>
              </a:rPr>
              <a:t>n</a:t>
            </a:r>
            <a:r>
              <a:rPr sz="1550" spc="15" dirty="0">
                <a:latin typeface="Calibri"/>
                <a:cs typeface="Calibri"/>
              </a:rPr>
              <a:t>y</a:t>
            </a:r>
            <a:r>
              <a:rPr sz="1550" spc="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S</a:t>
            </a:r>
            <a:r>
              <a:rPr sz="1550" spc="-15" dirty="0">
                <a:latin typeface="Calibri"/>
                <a:cs typeface="Calibri"/>
              </a:rPr>
              <a:t>t</a:t>
            </a:r>
            <a:r>
              <a:rPr sz="1550" dirty="0">
                <a:latin typeface="Calibri"/>
                <a:cs typeface="Calibri"/>
              </a:rPr>
              <a:t>a</a:t>
            </a:r>
            <a:r>
              <a:rPr sz="1550" spc="10" dirty="0">
                <a:latin typeface="Calibri"/>
                <a:cs typeface="Calibri"/>
              </a:rPr>
              <a:t>rk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4380" y="1305655"/>
            <a:ext cx="569912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5" dirty="0"/>
              <a:t>Quarta</a:t>
            </a:r>
            <a:r>
              <a:rPr spc="-50" dirty="0"/>
              <a:t> </a:t>
            </a:r>
            <a:r>
              <a:rPr dirty="0"/>
              <a:t>Forma</a:t>
            </a:r>
            <a:r>
              <a:rPr spc="-50" dirty="0"/>
              <a:t> </a:t>
            </a:r>
            <a:r>
              <a:rPr spc="5" dirty="0"/>
              <a:t>Normal</a:t>
            </a:r>
            <a:r>
              <a:rPr spc="-15" dirty="0"/>
              <a:t> </a:t>
            </a:r>
            <a:r>
              <a:rPr spc="-5" dirty="0"/>
              <a:t>(4FN)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76" y="2270292"/>
            <a:ext cx="6071235" cy="92201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dirty="0">
                <a:latin typeface="Calibri"/>
                <a:cs typeface="Calibri"/>
              </a:rPr>
              <a:t>Entidade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deve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estar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na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3FN;</a:t>
            </a:r>
          </a:p>
          <a:p>
            <a:pPr marL="213360" indent="-20129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dirty="0">
                <a:latin typeface="Calibri"/>
                <a:cs typeface="Calibri"/>
              </a:rPr>
              <a:t>Não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conter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múltiplas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entradas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multivaloradas;</a:t>
            </a:r>
            <a:endParaRPr sz="245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74469" y="3463290"/>
          <a:ext cx="7128509" cy="162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135">
                <a:tc>
                  <a:txBody>
                    <a:bodyPr/>
                    <a:lstStyle/>
                    <a:p>
                      <a:pPr marL="829944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paciente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plano_de_saude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pPr marL="845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Joaquim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Unimed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Hemograma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135">
                <a:tc>
                  <a:txBody>
                    <a:bodyPr/>
                    <a:lstStyle/>
                    <a:p>
                      <a:pPr marL="845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Joaquim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Ipasgo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Hemograma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11">
                <a:tc>
                  <a:txBody>
                    <a:bodyPr/>
                    <a:lstStyle/>
                    <a:p>
                      <a:pPr marL="8451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Joaquim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Unimed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Raio-x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pPr marL="8451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Joaquim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Ipasgo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Raio-x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4716" y="5241035"/>
            <a:ext cx="1908264" cy="7214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64619" y="5266455"/>
            <a:ext cx="3989704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10" dirty="0">
                <a:latin typeface="Calibri"/>
                <a:cs typeface="Calibri"/>
              </a:rPr>
              <a:t>Caso</a:t>
            </a:r>
            <a:r>
              <a:rPr sz="1550" dirty="0">
                <a:latin typeface="Calibri"/>
                <a:cs typeface="Calibri"/>
              </a:rPr>
              <a:t> realize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uma</a:t>
            </a:r>
            <a:r>
              <a:rPr sz="1550" spc="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busca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simples</a:t>
            </a:r>
            <a:r>
              <a:rPr sz="1550" spc="-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o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que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ocorrerá</a:t>
            </a:r>
            <a:r>
              <a:rPr sz="1550" spc="-10" dirty="0">
                <a:latin typeface="Calibri"/>
                <a:cs typeface="Calibri"/>
              </a:rPr>
              <a:t>?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4380" y="1305655"/>
            <a:ext cx="569912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5" dirty="0"/>
              <a:t>Quarta</a:t>
            </a:r>
            <a:r>
              <a:rPr spc="-50" dirty="0"/>
              <a:t> </a:t>
            </a:r>
            <a:r>
              <a:rPr dirty="0"/>
              <a:t>Forma</a:t>
            </a:r>
            <a:r>
              <a:rPr spc="-50" dirty="0"/>
              <a:t> </a:t>
            </a:r>
            <a:r>
              <a:rPr spc="5" dirty="0"/>
              <a:t>Normal</a:t>
            </a:r>
            <a:r>
              <a:rPr spc="-15" dirty="0"/>
              <a:t> </a:t>
            </a:r>
            <a:r>
              <a:rPr spc="-5" dirty="0"/>
              <a:t>(4FN)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78636" y="2965703"/>
            <a:ext cx="4314825" cy="988060"/>
            <a:chOff x="1278636" y="2965703"/>
            <a:chExt cx="4314825" cy="9880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732" y="2971800"/>
              <a:ext cx="4302251" cy="9753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52799" y="2965703"/>
              <a:ext cx="0" cy="988060"/>
            </a:xfrm>
            <a:custGeom>
              <a:avLst/>
              <a:gdLst/>
              <a:ahLst/>
              <a:cxnLst/>
              <a:rect l="l" t="t" r="r" b="b"/>
              <a:pathLst>
                <a:path h="988060">
                  <a:moveTo>
                    <a:pt x="0" y="0"/>
                  </a:moveTo>
                  <a:lnTo>
                    <a:pt x="0" y="987552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8636" y="3296411"/>
              <a:ext cx="4314825" cy="0"/>
            </a:xfrm>
            <a:custGeom>
              <a:avLst/>
              <a:gdLst/>
              <a:ahLst/>
              <a:cxnLst/>
              <a:rect l="l" t="t" r="r" b="b"/>
              <a:pathLst>
                <a:path w="4314825">
                  <a:moveTo>
                    <a:pt x="0" y="0"/>
                  </a:moveTo>
                  <a:lnTo>
                    <a:pt x="4314444" y="0"/>
                  </a:lnTo>
                </a:path>
              </a:pathLst>
            </a:custGeom>
            <a:ln w="33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78636" y="2965703"/>
              <a:ext cx="4314825" cy="988060"/>
            </a:xfrm>
            <a:custGeom>
              <a:avLst/>
              <a:gdLst/>
              <a:ahLst/>
              <a:cxnLst/>
              <a:rect l="l" t="t" r="r" b="b"/>
              <a:pathLst>
                <a:path w="4314825" h="988060">
                  <a:moveTo>
                    <a:pt x="0" y="655320"/>
                  </a:moveTo>
                  <a:lnTo>
                    <a:pt x="4314444" y="655320"/>
                  </a:lnTo>
                </a:path>
                <a:path w="4314825" h="988060">
                  <a:moveTo>
                    <a:pt x="6096" y="0"/>
                  </a:moveTo>
                  <a:lnTo>
                    <a:pt x="6096" y="987552"/>
                  </a:lnTo>
                </a:path>
                <a:path w="4314825" h="988060">
                  <a:moveTo>
                    <a:pt x="4308347" y="0"/>
                  </a:moveTo>
                  <a:lnTo>
                    <a:pt x="4308347" y="987552"/>
                  </a:lnTo>
                </a:path>
                <a:path w="4314825" h="988060">
                  <a:moveTo>
                    <a:pt x="0" y="6096"/>
                  </a:moveTo>
                  <a:lnTo>
                    <a:pt x="4314444" y="6096"/>
                  </a:lnTo>
                </a:path>
                <a:path w="4314825" h="988060">
                  <a:moveTo>
                    <a:pt x="0" y="981456"/>
                  </a:moveTo>
                  <a:lnTo>
                    <a:pt x="4314444" y="981456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768327" y="2901735"/>
            <a:ext cx="1400175" cy="999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6555" marR="5080" indent="-364490">
              <a:lnSpc>
                <a:spcPct val="137400"/>
              </a:lnSpc>
              <a:spcBef>
                <a:spcPts val="90"/>
              </a:spcBef>
            </a:pPr>
            <a:r>
              <a:rPr sz="1550" b="1" spc="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50" b="1" dirty="0">
                <a:solidFill>
                  <a:srgbClr val="FFFFFF"/>
                </a:solidFill>
                <a:latin typeface="Calibri"/>
                <a:cs typeface="Calibri"/>
              </a:rPr>
              <a:t>la</a:t>
            </a:r>
            <a:r>
              <a:rPr sz="1550" b="1" spc="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50" b="1" spc="15" dirty="0">
                <a:solidFill>
                  <a:srgbClr val="FFFFFF"/>
                </a:solidFill>
                <a:latin typeface="Calibri"/>
                <a:cs typeface="Calibri"/>
              </a:rPr>
              <a:t>o_</a:t>
            </a:r>
            <a:r>
              <a:rPr sz="1550" b="1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50" b="1" dirty="0">
                <a:solidFill>
                  <a:srgbClr val="FFFFFF"/>
                </a:solidFill>
                <a:latin typeface="Calibri"/>
                <a:cs typeface="Calibri"/>
              </a:rPr>
              <a:t>_s</a:t>
            </a:r>
            <a:r>
              <a:rPr sz="1550" b="1" spc="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50" b="1" dirty="0">
                <a:solidFill>
                  <a:srgbClr val="FFFFFF"/>
                </a:solidFill>
                <a:latin typeface="Calibri"/>
                <a:cs typeface="Calibri"/>
              </a:rPr>
              <a:t>ud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1550" spc="15" dirty="0">
                <a:latin typeface="Calibri"/>
                <a:cs typeface="Calibri"/>
              </a:rPr>
              <a:t>Unimed 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Ipasgo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7112" y="2901735"/>
            <a:ext cx="740410" cy="999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940" marR="5080" indent="-15875" algn="just">
              <a:lnSpc>
                <a:spcPct val="137400"/>
              </a:lnSpc>
              <a:spcBef>
                <a:spcPts val="90"/>
              </a:spcBef>
            </a:pPr>
            <a:r>
              <a:rPr sz="1550" b="1" spc="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550" b="1" dirty="0">
                <a:solidFill>
                  <a:srgbClr val="FFFFFF"/>
                </a:solidFill>
                <a:latin typeface="Calibri"/>
                <a:cs typeface="Calibri"/>
              </a:rPr>
              <a:t>ien</a:t>
            </a:r>
            <a:r>
              <a:rPr sz="155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1550" spc="10" dirty="0">
                <a:latin typeface="Calibri"/>
                <a:cs typeface="Calibri"/>
              </a:rPr>
              <a:t>Joaquim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Joaquim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50358" y="4373117"/>
            <a:ext cx="3808729" cy="988060"/>
            <a:chOff x="5150358" y="4373117"/>
            <a:chExt cx="3808729" cy="98806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5692" y="4378451"/>
              <a:ext cx="3797807" cy="97688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080503" y="4373880"/>
              <a:ext cx="0" cy="986155"/>
            </a:xfrm>
            <a:custGeom>
              <a:avLst/>
              <a:gdLst/>
              <a:ahLst/>
              <a:cxnLst/>
              <a:rect l="l" t="t" r="r" b="b"/>
              <a:pathLst>
                <a:path h="986154">
                  <a:moveTo>
                    <a:pt x="0" y="0"/>
                  </a:moveTo>
                  <a:lnTo>
                    <a:pt x="0" y="986027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51119" y="4704588"/>
              <a:ext cx="3807460" cy="0"/>
            </a:xfrm>
            <a:custGeom>
              <a:avLst/>
              <a:gdLst/>
              <a:ahLst/>
              <a:cxnLst/>
              <a:rect l="l" t="t" r="r" b="b"/>
              <a:pathLst>
                <a:path w="3807459">
                  <a:moveTo>
                    <a:pt x="0" y="0"/>
                  </a:moveTo>
                  <a:lnTo>
                    <a:pt x="3806951" y="0"/>
                  </a:lnTo>
                </a:path>
              </a:pathLst>
            </a:custGeom>
            <a:ln w="33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51119" y="4373880"/>
              <a:ext cx="3807460" cy="986155"/>
            </a:xfrm>
            <a:custGeom>
              <a:avLst/>
              <a:gdLst/>
              <a:ahLst/>
              <a:cxnLst/>
              <a:rect l="l" t="t" r="r" b="b"/>
              <a:pathLst>
                <a:path w="3807459" h="986154">
                  <a:moveTo>
                    <a:pt x="0" y="655319"/>
                  </a:moveTo>
                  <a:lnTo>
                    <a:pt x="3806951" y="655319"/>
                  </a:lnTo>
                </a:path>
                <a:path w="3807459" h="986154">
                  <a:moveTo>
                    <a:pt x="4572" y="0"/>
                  </a:moveTo>
                  <a:lnTo>
                    <a:pt x="4572" y="986027"/>
                  </a:lnTo>
                </a:path>
                <a:path w="3807459" h="986154">
                  <a:moveTo>
                    <a:pt x="3802380" y="0"/>
                  </a:moveTo>
                  <a:lnTo>
                    <a:pt x="3802380" y="986027"/>
                  </a:lnTo>
                </a:path>
                <a:path w="3807459" h="986154">
                  <a:moveTo>
                    <a:pt x="0" y="4571"/>
                  </a:moveTo>
                  <a:lnTo>
                    <a:pt x="3806951" y="4571"/>
                  </a:lnTo>
                </a:path>
                <a:path w="3807459" h="986154">
                  <a:moveTo>
                    <a:pt x="0" y="981455"/>
                  </a:moveTo>
                  <a:lnTo>
                    <a:pt x="3806951" y="981455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500635" y="4306961"/>
            <a:ext cx="1031240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37700"/>
              </a:lnSpc>
              <a:spcBef>
                <a:spcPts val="100"/>
              </a:spcBef>
            </a:pPr>
            <a:r>
              <a:rPr sz="1550" b="1" dirty="0">
                <a:solidFill>
                  <a:srgbClr val="FFFFFF"/>
                </a:solidFill>
                <a:latin typeface="Calibri"/>
                <a:cs typeface="Calibri"/>
              </a:rPr>
              <a:t>exame </a:t>
            </a: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H</a:t>
            </a:r>
            <a:r>
              <a:rPr sz="1550" spc="20" dirty="0">
                <a:latin typeface="Calibri"/>
                <a:cs typeface="Calibri"/>
              </a:rPr>
              <a:t>emo</a:t>
            </a:r>
            <a:r>
              <a:rPr sz="1550" spc="10" dirty="0">
                <a:latin typeface="Calibri"/>
                <a:cs typeface="Calibri"/>
              </a:rPr>
              <a:t>g</a:t>
            </a:r>
            <a:r>
              <a:rPr sz="1550" spc="-40" dirty="0">
                <a:latin typeface="Calibri"/>
                <a:cs typeface="Calibri"/>
              </a:rPr>
              <a:t>r</a:t>
            </a:r>
            <a:r>
              <a:rPr sz="1550" spc="15" dirty="0">
                <a:latin typeface="Calibri"/>
                <a:cs typeface="Calibri"/>
              </a:rPr>
              <a:t>ama  </a:t>
            </a:r>
            <a:r>
              <a:rPr sz="1550" spc="10" dirty="0">
                <a:latin typeface="Calibri"/>
                <a:cs typeface="Calibri"/>
              </a:rPr>
              <a:t>Raio-x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747981" y="4306961"/>
            <a:ext cx="740410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 marR="5080" indent="-15240" algn="just">
              <a:lnSpc>
                <a:spcPct val="137700"/>
              </a:lnSpc>
              <a:spcBef>
                <a:spcPts val="100"/>
              </a:spcBef>
            </a:pPr>
            <a:r>
              <a:rPr sz="1550" b="1" spc="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550" b="1" dirty="0">
                <a:solidFill>
                  <a:srgbClr val="FFFFFF"/>
                </a:solidFill>
                <a:latin typeface="Calibri"/>
                <a:cs typeface="Calibri"/>
              </a:rPr>
              <a:t>ien</a:t>
            </a:r>
            <a:r>
              <a:rPr sz="1550" b="1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e  </a:t>
            </a:r>
            <a:r>
              <a:rPr sz="1550" spc="10" dirty="0">
                <a:latin typeface="Calibri"/>
                <a:cs typeface="Calibri"/>
              </a:rPr>
              <a:t>Joaquim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Joaquim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4380" y="1305655"/>
            <a:ext cx="569912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5" dirty="0"/>
              <a:t>Quarta</a:t>
            </a:r>
            <a:r>
              <a:rPr spc="-50" dirty="0"/>
              <a:t> </a:t>
            </a:r>
            <a:r>
              <a:rPr dirty="0"/>
              <a:t>Forma</a:t>
            </a:r>
            <a:r>
              <a:rPr spc="-50" dirty="0"/>
              <a:t> </a:t>
            </a:r>
            <a:r>
              <a:rPr spc="5" dirty="0"/>
              <a:t>Normal</a:t>
            </a:r>
            <a:r>
              <a:rPr spc="-15" dirty="0"/>
              <a:t> </a:t>
            </a:r>
            <a:r>
              <a:rPr spc="-5" dirty="0"/>
              <a:t>(4FN)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53717" y="2670809"/>
          <a:ext cx="7128509" cy="1626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61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professor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titulacao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disciplina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Jhon</a:t>
                      </a:r>
                      <a:r>
                        <a:rPr sz="15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Wick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Doutor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Redes</a:t>
                      </a:r>
                      <a:r>
                        <a:rPr sz="15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computadores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Jhon</a:t>
                      </a:r>
                      <a:r>
                        <a:rPr sz="15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Wick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Doutor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Algoritmo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Alfred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Especialista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IoT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Alfred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Especialista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Inglês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362912" y="4496811"/>
            <a:ext cx="167322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b="1" spc="-15" dirty="0">
                <a:solidFill>
                  <a:srgbClr val="FF0000"/>
                </a:solidFill>
                <a:latin typeface="Calibri"/>
                <a:cs typeface="Calibri"/>
              </a:rPr>
              <a:t>Está</a:t>
            </a:r>
            <a:r>
              <a:rPr sz="245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50" b="1" spc="5" dirty="0">
                <a:solidFill>
                  <a:srgbClr val="FF0000"/>
                </a:solidFill>
                <a:latin typeface="Calibri"/>
                <a:cs typeface="Calibri"/>
              </a:rPr>
              <a:t>na</a:t>
            </a:r>
            <a:r>
              <a:rPr sz="245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FF0000"/>
                </a:solidFill>
                <a:latin typeface="Calibri"/>
                <a:cs typeface="Calibri"/>
              </a:rPr>
              <a:t>4FN?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9884" y="4771644"/>
            <a:ext cx="1059180" cy="48767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4380" y="1305655"/>
            <a:ext cx="569912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5" dirty="0"/>
              <a:t>Quarta</a:t>
            </a:r>
            <a:r>
              <a:rPr spc="-50" dirty="0"/>
              <a:t> </a:t>
            </a:r>
            <a:r>
              <a:rPr dirty="0"/>
              <a:t>Forma</a:t>
            </a:r>
            <a:r>
              <a:rPr spc="-50" dirty="0"/>
              <a:t> </a:t>
            </a:r>
            <a:r>
              <a:rPr spc="5" dirty="0"/>
              <a:t>Normal</a:t>
            </a:r>
            <a:r>
              <a:rPr spc="-15" dirty="0"/>
              <a:t> </a:t>
            </a:r>
            <a:r>
              <a:rPr spc="-5" dirty="0"/>
              <a:t>(4FN)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29561" y="3421380"/>
            <a:ext cx="2188210" cy="988060"/>
            <a:chOff x="1829561" y="3421380"/>
            <a:chExt cx="2188210" cy="9880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4895" y="3427476"/>
              <a:ext cx="2176271" cy="9753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68167" y="3421380"/>
              <a:ext cx="0" cy="988060"/>
            </a:xfrm>
            <a:custGeom>
              <a:avLst/>
              <a:gdLst/>
              <a:ahLst/>
              <a:cxnLst/>
              <a:rect l="l" t="t" r="r" b="b"/>
              <a:pathLst>
                <a:path h="988060">
                  <a:moveTo>
                    <a:pt x="0" y="0"/>
                  </a:moveTo>
                  <a:lnTo>
                    <a:pt x="0" y="987551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30324" y="3752088"/>
              <a:ext cx="2186940" cy="0"/>
            </a:xfrm>
            <a:custGeom>
              <a:avLst/>
              <a:gdLst/>
              <a:ahLst/>
              <a:cxnLst/>
              <a:rect l="l" t="t" r="r" b="b"/>
              <a:pathLst>
                <a:path w="2186940">
                  <a:moveTo>
                    <a:pt x="0" y="0"/>
                  </a:moveTo>
                  <a:lnTo>
                    <a:pt x="2186940" y="0"/>
                  </a:lnTo>
                </a:path>
              </a:pathLst>
            </a:custGeom>
            <a:ln w="33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30324" y="3421380"/>
              <a:ext cx="2186940" cy="988060"/>
            </a:xfrm>
            <a:custGeom>
              <a:avLst/>
              <a:gdLst/>
              <a:ahLst/>
              <a:cxnLst/>
              <a:rect l="l" t="t" r="r" b="b"/>
              <a:pathLst>
                <a:path w="2186940" h="988060">
                  <a:moveTo>
                    <a:pt x="0" y="656843"/>
                  </a:moveTo>
                  <a:lnTo>
                    <a:pt x="2186940" y="656843"/>
                  </a:lnTo>
                </a:path>
                <a:path w="2186940" h="988060">
                  <a:moveTo>
                    <a:pt x="4571" y="0"/>
                  </a:moveTo>
                  <a:lnTo>
                    <a:pt x="4571" y="987551"/>
                  </a:lnTo>
                </a:path>
                <a:path w="2186940" h="988060">
                  <a:moveTo>
                    <a:pt x="2180843" y="0"/>
                  </a:moveTo>
                  <a:lnTo>
                    <a:pt x="2180843" y="987551"/>
                  </a:lnTo>
                </a:path>
                <a:path w="2186940" h="988060">
                  <a:moveTo>
                    <a:pt x="0" y="6095"/>
                  </a:moveTo>
                  <a:lnTo>
                    <a:pt x="2186940" y="6095"/>
                  </a:lnTo>
                </a:path>
                <a:path w="2186940" h="988060">
                  <a:moveTo>
                    <a:pt x="0" y="981455"/>
                  </a:moveTo>
                  <a:lnTo>
                    <a:pt x="2186940" y="981455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34680" y="3357407"/>
            <a:ext cx="965200" cy="999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4460">
              <a:lnSpc>
                <a:spcPct val="137400"/>
              </a:lnSpc>
              <a:spcBef>
                <a:spcPts val="90"/>
              </a:spcBef>
            </a:pP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titulacao 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Doutor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E</a:t>
            </a:r>
            <a:r>
              <a:rPr sz="1550" spc="20" dirty="0">
                <a:latin typeface="Calibri"/>
                <a:cs typeface="Calibri"/>
              </a:rPr>
              <a:t>s</a:t>
            </a:r>
            <a:r>
              <a:rPr sz="1550" spc="5" dirty="0">
                <a:latin typeface="Calibri"/>
                <a:cs typeface="Calibri"/>
              </a:rPr>
              <a:t>p</a:t>
            </a:r>
            <a:r>
              <a:rPr sz="1550" spc="15" dirty="0">
                <a:latin typeface="Calibri"/>
                <a:cs typeface="Calibri"/>
              </a:rPr>
              <a:t>e</a:t>
            </a:r>
            <a:r>
              <a:rPr sz="1550" spc="20" dirty="0">
                <a:latin typeface="Calibri"/>
                <a:cs typeface="Calibri"/>
              </a:rPr>
              <a:t>c</a:t>
            </a:r>
            <a:r>
              <a:rPr sz="1550" spc="-10" dirty="0">
                <a:latin typeface="Calibri"/>
                <a:cs typeface="Calibri"/>
              </a:rPr>
              <a:t>i</a:t>
            </a:r>
            <a:r>
              <a:rPr sz="1550" spc="10" dirty="0">
                <a:latin typeface="Calibri"/>
                <a:cs typeface="Calibri"/>
              </a:rPr>
              <a:t>al</a:t>
            </a:r>
            <a:r>
              <a:rPr sz="1550" spc="-10" dirty="0">
                <a:latin typeface="Calibri"/>
                <a:cs typeface="Calibri"/>
              </a:rPr>
              <a:t>i</a:t>
            </a:r>
            <a:r>
              <a:rPr sz="1550" spc="5" dirty="0">
                <a:latin typeface="Calibri"/>
                <a:cs typeface="Calibri"/>
              </a:rPr>
              <a:t>s</a:t>
            </a:r>
            <a:r>
              <a:rPr sz="1550" spc="-15" dirty="0">
                <a:latin typeface="Calibri"/>
                <a:cs typeface="Calibri"/>
              </a:rPr>
              <a:t>t</a:t>
            </a:r>
            <a:r>
              <a:rPr sz="1550" spc="15" dirty="0">
                <a:latin typeface="Calibri"/>
                <a:cs typeface="Calibri"/>
              </a:rPr>
              <a:t>a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4324" y="3357407"/>
            <a:ext cx="853440" cy="999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37400"/>
              </a:lnSpc>
              <a:spcBef>
                <a:spcPts val="90"/>
              </a:spcBef>
            </a:pP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professor </a:t>
            </a:r>
            <a:r>
              <a:rPr sz="1550" b="1" spc="-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Jhon</a:t>
            </a:r>
            <a:r>
              <a:rPr sz="1550" spc="-7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Wick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Alfred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74869" y="3485388"/>
            <a:ext cx="3723640" cy="1633220"/>
            <a:chOff x="4674869" y="3485388"/>
            <a:chExt cx="3723640" cy="163322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0203" y="3491483"/>
              <a:ext cx="3712464" cy="162153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152387" y="3485388"/>
              <a:ext cx="0" cy="1632585"/>
            </a:xfrm>
            <a:custGeom>
              <a:avLst/>
              <a:gdLst/>
              <a:ahLst/>
              <a:cxnLst/>
              <a:rect l="l" t="t" r="r" b="b"/>
              <a:pathLst>
                <a:path h="1632585">
                  <a:moveTo>
                    <a:pt x="0" y="0"/>
                  </a:moveTo>
                  <a:lnTo>
                    <a:pt x="0" y="1632204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75631" y="3811523"/>
              <a:ext cx="3721735" cy="0"/>
            </a:xfrm>
            <a:custGeom>
              <a:avLst/>
              <a:gdLst/>
              <a:ahLst/>
              <a:cxnLst/>
              <a:rect l="l" t="t" r="r" b="b"/>
              <a:pathLst>
                <a:path w="3721734">
                  <a:moveTo>
                    <a:pt x="0" y="0"/>
                  </a:moveTo>
                  <a:lnTo>
                    <a:pt x="3721607" y="0"/>
                  </a:lnTo>
                </a:path>
              </a:pathLst>
            </a:custGeom>
            <a:ln w="33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75631" y="3485388"/>
              <a:ext cx="3721735" cy="1632585"/>
            </a:xfrm>
            <a:custGeom>
              <a:avLst/>
              <a:gdLst/>
              <a:ahLst/>
              <a:cxnLst/>
              <a:rect l="l" t="t" r="r" b="b"/>
              <a:pathLst>
                <a:path w="3721734" h="1632585">
                  <a:moveTo>
                    <a:pt x="0" y="652271"/>
                  </a:moveTo>
                  <a:lnTo>
                    <a:pt x="3721607" y="652271"/>
                  </a:lnTo>
                </a:path>
                <a:path w="3721734" h="1632585">
                  <a:moveTo>
                    <a:pt x="0" y="976883"/>
                  </a:moveTo>
                  <a:lnTo>
                    <a:pt x="3721607" y="976883"/>
                  </a:lnTo>
                </a:path>
                <a:path w="3721734" h="1632585">
                  <a:moveTo>
                    <a:pt x="0" y="1301495"/>
                  </a:moveTo>
                  <a:lnTo>
                    <a:pt x="3721607" y="1301495"/>
                  </a:lnTo>
                </a:path>
                <a:path w="3721734" h="1632585">
                  <a:moveTo>
                    <a:pt x="4571" y="0"/>
                  </a:moveTo>
                  <a:lnTo>
                    <a:pt x="4571" y="1632204"/>
                  </a:lnTo>
                </a:path>
                <a:path w="3721734" h="1632585">
                  <a:moveTo>
                    <a:pt x="3717035" y="0"/>
                  </a:moveTo>
                  <a:lnTo>
                    <a:pt x="3717035" y="1632204"/>
                  </a:lnTo>
                </a:path>
                <a:path w="3721734" h="1632585">
                  <a:moveTo>
                    <a:pt x="0" y="6095"/>
                  </a:moveTo>
                  <a:lnTo>
                    <a:pt x="3721607" y="6095"/>
                  </a:lnTo>
                </a:path>
                <a:path w="3721734" h="1632585">
                  <a:moveTo>
                    <a:pt x="0" y="1627631"/>
                  </a:moveTo>
                  <a:lnTo>
                    <a:pt x="3721607" y="1627631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75383" y="3426068"/>
            <a:ext cx="1991360" cy="164083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750"/>
              </a:spcBef>
            </a:pP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disciplina</a:t>
            </a:r>
            <a:endParaRPr sz="1550">
              <a:latin typeface="Calibri"/>
              <a:cs typeface="Calibri"/>
            </a:endParaRPr>
          </a:p>
          <a:p>
            <a:pPr marL="12700" marR="5080" algn="ctr">
              <a:lnSpc>
                <a:spcPts val="2560"/>
              </a:lnSpc>
              <a:spcBef>
                <a:spcPts val="165"/>
              </a:spcBef>
            </a:pPr>
            <a:r>
              <a:rPr sz="1550" spc="5" dirty="0">
                <a:latin typeface="Calibri"/>
                <a:cs typeface="Calibri"/>
              </a:rPr>
              <a:t>Redes </a:t>
            </a:r>
            <a:r>
              <a:rPr sz="1550" spc="10" dirty="0">
                <a:latin typeface="Calibri"/>
                <a:cs typeface="Calibri"/>
              </a:rPr>
              <a:t>de </a:t>
            </a:r>
            <a:r>
              <a:rPr sz="1550" spc="5" dirty="0">
                <a:latin typeface="Calibri"/>
                <a:cs typeface="Calibri"/>
              </a:rPr>
              <a:t>computadores </a:t>
            </a:r>
            <a:r>
              <a:rPr sz="1550" spc="-34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Algoritmo</a:t>
            </a:r>
            <a:endParaRPr sz="1550">
              <a:latin typeface="Calibri"/>
              <a:cs typeface="Calibri"/>
            </a:endParaRPr>
          </a:p>
          <a:p>
            <a:pPr marL="757555" marR="750570" indent="2540" algn="ctr">
              <a:lnSpc>
                <a:spcPts val="2560"/>
              </a:lnSpc>
            </a:pPr>
            <a:r>
              <a:rPr sz="1550" spc="10" dirty="0">
                <a:latin typeface="Calibri"/>
                <a:cs typeface="Calibri"/>
              </a:rPr>
              <a:t>IoT 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I</a:t>
            </a:r>
            <a:r>
              <a:rPr sz="1550" spc="5" dirty="0">
                <a:latin typeface="Calibri"/>
                <a:cs typeface="Calibri"/>
              </a:rPr>
              <a:t>n</a:t>
            </a:r>
            <a:r>
              <a:rPr sz="1550" spc="10" dirty="0">
                <a:latin typeface="Calibri"/>
                <a:cs typeface="Calibri"/>
              </a:rPr>
              <a:t>glês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89085" y="3426068"/>
            <a:ext cx="853440" cy="164083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ctr">
              <a:lnSpc>
                <a:spcPct val="137100"/>
              </a:lnSpc>
              <a:spcBef>
                <a:spcPts val="60"/>
              </a:spcBef>
            </a:pP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professor </a:t>
            </a:r>
            <a:r>
              <a:rPr sz="1550" b="1" spc="-3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Jhon</a:t>
            </a:r>
            <a:r>
              <a:rPr sz="1550" spc="-7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Wick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Jhon</a:t>
            </a:r>
            <a:r>
              <a:rPr sz="1550" spc="-75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Wick </a:t>
            </a:r>
            <a:r>
              <a:rPr sz="1550" spc="-33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Alfred 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Alfred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46839" y="2297659"/>
            <a:ext cx="141160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10" dirty="0">
                <a:latin typeface="Calibri"/>
                <a:cs typeface="Calibri"/>
              </a:rPr>
              <a:t>Resolução!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02676" y="2270292"/>
            <a:ext cx="7271384" cy="181800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dirty="0">
                <a:latin typeface="Calibri"/>
                <a:cs typeface="Calibri"/>
              </a:rPr>
              <a:t>Entidade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já </a:t>
            </a:r>
            <a:r>
              <a:rPr sz="2450" spc="-10" dirty="0">
                <a:latin typeface="Calibri"/>
                <a:cs typeface="Calibri"/>
              </a:rPr>
              <a:t>estiver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na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4FN;</a:t>
            </a:r>
            <a:endParaRPr sz="245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spc="-10" dirty="0">
                <a:latin typeface="Calibri"/>
                <a:cs typeface="Calibri"/>
              </a:rPr>
              <a:t>Atributo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em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outra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tabela;</a:t>
            </a:r>
            <a:endParaRPr sz="245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spc="5" dirty="0">
                <a:latin typeface="Calibri"/>
                <a:cs typeface="Calibri"/>
              </a:rPr>
              <a:t>Sem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necessidade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de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estar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na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tabela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de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pesquisa;</a:t>
            </a:r>
            <a:endParaRPr sz="245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spc="-10" dirty="0">
                <a:latin typeface="Calibri"/>
                <a:cs typeface="Calibri"/>
              </a:rPr>
              <a:t>Pode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ser </a:t>
            </a:r>
            <a:r>
              <a:rPr sz="2450" spc="-5" dirty="0">
                <a:latin typeface="Calibri"/>
                <a:cs typeface="Calibri"/>
              </a:rPr>
              <a:t>removido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sem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perda </a:t>
            </a:r>
            <a:r>
              <a:rPr sz="2450" spc="-5" dirty="0">
                <a:latin typeface="Calibri"/>
                <a:cs typeface="Calibri"/>
              </a:rPr>
              <a:t>de</a:t>
            </a:r>
            <a:r>
              <a:rPr sz="2450" spc="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nenhuma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informação;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2591" y="1305655"/>
            <a:ext cx="565975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5" dirty="0"/>
              <a:t>Quinta</a:t>
            </a:r>
            <a:r>
              <a:rPr spc="-45" dirty="0"/>
              <a:t> </a:t>
            </a:r>
            <a:r>
              <a:rPr spc="-10" dirty="0"/>
              <a:t>Forma</a:t>
            </a:r>
            <a:r>
              <a:rPr spc="-5" dirty="0"/>
              <a:t> Normal</a:t>
            </a:r>
            <a:r>
              <a:rPr spc="-15" dirty="0"/>
              <a:t> </a:t>
            </a:r>
            <a:r>
              <a:rPr spc="-5" dirty="0"/>
              <a:t>(5FN)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491C7-AAD0-12A8-5628-A22649B1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5864" y="1190625"/>
            <a:ext cx="6261671" cy="2369880"/>
          </a:xfrm>
        </p:spPr>
        <p:txBody>
          <a:bodyPr/>
          <a:lstStyle/>
          <a:p>
            <a:r>
              <a:rPr lang="pt-BR" b="1" dirty="0"/>
              <a:t>Quando a 5NF é necessária?</a:t>
            </a:r>
            <a:br>
              <a:rPr lang="pt-BR" b="1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FDF3EB-7533-00A8-85B3-8F00B3BC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0500" y="3145006"/>
            <a:ext cx="7143750" cy="923330"/>
          </a:xfrm>
        </p:spPr>
        <p:txBody>
          <a:bodyPr/>
          <a:lstStyle/>
          <a:p>
            <a:r>
              <a:rPr lang="pt-BR" sz="2000" dirty="0"/>
              <a:t>A 5NF é necessária quando uma tabela tem uma relação entre </a:t>
            </a:r>
            <a:r>
              <a:rPr lang="pt-BR" sz="2000" b="1" dirty="0"/>
              <a:t>três ou mais conjuntos de dados</a:t>
            </a:r>
            <a:r>
              <a:rPr lang="pt-BR" sz="2000" dirty="0"/>
              <a:t> e esses conjuntos precisam ser mantidos separados para evitar </a:t>
            </a:r>
            <a:r>
              <a:rPr lang="pt-BR" sz="2000" b="1" dirty="0"/>
              <a:t>redundância</a:t>
            </a:r>
            <a:r>
              <a:rPr lang="pt-BR" sz="2000" dirty="0"/>
              <a:t> e </a:t>
            </a:r>
            <a:r>
              <a:rPr lang="pt-BR" sz="2000" b="1" dirty="0"/>
              <a:t>inconsistências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736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B282B-4771-F31F-DEBB-C5C20005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029" y="1307093"/>
            <a:ext cx="5665341" cy="592470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7C0588-5499-A023-19C6-D2176550E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1900" y="2333625"/>
            <a:ext cx="7924800" cy="2492990"/>
          </a:xfrm>
        </p:spPr>
        <p:txBody>
          <a:bodyPr/>
          <a:lstStyle/>
          <a:p>
            <a:r>
              <a:rPr lang="pt-BR" dirty="0"/>
              <a:t>Imagine uma empresa que organiza </a:t>
            </a:r>
            <a:r>
              <a:rPr lang="pt-BR" b="1" dirty="0"/>
              <a:t>projetos</a:t>
            </a:r>
            <a:r>
              <a:rPr lang="pt-BR" dirty="0"/>
              <a:t>, e cada </a:t>
            </a:r>
            <a:r>
              <a:rPr lang="pt-BR" b="1" dirty="0"/>
              <a:t>funcionário</a:t>
            </a:r>
            <a:r>
              <a:rPr lang="pt-BR" dirty="0"/>
              <a:t> pode trabalhar em diferentes </a:t>
            </a:r>
            <a:r>
              <a:rPr lang="pt-BR" b="1" dirty="0"/>
              <a:t>projetos</a:t>
            </a:r>
            <a:r>
              <a:rPr lang="pt-BR" dirty="0"/>
              <a:t> com </a:t>
            </a:r>
            <a:r>
              <a:rPr lang="pt-BR" b="1" dirty="0"/>
              <a:t>ferramentas</a:t>
            </a:r>
            <a:r>
              <a:rPr lang="pt-BR" dirty="0"/>
              <a:t> específicas. Queremos registrar:</a:t>
            </a:r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Quais </a:t>
            </a:r>
            <a:r>
              <a:rPr lang="pt-BR" b="1" dirty="0"/>
              <a:t>funcionários</a:t>
            </a:r>
            <a:r>
              <a:rPr lang="pt-BR" dirty="0"/>
              <a:t> trabalham em quais </a:t>
            </a:r>
            <a:r>
              <a:rPr lang="pt-BR" b="1" dirty="0"/>
              <a:t>projetos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Quais </a:t>
            </a:r>
            <a:r>
              <a:rPr lang="pt-BR" b="1" dirty="0"/>
              <a:t>ferramentas</a:t>
            </a:r>
            <a:r>
              <a:rPr lang="pt-BR" dirty="0"/>
              <a:t> são usadas em cada </a:t>
            </a:r>
            <a:r>
              <a:rPr lang="pt-BR" b="1" dirty="0"/>
              <a:t>projeto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Quais </a:t>
            </a:r>
            <a:r>
              <a:rPr lang="pt-BR" b="1" dirty="0"/>
              <a:t>ferramentas</a:t>
            </a:r>
            <a:r>
              <a:rPr lang="pt-BR" dirty="0"/>
              <a:t> cada </a:t>
            </a:r>
            <a:r>
              <a:rPr lang="pt-BR" b="1" dirty="0"/>
              <a:t>funcionário</a:t>
            </a:r>
            <a:r>
              <a:rPr lang="pt-BR" dirty="0"/>
              <a:t> usa em cada </a:t>
            </a:r>
            <a:r>
              <a:rPr lang="pt-BR" b="1" dirty="0"/>
              <a:t>projeto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4445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9EBDA77-9A5F-BAB4-C39B-BF267B9D8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601203"/>
              </p:ext>
            </p:extLst>
          </p:nvPr>
        </p:nvGraphicFramePr>
        <p:xfrm>
          <a:off x="1689100" y="581025"/>
          <a:ext cx="71289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311">
                  <a:extLst>
                    <a:ext uri="{9D8B030D-6E8A-4147-A177-3AD203B41FA5}">
                      <a16:colId xmlns:a16="http://schemas.microsoft.com/office/drawing/2014/main" val="3701666212"/>
                    </a:ext>
                  </a:extLst>
                </a:gridCol>
                <a:gridCol w="2376311">
                  <a:extLst>
                    <a:ext uri="{9D8B030D-6E8A-4147-A177-3AD203B41FA5}">
                      <a16:colId xmlns:a16="http://schemas.microsoft.com/office/drawing/2014/main" val="3794024643"/>
                    </a:ext>
                  </a:extLst>
                </a:gridCol>
                <a:gridCol w="2376311">
                  <a:extLst>
                    <a:ext uri="{9D8B030D-6E8A-4147-A177-3AD203B41FA5}">
                      <a16:colId xmlns:a16="http://schemas.microsoft.com/office/drawing/2014/main" val="3146389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id_funcionario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id_projeto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id_ferramenta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362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2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95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4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52963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FD5E36E-92FD-7411-576D-4E047C01A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77656"/>
              </p:ext>
            </p:extLst>
          </p:nvPr>
        </p:nvGraphicFramePr>
        <p:xfrm>
          <a:off x="393699" y="3400425"/>
          <a:ext cx="429542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711">
                  <a:extLst>
                    <a:ext uri="{9D8B030D-6E8A-4147-A177-3AD203B41FA5}">
                      <a16:colId xmlns:a16="http://schemas.microsoft.com/office/drawing/2014/main" val="3701666212"/>
                    </a:ext>
                  </a:extLst>
                </a:gridCol>
                <a:gridCol w="2147711">
                  <a:extLst>
                    <a:ext uri="{9D8B030D-6E8A-4147-A177-3AD203B41FA5}">
                      <a16:colId xmlns:a16="http://schemas.microsoft.com/office/drawing/2014/main" val="3794024643"/>
                    </a:ext>
                  </a:extLst>
                </a:gridCol>
              </a:tblGrid>
              <a:tr h="245382">
                <a:tc>
                  <a:txBody>
                    <a:bodyPr/>
                    <a:lstStyle/>
                    <a:p>
                      <a:r>
                        <a:rPr lang="pt-BR" dirty="0" err="1"/>
                        <a:t>id_funcionario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id_projeto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62286"/>
                  </a:ext>
                </a:extLst>
              </a:tr>
              <a:tr h="245382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26028"/>
                  </a:ext>
                </a:extLst>
              </a:tr>
              <a:tr h="245382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955370"/>
                  </a:ext>
                </a:extLst>
              </a:tr>
              <a:tr h="245382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44054"/>
                  </a:ext>
                </a:extLst>
              </a:tr>
              <a:tr h="245382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5296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BDF3B2FD-9815-7AC5-7D18-58F3FF3C1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234354"/>
              </p:ext>
            </p:extLst>
          </p:nvPr>
        </p:nvGraphicFramePr>
        <p:xfrm>
          <a:off x="2984500" y="5280025"/>
          <a:ext cx="437162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811">
                  <a:extLst>
                    <a:ext uri="{9D8B030D-6E8A-4147-A177-3AD203B41FA5}">
                      <a16:colId xmlns:a16="http://schemas.microsoft.com/office/drawing/2014/main" val="3794024643"/>
                    </a:ext>
                  </a:extLst>
                </a:gridCol>
                <a:gridCol w="2185811">
                  <a:extLst>
                    <a:ext uri="{9D8B030D-6E8A-4147-A177-3AD203B41FA5}">
                      <a16:colId xmlns:a16="http://schemas.microsoft.com/office/drawing/2014/main" val="3146389314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r>
                        <a:rPr lang="pt-BR" dirty="0" err="1"/>
                        <a:t>id_projeto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id_ferramenta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36228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pt-BR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2602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pt-BR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95537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pt-BR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4405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pt-BR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52963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BB5AE6B-657E-858A-1169-8D30DDC8A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51460"/>
              </p:ext>
            </p:extLst>
          </p:nvPr>
        </p:nvGraphicFramePr>
        <p:xfrm>
          <a:off x="6004280" y="3400425"/>
          <a:ext cx="383557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785">
                  <a:extLst>
                    <a:ext uri="{9D8B030D-6E8A-4147-A177-3AD203B41FA5}">
                      <a16:colId xmlns:a16="http://schemas.microsoft.com/office/drawing/2014/main" val="3701666212"/>
                    </a:ext>
                  </a:extLst>
                </a:gridCol>
                <a:gridCol w="1917785">
                  <a:extLst>
                    <a:ext uri="{9D8B030D-6E8A-4147-A177-3AD203B41FA5}">
                      <a16:colId xmlns:a16="http://schemas.microsoft.com/office/drawing/2014/main" val="3146389314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r>
                        <a:rPr lang="pt-BR" dirty="0" err="1"/>
                        <a:t>id_funcionario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id_ferramenta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36228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52602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95537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4405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352963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0539A317-EC9A-20D3-A0BF-5EB4BA047E9D}"/>
              </a:ext>
            </a:extLst>
          </p:cNvPr>
          <p:cNvSpPr txBox="1"/>
          <p:nvPr/>
        </p:nvSpPr>
        <p:spPr>
          <a:xfrm>
            <a:off x="4356100" y="2714625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Resolução:</a:t>
            </a:r>
          </a:p>
        </p:txBody>
      </p:sp>
    </p:spTree>
    <p:extLst>
      <p:ext uri="{BB962C8B-B14F-4D97-AF65-F5344CB8AC3E}">
        <p14:creationId xmlns:p14="http://schemas.microsoft.com/office/powerpoint/2010/main" val="359983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2676" y="2270292"/>
            <a:ext cx="6927850" cy="181800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spc="5" dirty="0">
                <a:latin typeface="Calibri"/>
                <a:cs typeface="Calibri"/>
              </a:rPr>
              <a:t>3FN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NÃO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spc="-15" dirty="0">
                <a:latin typeface="Calibri"/>
                <a:cs typeface="Calibri"/>
              </a:rPr>
              <a:t>trabalhava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com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seguintes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dados:</a:t>
            </a:r>
            <a:endParaRPr sz="2450">
              <a:latin typeface="Calibri"/>
              <a:cs typeface="Calibri"/>
            </a:endParaRPr>
          </a:p>
          <a:p>
            <a:pPr marL="180975" indent="-168910">
              <a:lnSpc>
                <a:spcPct val="100000"/>
              </a:lnSpc>
              <a:spcBef>
                <a:spcPts val="585"/>
              </a:spcBef>
              <a:buChar char="-"/>
              <a:tabLst>
                <a:tab pos="181610" algn="l"/>
              </a:tabLst>
            </a:pPr>
            <a:r>
              <a:rPr sz="2450" spc="-5" dirty="0">
                <a:latin typeface="Calibri"/>
                <a:cs typeface="Calibri"/>
              </a:rPr>
              <a:t>Tivessem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duas </a:t>
            </a:r>
            <a:r>
              <a:rPr sz="2450" spc="5" dirty="0">
                <a:latin typeface="Calibri"/>
                <a:cs typeface="Calibri"/>
              </a:rPr>
              <a:t>ou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mais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chaves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candidatas;</a:t>
            </a:r>
            <a:endParaRPr sz="2450">
              <a:latin typeface="Calibri"/>
              <a:cs typeface="Calibri"/>
            </a:endParaRPr>
          </a:p>
          <a:p>
            <a:pPr marL="180975" indent="-168910">
              <a:lnSpc>
                <a:spcPct val="100000"/>
              </a:lnSpc>
              <a:spcBef>
                <a:spcPts val="590"/>
              </a:spcBef>
              <a:buChar char="-"/>
              <a:tabLst>
                <a:tab pos="181610" algn="l"/>
              </a:tabLst>
            </a:pPr>
            <a:r>
              <a:rPr sz="2450" spc="-10" dirty="0">
                <a:latin typeface="Calibri"/>
                <a:cs typeface="Calibri"/>
              </a:rPr>
              <a:t>Chaves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candidatas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compostas;</a:t>
            </a:r>
            <a:endParaRPr sz="2450">
              <a:latin typeface="Calibri"/>
              <a:cs typeface="Calibri"/>
            </a:endParaRPr>
          </a:p>
          <a:p>
            <a:pPr marL="180975" indent="-168910">
              <a:lnSpc>
                <a:spcPct val="100000"/>
              </a:lnSpc>
              <a:spcBef>
                <a:spcPts val="590"/>
              </a:spcBef>
              <a:buChar char="-"/>
              <a:tabLst>
                <a:tab pos="181610" algn="l"/>
              </a:tabLst>
            </a:pPr>
            <a:r>
              <a:rPr sz="2450" spc="-10" dirty="0">
                <a:latin typeface="Calibri"/>
                <a:cs typeface="Calibri"/>
              </a:rPr>
              <a:t>Chaves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tivessem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superposição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(atributos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em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comum)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6467" y="1305655"/>
            <a:ext cx="7593330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Forma </a:t>
            </a:r>
            <a:r>
              <a:rPr spc="5" dirty="0"/>
              <a:t>Normal</a:t>
            </a:r>
            <a:r>
              <a:rPr spc="-55" dirty="0"/>
              <a:t> </a:t>
            </a:r>
            <a:r>
              <a:rPr spc="10" dirty="0"/>
              <a:t>de</a:t>
            </a:r>
            <a:r>
              <a:rPr spc="-5" dirty="0"/>
              <a:t> Boyce-Codd</a:t>
            </a:r>
            <a:r>
              <a:rPr spc="-15" dirty="0"/>
              <a:t> </a:t>
            </a:r>
            <a:r>
              <a:rPr spc="-5" dirty="0"/>
              <a:t>(FNBC)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029" y="1307093"/>
            <a:ext cx="565975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5" dirty="0"/>
              <a:t>Quinta</a:t>
            </a:r>
            <a:r>
              <a:rPr spc="-45" dirty="0"/>
              <a:t> </a:t>
            </a:r>
            <a:r>
              <a:rPr spc="-10" dirty="0"/>
              <a:t>Forma</a:t>
            </a:r>
            <a:r>
              <a:rPr spc="-5" dirty="0"/>
              <a:t> Normal</a:t>
            </a:r>
            <a:r>
              <a:rPr spc="-15" dirty="0"/>
              <a:t> </a:t>
            </a:r>
            <a:r>
              <a:rPr spc="-5" dirty="0"/>
              <a:t>(5FN)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544" y="2249424"/>
            <a:ext cx="8612123" cy="31120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029" y="1307093"/>
            <a:ext cx="565975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5" dirty="0"/>
              <a:t>Quinta</a:t>
            </a:r>
            <a:r>
              <a:rPr spc="-45" dirty="0"/>
              <a:t> </a:t>
            </a:r>
            <a:r>
              <a:rPr spc="-10" dirty="0"/>
              <a:t>Forma</a:t>
            </a:r>
            <a:r>
              <a:rPr spc="-5" dirty="0"/>
              <a:t> Normal</a:t>
            </a:r>
            <a:r>
              <a:rPr spc="-15" dirty="0"/>
              <a:t> </a:t>
            </a:r>
            <a:r>
              <a:rPr spc="-5" dirty="0"/>
              <a:t>(5FN)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9" y="2249424"/>
            <a:ext cx="9003791" cy="327050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7059" y="2973109"/>
            <a:ext cx="5557137" cy="13383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02676" y="2270292"/>
            <a:ext cx="7855584" cy="226568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dirty="0">
                <a:latin typeface="Calibri"/>
                <a:cs typeface="Calibri"/>
              </a:rPr>
              <a:t>FNBC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também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está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na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3FN;</a:t>
            </a:r>
            <a:endParaRPr sz="245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spc="5" dirty="0">
                <a:latin typeface="Calibri"/>
                <a:cs typeface="Calibri"/>
              </a:rPr>
              <a:t>3FN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não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necessariamente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estará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na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FNBC;</a:t>
            </a:r>
            <a:endParaRPr sz="2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335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buFont typeface="Arial MT"/>
              <a:buChar char="•"/>
              <a:tabLst>
                <a:tab pos="213995" algn="l"/>
              </a:tabLst>
            </a:pPr>
            <a:r>
              <a:rPr sz="2450" dirty="0">
                <a:latin typeface="Calibri"/>
                <a:cs typeface="Calibri"/>
              </a:rPr>
              <a:t>Mais </a:t>
            </a:r>
            <a:r>
              <a:rPr sz="2450" spc="10" dirty="0">
                <a:latin typeface="Calibri"/>
                <a:cs typeface="Calibri"/>
              </a:rPr>
              <a:t>de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uma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chave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candidata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pode</a:t>
            </a:r>
            <a:r>
              <a:rPr sz="2450" spc="-10" dirty="0">
                <a:latin typeface="Calibri"/>
                <a:cs typeface="Calibri"/>
              </a:rPr>
              <a:t> ocorrer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anomalias;</a:t>
            </a:r>
            <a:endParaRPr sz="2450">
              <a:latin typeface="Calibri"/>
              <a:cs typeface="Calibri"/>
            </a:endParaRPr>
          </a:p>
          <a:p>
            <a:pPr marL="213360" indent="-20129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dirty="0">
                <a:latin typeface="Calibri"/>
                <a:cs typeface="Calibri"/>
              </a:rPr>
              <a:t>FNBC não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possuem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dependência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parcial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com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outro </a:t>
            </a:r>
            <a:r>
              <a:rPr sz="2450" spc="-5" dirty="0">
                <a:latin typeface="Calibri"/>
                <a:cs typeface="Calibri"/>
              </a:rPr>
              <a:t>atributo;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6467" y="1305655"/>
            <a:ext cx="7593330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Forma </a:t>
            </a:r>
            <a:r>
              <a:rPr spc="5" dirty="0"/>
              <a:t>Normal</a:t>
            </a:r>
            <a:r>
              <a:rPr spc="-55" dirty="0"/>
              <a:t> </a:t>
            </a:r>
            <a:r>
              <a:rPr spc="10" dirty="0"/>
              <a:t>de</a:t>
            </a:r>
            <a:r>
              <a:rPr spc="-5" dirty="0"/>
              <a:t> Boyce-Codd</a:t>
            </a:r>
            <a:r>
              <a:rPr spc="-15" dirty="0"/>
              <a:t> </a:t>
            </a:r>
            <a:r>
              <a:rPr spc="-5" dirty="0"/>
              <a:t>(FNBC)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02676" y="2343424"/>
            <a:ext cx="8742680" cy="1970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spc="-5" dirty="0">
                <a:latin typeface="Calibri"/>
                <a:cs typeface="Calibri"/>
              </a:rPr>
              <a:t>Definição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spc="-30" dirty="0">
                <a:latin typeface="Calibri"/>
                <a:cs typeface="Calibri"/>
              </a:rPr>
              <a:t>Técnica:</a:t>
            </a:r>
            <a:endParaRPr sz="2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Calibri"/>
              <a:cs typeface="Calibri"/>
            </a:endParaRPr>
          </a:p>
          <a:p>
            <a:pPr marL="696595" marR="5080" indent="456565">
              <a:lnSpc>
                <a:spcPts val="2650"/>
              </a:lnSpc>
            </a:pPr>
            <a:r>
              <a:rPr sz="2450" spc="5" dirty="0">
                <a:latin typeface="Calibri"/>
                <a:cs typeface="Calibri"/>
              </a:rPr>
              <a:t>“uma </a:t>
            </a:r>
            <a:r>
              <a:rPr sz="2450" spc="-10" dirty="0">
                <a:latin typeface="Calibri"/>
                <a:cs typeface="Calibri"/>
              </a:rPr>
              <a:t>relação </a:t>
            </a:r>
            <a:r>
              <a:rPr sz="2450" spc="5" dirty="0">
                <a:latin typeface="Calibri"/>
                <a:cs typeface="Calibri"/>
              </a:rPr>
              <a:t>R </a:t>
            </a:r>
            <a:r>
              <a:rPr sz="2450" spc="-15" dirty="0">
                <a:latin typeface="Calibri"/>
                <a:cs typeface="Calibri"/>
              </a:rPr>
              <a:t>está </a:t>
            </a:r>
            <a:r>
              <a:rPr sz="2450" spc="10" dirty="0">
                <a:latin typeface="Calibri"/>
                <a:cs typeface="Calibri"/>
              </a:rPr>
              <a:t>na </a:t>
            </a:r>
            <a:r>
              <a:rPr sz="2450" dirty="0">
                <a:latin typeface="Calibri"/>
                <a:cs typeface="Calibri"/>
              </a:rPr>
              <a:t>FNBC </a:t>
            </a:r>
            <a:r>
              <a:rPr sz="2450" spc="-10" dirty="0">
                <a:latin typeface="Calibri"/>
                <a:cs typeface="Calibri"/>
              </a:rPr>
              <a:t>sempre </a:t>
            </a:r>
            <a:r>
              <a:rPr sz="2450" dirty="0">
                <a:latin typeface="Calibri"/>
                <a:cs typeface="Calibri"/>
              </a:rPr>
              <a:t>que uma dependência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funcional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não-trivial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X---&gt;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A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se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mantiver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em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R,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assim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X</a:t>
            </a:r>
            <a:r>
              <a:rPr sz="2450" spc="-2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é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uma</a:t>
            </a:r>
            <a:endParaRPr sz="2450">
              <a:latin typeface="Calibri"/>
              <a:cs typeface="Calibri"/>
            </a:endParaRPr>
          </a:p>
          <a:p>
            <a:pPr marL="3410585">
              <a:lnSpc>
                <a:spcPts val="2615"/>
              </a:lnSpc>
            </a:pPr>
            <a:r>
              <a:rPr sz="2450" spc="-10" dirty="0">
                <a:latin typeface="Calibri"/>
                <a:cs typeface="Calibri"/>
              </a:rPr>
              <a:t>superchave</a:t>
            </a:r>
            <a:r>
              <a:rPr sz="2450" spc="-5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de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spc="-60" dirty="0">
                <a:latin typeface="Calibri"/>
                <a:cs typeface="Calibri"/>
              </a:rPr>
              <a:t>R.”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6467" y="1305655"/>
            <a:ext cx="7593330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Forma </a:t>
            </a:r>
            <a:r>
              <a:rPr spc="5" dirty="0"/>
              <a:t>Normal</a:t>
            </a:r>
            <a:r>
              <a:rPr spc="-55" dirty="0"/>
              <a:t> </a:t>
            </a:r>
            <a:r>
              <a:rPr spc="10" dirty="0"/>
              <a:t>de</a:t>
            </a:r>
            <a:r>
              <a:rPr spc="-5" dirty="0"/>
              <a:t> Boyce-Codd</a:t>
            </a:r>
            <a:r>
              <a:rPr spc="-15" dirty="0"/>
              <a:t> </a:t>
            </a:r>
            <a:r>
              <a:rPr spc="-5" dirty="0"/>
              <a:t>(FNBC)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02676" y="2270292"/>
            <a:ext cx="9050020" cy="383540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13995" algn="l"/>
              </a:tabLst>
            </a:pPr>
            <a:r>
              <a:rPr sz="2450" b="1" spc="-5" dirty="0">
                <a:latin typeface="Calibri"/>
                <a:cs typeface="Calibri"/>
              </a:rPr>
              <a:t>Conceitos:</a:t>
            </a:r>
            <a:endParaRPr sz="2450">
              <a:latin typeface="Calibri"/>
              <a:cs typeface="Calibri"/>
            </a:endParaRPr>
          </a:p>
          <a:p>
            <a:pPr marL="180975" indent="-168910">
              <a:lnSpc>
                <a:spcPct val="100000"/>
              </a:lnSpc>
              <a:spcBef>
                <a:spcPts val="585"/>
              </a:spcBef>
              <a:buChar char="-"/>
              <a:tabLst>
                <a:tab pos="181610" algn="l"/>
              </a:tabLst>
            </a:pPr>
            <a:r>
              <a:rPr sz="2450" b="1" spc="-10" dirty="0">
                <a:latin typeface="Calibri"/>
                <a:cs typeface="Calibri"/>
              </a:rPr>
              <a:t>Determinante:</a:t>
            </a:r>
            <a:endParaRPr sz="2450">
              <a:latin typeface="Calibri"/>
              <a:cs typeface="Calibri"/>
            </a:endParaRPr>
          </a:p>
          <a:p>
            <a:pPr marL="12700" marR="247650" indent="801370">
              <a:lnSpc>
                <a:spcPts val="2650"/>
              </a:lnSpc>
              <a:spcBef>
                <a:spcPts val="919"/>
              </a:spcBef>
            </a:pPr>
            <a:r>
              <a:rPr sz="2450" b="1" dirty="0">
                <a:latin typeface="Calibri"/>
                <a:cs typeface="Calibri"/>
              </a:rPr>
              <a:t>“</a:t>
            </a:r>
            <a:r>
              <a:rPr sz="2450" dirty="0">
                <a:latin typeface="Calibri"/>
                <a:cs typeface="Calibri"/>
              </a:rPr>
              <a:t>lado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esquerdo</a:t>
            </a:r>
            <a:r>
              <a:rPr sz="2450" b="1" spc="-5" dirty="0">
                <a:latin typeface="Calibri"/>
                <a:cs typeface="Calibri"/>
              </a:rPr>
              <a:t>”</a:t>
            </a:r>
            <a:r>
              <a:rPr sz="2450" b="1" spc="-2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de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uma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dependência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funcional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(DF),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como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o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X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em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X---&gt;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Y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(Y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é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DEPENDENTE);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X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determina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funcionalmente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-145" dirty="0">
                <a:latin typeface="Calibri"/>
                <a:cs typeface="Calibri"/>
              </a:rPr>
              <a:t>Y.</a:t>
            </a:r>
            <a:endParaRPr sz="24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Calibri"/>
              <a:cs typeface="Calibri"/>
            </a:endParaRPr>
          </a:p>
          <a:p>
            <a:pPr marL="180975" indent="-168910">
              <a:lnSpc>
                <a:spcPct val="100000"/>
              </a:lnSpc>
              <a:buChar char="-"/>
              <a:tabLst>
                <a:tab pos="181610" algn="l"/>
              </a:tabLst>
            </a:pPr>
            <a:r>
              <a:rPr sz="2450" b="1" dirty="0">
                <a:latin typeface="Calibri"/>
                <a:cs typeface="Calibri"/>
              </a:rPr>
              <a:t>Dependência</a:t>
            </a:r>
            <a:r>
              <a:rPr sz="2450" b="1" spc="-40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Funcional</a:t>
            </a:r>
            <a:r>
              <a:rPr sz="2450" b="1" spc="-40" dirty="0">
                <a:latin typeface="Calibri"/>
                <a:cs typeface="Calibri"/>
              </a:rPr>
              <a:t> </a:t>
            </a:r>
            <a:r>
              <a:rPr sz="2450" b="1" spc="-15" dirty="0">
                <a:latin typeface="Calibri"/>
                <a:cs typeface="Calibri"/>
              </a:rPr>
              <a:t>Trivial:</a:t>
            </a:r>
            <a:endParaRPr sz="2450">
              <a:latin typeface="Calibri"/>
              <a:cs typeface="Calibri"/>
            </a:endParaRPr>
          </a:p>
          <a:p>
            <a:pPr marL="12700" marR="5080" indent="801370">
              <a:lnSpc>
                <a:spcPts val="2650"/>
              </a:lnSpc>
              <a:spcBef>
                <a:spcPts val="920"/>
              </a:spcBef>
            </a:pPr>
            <a:r>
              <a:rPr sz="2450" spc="5" dirty="0">
                <a:latin typeface="Calibri"/>
                <a:cs typeface="Calibri"/>
              </a:rPr>
              <a:t>dependência</a:t>
            </a:r>
            <a:r>
              <a:rPr sz="2450" spc="-6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que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não</a:t>
            </a:r>
            <a:r>
              <a:rPr sz="2450" spc="2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pode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deixar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de</a:t>
            </a:r>
            <a:r>
              <a:rPr sz="2450" spc="-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ser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-15" dirty="0">
                <a:latin typeface="Calibri"/>
                <a:cs typeface="Calibri"/>
              </a:rPr>
              <a:t>satisfeita.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DF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-15" dirty="0">
                <a:latin typeface="Calibri"/>
                <a:cs typeface="Calibri"/>
              </a:rPr>
              <a:t>será </a:t>
            </a:r>
            <a:r>
              <a:rPr sz="2450" dirty="0">
                <a:latin typeface="Calibri"/>
                <a:cs typeface="Calibri"/>
              </a:rPr>
              <a:t>trivial </a:t>
            </a:r>
            <a:r>
              <a:rPr sz="2450" spc="-5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se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o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lado</a:t>
            </a:r>
            <a:r>
              <a:rPr sz="2450" spc="-10" dirty="0">
                <a:latin typeface="Calibri"/>
                <a:cs typeface="Calibri"/>
              </a:rPr>
              <a:t> direito </a:t>
            </a:r>
            <a:r>
              <a:rPr sz="2450" spc="-5" dirty="0">
                <a:latin typeface="Calibri"/>
                <a:cs typeface="Calibri"/>
              </a:rPr>
              <a:t>da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expressão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é</a:t>
            </a:r>
            <a:r>
              <a:rPr sz="2450" spc="1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um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subconjunto do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lado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esquerdo.</a:t>
            </a: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450" b="1" dirty="0">
                <a:latin typeface="Calibri"/>
                <a:cs typeface="Calibri"/>
              </a:rPr>
              <a:t>A---&gt;</a:t>
            </a:r>
            <a:r>
              <a:rPr sz="2450" b="1" spc="-10" dirty="0">
                <a:latin typeface="Calibri"/>
                <a:cs typeface="Calibri"/>
              </a:rPr>
              <a:t> </a:t>
            </a:r>
            <a:r>
              <a:rPr sz="2450" b="1" spc="5" dirty="0">
                <a:latin typeface="Calibri"/>
                <a:cs typeface="Calibri"/>
              </a:rPr>
              <a:t>B</a:t>
            </a:r>
            <a:r>
              <a:rPr sz="2450" b="1" spc="2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é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uma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DF</a:t>
            </a:r>
            <a:r>
              <a:rPr sz="2450" spc="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trivial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se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5" dirty="0">
                <a:latin typeface="Calibri"/>
                <a:cs typeface="Calibri"/>
              </a:rPr>
              <a:t>B</a:t>
            </a:r>
            <a:r>
              <a:rPr sz="2450" dirty="0">
                <a:latin typeface="Calibri"/>
                <a:cs typeface="Calibri"/>
              </a:rPr>
              <a:t> </a:t>
            </a:r>
            <a:r>
              <a:rPr sz="2450" spc="-20" dirty="0">
                <a:latin typeface="Calibri"/>
                <a:cs typeface="Calibri"/>
              </a:rPr>
              <a:t>for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um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-5" dirty="0">
                <a:latin typeface="Calibri"/>
                <a:cs typeface="Calibri"/>
              </a:rPr>
              <a:t>subconjunto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spc="10" dirty="0">
                <a:latin typeface="Calibri"/>
                <a:cs typeface="Calibri"/>
              </a:rPr>
              <a:t>de</a:t>
            </a:r>
            <a:r>
              <a:rPr sz="2450" spc="-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A.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6467" y="1305655"/>
            <a:ext cx="7593330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Forma </a:t>
            </a:r>
            <a:r>
              <a:rPr spc="5" dirty="0"/>
              <a:t>Normal</a:t>
            </a:r>
            <a:r>
              <a:rPr spc="-55" dirty="0"/>
              <a:t> </a:t>
            </a:r>
            <a:r>
              <a:rPr spc="10" dirty="0"/>
              <a:t>de</a:t>
            </a:r>
            <a:r>
              <a:rPr spc="-5" dirty="0"/>
              <a:t> Boyce-Codd</a:t>
            </a:r>
            <a:r>
              <a:rPr spc="-15" dirty="0"/>
              <a:t> </a:t>
            </a:r>
            <a:r>
              <a:rPr spc="-5" dirty="0"/>
              <a:t>(FNBC)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6467" y="1305655"/>
            <a:ext cx="7593330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Forma </a:t>
            </a:r>
            <a:r>
              <a:rPr spc="5" dirty="0"/>
              <a:t>Normal</a:t>
            </a:r>
            <a:r>
              <a:rPr spc="-55" dirty="0"/>
              <a:t> </a:t>
            </a:r>
            <a:r>
              <a:rPr spc="10" dirty="0"/>
              <a:t>de</a:t>
            </a:r>
            <a:r>
              <a:rPr spc="-5" dirty="0"/>
              <a:t> Boyce-Codd</a:t>
            </a:r>
            <a:r>
              <a:rPr spc="-15" dirty="0"/>
              <a:t> </a:t>
            </a:r>
            <a:r>
              <a:rPr spc="-5" dirty="0"/>
              <a:t>(FNBC)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1279" y="2268705"/>
            <a:ext cx="77787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5" dirty="0">
                <a:latin typeface="Calibri"/>
                <a:cs typeface="Calibri"/>
              </a:rPr>
              <a:t>Exemplo: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76983" y="2769108"/>
            <a:ext cx="7139305" cy="2288540"/>
            <a:chOff x="1776983" y="2769108"/>
            <a:chExt cx="7139305" cy="2288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3079" y="2775203"/>
              <a:ext cx="7127748" cy="22768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64635" y="2769108"/>
              <a:ext cx="3564890" cy="2287905"/>
            </a:xfrm>
            <a:custGeom>
              <a:avLst/>
              <a:gdLst/>
              <a:ahLst/>
              <a:cxnLst/>
              <a:rect l="l" t="t" r="r" b="b"/>
              <a:pathLst>
                <a:path w="3564890" h="2287904">
                  <a:moveTo>
                    <a:pt x="0" y="0"/>
                  </a:moveTo>
                  <a:lnTo>
                    <a:pt x="0" y="2287524"/>
                  </a:lnTo>
                </a:path>
                <a:path w="3564890" h="2287904">
                  <a:moveTo>
                    <a:pt x="1781556" y="0"/>
                  </a:moveTo>
                  <a:lnTo>
                    <a:pt x="1781556" y="2287524"/>
                  </a:lnTo>
                </a:path>
                <a:path w="3564890" h="2287904">
                  <a:moveTo>
                    <a:pt x="3564635" y="0"/>
                  </a:moveTo>
                  <a:lnTo>
                    <a:pt x="3564635" y="2287524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76983" y="3099816"/>
              <a:ext cx="7138670" cy="0"/>
            </a:xfrm>
            <a:custGeom>
              <a:avLst/>
              <a:gdLst/>
              <a:ahLst/>
              <a:cxnLst/>
              <a:rect l="l" t="t" r="r" b="b"/>
              <a:pathLst>
                <a:path w="7138670">
                  <a:moveTo>
                    <a:pt x="0" y="0"/>
                  </a:moveTo>
                  <a:lnTo>
                    <a:pt x="7138416" y="0"/>
                  </a:lnTo>
                </a:path>
              </a:pathLst>
            </a:custGeom>
            <a:ln w="33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76983" y="2769108"/>
              <a:ext cx="7138670" cy="2287905"/>
            </a:xfrm>
            <a:custGeom>
              <a:avLst/>
              <a:gdLst/>
              <a:ahLst/>
              <a:cxnLst/>
              <a:rect l="l" t="t" r="r" b="b"/>
              <a:pathLst>
                <a:path w="7138670" h="2287904">
                  <a:moveTo>
                    <a:pt x="0" y="656843"/>
                  </a:moveTo>
                  <a:lnTo>
                    <a:pt x="7138416" y="656843"/>
                  </a:lnTo>
                </a:path>
                <a:path w="7138670" h="2287904">
                  <a:moveTo>
                    <a:pt x="0" y="981456"/>
                  </a:moveTo>
                  <a:lnTo>
                    <a:pt x="7138416" y="981456"/>
                  </a:lnTo>
                </a:path>
                <a:path w="7138670" h="2287904">
                  <a:moveTo>
                    <a:pt x="0" y="1307591"/>
                  </a:moveTo>
                  <a:lnTo>
                    <a:pt x="7138416" y="1307591"/>
                  </a:lnTo>
                </a:path>
                <a:path w="7138670" h="2287904">
                  <a:moveTo>
                    <a:pt x="0" y="1632203"/>
                  </a:moveTo>
                  <a:lnTo>
                    <a:pt x="7138416" y="1632203"/>
                  </a:lnTo>
                </a:path>
                <a:path w="7138670" h="2287904">
                  <a:moveTo>
                    <a:pt x="0" y="1956816"/>
                  </a:moveTo>
                  <a:lnTo>
                    <a:pt x="7138416" y="1956816"/>
                  </a:lnTo>
                </a:path>
                <a:path w="7138670" h="2287904">
                  <a:moveTo>
                    <a:pt x="6095" y="0"/>
                  </a:moveTo>
                  <a:lnTo>
                    <a:pt x="6095" y="2287524"/>
                  </a:lnTo>
                </a:path>
                <a:path w="7138670" h="2287904">
                  <a:moveTo>
                    <a:pt x="7133844" y="0"/>
                  </a:moveTo>
                  <a:lnTo>
                    <a:pt x="7133844" y="2287524"/>
                  </a:lnTo>
                </a:path>
                <a:path w="7138670" h="2287904">
                  <a:moveTo>
                    <a:pt x="0" y="6095"/>
                  </a:moveTo>
                  <a:lnTo>
                    <a:pt x="7138416" y="6095"/>
                  </a:lnTo>
                </a:path>
                <a:path w="7138670" h="2287904">
                  <a:moveTo>
                    <a:pt x="0" y="2282952"/>
                  </a:moveTo>
                  <a:lnTo>
                    <a:pt x="7138416" y="2282952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95826" y="2705184"/>
            <a:ext cx="981710" cy="230124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quantidade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550" spc="20" dirty="0">
                <a:latin typeface="Calibri"/>
                <a:cs typeface="Calibri"/>
              </a:rPr>
              <a:t>400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550" spc="20" dirty="0">
                <a:latin typeface="Calibri"/>
                <a:cs typeface="Calibri"/>
              </a:rPr>
              <a:t>500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550" spc="20" dirty="0">
                <a:latin typeface="Calibri"/>
                <a:cs typeface="Calibri"/>
              </a:rPr>
              <a:t>100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550" spc="15" dirty="0">
                <a:latin typeface="Calibri"/>
                <a:cs typeface="Calibri"/>
              </a:rPr>
              <a:t>50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550" spc="20" dirty="0">
                <a:latin typeface="Calibri"/>
                <a:cs typeface="Calibri"/>
              </a:rPr>
              <a:t>200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550" spc="15" dirty="0">
                <a:latin typeface="Calibri"/>
                <a:cs typeface="Calibri"/>
              </a:rPr>
              <a:t>1000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31203" y="2705184"/>
            <a:ext cx="2741930" cy="230124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1793875" algn="l"/>
              </a:tabLst>
            </a:pPr>
            <a:r>
              <a:rPr sz="1550" b="1" spc="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50" b="1" spc="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550" b="1" spc="15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r>
              <a:rPr sz="1550" b="1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550" b="1" spc="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50" b="1" dirty="0">
                <a:solidFill>
                  <a:srgbClr val="FFFFFF"/>
                </a:solidFill>
                <a:latin typeface="Calibri"/>
                <a:cs typeface="Calibri"/>
              </a:rPr>
              <a:t>rn</a:t>
            </a: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50" b="1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5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550" b="1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550" b="1" spc="2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50" b="1" spc="15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r>
              <a:rPr sz="1550" b="1" spc="2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550" b="1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550" b="1" spc="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5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550" b="1" spc="2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550" b="1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550" b="1" spc="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1793875" algn="l"/>
              </a:tabLst>
            </a:pPr>
            <a:r>
              <a:rPr sz="1550" spc="5" dirty="0">
                <a:latin typeface="Calibri"/>
                <a:cs typeface="Calibri"/>
              </a:rPr>
              <a:t>Dev_distro	</a:t>
            </a:r>
            <a:r>
              <a:rPr sz="1550" spc="10" dirty="0">
                <a:latin typeface="Calibri"/>
                <a:cs typeface="Calibri"/>
              </a:rPr>
              <a:t>i1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1793875" algn="l"/>
              </a:tabLst>
            </a:pPr>
            <a:r>
              <a:rPr sz="1550" spc="5" dirty="0">
                <a:latin typeface="Calibri"/>
                <a:cs typeface="Calibri"/>
              </a:rPr>
              <a:t>Dev_distro	</a:t>
            </a:r>
            <a:r>
              <a:rPr sz="1550" spc="10" dirty="0">
                <a:latin typeface="Calibri"/>
                <a:cs typeface="Calibri"/>
              </a:rPr>
              <a:t>i2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793875" algn="l"/>
              </a:tabLst>
            </a:pPr>
            <a:r>
              <a:rPr sz="1550" spc="5" dirty="0">
                <a:latin typeface="Calibri"/>
                <a:cs typeface="Calibri"/>
              </a:rPr>
              <a:t>Dev_distro	</a:t>
            </a:r>
            <a:r>
              <a:rPr sz="1550" spc="10" dirty="0">
                <a:latin typeface="Calibri"/>
                <a:cs typeface="Calibri"/>
              </a:rPr>
              <a:t>i3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1793875" algn="l"/>
              </a:tabLst>
            </a:pPr>
            <a:r>
              <a:rPr sz="1550" spc="5" dirty="0">
                <a:latin typeface="Calibri"/>
                <a:cs typeface="Calibri"/>
              </a:rPr>
              <a:t>Dev_distro	</a:t>
            </a:r>
            <a:r>
              <a:rPr sz="1550" spc="10" dirty="0">
                <a:latin typeface="Calibri"/>
                <a:cs typeface="Calibri"/>
              </a:rPr>
              <a:t>i4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1793875" algn="l"/>
              </a:tabLst>
            </a:pPr>
            <a:r>
              <a:rPr sz="1550" spc="5" dirty="0">
                <a:latin typeface="Calibri"/>
                <a:cs typeface="Calibri"/>
              </a:rPr>
              <a:t>Dev_distro	</a:t>
            </a:r>
            <a:r>
              <a:rPr sz="1550" spc="10" dirty="0">
                <a:latin typeface="Calibri"/>
                <a:cs typeface="Calibri"/>
              </a:rPr>
              <a:t>i5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1793875" algn="l"/>
              </a:tabLst>
            </a:pPr>
            <a:r>
              <a:rPr sz="1550" spc="10" dirty="0">
                <a:latin typeface="Calibri"/>
                <a:cs typeface="Calibri"/>
              </a:rPr>
              <a:t>Zona_med	i1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9671" y="2705184"/>
            <a:ext cx="1201420" cy="230124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id_fornecedor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550" spc="15" dirty="0">
                <a:latin typeface="Calibri"/>
                <a:cs typeface="Calibri"/>
              </a:rPr>
              <a:t>F1</a:t>
            </a:r>
            <a:endParaRPr sz="1550">
              <a:latin typeface="Calibri"/>
              <a:cs typeface="Calibri"/>
            </a:endParaRPr>
          </a:p>
          <a:p>
            <a:pPr marL="12700" marR="986155" algn="just">
              <a:lnSpc>
                <a:spcPct val="137600"/>
              </a:lnSpc>
              <a:spcBef>
                <a:spcPts val="10"/>
              </a:spcBef>
            </a:pPr>
            <a:r>
              <a:rPr sz="1550" spc="10" dirty="0">
                <a:latin typeface="Calibri"/>
                <a:cs typeface="Calibri"/>
              </a:rPr>
              <a:t>F1  F1  F1  F1  F2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13658" y="2247347"/>
            <a:ext cx="1859914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b="1" spc="-10" dirty="0">
                <a:latin typeface="Calibri"/>
                <a:cs typeface="Calibri"/>
              </a:rPr>
              <a:t>fornecedor</a:t>
            </a:r>
            <a:endParaRPr sz="31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1862" y="4968503"/>
            <a:ext cx="6649084" cy="79692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750" b="1" spc="-5" dirty="0">
                <a:latin typeface="Calibri"/>
                <a:cs typeface="Calibri"/>
              </a:rPr>
              <a:t>Fornecedor</a:t>
            </a:r>
            <a:r>
              <a:rPr sz="1750" b="1" spc="50" dirty="0">
                <a:latin typeface="Calibri"/>
                <a:cs typeface="Calibri"/>
              </a:rPr>
              <a:t> </a:t>
            </a:r>
            <a:r>
              <a:rPr sz="1750" b="1" spc="-15" dirty="0">
                <a:latin typeface="Calibri"/>
                <a:cs typeface="Calibri"/>
              </a:rPr>
              <a:t>{id_fornecedor,</a:t>
            </a:r>
            <a:r>
              <a:rPr sz="1750" b="1" spc="45" dirty="0">
                <a:latin typeface="Calibri"/>
                <a:cs typeface="Calibri"/>
              </a:rPr>
              <a:t> </a:t>
            </a:r>
            <a:r>
              <a:rPr sz="1750" b="1" spc="-15" dirty="0">
                <a:latin typeface="Calibri"/>
                <a:cs typeface="Calibri"/>
              </a:rPr>
              <a:t>nome_fornecedor,</a:t>
            </a:r>
            <a:r>
              <a:rPr sz="1750" b="1" spc="65" dirty="0">
                <a:latin typeface="Calibri"/>
                <a:cs typeface="Calibri"/>
              </a:rPr>
              <a:t> </a:t>
            </a:r>
            <a:r>
              <a:rPr sz="1750" b="1" spc="-10" dirty="0">
                <a:latin typeface="Calibri"/>
                <a:cs typeface="Calibri"/>
              </a:rPr>
              <a:t>id_produto,quantidade}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550" spc="5" dirty="0">
                <a:latin typeface="Calibri"/>
                <a:cs typeface="Calibri"/>
              </a:rPr>
              <a:t>Chaves</a:t>
            </a:r>
            <a:r>
              <a:rPr sz="1550" spc="2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candidatas:</a:t>
            </a:r>
            <a:r>
              <a:rPr sz="1550" spc="405" dirty="0">
                <a:latin typeface="Calibri"/>
                <a:cs typeface="Calibri"/>
              </a:rPr>
              <a:t> </a:t>
            </a:r>
            <a:r>
              <a:rPr sz="1550" spc="5" dirty="0">
                <a:latin typeface="Calibri"/>
                <a:cs typeface="Calibri"/>
              </a:rPr>
              <a:t>{id_produto,id_fornecedor}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e </a:t>
            </a:r>
            <a:r>
              <a:rPr sz="1550" spc="5" dirty="0">
                <a:latin typeface="Calibri"/>
                <a:cs typeface="Calibri"/>
              </a:rPr>
              <a:t>{nome_fornecedor,id_produto}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6D042-060D-EAF3-BA54-8348994E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Como resolver??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7DA847-BBF6-6753-100D-7EAD7240F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3717" y="2670809"/>
            <a:ext cx="7143750" cy="3046988"/>
          </a:xfrm>
        </p:spPr>
        <p:txBody>
          <a:bodyPr/>
          <a:lstStyle/>
          <a:p>
            <a:r>
              <a:rPr lang="pt-BR" dirty="0"/>
              <a:t>Decompor a tabela com seguintes passos:</a:t>
            </a:r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Encontrar dependência funcional não trivial x        y; 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X não deve ser uma super chave;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Dividir a tabela em partes, sendo </a:t>
            </a:r>
            <a:r>
              <a:rPr lang="pt-BR" dirty="0" err="1"/>
              <a:t>xy</a:t>
            </a:r>
            <a:r>
              <a:rPr lang="pt-BR" dirty="0"/>
              <a:t>, sendo todos atributos na dependência;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Outras com atributos x juntamente com os atributos restantes;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6D65CF4-B192-638A-1364-6B9A55C9E3E1}"/>
              </a:ext>
            </a:extLst>
          </p:cNvPr>
          <p:cNvCxnSpPr>
            <a:cxnSpLocks/>
          </p:cNvCxnSpPr>
          <p:nvPr/>
        </p:nvCxnSpPr>
        <p:spPr>
          <a:xfrm>
            <a:off x="6108700" y="3374465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1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6467" y="1108933"/>
            <a:ext cx="7593330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Forma </a:t>
            </a:r>
            <a:r>
              <a:rPr spc="5" dirty="0"/>
              <a:t>Normal</a:t>
            </a:r>
            <a:r>
              <a:rPr spc="-55" dirty="0"/>
              <a:t> </a:t>
            </a:r>
            <a:r>
              <a:rPr spc="10" dirty="0"/>
              <a:t>de</a:t>
            </a:r>
            <a:r>
              <a:rPr spc="-5" dirty="0"/>
              <a:t> Boyce-Codd</a:t>
            </a:r>
            <a:r>
              <a:rPr spc="-15" dirty="0"/>
              <a:t> </a:t>
            </a:r>
            <a:r>
              <a:rPr spc="-5" dirty="0"/>
              <a:t>(FNBC)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340858" y="3640073"/>
          <a:ext cx="3990339" cy="227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6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611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nome_fornecedor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id_produto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quantidade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Dev_distro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i1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20" dirty="0">
                          <a:latin typeface="Calibri"/>
                          <a:cs typeface="Calibri"/>
                        </a:rPr>
                        <a:t>400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11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Dev_distro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i2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spc="20" dirty="0">
                          <a:latin typeface="Calibri"/>
                          <a:cs typeface="Calibri"/>
                        </a:rPr>
                        <a:t>500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Dev_distro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i3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20" dirty="0">
                          <a:latin typeface="Calibri"/>
                          <a:cs typeface="Calibri"/>
                        </a:rPr>
                        <a:t>100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3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Dev_distro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i4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50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Dev_distro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i5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20" dirty="0">
                          <a:latin typeface="Calibri"/>
                          <a:cs typeface="Calibri"/>
                        </a:rPr>
                        <a:t>200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11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Zona_med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i1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1000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6517" y="3644646"/>
          <a:ext cx="3670299" cy="2270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id_fornecedor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id_produto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quantidade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F1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i1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20" dirty="0">
                          <a:latin typeface="Calibri"/>
                          <a:cs typeface="Calibri"/>
                        </a:rPr>
                        <a:t>400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11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F1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i2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spc="20" dirty="0">
                          <a:latin typeface="Calibri"/>
                          <a:cs typeface="Calibri"/>
                        </a:rPr>
                        <a:t>500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F1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i3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20" dirty="0">
                          <a:latin typeface="Calibri"/>
                          <a:cs typeface="Calibri"/>
                        </a:rPr>
                        <a:t>100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3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F1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i4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50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F1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i5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20" dirty="0">
                          <a:latin typeface="Calibri"/>
                          <a:cs typeface="Calibri"/>
                        </a:rPr>
                        <a:t>200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611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F2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i1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1000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435858" y="2053589"/>
            <a:ext cx="3365500" cy="988060"/>
            <a:chOff x="3435858" y="2053589"/>
            <a:chExt cx="3365500" cy="9880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1192" y="2058923"/>
              <a:ext cx="3354324" cy="9768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20411" y="2054351"/>
              <a:ext cx="0" cy="986155"/>
            </a:xfrm>
            <a:custGeom>
              <a:avLst/>
              <a:gdLst/>
              <a:ahLst/>
              <a:cxnLst/>
              <a:rect l="l" t="t" r="r" b="b"/>
              <a:pathLst>
                <a:path h="986155">
                  <a:moveTo>
                    <a:pt x="0" y="0"/>
                  </a:moveTo>
                  <a:lnTo>
                    <a:pt x="0" y="986028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36620" y="2385059"/>
              <a:ext cx="3363595" cy="0"/>
            </a:xfrm>
            <a:custGeom>
              <a:avLst/>
              <a:gdLst/>
              <a:ahLst/>
              <a:cxnLst/>
              <a:rect l="l" t="t" r="r" b="b"/>
              <a:pathLst>
                <a:path w="3363595">
                  <a:moveTo>
                    <a:pt x="0" y="0"/>
                  </a:moveTo>
                  <a:lnTo>
                    <a:pt x="3363467" y="0"/>
                  </a:lnTo>
                </a:path>
              </a:pathLst>
            </a:custGeom>
            <a:ln w="3352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36620" y="2054351"/>
              <a:ext cx="3363595" cy="986155"/>
            </a:xfrm>
            <a:custGeom>
              <a:avLst/>
              <a:gdLst/>
              <a:ahLst/>
              <a:cxnLst/>
              <a:rect l="l" t="t" r="r" b="b"/>
              <a:pathLst>
                <a:path w="3363595" h="986155">
                  <a:moveTo>
                    <a:pt x="0" y="655320"/>
                  </a:moveTo>
                  <a:lnTo>
                    <a:pt x="3363467" y="655320"/>
                  </a:lnTo>
                </a:path>
                <a:path w="3363595" h="986155">
                  <a:moveTo>
                    <a:pt x="4572" y="0"/>
                  </a:moveTo>
                  <a:lnTo>
                    <a:pt x="4572" y="986028"/>
                  </a:lnTo>
                </a:path>
                <a:path w="3363595" h="986155">
                  <a:moveTo>
                    <a:pt x="3358896" y="0"/>
                  </a:moveTo>
                  <a:lnTo>
                    <a:pt x="3358896" y="986028"/>
                  </a:lnTo>
                </a:path>
                <a:path w="3363595" h="986155">
                  <a:moveTo>
                    <a:pt x="0" y="4572"/>
                  </a:moveTo>
                  <a:lnTo>
                    <a:pt x="3363467" y="4572"/>
                  </a:lnTo>
                </a:path>
                <a:path w="3363595" h="986155">
                  <a:moveTo>
                    <a:pt x="0" y="981456"/>
                  </a:moveTo>
                  <a:lnTo>
                    <a:pt x="3363467" y="981456"/>
                  </a:lnTo>
                </a:path>
              </a:pathLst>
            </a:custGeom>
            <a:ln w="1066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86929" y="1987444"/>
            <a:ext cx="1523365" cy="100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700"/>
              </a:lnSpc>
              <a:spcBef>
                <a:spcPts val="100"/>
              </a:spcBef>
            </a:pPr>
            <a:r>
              <a:rPr sz="1550" b="1" spc="2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550" b="1" spc="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1550" b="1" spc="15" dirty="0">
                <a:solidFill>
                  <a:srgbClr val="FFFFFF"/>
                </a:solidFill>
                <a:latin typeface="Calibri"/>
                <a:cs typeface="Calibri"/>
              </a:rPr>
              <a:t>_</a:t>
            </a:r>
            <a:r>
              <a:rPr sz="1550" b="1" spc="-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550" b="1" spc="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550" b="1" dirty="0">
                <a:solidFill>
                  <a:srgbClr val="FFFFFF"/>
                </a:solidFill>
                <a:latin typeface="Calibri"/>
                <a:cs typeface="Calibri"/>
              </a:rPr>
              <a:t>rn</a:t>
            </a: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50" b="1" spc="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550" b="1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r  </a:t>
            </a:r>
            <a:r>
              <a:rPr sz="1550" spc="5" dirty="0">
                <a:latin typeface="Calibri"/>
                <a:cs typeface="Calibri"/>
              </a:rPr>
              <a:t>Dev_distro </a:t>
            </a:r>
            <a:r>
              <a:rPr sz="1550" spc="10" dirty="0">
                <a:latin typeface="Calibri"/>
                <a:cs typeface="Calibri"/>
              </a:rPr>
              <a:t> Zona_med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09304" y="1987444"/>
            <a:ext cx="1201420" cy="100266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550" b="1" spc="5" dirty="0">
                <a:solidFill>
                  <a:srgbClr val="FFFFFF"/>
                </a:solidFill>
                <a:latin typeface="Calibri"/>
                <a:cs typeface="Calibri"/>
              </a:rPr>
              <a:t>id_fornecedor</a:t>
            </a:r>
            <a:endParaRPr sz="1550">
              <a:latin typeface="Calibri"/>
              <a:cs typeface="Calibri"/>
            </a:endParaRPr>
          </a:p>
          <a:p>
            <a:pPr marL="12700" marR="986155">
              <a:lnSpc>
                <a:spcPct val="137400"/>
              </a:lnSpc>
              <a:spcBef>
                <a:spcPts val="10"/>
              </a:spcBef>
            </a:pPr>
            <a:r>
              <a:rPr sz="1550" spc="10" dirty="0">
                <a:latin typeface="Calibri"/>
                <a:cs typeface="Calibri"/>
              </a:rPr>
              <a:t>F1  F2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8100" y="3333970"/>
            <a:ext cx="214376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5" dirty="0">
                <a:latin typeface="Calibri"/>
                <a:cs typeface="Calibri"/>
              </a:rPr>
              <a:t>id_produto,id_fornecedor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2737" y="3333970"/>
            <a:ext cx="2451100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50" spc="5" dirty="0">
                <a:latin typeface="Calibri"/>
                <a:cs typeface="Calibri"/>
              </a:rPr>
              <a:t>nome_fornecedor,id_produto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15AA615-E8FC-BEF2-668A-DE06F169A498}"/>
              </a:ext>
            </a:extLst>
          </p:cNvPr>
          <p:cNvSpPr txBox="1"/>
          <p:nvPr/>
        </p:nvSpPr>
        <p:spPr>
          <a:xfrm>
            <a:off x="4874508" y="45930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spc="-5" dirty="0"/>
              <a:t>Universidade</a:t>
            </a:r>
            <a:r>
              <a:rPr spc="-30" dirty="0"/>
              <a:t> </a:t>
            </a:r>
            <a:r>
              <a:rPr spc="-10" dirty="0"/>
              <a:t>Evangélica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Goiás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447336" y="1307619"/>
            <a:ext cx="5563235" cy="67500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550" spc="10" dirty="0">
                <a:latin typeface="Calibri"/>
                <a:cs typeface="Calibri"/>
              </a:rPr>
              <a:t>Cada </a:t>
            </a:r>
            <a:r>
              <a:rPr sz="1550" spc="5" dirty="0">
                <a:latin typeface="Calibri"/>
                <a:cs typeface="Calibri"/>
              </a:rPr>
              <a:t>professor</a:t>
            </a:r>
            <a:r>
              <a:rPr sz="1550" spc="-5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leciona apenas </a:t>
            </a:r>
            <a:r>
              <a:rPr sz="1550" spc="15" dirty="0">
                <a:latin typeface="Calibri"/>
                <a:cs typeface="Calibri"/>
              </a:rPr>
              <a:t>uma</a:t>
            </a:r>
            <a:r>
              <a:rPr sz="1550" spc="-10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disciplina</a:t>
            </a:r>
            <a:endParaRPr sz="155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spcBef>
                <a:spcPts val="695"/>
              </a:spcBef>
            </a:pPr>
            <a:r>
              <a:rPr sz="1550" spc="10" dirty="0">
                <a:latin typeface="Calibri"/>
                <a:cs typeface="Calibri"/>
              </a:rPr>
              <a:t>Cada </a:t>
            </a:r>
            <a:r>
              <a:rPr sz="1550" spc="5" dirty="0">
                <a:latin typeface="Calibri"/>
                <a:cs typeface="Calibri"/>
              </a:rPr>
              <a:t>estudante</a:t>
            </a:r>
            <a:r>
              <a:rPr sz="1550" spc="-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aprende</a:t>
            </a:r>
            <a:r>
              <a:rPr sz="1550" spc="15" dirty="0">
                <a:latin typeface="Calibri"/>
                <a:cs typeface="Calibri"/>
              </a:rPr>
              <a:t> uma </a:t>
            </a:r>
            <a:r>
              <a:rPr sz="1550" spc="10" dirty="0">
                <a:latin typeface="Calibri"/>
                <a:cs typeface="Calibri"/>
              </a:rPr>
              <a:t>disciplina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lecionada</a:t>
            </a:r>
            <a:r>
              <a:rPr sz="1550" spc="15" dirty="0">
                <a:latin typeface="Calibri"/>
                <a:cs typeface="Calibri"/>
              </a:rPr>
              <a:t> </a:t>
            </a:r>
            <a:r>
              <a:rPr sz="1550" spc="10" dirty="0">
                <a:latin typeface="Calibri"/>
                <a:cs typeface="Calibri"/>
              </a:rPr>
              <a:t>por</a:t>
            </a:r>
            <a:r>
              <a:rPr sz="1550" dirty="0">
                <a:latin typeface="Calibri"/>
                <a:cs typeface="Calibri"/>
              </a:rPr>
              <a:t> </a:t>
            </a:r>
            <a:r>
              <a:rPr sz="1550" spc="15" dirty="0">
                <a:latin typeface="Calibri"/>
                <a:cs typeface="Calibri"/>
              </a:rPr>
              <a:t>um</a:t>
            </a:r>
            <a:r>
              <a:rPr sz="1550" spc="1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professor.</a:t>
            </a:r>
            <a:endParaRPr sz="155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40002" y="2135886"/>
          <a:ext cx="7129779" cy="19522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1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professor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disciplina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aluno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6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Clarck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Física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10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Thor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Português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20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Bruce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História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10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6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Peter</a:t>
                      </a:r>
                      <a:r>
                        <a:rPr sz="15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Park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0" dirty="0">
                          <a:latin typeface="Calibri"/>
                          <a:cs typeface="Calibri"/>
                        </a:rPr>
                        <a:t>Física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24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-30" dirty="0">
                          <a:latin typeface="Calibri"/>
                          <a:cs typeface="Calibri"/>
                        </a:rPr>
                        <a:t>Tony</a:t>
                      </a:r>
                      <a:r>
                        <a:rPr sz="155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Stark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5" dirty="0">
                          <a:latin typeface="Calibri"/>
                          <a:cs typeface="Calibri"/>
                        </a:rPr>
                        <a:t>História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spc="15" dirty="0">
                          <a:latin typeface="Calibri"/>
                          <a:cs typeface="Calibri"/>
                        </a:rPr>
                        <a:t>20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69163" y="4220956"/>
            <a:ext cx="454469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2515">
              <a:lnSpc>
                <a:spcPct val="100000"/>
              </a:lnSpc>
              <a:spcBef>
                <a:spcPts val="100"/>
              </a:spcBef>
            </a:pPr>
            <a:r>
              <a:rPr sz="1750" b="1" spc="-5" dirty="0">
                <a:solidFill>
                  <a:srgbClr val="FF0000"/>
                </a:solidFill>
                <a:latin typeface="Calibri"/>
                <a:cs typeface="Calibri"/>
              </a:rPr>
              <a:t>PROBLEMAS</a:t>
            </a:r>
            <a:r>
              <a:rPr sz="1550" b="1" spc="-5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15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Calibri"/>
              <a:cs typeface="Calibri"/>
            </a:endParaRPr>
          </a:p>
          <a:p>
            <a:pPr marL="130175" indent="-118110">
              <a:lnSpc>
                <a:spcPct val="100000"/>
              </a:lnSpc>
              <a:buChar char="-"/>
              <a:tabLst>
                <a:tab pos="130810" algn="l"/>
              </a:tabLst>
            </a:pPr>
            <a:r>
              <a:rPr sz="1750" dirty="0">
                <a:latin typeface="Calibri"/>
                <a:cs typeface="Calibri"/>
              </a:rPr>
              <a:t>aluno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exclui</a:t>
            </a:r>
            <a:r>
              <a:rPr sz="1750" spc="-30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professor</a:t>
            </a:r>
            <a:endParaRPr sz="1750" dirty="0">
              <a:latin typeface="Calibri"/>
              <a:cs typeface="Calibri"/>
            </a:endParaRPr>
          </a:p>
          <a:p>
            <a:pPr marL="130175" indent="-118110">
              <a:lnSpc>
                <a:spcPct val="100000"/>
              </a:lnSpc>
              <a:spcBef>
                <a:spcPts val="590"/>
              </a:spcBef>
              <a:buChar char="-"/>
              <a:tabLst>
                <a:tab pos="130810" algn="l"/>
              </a:tabLst>
            </a:pPr>
            <a:r>
              <a:rPr sz="1750" dirty="0">
                <a:latin typeface="Calibri"/>
                <a:cs typeface="Calibri"/>
              </a:rPr>
              <a:t>aluno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adicionado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spc="-10" dirty="0">
                <a:latin typeface="Calibri"/>
                <a:cs typeface="Calibri"/>
              </a:rPr>
              <a:t>informações</a:t>
            </a:r>
            <a:r>
              <a:rPr sz="1750" spc="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podem</a:t>
            </a:r>
            <a:r>
              <a:rPr sz="1750" spc="-15" dirty="0">
                <a:latin typeface="Calibri"/>
                <a:cs typeface="Calibri"/>
              </a:rPr>
              <a:t> </a:t>
            </a:r>
            <a:r>
              <a:rPr sz="1750" dirty="0">
                <a:latin typeface="Calibri"/>
                <a:cs typeface="Calibri"/>
              </a:rPr>
              <a:t>não</a:t>
            </a:r>
            <a:r>
              <a:rPr sz="1750" spc="-25" dirty="0">
                <a:latin typeface="Calibri"/>
                <a:cs typeface="Calibri"/>
              </a:rPr>
              <a:t> </a:t>
            </a:r>
            <a:r>
              <a:rPr sz="1750" spc="-5" dirty="0">
                <a:latin typeface="Calibri"/>
                <a:cs typeface="Calibri"/>
              </a:rPr>
              <a:t>existir</a:t>
            </a:r>
            <a:endParaRPr sz="175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930</Words>
  <Application>Microsoft Office PowerPoint</Application>
  <PresentationFormat>Personalizar</PresentationFormat>
  <Paragraphs>285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Arial MT</vt:lpstr>
      <vt:lpstr>Calibri</vt:lpstr>
      <vt:lpstr>Office Theme</vt:lpstr>
      <vt:lpstr>Apresentação do PowerPoint</vt:lpstr>
      <vt:lpstr>Forma Normal de Boyce-Codd (FNBC)</vt:lpstr>
      <vt:lpstr>Forma Normal de Boyce-Codd (FNBC)</vt:lpstr>
      <vt:lpstr>Forma Normal de Boyce-Codd (FNBC)</vt:lpstr>
      <vt:lpstr>Forma Normal de Boyce-Codd (FNBC)</vt:lpstr>
      <vt:lpstr>Forma Normal de Boyce-Codd (FNBC)</vt:lpstr>
      <vt:lpstr>Como resolver??</vt:lpstr>
      <vt:lpstr>Forma Normal de Boyce-Codd (FNBC)</vt:lpstr>
      <vt:lpstr>Apresentação do PowerPoint</vt:lpstr>
      <vt:lpstr>NORMALIZE A TABELA ABAIXO</vt:lpstr>
      <vt:lpstr>Apresentação do PowerPoint</vt:lpstr>
      <vt:lpstr>Quarta Forma Normal (4FN)</vt:lpstr>
      <vt:lpstr>Quarta Forma Normal (4FN)</vt:lpstr>
      <vt:lpstr>Quarta Forma Normal (4FN)</vt:lpstr>
      <vt:lpstr>Quarta Forma Normal (4FN)</vt:lpstr>
      <vt:lpstr>Quinta Forma Normal (5FN)</vt:lpstr>
      <vt:lpstr>Quando a 5NF é necessária?  </vt:lpstr>
      <vt:lpstr>EXEMPLO:</vt:lpstr>
      <vt:lpstr>Apresentação do PowerPoint</vt:lpstr>
      <vt:lpstr>Quinta Forma Normal (5FN)</vt:lpstr>
      <vt:lpstr>Quinta Forma Normal (5FN)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db_s10_normalizacao_2_bc_4e5fn.pptx</dc:title>
  <dc:creator>teste</dc:creator>
  <cp:lastModifiedBy>leonardo mendes</cp:lastModifiedBy>
  <cp:revision>1</cp:revision>
  <dcterms:created xsi:type="dcterms:W3CDTF">2024-10-08T09:57:18Z</dcterms:created>
  <dcterms:modified xsi:type="dcterms:W3CDTF">2024-10-08T11:00:21Z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2023-10-22T00:00:00Z</vt:filetime>
  </property>
  <property fmtid="{D5CDD505-2E9C-101B-9397-08002B2CF9AE}" pid="3" name="LastSaved">
    <vt:filetime>2024-10-08T00:00:00Z</vt:filetime>
  </property>
</Properties>
</file>