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yIsH13BFQFr1L7Wj8k4zUN8ai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787FFF-6840-4ED6-92C8-ECB72D350C33}">
  <a:tblStyle styleId="{CC787FFF-6840-4ED6-92C8-ECB72D350C33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c74bbe1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c74bbe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rt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3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3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157795" y="1345343"/>
            <a:ext cx="7759502" cy="8570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strike="noStrike">
                <a:solidFill>
                  <a:srgbClr val="3F3F3F"/>
                </a:solidFill>
              </a:rPr>
              <a:t>An Internet of Things Sensors System – Early Detection System for Avocado Tree Diseases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623793" y="1829276"/>
            <a:ext cx="3255188" cy="343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br>
              <a:rPr lang="en-U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3409951" y="2562405"/>
            <a:ext cx="3255188" cy="349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By: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Bahaldeen Swied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Rabea Lahham</a:t>
            </a:r>
            <a:b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Advisor: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Dr. Naomi Unkelos Shpigel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1" y="0"/>
            <a:ext cx="3714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2050" y="2696700"/>
            <a:ext cx="4279900" cy="4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32c74bbe1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25" y="1880325"/>
            <a:ext cx="9862452" cy="45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2c74bbe176_0_0"/>
          <p:cNvSpPr/>
          <p:nvPr/>
        </p:nvSpPr>
        <p:spPr>
          <a:xfrm>
            <a:off x="4546925" y="1421650"/>
            <a:ext cx="6923400" cy="6537900"/>
          </a:xfrm>
          <a:prstGeom prst="pie">
            <a:avLst>
              <a:gd fmla="val 10186293" name="adj1"/>
              <a:gd fmla="val 12975302" name="adj2"/>
            </a:avLst>
          </a:prstGeom>
          <a:solidFill>
            <a:srgbClr val="FFFFFF">
              <a:alpha val="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g32c74bbe176_0_0"/>
          <p:cNvSpPr txBox="1"/>
          <p:nvPr/>
        </p:nvSpPr>
        <p:spPr>
          <a:xfrm>
            <a:off x="564775" y="598400"/>
            <a:ext cx="8478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Sensor Bracket Demonstration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Architecture - Hardware</a:t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367" y="2179638"/>
            <a:ext cx="6550602" cy="352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Architecture - Software</a:t>
            </a:r>
            <a:endParaRPr b="1"/>
          </a:p>
        </p:txBody>
      </p:sp>
      <p:pic>
        <p:nvPicPr>
          <p:cNvPr id="273" name="Google Shape;2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043" y="1930400"/>
            <a:ext cx="6445250" cy="409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Algorithm</a:t>
            </a:r>
            <a:endParaRPr b="1"/>
          </a:p>
        </p:txBody>
      </p:sp>
      <p:sp>
        <p:nvSpPr>
          <p:cNvPr id="279" name="Google Shape;279;p9"/>
          <p:cNvSpPr txBox="1"/>
          <p:nvPr>
            <p:ph idx="1" type="body"/>
          </p:nvPr>
        </p:nvSpPr>
        <p:spPr>
          <a:xfrm>
            <a:off x="661190" y="1690688"/>
            <a:ext cx="601518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Sensors and cameras collect and analyze environmental and tree health data, stored in the cloud.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machine learning detects diseases like root rot directly on cameras.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data analysis provides a comprehensive view of field conditions.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Farmers receive actionable alerts and recommendations for irrigation and disease management.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updates enable proactive decisions to optimize tree health and productivity. </a:t>
            </a:r>
            <a:endParaRPr/>
          </a:p>
        </p:txBody>
      </p:sp>
      <p:pic>
        <p:nvPicPr>
          <p:cNvPr id="280" name="Google Shape;2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268" y="281708"/>
            <a:ext cx="4677428" cy="621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912102" y="2242200"/>
            <a:ext cx="29649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b="1" lang="en-US"/>
              <a:t>Use Case Diagram</a:t>
            </a:r>
            <a:endParaRPr b="1"/>
          </a:p>
        </p:txBody>
      </p:sp>
      <p:pic>
        <p:nvPicPr>
          <p:cNvPr id="286" name="Google Shape;2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748" y="353362"/>
            <a:ext cx="6624448" cy="615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Activity Diagram</a:t>
            </a:r>
            <a:endParaRPr b="1"/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886" y="2595418"/>
            <a:ext cx="5471679" cy="363566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1"/>
          <p:cNvSpPr txBox="1"/>
          <p:nvPr/>
        </p:nvSpPr>
        <p:spPr>
          <a:xfrm>
            <a:off x="4433452" y="2226086"/>
            <a:ext cx="1662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None/>
            </a:pPr>
            <a:r>
              <a:rPr b="1" i="0" lang="en-US" sz="1800" u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Check Alerts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146050" y="227735"/>
            <a:ext cx="10515600" cy="92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u="none" strike="noStrike"/>
              <a:t>Functional &amp; Non-Functional Requirements</a:t>
            </a:r>
            <a:endParaRPr/>
          </a:p>
        </p:txBody>
      </p:sp>
      <p:graphicFrame>
        <p:nvGraphicFramePr>
          <p:cNvPr id="299" name="Google Shape;299;p12"/>
          <p:cNvGraphicFramePr/>
          <p:nvPr/>
        </p:nvGraphicFramePr>
        <p:xfrm>
          <a:off x="2628100" y="1257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{CC787FFF-6840-4ED6-92C8-ECB72D350C33}</a:tableStyleId>
              </a:tblPr>
              <a:tblGrid>
                <a:gridCol w="266675"/>
                <a:gridCol w="5284825"/>
              </a:tblGrid>
              <a:tr h="52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-US" sz="1400" u="none" cap="none" strike="noStrike"/>
                        <a:t>Functional Requirement</a:t>
                      </a:r>
                      <a:endParaRPr b="1" sz="1800" u="none" cap="none" strike="noStrike"/>
                    </a:p>
                  </a:txBody>
                  <a:tcPr marT="63500" marB="63500" marR="63500" marL="63500" anchor="ctr"/>
                </a:tc>
              </a:tr>
              <a:tr h="6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should classify images into predefined disease categories or "healthy" using machine learning models.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should store historical data for trend analysis and predictive modeling.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8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should show notifications for users when new data has been fetched.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0" name="Google Shape;300;p12"/>
          <p:cNvGraphicFramePr/>
          <p:nvPr/>
        </p:nvGraphicFramePr>
        <p:xfrm>
          <a:off x="2628100" y="4151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{CC787FFF-6840-4ED6-92C8-ECB72D350C33}</a:tableStyleId>
              </a:tblPr>
              <a:tblGrid>
                <a:gridCol w="264400"/>
                <a:gridCol w="4067900"/>
                <a:gridCol w="1219200"/>
              </a:tblGrid>
              <a:tr h="49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-US" sz="1400" u="none" cap="none" strike="noStrike"/>
                        <a:t>Non-Functional Requirements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b="1" lang="en-US" sz="1400" u="none" cap="none" strike="noStrike"/>
                        <a:t>Type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49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shall be able to handle data from more than 1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sensor simultaneously without performance degradation.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shall maintain an uptime of 99%, ensuring minimal downtime for data access and processing.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Availability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shall ensure accurate data transmission with no error rate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Reliability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Challenges</a:t>
            </a:r>
            <a:endParaRPr b="1"/>
          </a:p>
        </p:txBody>
      </p:sp>
      <p:sp>
        <p:nvSpPr>
          <p:cNvPr id="306" name="Google Shape;306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Environmental interference affecting sensor accuracy.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Limited labeled datasets for machine learning models.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Maintaining low latency with high data volumes.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Farmers ability of using technology.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Managing the energy consumption of IoT devices.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Conducting thorough real-world testing to validate the system's effectiveness.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254"/>
                </a:srgbClr>
              </a:gs>
              <a:gs pos="35000">
                <a:srgbClr val="FFFFFF">
                  <a:alpha val="76470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oup of avocados with one half of avocado&#10;&#10;Description automatically generated" id="313" name="Google Shape;3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698" y="444500"/>
            <a:ext cx="7127106" cy="607695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314" name="Google Shape;314;p15"/>
          <p:cNvSpPr txBox="1"/>
          <p:nvPr/>
        </p:nvSpPr>
        <p:spPr>
          <a:xfrm>
            <a:off x="158598" y="2170950"/>
            <a:ext cx="46041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you!!!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817135" y="4093600"/>
            <a:ext cx="2514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Questions?</a:t>
            </a:r>
            <a:endParaRPr sz="2000"/>
          </a:p>
        </p:txBody>
      </p:sp>
      <p:pic>
        <p:nvPicPr>
          <p:cNvPr id="316" name="Google Shape;3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337" y="570075"/>
            <a:ext cx="1950175" cy="19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5334001" y="2178050"/>
            <a:ext cx="60959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u="none" strike="noStrike"/>
              <a:t>Introduction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5334001" y="3047999"/>
            <a:ext cx="6095999" cy="3048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Avocado's global importance: nutritional and economic value.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Diseases affecting productivity (e.g., root rot, laurel wilt).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Limitations of traditional detection methods.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Transition to IoT-enabled precision agriculture.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Two avocado halves on green background" id="154" name="Google Shape;154;p2"/>
          <p:cNvPicPr preferRelativeResize="0"/>
          <p:nvPr/>
        </p:nvPicPr>
        <p:blipFill rotWithShape="1">
          <a:blip r:embed="rId3">
            <a:alphaModFix/>
          </a:blip>
          <a:srcRect b="-1" l="26035" r="29464" t="0"/>
          <a:stretch/>
        </p:blipFill>
        <p:spPr>
          <a:xfrm>
            <a:off x="20" y="10"/>
            <a:ext cx="4571982" cy="6857992"/>
          </a:xfrm>
          <a:custGeom>
            <a:rect b="b" l="l" r="r" t="t"/>
            <a:pathLst>
              <a:path extrusionOk="0" h="6858002" w="4572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ln>
            <a:noFill/>
          </a:ln>
          <a:effectLst>
            <a:outerShdw blurRad="381000" rotWithShape="0" algn="l" dist="152400">
              <a:srgbClr val="000000">
                <a:alpha val="9411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677334" y="609600"/>
            <a:ext cx="8596668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Workflow</a:t>
            </a:r>
            <a:endParaRPr b="1"/>
          </a:p>
        </p:txBody>
      </p:sp>
      <p:grpSp>
        <p:nvGrpSpPr>
          <p:cNvPr id="160" name="Google Shape;160;p28"/>
          <p:cNvGrpSpPr/>
          <p:nvPr/>
        </p:nvGrpSpPr>
        <p:grpSpPr>
          <a:xfrm>
            <a:off x="677863" y="2163444"/>
            <a:ext cx="8596311" cy="3875723"/>
            <a:chOff x="1" y="2857"/>
            <a:chExt cx="8596311" cy="3875723"/>
          </a:xfrm>
        </p:grpSpPr>
        <p:sp>
          <p:nvSpPr>
            <p:cNvPr id="161" name="Google Shape;161;p28"/>
            <p:cNvSpPr/>
            <p:nvPr/>
          </p:nvSpPr>
          <p:spPr>
            <a:xfrm rot="5400000">
              <a:off x="-109484" y="112341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52A01E"/>
            </a:solidFill>
            <a:ln cap="rnd" cmpd="sng" w="19050">
              <a:solidFill>
                <a:srgbClr val="52A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1" y="25832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 rot="5400000">
              <a:off x="4316278" y="-3802492"/>
              <a:ext cx="474683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52A0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510929" y="26029"/>
              <a:ext cx="8062210" cy="4283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accent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Project Selection</a:t>
              </a:r>
              <a:endParaRPr b="0" i="0" sz="16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Decided on a smart agriculture project after meeting with Dr.Naomi.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 rot="5400000">
              <a:off x="-109484" y="741506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6FAD1F"/>
            </a:solidFill>
            <a:ln cap="rnd" cmpd="sng" w="19050">
              <a:solidFill>
                <a:srgbClr val="6FA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1" y="88748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 rot="5400000">
              <a:off x="4316403" y="-3173452"/>
              <a:ext cx="474434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6FAD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510929" y="65518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7818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rgbClr val="3F7818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Meeting With Keren</a:t>
              </a:r>
              <a:endParaRPr b="0" i="0" sz="1600" u="none" cap="none" strike="noStrike">
                <a:solidFill>
                  <a:srgbClr val="3F7818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Obtained suggestions and review from a farm manager.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 rot="5400000">
              <a:off x="-109484" y="1370671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90BC1D"/>
            </a:solidFill>
            <a:ln cap="rnd" cmpd="sng" w="19050">
              <a:solidFill>
                <a:srgbClr val="90BC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 txBox="1"/>
            <p:nvPr/>
          </p:nvSpPr>
          <p:spPr>
            <a:xfrm>
              <a:off x="1" y="151665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 rot="5400000">
              <a:off x="4316403" y="-2544287"/>
              <a:ext cx="474434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90BC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510929" y="128434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accen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Research</a:t>
              </a:r>
              <a:endParaRPr b="0" i="0" sz="1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Conducted a literature review on smart agriculture technologies.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rot="5400000">
              <a:off x="-109484" y="1999836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B7CB1B"/>
            </a:solidFill>
            <a:ln cap="rnd" cmpd="sng" w="19050">
              <a:solidFill>
                <a:srgbClr val="B7CB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1" y="214581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 rot="5400000">
              <a:off x="4316403" y="-1915122"/>
              <a:ext cx="474434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B7CB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510929" y="191351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C911C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rgbClr val="6C911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Stakeholder Meetings</a:t>
              </a:r>
              <a:endParaRPr b="0" i="0" sz="1600" u="none" cap="none" strike="noStrike">
                <a:solidFill>
                  <a:srgbClr val="6C911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Held four meetings to refine the project idea and clarify requirements.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 rot="5400000">
              <a:off x="-109484" y="2629001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D9CE1A"/>
            </a:solidFill>
            <a:ln cap="rnd" cmpd="sng" w="19050">
              <a:solidFill>
                <a:srgbClr val="D9CE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8"/>
            <p:cNvSpPr txBox="1"/>
            <p:nvPr/>
          </p:nvSpPr>
          <p:spPr>
            <a:xfrm>
              <a:off x="1" y="2774982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 rot="5400000">
              <a:off x="4316403" y="-1285957"/>
              <a:ext cx="474434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D9CE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510929" y="2542677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D576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rgbClr val="F0D576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 Idea</a:t>
              </a:r>
              <a:endParaRPr b="0" i="0" sz="1600" u="none" cap="none" strike="noStrike">
                <a:solidFill>
                  <a:srgbClr val="F0D576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Chose early  disease detection for Avocado trees as the focus.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 rot="5400000">
              <a:off x="-109484" y="3258166"/>
              <a:ext cx="729898" cy="510929"/>
            </a:xfrm>
            <a:prstGeom prst="chevron">
              <a:avLst>
                <a:gd fmla="val 50000" name="adj"/>
              </a:avLst>
            </a:prstGeom>
            <a:solidFill>
              <a:srgbClr val="E7B91A"/>
            </a:solidFill>
            <a:ln cap="rnd" cmpd="sng" w="19050">
              <a:solidFill>
                <a:srgbClr val="E7B9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1" y="3404147"/>
              <a:ext cx="510929" cy="218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rebuchet MS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</a:t>
              </a:r>
              <a:endPara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 rot="5400000">
              <a:off x="4316403" y="-656792"/>
              <a:ext cx="474434" cy="8085382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rgbClr val="E7B9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510929" y="3171842"/>
              <a:ext cx="8062222" cy="4281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13775" spcFirstLastPara="1" rIns="10150" wrap="square" tIns="101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Documentation</a:t>
              </a:r>
              <a:endParaRPr b="0" i="0" sz="16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Writing the project book and planning for Phase B.</a:t>
              </a:r>
              <a:endPara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77325" y="609600"/>
            <a:ext cx="8596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Avocado Tree Diseases – Part 1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Healthy Avocado Tree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A person holding a fruit on a tree&#10;&#10;Description automatically generated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4532" y="1770727"/>
            <a:ext cx="3361673" cy="402251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92" name="Google Shape;192;p29"/>
          <p:cNvSpPr txBox="1"/>
          <p:nvPr/>
        </p:nvSpPr>
        <p:spPr>
          <a:xfrm>
            <a:off x="410018" y="6569758"/>
            <a:ext cx="612616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https://homesteadandchill.com/how-to-grow-avocados/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77334" y="609600"/>
            <a:ext cx="8596668" cy="762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Avocado Tree Diseases – Part 2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77334" y="1488614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Laurel Wilt Disease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5089968" y="1488613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Root Rot Disease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9574" y="2740486"/>
            <a:ext cx="3764821" cy="178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358" y="2507123"/>
            <a:ext cx="3416942" cy="22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5089968" y="4619044"/>
            <a:ext cx="4498532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Ayyandurai, M., Theradimani, M., Harish, S., Manonmani, K., Madhu, G. S., Raja, I. Y., ... &amp; Pushpam, A. K. (2024). Bioprospecting of microbial agents and their metabolites as potential inhibitors of Phytophthora cinnamomi, the causal agent of avocado root rot. Physiological and Molecular Plant Pathology, 133, 102362.</a:t>
            </a:r>
            <a:endParaRPr sz="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88358" y="4826793"/>
            <a:ext cx="435342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https://ucanr.edu/blogs/blogcore/postdetail.cfm?postnum=24850</a:t>
            </a:r>
            <a:endParaRPr sz="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/>
          <p:nvPr>
            <p:ph type="title"/>
          </p:nvPr>
        </p:nvSpPr>
        <p:spPr>
          <a:xfrm>
            <a:off x="762000" y="618744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b="1" lang="en-US"/>
              <a:t>Problem Statement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3"/>
          <p:cNvGrpSpPr/>
          <p:nvPr/>
        </p:nvGrpSpPr>
        <p:grpSpPr>
          <a:xfrm>
            <a:off x="769509" y="2875995"/>
            <a:ext cx="10652981" cy="2126255"/>
            <a:chOff x="7509" y="477220"/>
            <a:chExt cx="10652981" cy="2126255"/>
          </a:xfrm>
        </p:grpSpPr>
        <p:sp>
          <p:nvSpPr>
            <p:cNvPr id="210" name="Google Shape;210;p3"/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 susceptibility of avocado trees to diseases.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Challenges with early-stage disease detection.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Manual methods: time-consuming and error-prone.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8306250" y="1850775"/>
              <a:ext cx="2354100" cy="7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Economic losses in preharvest, harvest, and packinghouse stages.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 txBox="1"/>
          <p:nvPr>
            <p:ph type="title"/>
          </p:nvPr>
        </p:nvSpPr>
        <p:spPr>
          <a:xfrm>
            <a:off x="762000" y="618744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-US"/>
              <a:t>Objectives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4"/>
          <p:cNvGrpSpPr/>
          <p:nvPr/>
        </p:nvGrpSpPr>
        <p:grpSpPr>
          <a:xfrm>
            <a:off x="769509" y="3022299"/>
            <a:ext cx="10652981" cy="2093560"/>
            <a:chOff x="7509" y="477220"/>
            <a:chExt cx="10652981" cy="2093560"/>
          </a:xfrm>
        </p:grpSpPr>
        <p:sp>
          <p:nvSpPr>
            <p:cNvPr id="228" name="Google Shape;228;p4"/>
            <p:cNvSpPr/>
            <p:nvPr/>
          </p:nvSpPr>
          <p:spPr>
            <a:xfrm>
              <a:off x="654928" y="477220"/>
              <a:ext cx="1059412" cy="10594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7509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a real-time IoT-based disease detection system.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421171" y="477220"/>
              <a:ext cx="1059412" cy="10594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2773753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Integrate environmental monitoring with image analysis.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187415" y="477220"/>
              <a:ext cx="1059412" cy="10594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6" name="Google Shape;236;p4"/>
            <p:cNvSpPr txBox="1"/>
            <p:nvPr/>
          </p:nvSpPr>
          <p:spPr>
            <a:xfrm>
              <a:off x="5539996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Enhance precision and reliability in avocado farming.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953659" y="477220"/>
              <a:ext cx="1059412" cy="10594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9" name="Google Shape;239;p4"/>
            <p:cNvSpPr txBox="1"/>
            <p:nvPr/>
          </p:nvSpPr>
          <p:spPr>
            <a:xfrm>
              <a:off x="8306240" y="1850780"/>
              <a:ext cx="2354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Promote sustainable and data-driven agricultural practices.</a:t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>
            <p:ph type="title"/>
          </p:nvPr>
        </p:nvSpPr>
        <p:spPr>
          <a:xfrm>
            <a:off x="762000" y="1051998"/>
            <a:ext cx="9144000" cy="1263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/>
              <a:t>Proposed Solution</a:t>
            </a:r>
            <a:endParaRPr/>
          </a:p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091275" y="2315650"/>
            <a:ext cx="88146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System</a:t>
            </a:r>
            <a:r>
              <a:rPr lang="en-US" sz="2400"/>
              <a:t>:</a:t>
            </a:r>
            <a:endParaRPr sz="2400"/>
          </a:p>
          <a:p>
            <a:pPr indent="-14478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Web application enhances accessibility </a:t>
            </a:r>
            <a:r>
              <a:rPr b="0" i="0" lang="en-US" sz="2000"/>
              <a:t>and greater efficiency.</a:t>
            </a:r>
            <a:endParaRPr sz="20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Sensor integration for real-time data collection.</a:t>
            </a:r>
            <a:endParaRPr sz="20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Machine learning for disease detection.</a:t>
            </a:r>
            <a:endParaRPr sz="20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Data and image analysis.</a:t>
            </a:r>
            <a:endParaRPr sz="2000"/>
          </a:p>
          <a:p>
            <a:pPr indent="-14478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/>
          </a:p>
          <a:p>
            <a:pPr indent="-2667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/>
              <a:t>Key Features</a:t>
            </a:r>
            <a:r>
              <a:rPr lang="en-US" sz="2400"/>
              <a:t>:</a:t>
            </a:r>
            <a:endParaRPr sz="24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Alerts and actionable insights.</a:t>
            </a:r>
            <a:endParaRPr sz="20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Real-time updates.</a:t>
            </a:r>
            <a:endParaRPr sz="2000"/>
          </a:p>
          <a:p>
            <a:pPr indent="-3111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Disease-specific recommendations.</a:t>
            </a:r>
            <a:endParaRPr sz="2000"/>
          </a:p>
          <a:p>
            <a:pPr indent="-14478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677325" y="609600"/>
            <a:ext cx="8596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Hardware Model</a:t>
            </a:r>
            <a:endParaRPr b="1"/>
          </a:p>
        </p:txBody>
      </p:sp>
      <p:pic>
        <p:nvPicPr>
          <p:cNvPr id="251" name="Google Shape;251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423" y="1270000"/>
            <a:ext cx="5168400" cy="44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996" y="2290762"/>
            <a:ext cx="3362325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1139891" y="4927599"/>
            <a:ext cx="189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UnitV2 Camera</a:t>
            </a:r>
            <a:endParaRPr/>
          </a:p>
        </p:txBody>
      </p:sp>
      <p:sp>
        <p:nvSpPr>
          <p:cNvPr id="254" name="Google Shape;254;p31"/>
          <p:cNvSpPr txBox="1"/>
          <p:nvPr/>
        </p:nvSpPr>
        <p:spPr>
          <a:xfrm>
            <a:off x="5299074" y="5811520"/>
            <a:ext cx="2445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Sensor Bracket Model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2025-01-27T19:13:39Z</dcterms:created>
  <dc:creator>בהאלדין סויד</dc:creator>
</cp:coreProperties>
</file>