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01E"/>
    <a:srgbClr val="6FAD1F"/>
    <a:srgbClr val="90BC1D"/>
    <a:srgbClr val="B7CB1B"/>
    <a:srgbClr val="D9CE1A"/>
    <a:srgbClr val="E7B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E97D46C-0D0E-4769-837C-82115F33C653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EAD455F-01E1-4272-AF35-787E19BF226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4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D222-BF35-4589-8C25-4AA7511E1C0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B9E2-664B-44BC-B5A6-52AD2824978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6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515F-0B26-4A93-B4E6-2464D3E4C52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9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D54D-C226-4F5E-BDD5-369E8C79F8A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60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436-322F-48A6-A047-464E9B7040A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7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11D-D458-40E6-B14D-142302624459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2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A482-5044-46A9-944D-05A4D175451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25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16D-B2C0-447C-AC14-CF4049BB0508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00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115C-0D62-459A-856A-F45873F521F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8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A94F9E-04B1-428E-B4A9-0316AD64B6D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40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F601-B2AC-4BF2-BB96-02F4C65B9C53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55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21BFDA-8287-44B7-BA90-58B1C83ACBD6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03C6E7-82A7-49FF-A6B2-E1B11588A1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593211/global-avocado-production-by-countr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greenarborists.com/five-common-diseases-of-avocado-tre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ista.com/statistics/593211/global-avocado-production-by-country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AABE7-DAB4-238D-FE3F-910D0161AD18}"/>
              </a:ext>
            </a:extLst>
          </p:cNvPr>
          <p:cNvSpPr txBox="1"/>
          <p:nvPr/>
        </p:nvSpPr>
        <p:spPr>
          <a:xfrm>
            <a:off x="-88550" y="614362"/>
            <a:ext cx="8308557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Internet of Things Sensors System – Early Detection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for Avocado Tree Diseases</a:t>
            </a:r>
          </a:p>
        </p:txBody>
      </p:sp>
      <p:pic>
        <p:nvPicPr>
          <p:cNvPr id="6" name="Google Shape;146;p1">
            <a:extLst>
              <a:ext uri="{FF2B5EF4-FFF2-40B4-BE49-F238E27FC236}">
                <a16:creationId xmlns:a16="http://schemas.microsoft.com/office/drawing/2014/main" id="{164429B2-F456-AE43-03E7-7BC080AB81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77250" y="-1"/>
            <a:ext cx="3714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7;p1">
            <a:extLst>
              <a:ext uri="{FF2B5EF4-FFF2-40B4-BE49-F238E27FC236}">
                <a16:creationId xmlns:a16="http://schemas.microsoft.com/office/drawing/2014/main" id="{6D167911-EA3F-E50D-0BF2-A31A9C691D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4448" y="2179885"/>
            <a:ext cx="42799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C2F0D-9F11-1F94-1EEE-583EB85B3E8D}"/>
              </a:ext>
            </a:extLst>
          </p:cNvPr>
          <p:cNvSpPr txBox="1"/>
          <p:nvPr/>
        </p:nvSpPr>
        <p:spPr>
          <a:xfrm>
            <a:off x="2188801" y="2478506"/>
            <a:ext cx="3753853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/>
              <a:t>By:</a:t>
            </a:r>
          </a:p>
          <a:p>
            <a:pPr algn="ctr"/>
            <a:r>
              <a:rPr lang="en-US" sz="2400" dirty="0"/>
              <a:t> </a:t>
            </a:r>
            <a:r>
              <a:rPr lang="en-US" sz="2400" dirty="0" err="1"/>
              <a:t>Bahaldeen</a:t>
            </a:r>
            <a:r>
              <a:rPr lang="en-US" sz="2400" dirty="0"/>
              <a:t> </a:t>
            </a:r>
            <a:r>
              <a:rPr lang="en-US" sz="2400" dirty="0" err="1"/>
              <a:t>Swied</a:t>
            </a:r>
            <a:endParaRPr lang="en-US" sz="2400" dirty="0"/>
          </a:p>
          <a:p>
            <a:pPr algn="ctr"/>
            <a:r>
              <a:rPr lang="en-US" sz="2400" dirty="0"/>
              <a:t>Rabea Lahham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Advisor:</a:t>
            </a:r>
          </a:p>
          <a:p>
            <a:pPr algn="ctr"/>
            <a:r>
              <a:rPr lang="en-US" sz="2400" dirty="0"/>
              <a:t> Dr. Naomi </a:t>
            </a:r>
            <a:r>
              <a:rPr lang="en-US" sz="2400" dirty="0" err="1"/>
              <a:t>Unkelos</a:t>
            </a:r>
            <a:r>
              <a:rPr lang="en-US" sz="2400" dirty="0"/>
              <a:t> </a:t>
            </a:r>
            <a:r>
              <a:rPr lang="en-US" sz="2400" dirty="0" err="1"/>
              <a:t>Shpigel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Project Code: </a:t>
            </a:r>
          </a:p>
          <a:p>
            <a:pPr algn="ctr"/>
            <a:r>
              <a:rPr lang="en-US" sz="2400" dirty="0"/>
              <a:t>25-1-D-13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220A992-4FE6-1CE4-0D69-702D70B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</a:t>
            </a:fld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7694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62680F-19E9-0045-9B1C-5E255083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10</a:t>
            </a:fld>
            <a:endParaRPr lang="he-IL" sz="1400" dirty="0"/>
          </a:p>
        </p:txBody>
      </p:sp>
      <p:sp>
        <p:nvSpPr>
          <p:cNvPr id="3" name="Google Shape;265;p31">
            <a:extLst>
              <a:ext uri="{FF2B5EF4-FFF2-40B4-BE49-F238E27FC236}">
                <a16:creationId xmlns:a16="http://schemas.microsoft.com/office/drawing/2014/main" id="{A1E1D998-306F-66DE-C05E-8FBFB436C4C4}"/>
              </a:ext>
            </a:extLst>
          </p:cNvPr>
          <p:cNvSpPr txBox="1">
            <a:spLocks/>
          </p:cNvSpPr>
          <p:nvPr/>
        </p:nvSpPr>
        <p:spPr>
          <a:xfrm>
            <a:off x="677325" y="609600"/>
            <a:ext cx="8596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 dirty="0">
                <a:latin typeface="+mn-lt"/>
              </a:rPr>
              <a:t>Hardware Model</a:t>
            </a:r>
          </a:p>
        </p:txBody>
      </p:sp>
      <p:pic>
        <p:nvPicPr>
          <p:cNvPr id="5" name="Picture 4" descr="A yellow device with a black background&#10;&#10;Description automatically generated">
            <a:extLst>
              <a:ext uri="{FF2B5EF4-FFF2-40B4-BE49-F238E27FC236}">
                <a16:creationId xmlns:a16="http://schemas.microsoft.com/office/drawing/2014/main" id="{7653CE6C-2B14-E059-797A-77D7C950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6" b="98204" l="1821" r="98179">
                        <a14:foregroundMark x1="9804" y1="13533" x2="1961" y2="22156"/>
                        <a14:foregroundMark x1="1961" y1="22156" x2="140" y2="31976"/>
                        <a14:foregroundMark x1="140" y1="31976" x2="3922" y2="47305"/>
                        <a14:foregroundMark x1="3922" y1="47305" x2="140" y2="64671"/>
                        <a14:foregroundMark x1="140" y1="64671" x2="8403" y2="98204"/>
                        <a14:foregroundMark x1="8403" y1="98204" x2="7703" y2="89222"/>
                        <a14:foregroundMark x1="1821" y1="73293" x2="2101" y2="88503"/>
                        <a14:foregroundMark x1="92717" y1="16766" x2="91176" y2="51377"/>
                        <a14:foregroundMark x1="99160" y1="67305" x2="98319" y2="87425"/>
                        <a14:foregroundMark x1="98319" y1="87425" x2="98179" y2="87665"/>
                        <a14:foregroundMark x1="51961" y1="71497" x2="53641" y2="80000"/>
                        <a14:foregroundMark x1="42017" y1="72575" x2="42577" y2="81437"/>
                        <a14:foregroundMark x1="45238" y1="72335" x2="45518" y2="80000"/>
                        <a14:foregroundMark x1="40336" y1="71976" x2="40896" y2="79281"/>
                        <a14:foregroundMark x1="54202" y1="86707" x2="51961" y2="87425"/>
                        <a14:foregroundMark x1="53081" y1="87665" x2="51961" y2="88503"/>
                        <a14:foregroundMark x1="54202" y1="71018" x2="54622" y2="76766"/>
                        <a14:foregroundMark x1="54902" y1="71976" x2="55182" y2="78802"/>
                        <a14:foregroundMark x1="55182" y1="71018" x2="55182" y2="73293"/>
                        <a14:foregroundMark x1="56022" y1="71497" x2="56303" y2="79042"/>
                        <a14:foregroundMark x1="54902" y1="73054" x2="56303" y2="79042"/>
                        <a14:foregroundMark x1="38515" y1="2036" x2="39356" y2="5509"/>
                        <a14:foregroundMark x1="95938" y1="46946" x2="95938" y2="46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160" y="2069871"/>
            <a:ext cx="3020620" cy="3532519"/>
          </a:xfrm>
          <a:prstGeom prst="rect">
            <a:avLst/>
          </a:prstGeom>
        </p:spPr>
      </p:pic>
      <p:pic>
        <p:nvPicPr>
          <p:cNvPr id="7" name="Picture 6" descr="A yellow box with wires&#10;&#10;Description automatically generated">
            <a:extLst>
              <a:ext uri="{FF2B5EF4-FFF2-40B4-BE49-F238E27FC236}">
                <a16:creationId xmlns:a16="http://schemas.microsoft.com/office/drawing/2014/main" id="{35567DB4-492B-8DF2-37AB-EBAB9E73A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88" b="99000" l="2734" r="94101">
                        <a14:foregroundMark x1="73381" y1="87938" x2="73381" y2="87938"/>
                        <a14:foregroundMark x1="81151" y1="85313" x2="61727" y2="89375"/>
                        <a14:foregroundMark x1="10791" y1="91625" x2="6763" y2="73375"/>
                        <a14:foregroundMark x1="17266" y1="95813" x2="54388" y2="93938"/>
                        <a14:foregroundMark x1="50791" y1="89375" x2="53669" y2="88500"/>
                        <a14:foregroundMark x1="63309" y1="54438" x2="55683" y2="49188"/>
                        <a14:foregroundMark x1="66906" y1="59375" x2="57698" y2="49875"/>
                        <a14:foregroundMark x1="60576" y1="52000" x2="49209" y2="47063"/>
                        <a14:foregroundMark x1="46331" y1="46375" x2="34676" y2="45313"/>
                        <a14:foregroundMark x1="25036" y1="46750" x2="22590" y2="29375"/>
                        <a14:foregroundMark x1="22590" y1="29375" x2="22590" y2="29375"/>
                        <a14:foregroundMark x1="29353" y1="29375" x2="29353" y2="6875"/>
                        <a14:foregroundMark x1="29353" y1="6875" x2="29353" y2="6875"/>
                        <a14:foregroundMark x1="9209" y1="6563" x2="48058" y2="6375"/>
                        <a14:foregroundMark x1="35108" y1="23750" x2="34532" y2="36438"/>
                        <a14:foregroundMark x1="34532" y1="36438" x2="34676" y2="38500"/>
                        <a14:foregroundMark x1="37554" y1="23188" x2="37122" y2="33375"/>
                        <a14:foregroundMark x1="47626" y1="40938" x2="93669" y2="38500"/>
                        <a14:foregroundMark x1="51223" y1="2313" x2="23309" y2="2188"/>
                        <a14:foregroundMark x1="6331" y1="9188" x2="2734" y2="11250"/>
                        <a14:foregroundMark x1="67338" y1="24625" x2="67770" y2="25500"/>
                        <a14:foregroundMark x1="94101" y1="89500" x2="91223" y2="81813"/>
                        <a14:foregroundMark x1="23022" y1="99000" x2="14820" y2="99000"/>
                        <a14:foregroundMark x1="59712" y1="53375" x2="50791" y2="48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7701" y="1020760"/>
            <a:ext cx="2445854" cy="5630743"/>
          </a:xfrm>
          <a:prstGeom prst="rect">
            <a:avLst/>
          </a:prstGeom>
        </p:spPr>
      </p:pic>
      <p:pic>
        <p:nvPicPr>
          <p:cNvPr id="8" name="Google Shape;267;p31">
            <a:extLst>
              <a:ext uri="{FF2B5EF4-FFF2-40B4-BE49-F238E27FC236}">
                <a16:creationId xmlns:a16="http://schemas.microsoft.com/office/drawing/2014/main" id="{F8F38DDD-CA36-0999-E5B5-7E5E24FC8931}"/>
              </a:ext>
            </a:extLst>
          </p:cNvPr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432926" y="3186734"/>
            <a:ext cx="33623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445D9-D21C-F84D-FFAA-93068E8CCEAD}"/>
              </a:ext>
            </a:extLst>
          </p:cNvPr>
          <p:cNvSpPr txBox="1"/>
          <p:nvPr/>
        </p:nvSpPr>
        <p:spPr>
          <a:xfrm>
            <a:off x="677325" y="1562723"/>
            <a:ext cx="714320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Sensor Bracket Model Developed By Mechanical Engineering 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C8BA0-3C34-E263-86C8-B5AC17B11D35}"/>
              </a:ext>
            </a:extLst>
          </p:cNvPr>
          <p:cNvSpPr txBox="1"/>
          <p:nvPr/>
        </p:nvSpPr>
        <p:spPr>
          <a:xfrm>
            <a:off x="1347538" y="5739065"/>
            <a:ext cx="11309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M5Stack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A39DF-7CAA-8120-BF62-4C572EB09EEA}"/>
              </a:ext>
            </a:extLst>
          </p:cNvPr>
          <p:cNvSpPr txBox="1"/>
          <p:nvPr/>
        </p:nvSpPr>
        <p:spPr>
          <a:xfrm>
            <a:off x="6939512" y="5750430"/>
            <a:ext cx="884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Unit V2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FBF1E8-5CFE-854B-5B87-BC71337A526B}"/>
              </a:ext>
            </a:extLst>
          </p:cNvPr>
          <p:cNvSpPr txBox="1"/>
          <p:nvPr/>
        </p:nvSpPr>
        <p:spPr>
          <a:xfrm>
            <a:off x="9476517" y="5739065"/>
            <a:ext cx="21599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Soil Moisture Sensor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2D15C-D5A0-2C1F-9F10-783BD77ED46F}"/>
              </a:ext>
            </a:extLst>
          </p:cNvPr>
          <p:cNvSpPr txBox="1"/>
          <p:nvPr/>
        </p:nvSpPr>
        <p:spPr>
          <a:xfrm>
            <a:off x="8770493" y="902606"/>
            <a:ext cx="22599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Air Moisture Sensor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30BED-AA32-FF35-3557-996F32B66EB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913022" y="4235116"/>
            <a:ext cx="233739" cy="150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5941B2-F91B-592F-E441-BEB4AE261C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381673" y="4838700"/>
            <a:ext cx="320877" cy="9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0461CE-5953-AFFB-FBBA-337ABCC491F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0556470" y="5059059"/>
            <a:ext cx="0" cy="680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4629C2-2593-722C-7CC4-10942085316E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9900458" y="1271938"/>
            <a:ext cx="656012" cy="797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2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90C82-051F-B4A7-300F-0032EB55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11</a:t>
            </a:fld>
            <a:endParaRPr lang="he-IL" sz="1400" dirty="0"/>
          </a:p>
        </p:txBody>
      </p:sp>
      <p:sp>
        <p:nvSpPr>
          <p:cNvPr id="3" name="Google Shape;265;p31">
            <a:extLst>
              <a:ext uri="{FF2B5EF4-FFF2-40B4-BE49-F238E27FC236}">
                <a16:creationId xmlns:a16="http://schemas.microsoft.com/office/drawing/2014/main" id="{8FF274FF-9760-6F92-8DE5-05C321434A50}"/>
              </a:ext>
            </a:extLst>
          </p:cNvPr>
          <p:cNvSpPr txBox="1">
            <a:spLocks/>
          </p:cNvSpPr>
          <p:nvPr/>
        </p:nvSpPr>
        <p:spPr>
          <a:xfrm>
            <a:off x="677325" y="609600"/>
            <a:ext cx="8596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4400" dirty="0">
                <a:latin typeface="+mn-lt"/>
              </a:rPr>
              <a:t>Machine Learning Model</a:t>
            </a:r>
          </a:p>
        </p:txBody>
      </p:sp>
      <p:pic>
        <p:nvPicPr>
          <p:cNvPr id="4" name="Google Shape;267;p31">
            <a:extLst>
              <a:ext uri="{FF2B5EF4-FFF2-40B4-BE49-F238E27FC236}">
                <a16:creationId xmlns:a16="http://schemas.microsoft.com/office/drawing/2014/main" id="{C51C2409-D44F-E416-5BFF-A16D2BDA401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0127" y="459346"/>
            <a:ext cx="3900661" cy="25739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1522F-2993-867D-19E5-344C7B5A9CC0}"/>
              </a:ext>
            </a:extLst>
          </p:cNvPr>
          <p:cNvSpPr txBox="1"/>
          <p:nvPr/>
        </p:nvSpPr>
        <p:spPr>
          <a:xfrm>
            <a:off x="667239" y="3033332"/>
            <a:ext cx="654939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Real-time image analysis using lightweight CNN –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</a:rPr>
              <a:t>ShuffleNet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</a:rPr>
              <a:t> V2.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Helps to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facilitates applications.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leverages in computational efficiency to analyze high-resolution images of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Provides a balance between speed and accuracy.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DA459-CB6C-46E7-A25A-506DDBDE2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75" b="98264" l="9898" r="89420">
                        <a14:foregroundMark x1="36177" y1="77778" x2="38225" y2="94097"/>
                        <a14:foregroundMark x1="44027" y1="35069" x2="35836" y2="55903"/>
                        <a14:foregroundMark x1="50512" y1="34028" x2="38908" y2="62847"/>
                        <a14:foregroundMark x1="56997" y1="46528" x2="61433" y2="49653"/>
                        <a14:foregroundMark x1="56314" y1="30556" x2="48123" y2="63194"/>
                        <a14:foregroundMark x1="50171" y1="62153" x2="52901" y2="81944"/>
                        <a14:foregroundMark x1="52901" y1="81944" x2="52901" y2="81944"/>
                        <a14:foregroundMark x1="48805" y1="24653" x2="32765" y2="28472"/>
                        <a14:foregroundMark x1="73720" y1="97222" x2="30375" y2="98264"/>
                        <a14:foregroundMark x1="58020" y1="42361" x2="61433" y2="45139"/>
                        <a14:foregroundMark x1="28669" y1="68056" x2="21502" y2="63889"/>
                        <a14:foregroundMark x1="27986" y1="69097" x2="18430" y2="62847"/>
                        <a14:backgroundMark x1="77474" y1="40625" x2="66212" y2="49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85" y="3033332"/>
            <a:ext cx="3194718" cy="314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AACAC-69CA-73BB-FAFE-99E220B59E09}"/>
              </a:ext>
            </a:extLst>
          </p:cNvPr>
          <p:cNvSpPr txBox="1"/>
          <p:nvPr/>
        </p:nvSpPr>
        <p:spPr>
          <a:xfrm>
            <a:off x="677325" y="645557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</a:rPr>
              <a:t>Wang, C., Liu, B., Liu, L., Zhu, Y., Hou, J., Liu, P., &amp; Li, X. (2021). A review of deep learning used in the hyperspectral image analysis for agriculture. Artificial Intelligence Review, 54(7), 5205-5253.‏</a:t>
            </a:r>
            <a:endParaRPr lang="he-IL" sz="900" dirty="0"/>
          </a:p>
        </p:txBody>
      </p:sp>
    </p:spTree>
    <p:extLst>
      <p:ext uri="{BB962C8B-B14F-4D97-AF65-F5344CB8AC3E}">
        <p14:creationId xmlns:p14="http://schemas.microsoft.com/office/powerpoint/2010/main" val="140855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1392B9-CD33-B208-CFB0-0FA03B0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12</a:t>
            </a:fld>
            <a:endParaRPr lang="he-IL" sz="1400" dirty="0"/>
          </a:p>
        </p:txBody>
      </p:sp>
      <p:sp>
        <p:nvSpPr>
          <p:cNvPr id="3" name="Google Shape;275;p32">
            <a:extLst>
              <a:ext uri="{FF2B5EF4-FFF2-40B4-BE49-F238E27FC236}">
                <a16:creationId xmlns:a16="http://schemas.microsoft.com/office/drawing/2014/main" id="{EFD1FFB7-B52A-9905-FB67-D5D3EE9FBD05}"/>
              </a:ext>
            </a:extLst>
          </p:cNvPr>
          <p:cNvSpPr txBox="1">
            <a:spLocks/>
          </p:cNvSpPr>
          <p:nvPr/>
        </p:nvSpPr>
        <p:spPr>
          <a:xfrm>
            <a:off x="591953" y="635519"/>
            <a:ext cx="4713973" cy="820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 dirty="0">
                <a:latin typeface="+mn-lt"/>
              </a:rPr>
              <a:t>System Architecture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395BA04E-EDC1-D741-F2BE-FF031F56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6" y="1684421"/>
            <a:ext cx="10358668" cy="4609010"/>
          </a:xfrm>
          <a:prstGeom prst="rect">
            <a:avLst/>
          </a:prstGeom>
        </p:spPr>
      </p:pic>
      <p:pic>
        <p:nvPicPr>
          <p:cNvPr id="6" name="Google Shape;266;p31">
            <a:extLst>
              <a:ext uri="{FF2B5EF4-FFF2-40B4-BE49-F238E27FC236}">
                <a16:creationId xmlns:a16="http://schemas.microsoft.com/office/drawing/2014/main" id="{99F459DD-0038-619D-4788-17471A1254B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1450" y="0"/>
            <a:ext cx="3130551" cy="229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26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5B49A-0517-A56D-FA7E-A73EF1C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13</a:t>
            </a:fld>
            <a:endParaRPr lang="he-IL" sz="1400" dirty="0"/>
          </a:p>
        </p:txBody>
      </p:sp>
      <p:sp>
        <p:nvSpPr>
          <p:cNvPr id="4" name="Google Shape;290;p9">
            <a:extLst>
              <a:ext uri="{FF2B5EF4-FFF2-40B4-BE49-F238E27FC236}">
                <a16:creationId xmlns:a16="http://schemas.microsoft.com/office/drawing/2014/main" id="{D5660180-18C3-F0A1-EA9D-2B09822CE966}"/>
              </a:ext>
            </a:extLst>
          </p:cNvPr>
          <p:cNvSpPr txBox="1">
            <a:spLocks/>
          </p:cNvSpPr>
          <p:nvPr/>
        </p:nvSpPr>
        <p:spPr>
          <a:xfrm>
            <a:off x="800100" y="43519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Algorithm</a:t>
            </a:r>
          </a:p>
        </p:txBody>
      </p:sp>
      <p:sp>
        <p:nvSpPr>
          <p:cNvPr id="5" name="Google Shape;291;p9">
            <a:extLst>
              <a:ext uri="{FF2B5EF4-FFF2-40B4-BE49-F238E27FC236}">
                <a16:creationId xmlns:a16="http://schemas.microsoft.com/office/drawing/2014/main" id="{7FD9103B-C955-4994-5993-4CCCE5E934BD}"/>
              </a:ext>
            </a:extLst>
          </p:cNvPr>
          <p:cNvSpPr txBox="1">
            <a:spLocks/>
          </p:cNvSpPr>
          <p:nvPr/>
        </p:nvSpPr>
        <p:spPr>
          <a:xfrm>
            <a:off x="661190" y="1829249"/>
            <a:ext cx="60153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Sensors and cameras collect and analyze environmental and tree health data, stored in the cloud.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Embedded machine learning detects diseases like root rot directly on cameras.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Integrated data analysis provides a comprehensive view of field conditions.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Farmers receive actionable alerts and recommendations for irrigation and disease management.</a:t>
            </a:r>
            <a:endParaRPr lang="en-US" sz="1800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Real-time updates enable proactive decisions to optimize tree health and productivity. </a:t>
            </a:r>
            <a:endParaRPr lang="en-US" sz="1800" dirty="0"/>
          </a:p>
        </p:txBody>
      </p:sp>
      <p:pic>
        <p:nvPicPr>
          <p:cNvPr id="6" name="Google Shape;292;p9">
            <a:extLst>
              <a:ext uri="{FF2B5EF4-FFF2-40B4-BE49-F238E27FC236}">
                <a16:creationId xmlns:a16="http://schemas.microsoft.com/office/drawing/2014/main" id="{BCB279F5-E58F-8B35-62C0-A49B4B4CAE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8241" y="33090"/>
            <a:ext cx="4677428" cy="6211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95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BE7EB-2939-3721-CB61-9BD02636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14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6B34A-E8AF-662A-0869-B1E49FD1314A}"/>
              </a:ext>
            </a:extLst>
          </p:cNvPr>
          <p:cNvSpPr txBox="1"/>
          <p:nvPr/>
        </p:nvSpPr>
        <p:spPr>
          <a:xfrm>
            <a:off x="867093" y="2705725"/>
            <a:ext cx="22698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 Diagram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84F7510C-32B0-30D5-74FF-39D48F16C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353" r="-1594"/>
          <a:stretch/>
        </p:blipFill>
        <p:spPr>
          <a:xfrm>
            <a:off x="4099943" y="275771"/>
            <a:ext cx="6456527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97387-894F-DD1A-6734-871AD46A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15</a:t>
            </a:fld>
            <a:endParaRPr lang="he-IL" sz="1400" dirty="0"/>
          </a:p>
        </p:txBody>
      </p:sp>
      <p:sp>
        <p:nvSpPr>
          <p:cNvPr id="3" name="Google Shape;305;p11">
            <a:extLst>
              <a:ext uri="{FF2B5EF4-FFF2-40B4-BE49-F238E27FC236}">
                <a16:creationId xmlns:a16="http://schemas.microsoft.com/office/drawing/2014/main" id="{E8092CF2-F1DA-D8C1-EAE9-F7FA77757A6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Activity Diagram</a:t>
            </a:r>
          </a:p>
        </p:txBody>
      </p:sp>
      <p:pic>
        <p:nvPicPr>
          <p:cNvPr id="4" name="Google Shape;306;p11">
            <a:extLst>
              <a:ext uri="{FF2B5EF4-FFF2-40B4-BE49-F238E27FC236}">
                <a16:creationId xmlns:a16="http://schemas.microsoft.com/office/drawing/2014/main" id="{80A04BD2-30C7-FCB8-603D-5F2EE268DD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0160" y="2280739"/>
            <a:ext cx="5471679" cy="36356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7;p11">
            <a:extLst>
              <a:ext uri="{FF2B5EF4-FFF2-40B4-BE49-F238E27FC236}">
                <a16:creationId xmlns:a16="http://schemas.microsoft.com/office/drawing/2014/main" id="{70D59367-6716-AB9F-78F8-AC8BAE48538D}"/>
              </a:ext>
            </a:extLst>
          </p:cNvPr>
          <p:cNvSpPr txBox="1"/>
          <p:nvPr/>
        </p:nvSpPr>
        <p:spPr>
          <a:xfrm>
            <a:off x="5417472" y="1824383"/>
            <a:ext cx="1357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lang="en-US" sz="1800" b="1" i="0" u="none" strike="noStrike" dirty="0">
                <a:solidFill>
                  <a:srgbClr val="3F3F3F"/>
                </a:solidFill>
                <a:ea typeface="Trebuchet MS"/>
                <a:cs typeface="Trebuchet MS"/>
                <a:sym typeface="Trebuchet MS"/>
              </a:rPr>
              <a:t>Check Alerts</a:t>
            </a:r>
            <a:endParaRPr sz="1800" dirty="0">
              <a:solidFill>
                <a:srgbClr val="3F3F3F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550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9A17EB-FB85-4368-BDA2-B0AE38A4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16</a:t>
            </a:fld>
            <a:endParaRPr lang="he-IL" sz="1400" dirty="0"/>
          </a:p>
        </p:txBody>
      </p:sp>
      <p:sp>
        <p:nvSpPr>
          <p:cNvPr id="3" name="Google Shape;313;p12">
            <a:extLst>
              <a:ext uri="{FF2B5EF4-FFF2-40B4-BE49-F238E27FC236}">
                <a16:creationId xmlns:a16="http://schemas.microsoft.com/office/drawing/2014/main" id="{FA11F788-F057-A1AE-2BDA-89161FE175FC}"/>
              </a:ext>
            </a:extLst>
          </p:cNvPr>
          <p:cNvSpPr txBox="1">
            <a:spLocks/>
          </p:cNvSpPr>
          <p:nvPr/>
        </p:nvSpPr>
        <p:spPr>
          <a:xfrm>
            <a:off x="477520" y="787805"/>
            <a:ext cx="10515600" cy="92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None/>
            </a:pPr>
            <a:r>
              <a:rPr lang="en-US" dirty="0">
                <a:latin typeface="+mn-lt"/>
              </a:rPr>
              <a:t>Functional &amp; Non-Functional Requirements</a:t>
            </a:r>
          </a:p>
        </p:txBody>
      </p:sp>
      <p:graphicFrame>
        <p:nvGraphicFramePr>
          <p:cNvPr id="4" name="Google Shape;314;p12">
            <a:extLst>
              <a:ext uri="{FF2B5EF4-FFF2-40B4-BE49-F238E27FC236}">
                <a16:creationId xmlns:a16="http://schemas.microsoft.com/office/drawing/2014/main" id="{E6F797F1-D037-F85E-2787-31B45B3D4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570464"/>
              </p:ext>
            </p:extLst>
          </p:nvPr>
        </p:nvGraphicFramePr>
        <p:xfrm>
          <a:off x="183820" y="2516511"/>
          <a:ext cx="5551500" cy="3041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4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Functional Requirement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classify images into predefined disease categories or "healthy" using machine learning models.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store historical data for trend analysis and predictive modeling.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0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should show notifications for users when new data has been fetched.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315;p12">
            <a:extLst>
              <a:ext uri="{FF2B5EF4-FFF2-40B4-BE49-F238E27FC236}">
                <a16:creationId xmlns:a16="http://schemas.microsoft.com/office/drawing/2014/main" id="{17164BC7-F632-698D-BC40-CDD5D9B3C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033030"/>
              </p:ext>
            </p:extLst>
          </p:nvPr>
        </p:nvGraphicFramePr>
        <p:xfrm>
          <a:off x="6023140" y="2516512"/>
          <a:ext cx="5985040" cy="30410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5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Non-Functional Requirements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b="1" u="none" strike="noStrike" cap="none" dirty="0">
                          <a:latin typeface="+mn-lt"/>
                        </a:rPr>
                        <a:t>Type</a:t>
                      </a:r>
                      <a:endParaRPr sz="1800" b="1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2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1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be able to handle data from more than 1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sensor simultaneously without performance degradation.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Performance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8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2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maintain an uptime of 99%, ensuring minimal downtime for data access and processing.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800" u="none" strike="noStrike" cap="none">
                          <a:latin typeface="+mn-lt"/>
                        </a:rPr>
                        <a:t>3</a:t>
                      </a:r>
                      <a:endParaRPr sz="1800" u="none" strike="noStrike" cap="none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The system shall ensure accurate data transmission with no error rate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Reliability</a:t>
                      </a:r>
                      <a:endParaRPr sz="1800" u="none" strike="noStrike" cap="none" dirty="0">
                        <a:latin typeface="+mn-lt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5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3CABE-B03F-C483-FAF7-31410804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17</a:t>
            </a:fld>
            <a:endParaRPr lang="he-IL" sz="1400" dirty="0"/>
          </a:p>
        </p:txBody>
      </p:sp>
      <p:sp>
        <p:nvSpPr>
          <p:cNvPr id="3" name="Google Shape;321;p14">
            <a:extLst>
              <a:ext uri="{FF2B5EF4-FFF2-40B4-BE49-F238E27FC236}">
                <a16:creationId xmlns:a16="http://schemas.microsoft.com/office/drawing/2014/main" id="{A5F929DB-87B2-878E-2923-31503181B7EF}"/>
              </a:ext>
            </a:extLst>
          </p:cNvPr>
          <p:cNvSpPr txBox="1">
            <a:spLocks/>
          </p:cNvSpPr>
          <p:nvPr/>
        </p:nvSpPr>
        <p:spPr>
          <a:xfrm>
            <a:off x="1066800" y="34375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Play"/>
              <a:buNone/>
            </a:pPr>
            <a:r>
              <a:rPr lang="en-US" sz="4400" dirty="0">
                <a:latin typeface="+mn-lt"/>
              </a:rPr>
              <a:t>Challenges</a:t>
            </a:r>
          </a:p>
        </p:txBody>
      </p:sp>
      <p:sp>
        <p:nvSpPr>
          <p:cNvPr id="4" name="Google Shape;322;p14">
            <a:extLst>
              <a:ext uri="{FF2B5EF4-FFF2-40B4-BE49-F238E27FC236}">
                <a16:creationId xmlns:a16="http://schemas.microsoft.com/office/drawing/2014/main" id="{0D6DF4C5-4A31-7C42-7B1E-84FEA881990D}"/>
              </a:ext>
            </a:extLst>
          </p:cNvPr>
          <p:cNvSpPr txBox="1">
            <a:spLocks/>
          </p:cNvSpPr>
          <p:nvPr/>
        </p:nvSpPr>
        <p:spPr>
          <a:xfrm>
            <a:off x="1066800" y="2417234"/>
            <a:ext cx="10058400" cy="226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Environmental interference affecting sensor accuracy.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Limited labeled datasets for machine learning models.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Maintaining low latency with high data volumes.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Farmers ability of using technology.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Managing the energy consumption of IoT devices.</a:t>
            </a:r>
          </a:p>
          <a:p>
            <a:pPr marL="22860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1800" dirty="0">
                <a:cs typeface="Arial" panose="020B0604020202020204" pitchFamily="34" charset="0"/>
              </a:rPr>
              <a:t>Conducting thorough real-world testing to validate the system's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33023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D53CA0-FDE7-4B62-AE74-A671E6B82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A22A8-DAD2-4DBF-BCF6-AA00E9D83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F2381-9166-48DC-8859-93B6A589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D2E6AE-C3F2-4810-9E5A-558DF5952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31B75-5B75-3A5B-FE89-7978224AC3EF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5400"/>
            </a:pPr>
            <a:r>
              <a:rPr lang="en-US" sz="8000" spc="-50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rPr>
              <a:t>Thank you!</a:t>
            </a:r>
          </a:p>
        </p:txBody>
      </p:sp>
      <p:pic>
        <p:nvPicPr>
          <p:cNvPr id="7" name="Google Shape;330;p15" descr="A group of avocados with one half of avocado&#10;&#10;Description automatically generated">
            <a:extLst>
              <a:ext uri="{FF2B5EF4-FFF2-40B4-BE49-F238E27FC236}">
                <a16:creationId xmlns:a16="http://schemas.microsoft.com/office/drawing/2014/main" id="{BAC63079-7852-3D1D-9B2A-9289406E288E}"/>
              </a:ext>
            </a:extLst>
          </p:cNvPr>
          <p:cNvPicPr preferRelativeResize="0"/>
          <p:nvPr/>
        </p:nvPicPr>
        <p:blipFill rotWithShape="1">
          <a:blip r:embed="rId2"/>
          <a:srcRect l="26766" r="28989" b="2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  <a:solidFill>
            <a:srgbClr val="ECECEC"/>
          </a:solidFill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C7D57A-9BAF-4E96-975B-960E53B65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C132D2-2AC6-4C49-B6A8-16CA2EA67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9B1CA5-C549-417D-AA96-540C50D7D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4B6B2-F029-899F-DF4F-7A9D76B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A270606-631D-4F86-80DD-F024C3684F6C}" type="slidenum">
              <a:rPr lang="en-US" sz="1400" smtClean="0"/>
              <a:t>18</a:t>
            </a:fld>
            <a:endParaRPr lang="en-US" sz="1400" dirty="0"/>
          </a:p>
        </p:txBody>
      </p:sp>
      <p:sp>
        <p:nvSpPr>
          <p:cNvPr id="8" name="Google Shape;332;p15">
            <a:extLst>
              <a:ext uri="{FF2B5EF4-FFF2-40B4-BE49-F238E27FC236}">
                <a16:creationId xmlns:a16="http://schemas.microsoft.com/office/drawing/2014/main" id="{16611BA9-AD6D-268C-D99D-46FBEF733898}"/>
              </a:ext>
            </a:extLst>
          </p:cNvPr>
          <p:cNvSpPr txBox="1">
            <a:spLocks/>
          </p:cNvSpPr>
          <p:nvPr/>
        </p:nvSpPr>
        <p:spPr>
          <a:xfrm>
            <a:off x="7139886" y="4644827"/>
            <a:ext cx="2250476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 panose="020F0502020204030204" pitchFamily="34" charset="0"/>
              <a:buNone/>
            </a:pPr>
            <a:r>
              <a:rPr lang="en-US" sz="3600" dirty="0"/>
              <a:t>Questions?</a:t>
            </a:r>
            <a:endParaRPr lang="en-US" dirty="0"/>
          </a:p>
        </p:txBody>
      </p:sp>
      <p:pic>
        <p:nvPicPr>
          <p:cNvPr id="9" name="Google Shape;333;p15">
            <a:extLst>
              <a:ext uri="{FF2B5EF4-FFF2-40B4-BE49-F238E27FC236}">
                <a16:creationId xmlns:a16="http://schemas.microsoft.com/office/drawing/2014/main" id="{32F6D9A8-EDE7-1043-68A6-167E4C3798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146" y="595765"/>
            <a:ext cx="2482614" cy="234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50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D57EC-CD0D-6D48-6658-A9876407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2</a:t>
            </a:fld>
            <a:endParaRPr lang="he-IL" sz="1400" dirty="0"/>
          </a:p>
        </p:txBody>
      </p:sp>
      <p:pic>
        <p:nvPicPr>
          <p:cNvPr id="3" name="Google Shape;154;p2" descr="Two avocado halves on green background">
            <a:extLst>
              <a:ext uri="{FF2B5EF4-FFF2-40B4-BE49-F238E27FC236}">
                <a16:creationId xmlns:a16="http://schemas.microsoft.com/office/drawing/2014/main" id="{537B7A72-5751-DA45-CB8F-8A62662FFF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6035" r="29464" b="-1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 extrusionOk="0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ln>
            <a:noFill/>
          </a:ln>
          <a:effectLst>
            <a:outerShdw blurRad="381000" dist="152400" algn="l" rotWithShape="0">
              <a:srgbClr val="000000">
                <a:alpha val="9411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19EA5-EA25-7979-CF6E-0A36FD232AE9}"/>
              </a:ext>
            </a:extLst>
          </p:cNvPr>
          <p:cNvSpPr txBox="1"/>
          <p:nvPr/>
        </p:nvSpPr>
        <p:spPr>
          <a:xfrm>
            <a:off x="5004189" y="2959933"/>
            <a:ext cx="6208294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Avocado's global importance: nutritional and economic value.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Diseases affecting productivity (e.g., root rot, laurel wilt).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Limitations of traditional detection methods.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dirty="0">
                <a:ea typeface="Trebuchet MS"/>
                <a:sym typeface="Trebuchet MS"/>
              </a:rPr>
              <a:t>Transition to IoT-enabled precision agriculture.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AF0D-BBB9-39EE-DBCC-9C4FC1A9E52A}"/>
              </a:ext>
            </a:extLst>
          </p:cNvPr>
          <p:cNvSpPr txBox="1"/>
          <p:nvPr/>
        </p:nvSpPr>
        <p:spPr>
          <a:xfrm>
            <a:off x="5004189" y="1103064"/>
            <a:ext cx="62082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Introduction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14C3E-D3B6-397B-D6EE-C51CFF54D41F}"/>
              </a:ext>
            </a:extLst>
          </p:cNvPr>
          <p:cNvSpPr txBox="1"/>
          <p:nvPr/>
        </p:nvSpPr>
        <p:spPr>
          <a:xfrm>
            <a:off x="4572002" y="6526931"/>
            <a:ext cx="62103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https://www.statista.com/statistics/593211/global-avocado-production-by-country/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E160D4-8F19-CF21-C148-97D9A3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3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66C71-65A0-9A6F-079C-203184B52907}"/>
              </a:ext>
            </a:extLst>
          </p:cNvPr>
          <p:cNvSpPr txBox="1"/>
          <p:nvPr/>
        </p:nvSpPr>
        <p:spPr>
          <a:xfrm>
            <a:off x="1085849" y="475356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cs"/>
              </a:rPr>
              <a:t>Workflow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oogle Shape;161;p28">
            <a:extLst>
              <a:ext uri="{FF2B5EF4-FFF2-40B4-BE49-F238E27FC236}">
                <a16:creationId xmlns:a16="http://schemas.microsoft.com/office/drawing/2014/main" id="{CA107C86-EE63-B209-5709-FEEEF57CCA39}"/>
              </a:ext>
            </a:extLst>
          </p:cNvPr>
          <p:cNvGrpSpPr/>
          <p:nvPr/>
        </p:nvGrpSpPr>
        <p:grpSpPr>
          <a:xfrm>
            <a:off x="1085849" y="1535270"/>
            <a:ext cx="8596311" cy="4670493"/>
            <a:chOff x="0" y="2857"/>
            <a:chExt cx="8596311" cy="3875723"/>
          </a:xfrm>
        </p:grpSpPr>
        <p:sp>
          <p:nvSpPr>
            <p:cNvPr id="6" name="Google Shape;162;p28">
              <a:extLst>
                <a:ext uri="{FF2B5EF4-FFF2-40B4-BE49-F238E27FC236}">
                  <a16:creationId xmlns:a16="http://schemas.microsoft.com/office/drawing/2014/main" id="{985A94F1-6EDF-812B-A7FA-73515C152A4C}"/>
                </a:ext>
              </a:extLst>
            </p:cNvPr>
            <p:cNvSpPr/>
            <p:nvPr/>
          </p:nvSpPr>
          <p:spPr>
            <a:xfrm rot="5400000">
              <a:off x="-109484" y="11234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52A01E"/>
            </a:solidFill>
            <a:ln w="19050" cap="rnd" cmpd="sng">
              <a:solidFill>
                <a:srgbClr val="52A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3;p28">
              <a:extLst>
                <a:ext uri="{FF2B5EF4-FFF2-40B4-BE49-F238E27FC236}">
                  <a16:creationId xmlns:a16="http://schemas.microsoft.com/office/drawing/2014/main" id="{495CD5C0-7B0E-74F5-3E6B-EFF2FC73BB41}"/>
                </a:ext>
              </a:extLst>
            </p:cNvPr>
            <p:cNvSpPr txBox="1"/>
            <p:nvPr/>
          </p:nvSpPr>
          <p:spPr>
            <a:xfrm>
              <a:off x="1" y="25832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1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8" name="Google Shape;164;p28">
              <a:extLst>
                <a:ext uri="{FF2B5EF4-FFF2-40B4-BE49-F238E27FC236}">
                  <a16:creationId xmlns:a16="http://schemas.microsoft.com/office/drawing/2014/main" id="{4C4039D3-34AD-141E-6325-F76531DC289F}"/>
                </a:ext>
              </a:extLst>
            </p:cNvPr>
            <p:cNvSpPr/>
            <p:nvPr/>
          </p:nvSpPr>
          <p:spPr>
            <a:xfrm rot="5400000">
              <a:off x="4316278" y="-3802492"/>
              <a:ext cx="474683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52A0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;p28">
              <a:extLst>
                <a:ext uri="{FF2B5EF4-FFF2-40B4-BE49-F238E27FC236}">
                  <a16:creationId xmlns:a16="http://schemas.microsoft.com/office/drawing/2014/main" id="{49BC33CE-E7EF-EAEC-28BB-C7B107592793}"/>
                </a:ext>
              </a:extLst>
            </p:cNvPr>
            <p:cNvSpPr txBox="1"/>
            <p:nvPr/>
          </p:nvSpPr>
          <p:spPr>
            <a:xfrm>
              <a:off x="510929" y="26029"/>
              <a:ext cx="8062210" cy="428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52A01E"/>
                  </a:solidFill>
                  <a:ea typeface="Trebuchet MS"/>
                  <a:sym typeface="Trebuchet MS"/>
                </a:rPr>
                <a:t>Project Selection</a:t>
              </a:r>
              <a:r>
                <a:rPr lang="en-US" dirty="0">
                  <a:solidFill>
                    <a:srgbClr val="52A01E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52A01E"/>
                  </a:solidFill>
                  <a:ea typeface="Trebuchet MS"/>
                  <a:sym typeface="Trebuchet MS"/>
                </a:rPr>
                <a:t> November</a:t>
              </a:r>
              <a:endParaRPr b="0" i="0" u="none" strike="noStrike" cap="none" dirty="0">
                <a:solidFill>
                  <a:srgbClr val="52A01E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Decided on a smart agriculture project after meeting with </a:t>
              </a:r>
              <a:r>
                <a:rPr lang="en-US" b="0" i="0" u="none" strike="noStrike" cap="none" dirty="0" err="1">
                  <a:solidFill>
                    <a:schemeClr val="dk1"/>
                  </a:solidFill>
                  <a:ea typeface="Trebuchet MS"/>
                  <a:sym typeface="Trebuchet MS"/>
                </a:rPr>
                <a:t>Dr.Naomi</a:t>
              </a: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0" name="Google Shape;166;p28">
              <a:extLst>
                <a:ext uri="{FF2B5EF4-FFF2-40B4-BE49-F238E27FC236}">
                  <a16:creationId xmlns:a16="http://schemas.microsoft.com/office/drawing/2014/main" id="{B1D24145-7DF3-B7F9-36B4-DB0C7C8BD9AB}"/>
                </a:ext>
              </a:extLst>
            </p:cNvPr>
            <p:cNvSpPr/>
            <p:nvPr/>
          </p:nvSpPr>
          <p:spPr>
            <a:xfrm rot="5400000">
              <a:off x="-109484" y="74150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6FAD1F"/>
            </a:solidFill>
            <a:ln w="19050" cap="rnd" cmpd="sng">
              <a:solidFill>
                <a:srgbClr val="6FAD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7;p28">
              <a:extLst>
                <a:ext uri="{FF2B5EF4-FFF2-40B4-BE49-F238E27FC236}">
                  <a16:creationId xmlns:a16="http://schemas.microsoft.com/office/drawing/2014/main" id="{CC9E81CD-6A2E-5A8A-B263-C828BDAD2C70}"/>
                </a:ext>
              </a:extLst>
            </p:cNvPr>
            <p:cNvSpPr txBox="1"/>
            <p:nvPr/>
          </p:nvSpPr>
          <p:spPr>
            <a:xfrm>
              <a:off x="1" y="88748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2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2" name="Google Shape;168;p28">
              <a:extLst>
                <a:ext uri="{FF2B5EF4-FFF2-40B4-BE49-F238E27FC236}">
                  <a16:creationId xmlns:a16="http://schemas.microsoft.com/office/drawing/2014/main" id="{F53B922E-F406-263A-7C9A-04DE065853A3}"/>
                </a:ext>
              </a:extLst>
            </p:cNvPr>
            <p:cNvSpPr/>
            <p:nvPr/>
          </p:nvSpPr>
          <p:spPr>
            <a:xfrm rot="5400000">
              <a:off x="4316403" y="-317345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6FAD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;p28">
              <a:extLst>
                <a:ext uri="{FF2B5EF4-FFF2-40B4-BE49-F238E27FC236}">
                  <a16:creationId xmlns:a16="http://schemas.microsoft.com/office/drawing/2014/main" id="{5B578A77-388E-A840-2D5B-8744C3C04C09}"/>
                </a:ext>
              </a:extLst>
            </p:cNvPr>
            <p:cNvSpPr txBox="1"/>
            <p:nvPr/>
          </p:nvSpPr>
          <p:spPr>
            <a:xfrm>
              <a:off x="510929" y="65518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6FAD1F"/>
                  </a:solidFill>
                  <a:ea typeface="Trebuchet MS"/>
                  <a:sym typeface="Trebuchet MS"/>
                </a:rPr>
                <a:t>Meeting With Keren</a:t>
              </a:r>
              <a:r>
                <a:rPr lang="en-US" dirty="0">
                  <a:solidFill>
                    <a:srgbClr val="6FAD1F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6FAD1F"/>
                  </a:solidFill>
                  <a:ea typeface="Trebuchet MS"/>
                  <a:sym typeface="Trebuchet MS"/>
                </a:rPr>
                <a:t> November</a:t>
              </a:r>
              <a:endParaRPr b="0" i="0" u="none" strike="noStrike" cap="none" dirty="0">
                <a:solidFill>
                  <a:srgbClr val="6FAD1F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Obtained suggestions and review from a farm manager.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4" name="Google Shape;170;p28">
              <a:extLst>
                <a:ext uri="{FF2B5EF4-FFF2-40B4-BE49-F238E27FC236}">
                  <a16:creationId xmlns:a16="http://schemas.microsoft.com/office/drawing/2014/main" id="{7B34DBE2-8950-01AE-A36C-E852C2E0F081}"/>
                </a:ext>
              </a:extLst>
            </p:cNvPr>
            <p:cNvSpPr/>
            <p:nvPr/>
          </p:nvSpPr>
          <p:spPr>
            <a:xfrm rot="5400000">
              <a:off x="-109484" y="137067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90BC1D"/>
            </a:solidFill>
            <a:ln w="19050" cap="rnd" cmpd="sng">
              <a:solidFill>
                <a:srgbClr val="90BC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1;p28">
              <a:extLst>
                <a:ext uri="{FF2B5EF4-FFF2-40B4-BE49-F238E27FC236}">
                  <a16:creationId xmlns:a16="http://schemas.microsoft.com/office/drawing/2014/main" id="{29963D97-EAD3-64EE-71B3-B1217F820C4D}"/>
                </a:ext>
              </a:extLst>
            </p:cNvPr>
            <p:cNvSpPr txBox="1"/>
            <p:nvPr/>
          </p:nvSpPr>
          <p:spPr>
            <a:xfrm>
              <a:off x="1" y="151665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3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6" name="Google Shape;172;p28">
              <a:extLst>
                <a:ext uri="{FF2B5EF4-FFF2-40B4-BE49-F238E27FC236}">
                  <a16:creationId xmlns:a16="http://schemas.microsoft.com/office/drawing/2014/main" id="{1DA7DE0D-F378-C3A1-3BC5-5BAF022E6D12}"/>
                </a:ext>
              </a:extLst>
            </p:cNvPr>
            <p:cNvSpPr/>
            <p:nvPr/>
          </p:nvSpPr>
          <p:spPr>
            <a:xfrm rot="5400000">
              <a:off x="4316403" y="-2544287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90BC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;p28">
              <a:extLst>
                <a:ext uri="{FF2B5EF4-FFF2-40B4-BE49-F238E27FC236}">
                  <a16:creationId xmlns:a16="http://schemas.microsoft.com/office/drawing/2014/main" id="{C2D85159-D43B-BC6A-63FA-DF392750308A}"/>
                </a:ext>
              </a:extLst>
            </p:cNvPr>
            <p:cNvSpPr txBox="1"/>
            <p:nvPr/>
          </p:nvSpPr>
          <p:spPr>
            <a:xfrm>
              <a:off x="510929" y="128434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90BC1D"/>
                  </a:solidFill>
                  <a:ea typeface="Trebuchet MS"/>
                  <a:sym typeface="Trebuchet MS"/>
                </a:rPr>
                <a:t>Research</a:t>
              </a:r>
              <a:r>
                <a:rPr lang="en-US" dirty="0">
                  <a:solidFill>
                    <a:srgbClr val="90BC1D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90BC1D"/>
                  </a:solidFill>
                  <a:ea typeface="Trebuchet MS"/>
                  <a:sym typeface="Trebuchet MS"/>
                </a:rPr>
                <a:t> November - December</a:t>
              </a:r>
              <a:endParaRPr b="0" i="0" u="none" strike="noStrike" cap="none" dirty="0">
                <a:solidFill>
                  <a:srgbClr val="90BC1D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Conducted a literature review on smart agriculture technologies.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18" name="Google Shape;174;p28">
              <a:extLst>
                <a:ext uri="{FF2B5EF4-FFF2-40B4-BE49-F238E27FC236}">
                  <a16:creationId xmlns:a16="http://schemas.microsoft.com/office/drawing/2014/main" id="{713E8DF7-996F-8DFE-B978-C2F27FD7D2AC}"/>
                </a:ext>
              </a:extLst>
            </p:cNvPr>
            <p:cNvSpPr/>
            <p:nvPr/>
          </p:nvSpPr>
          <p:spPr>
            <a:xfrm rot="5400000">
              <a:off x="-109484" y="199983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B7CB1B"/>
            </a:solidFill>
            <a:ln w="19050" cap="rnd" cmpd="sng">
              <a:solidFill>
                <a:srgbClr val="B7C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5;p28">
              <a:extLst>
                <a:ext uri="{FF2B5EF4-FFF2-40B4-BE49-F238E27FC236}">
                  <a16:creationId xmlns:a16="http://schemas.microsoft.com/office/drawing/2014/main" id="{FC7DEF14-5169-3444-7C03-F19E9BFF98F6}"/>
                </a:ext>
              </a:extLst>
            </p:cNvPr>
            <p:cNvSpPr txBox="1"/>
            <p:nvPr/>
          </p:nvSpPr>
          <p:spPr>
            <a:xfrm>
              <a:off x="1" y="214581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4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0" name="Google Shape;176;p28">
              <a:extLst>
                <a:ext uri="{FF2B5EF4-FFF2-40B4-BE49-F238E27FC236}">
                  <a16:creationId xmlns:a16="http://schemas.microsoft.com/office/drawing/2014/main" id="{F880B001-564E-EACE-151B-FC037B2D69B6}"/>
                </a:ext>
              </a:extLst>
            </p:cNvPr>
            <p:cNvSpPr/>
            <p:nvPr/>
          </p:nvSpPr>
          <p:spPr>
            <a:xfrm rot="5400000">
              <a:off x="4316403" y="-191512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B7CB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;p28">
              <a:extLst>
                <a:ext uri="{FF2B5EF4-FFF2-40B4-BE49-F238E27FC236}">
                  <a16:creationId xmlns:a16="http://schemas.microsoft.com/office/drawing/2014/main" id="{BC711F96-9298-92DE-1CD8-6AF7A6FB73A1}"/>
                </a:ext>
              </a:extLst>
            </p:cNvPr>
            <p:cNvSpPr txBox="1"/>
            <p:nvPr/>
          </p:nvSpPr>
          <p:spPr>
            <a:xfrm>
              <a:off x="510929" y="191351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B7CB1B"/>
                  </a:solidFill>
                  <a:ea typeface="Trebuchet MS"/>
                  <a:sym typeface="Trebuchet MS"/>
                </a:rPr>
                <a:t>Stakeholder Meetings</a:t>
              </a:r>
              <a:r>
                <a:rPr lang="en-US" dirty="0">
                  <a:solidFill>
                    <a:srgbClr val="B7CB1B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B7CB1B"/>
                  </a:solidFill>
                  <a:ea typeface="Trebuchet MS"/>
                  <a:sym typeface="Trebuchet MS"/>
                </a:rPr>
                <a:t> November – January</a:t>
              </a:r>
              <a:endParaRPr b="0" i="0" u="none" strike="noStrike" cap="none" dirty="0">
                <a:solidFill>
                  <a:srgbClr val="B7CB1B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Held four meetings to refine the project idea and clarify requirements.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2" name="Google Shape;178;p28">
              <a:extLst>
                <a:ext uri="{FF2B5EF4-FFF2-40B4-BE49-F238E27FC236}">
                  <a16:creationId xmlns:a16="http://schemas.microsoft.com/office/drawing/2014/main" id="{23235AD7-5B56-F998-BB3D-790AB78D7554}"/>
                </a:ext>
              </a:extLst>
            </p:cNvPr>
            <p:cNvSpPr/>
            <p:nvPr/>
          </p:nvSpPr>
          <p:spPr>
            <a:xfrm rot="5400000">
              <a:off x="-109484" y="2629001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D9CE1A"/>
            </a:solidFill>
            <a:ln w="19050" cap="rnd" cmpd="sng">
              <a:solidFill>
                <a:srgbClr val="D9CE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;p28">
              <a:extLst>
                <a:ext uri="{FF2B5EF4-FFF2-40B4-BE49-F238E27FC236}">
                  <a16:creationId xmlns:a16="http://schemas.microsoft.com/office/drawing/2014/main" id="{E20CB207-4547-ABD7-F9A7-AFA8ECADF182}"/>
                </a:ext>
              </a:extLst>
            </p:cNvPr>
            <p:cNvSpPr txBox="1"/>
            <p:nvPr/>
          </p:nvSpPr>
          <p:spPr>
            <a:xfrm>
              <a:off x="1" y="277498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>
                  <a:solidFill>
                    <a:schemeClr val="lt1"/>
                  </a:solidFill>
                  <a:ea typeface="Trebuchet MS"/>
                  <a:sym typeface="Trebuchet MS"/>
                </a:rPr>
                <a:t>5</a:t>
              </a:r>
              <a:endParaRPr b="0" i="0" u="none" strike="noStrike" cap="none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4" name="Google Shape;180;p28">
              <a:extLst>
                <a:ext uri="{FF2B5EF4-FFF2-40B4-BE49-F238E27FC236}">
                  <a16:creationId xmlns:a16="http://schemas.microsoft.com/office/drawing/2014/main" id="{81AC1A65-61F5-7605-2A98-415D0106A5FE}"/>
                </a:ext>
              </a:extLst>
            </p:cNvPr>
            <p:cNvSpPr/>
            <p:nvPr/>
          </p:nvSpPr>
          <p:spPr>
            <a:xfrm rot="5400000">
              <a:off x="4316403" y="-1285957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D9CE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1;p28">
              <a:extLst>
                <a:ext uri="{FF2B5EF4-FFF2-40B4-BE49-F238E27FC236}">
                  <a16:creationId xmlns:a16="http://schemas.microsoft.com/office/drawing/2014/main" id="{A200E387-87D3-3BB1-AF37-2EA46EA980A7}"/>
                </a:ext>
              </a:extLst>
            </p:cNvPr>
            <p:cNvSpPr txBox="1"/>
            <p:nvPr/>
          </p:nvSpPr>
          <p:spPr>
            <a:xfrm>
              <a:off x="510929" y="254267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D9CE1A"/>
                  </a:solidFill>
                  <a:ea typeface="Trebuchet MS"/>
                  <a:sym typeface="Trebuchet MS"/>
                </a:rPr>
                <a:t>Final Idea</a:t>
              </a:r>
              <a:r>
                <a:rPr lang="en-US" dirty="0">
                  <a:solidFill>
                    <a:srgbClr val="D9CE1A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D9CE1A"/>
                  </a:solidFill>
                  <a:ea typeface="Trebuchet MS"/>
                  <a:sym typeface="Trebuchet MS"/>
                </a:rPr>
                <a:t> December</a:t>
              </a:r>
              <a:endParaRPr b="0" i="0" u="none" strike="noStrike" cap="none" dirty="0">
                <a:solidFill>
                  <a:srgbClr val="D9CE1A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Chose early  disease detection for Avocado trees as the focus.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6" name="Google Shape;182;p28">
              <a:extLst>
                <a:ext uri="{FF2B5EF4-FFF2-40B4-BE49-F238E27FC236}">
                  <a16:creationId xmlns:a16="http://schemas.microsoft.com/office/drawing/2014/main" id="{32523F9C-EA98-F6C2-5CC2-A328250098B9}"/>
                </a:ext>
              </a:extLst>
            </p:cNvPr>
            <p:cNvSpPr/>
            <p:nvPr/>
          </p:nvSpPr>
          <p:spPr>
            <a:xfrm rot="5400000">
              <a:off x="-109484" y="3258166"/>
              <a:ext cx="729898" cy="510929"/>
            </a:xfrm>
            <a:prstGeom prst="chevron">
              <a:avLst>
                <a:gd name="adj" fmla="val 50000"/>
              </a:avLst>
            </a:prstGeom>
            <a:solidFill>
              <a:srgbClr val="E7B91A"/>
            </a:solidFill>
            <a:ln w="19050" cap="rnd" cmpd="sng">
              <a:solidFill>
                <a:srgbClr val="E7B9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3;p28">
              <a:extLst>
                <a:ext uri="{FF2B5EF4-FFF2-40B4-BE49-F238E27FC236}">
                  <a16:creationId xmlns:a16="http://schemas.microsoft.com/office/drawing/2014/main" id="{A55C14ED-D870-D432-4303-55B2856281CA}"/>
                </a:ext>
              </a:extLst>
            </p:cNvPr>
            <p:cNvSpPr txBox="1"/>
            <p:nvPr/>
          </p:nvSpPr>
          <p:spPr>
            <a:xfrm>
              <a:off x="1" y="340414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lang="en-US" b="0" i="0" u="none" strike="noStrike" cap="none" dirty="0">
                  <a:solidFill>
                    <a:schemeClr val="lt1"/>
                  </a:solidFill>
                  <a:ea typeface="Trebuchet MS"/>
                  <a:sym typeface="Trebuchet MS"/>
                </a:rPr>
                <a:t>6</a:t>
              </a:r>
              <a:endParaRPr b="0" i="0" u="none" strike="noStrike" cap="none" dirty="0">
                <a:solidFill>
                  <a:schemeClr val="lt1"/>
                </a:solidFill>
                <a:ea typeface="Trebuchet MS"/>
                <a:sym typeface="Trebuchet MS"/>
              </a:endParaRPr>
            </a:p>
          </p:txBody>
        </p:sp>
        <p:sp>
          <p:nvSpPr>
            <p:cNvPr id="28" name="Google Shape;184;p28">
              <a:extLst>
                <a:ext uri="{FF2B5EF4-FFF2-40B4-BE49-F238E27FC236}">
                  <a16:creationId xmlns:a16="http://schemas.microsoft.com/office/drawing/2014/main" id="{E60A9518-9B60-599C-62C1-C8BA9B283B62}"/>
                </a:ext>
              </a:extLst>
            </p:cNvPr>
            <p:cNvSpPr/>
            <p:nvPr/>
          </p:nvSpPr>
          <p:spPr>
            <a:xfrm rot="5400000">
              <a:off x="4316403" y="-656792"/>
              <a:ext cx="474434" cy="80853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9050" cap="rnd" cmpd="sng">
              <a:solidFill>
                <a:srgbClr val="E7B91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;p28">
              <a:extLst>
                <a:ext uri="{FF2B5EF4-FFF2-40B4-BE49-F238E27FC236}">
                  <a16:creationId xmlns:a16="http://schemas.microsoft.com/office/drawing/2014/main" id="{97E0C080-7021-BEC4-B46E-65A6B1B22DE3}"/>
                </a:ext>
              </a:extLst>
            </p:cNvPr>
            <p:cNvSpPr txBox="1"/>
            <p:nvPr/>
          </p:nvSpPr>
          <p:spPr>
            <a:xfrm>
              <a:off x="510929" y="317184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0150" rIns="10150" bIns="101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rgbClr val="E7B91A"/>
                  </a:solidFill>
                  <a:ea typeface="Trebuchet MS"/>
                  <a:sym typeface="Trebuchet MS"/>
                </a:rPr>
                <a:t>Documentation</a:t>
              </a:r>
              <a:r>
                <a:rPr lang="en-US" dirty="0">
                  <a:solidFill>
                    <a:srgbClr val="E7B91A"/>
                  </a:solidFill>
                  <a:ea typeface="Trebuchet MS"/>
                  <a:sym typeface="Trebuchet MS"/>
                </a:rPr>
                <a:t>,</a:t>
              </a:r>
              <a:r>
                <a:rPr lang="en-US" b="0" i="0" u="none" strike="noStrike" cap="none" dirty="0">
                  <a:solidFill>
                    <a:srgbClr val="E7B91A"/>
                  </a:solidFill>
                  <a:ea typeface="Trebuchet MS"/>
                  <a:sym typeface="Trebuchet MS"/>
                </a:rPr>
                <a:t> November - January</a:t>
              </a:r>
              <a:endParaRPr b="0" i="0" u="none" strike="noStrike" cap="none" dirty="0">
                <a:solidFill>
                  <a:srgbClr val="E7B91A"/>
                </a:solidFill>
                <a:ea typeface="Trebuchet MS"/>
                <a:sym typeface="Trebuchet MS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 panose="020B0604020202020204" pitchFamily="34" charset="0"/>
                <a:buChar char="•"/>
              </a:pPr>
              <a:r>
                <a:rPr lang="en-US" b="0" i="0" u="none" strike="noStrike" cap="none" dirty="0">
                  <a:solidFill>
                    <a:schemeClr val="dk1"/>
                  </a:solidFill>
                  <a:ea typeface="Trebuchet MS"/>
                  <a:sym typeface="Trebuchet MS"/>
                </a:rPr>
                <a:t>Writing the project book and planning for Phase B.</a:t>
              </a:r>
              <a:endParaRPr b="0" i="0" u="none" strike="noStrike" cap="none" dirty="0">
                <a:solidFill>
                  <a:schemeClr val="dk1"/>
                </a:solidFill>
                <a:ea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2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6CF72-933A-740D-1CA0-8120EB9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mtClean="0"/>
              <a:t>4</a:t>
            </a:fld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3E2F2-2A6F-4F29-DDEF-5C20E02839CE}"/>
              </a:ext>
            </a:extLst>
          </p:cNvPr>
          <p:cNvSpPr txBox="1"/>
          <p:nvPr/>
        </p:nvSpPr>
        <p:spPr>
          <a:xfrm>
            <a:off x="977564" y="645513"/>
            <a:ext cx="93575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Avocado Tree Diseases – Part 1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oogle Shape;193;p29" descr="A person holding a fruit on a tree&#10;&#10;Description automatically generated">
            <a:extLst>
              <a:ext uri="{FF2B5EF4-FFF2-40B4-BE49-F238E27FC236}">
                <a16:creationId xmlns:a16="http://schemas.microsoft.com/office/drawing/2014/main" id="{3112CC17-B3EF-5D1D-712F-619BCA0C09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6344" y="1722601"/>
            <a:ext cx="3361673" cy="4022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88689-8FA2-4D2F-4D6E-1FA80155C40C}"/>
              </a:ext>
            </a:extLst>
          </p:cNvPr>
          <p:cNvSpPr txBox="1"/>
          <p:nvPr/>
        </p:nvSpPr>
        <p:spPr>
          <a:xfrm>
            <a:off x="977564" y="2047191"/>
            <a:ext cx="276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 dirty="0"/>
              <a:t>A Healthy Avocado Tree</a:t>
            </a:r>
          </a:p>
        </p:txBody>
      </p:sp>
      <p:sp>
        <p:nvSpPr>
          <p:cNvPr id="8" name="Google Shape;194;p29">
            <a:extLst>
              <a:ext uri="{FF2B5EF4-FFF2-40B4-BE49-F238E27FC236}">
                <a16:creationId xmlns:a16="http://schemas.microsoft.com/office/drawing/2014/main" id="{84FFB559-7A24-1A08-6DE2-BDDD7396A16D}"/>
              </a:ext>
            </a:extLst>
          </p:cNvPr>
          <p:cNvSpPr txBox="1"/>
          <p:nvPr/>
        </p:nvSpPr>
        <p:spPr>
          <a:xfrm>
            <a:off x="397318" y="6534625"/>
            <a:ext cx="612616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https://homesteadandchill.com/how-to-grow-avocados/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192884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A24BA-D972-C5E8-36E4-854B6EE2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5</a:t>
            </a:fld>
            <a:endParaRPr lang="he-IL" sz="1400" dirty="0"/>
          </a:p>
        </p:txBody>
      </p:sp>
      <p:sp>
        <p:nvSpPr>
          <p:cNvPr id="3" name="Google Shape;200;p30">
            <a:extLst>
              <a:ext uri="{FF2B5EF4-FFF2-40B4-BE49-F238E27FC236}">
                <a16:creationId xmlns:a16="http://schemas.microsoft.com/office/drawing/2014/main" id="{3951FA23-E105-3ECA-F06F-47040EC31D85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6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 dirty="0">
                <a:latin typeface="+mn-lt"/>
              </a:rPr>
              <a:t>Avocado Tree Diseases – Part 2</a:t>
            </a:r>
          </a:p>
        </p:txBody>
      </p:sp>
      <p:sp>
        <p:nvSpPr>
          <p:cNvPr id="4" name="Google Shape;201;p30">
            <a:extLst>
              <a:ext uri="{FF2B5EF4-FFF2-40B4-BE49-F238E27FC236}">
                <a16:creationId xmlns:a16="http://schemas.microsoft.com/office/drawing/2014/main" id="{D938E44D-ABF7-2C2C-5778-AC2C16A0C6B7}"/>
              </a:ext>
            </a:extLst>
          </p:cNvPr>
          <p:cNvSpPr txBox="1">
            <a:spLocks/>
          </p:cNvSpPr>
          <p:nvPr/>
        </p:nvSpPr>
        <p:spPr>
          <a:xfrm>
            <a:off x="791633" y="1478627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 panose="020F0502020204030204" pitchFamily="34" charset="0"/>
              <a:buChar char="►"/>
            </a:pPr>
            <a:r>
              <a:rPr lang="en-US" sz="1800" dirty="0">
                <a:solidFill>
                  <a:schemeClr val="tx1"/>
                </a:solidFill>
              </a:rPr>
              <a:t>Laurel Wilt Disease</a:t>
            </a:r>
          </a:p>
          <a:p>
            <a:pPr marL="342900" indent="-251459" algn="l" rtl="0">
              <a:spcBef>
                <a:spcPts val="1000"/>
              </a:spcBef>
              <a:spcAft>
                <a:spcPts val="0"/>
              </a:spcAft>
              <a:buSzPts val="1440"/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5" name="Google Shape;202;p30">
            <a:extLst>
              <a:ext uri="{FF2B5EF4-FFF2-40B4-BE49-F238E27FC236}">
                <a16:creationId xmlns:a16="http://schemas.microsoft.com/office/drawing/2014/main" id="{544682B2-DD17-2500-C09A-21C951F1448B}"/>
              </a:ext>
            </a:extLst>
          </p:cNvPr>
          <p:cNvSpPr txBox="1">
            <a:spLocks/>
          </p:cNvSpPr>
          <p:nvPr/>
        </p:nvSpPr>
        <p:spPr>
          <a:xfrm>
            <a:off x="6557229" y="1478626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Calibri" panose="020F0502020204030204" pitchFamily="34" charset="0"/>
              <a:buChar char="►"/>
            </a:pPr>
            <a:r>
              <a:rPr lang="en-US" sz="1800" dirty="0">
                <a:solidFill>
                  <a:schemeClr val="tx1"/>
                </a:solidFill>
              </a:rPr>
              <a:t>Root Rot Disease</a:t>
            </a:r>
          </a:p>
        </p:txBody>
      </p:sp>
      <p:pic>
        <p:nvPicPr>
          <p:cNvPr id="6" name="Google Shape;204;p30">
            <a:extLst>
              <a:ext uri="{FF2B5EF4-FFF2-40B4-BE49-F238E27FC236}">
                <a16:creationId xmlns:a16="http://schemas.microsoft.com/office/drawing/2014/main" id="{E9AF0702-728C-F215-98FD-EE25EF1B66A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2657" y="2497136"/>
            <a:ext cx="3416942" cy="22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6;p30">
            <a:extLst>
              <a:ext uri="{FF2B5EF4-FFF2-40B4-BE49-F238E27FC236}">
                <a16:creationId xmlns:a16="http://schemas.microsoft.com/office/drawing/2014/main" id="{54FC1EEF-9880-5AEF-8A60-5F29069C7A7F}"/>
              </a:ext>
            </a:extLst>
          </p:cNvPr>
          <p:cNvSpPr txBox="1"/>
          <p:nvPr/>
        </p:nvSpPr>
        <p:spPr>
          <a:xfrm>
            <a:off x="1002657" y="4816806"/>
            <a:ext cx="435342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https://ucanr.edu/blogs/blogcore/postdetail.cfm?postnum=24850</a:t>
            </a:r>
            <a:endParaRPr sz="9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Google Shape;203;p30">
            <a:extLst>
              <a:ext uri="{FF2B5EF4-FFF2-40B4-BE49-F238E27FC236}">
                <a16:creationId xmlns:a16="http://schemas.microsoft.com/office/drawing/2014/main" id="{932DF310-EF35-5E14-0251-E2190AE531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6835" y="2687596"/>
            <a:ext cx="3764821" cy="17870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5;p30">
            <a:extLst>
              <a:ext uri="{FF2B5EF4-FFF2-40B4-BE49-F238E27FC236}">
                <a16:creationId xmlns:a16="http://schemas.microsoft.com/office/drawing/2014/main" id="{9FEAE068-A3D3-F4E1-2C25-CD9785023CD8}"/>
              </a:ext>
            </a:extLst>
          </p:cNvPr>
          <p:cNvSpPr txBox="1"/>
          <p:nvPr/>
        </p:nvSpPr>
        <p:spPr>
          <a:xfrm>
            <a:off x="6690811" y="4619043"/>
            <a:ext cx="449853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Ayyandurai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M.,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Theradimani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M., Harish, S.,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Manonmani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K., Madhu, G. S., Raja, I. Y., ... &amp;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Pushpam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A. K. (2024). Bioprospecting of microbial agents and their metabolites as potential inhibitors of Phytophthora </a:t>
            </a:r>
            <a:r>
              <a:rPr lang="en-US" sz="900" b="0" i="0" u="none" strike="noStrik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cinnamomi</a:t>
            </a:r>
            <a:r>
              <a:rPr lang="en-US" sz="900" b="0" i="0" u="none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the causal agent of avocado root rot. Physiological and Molecular Plant Pathology, 133, 102362.</a:t>
            </a:r>
            <a:endParaRPr sz="9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7751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EC995-3623-B4AD-C311-4705E416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6</a:t>
            </a:fld>
            <a:endParaRPr lang="he-IL" sz="1400" dirty="0"/>
          </a:p>
        </p:txBody>
      </p:sp>
      <p:sp>
        <p:nvSpPr>
          <p:cNvPr id="3" name="Google Shape;212;p3">
            <a:extLst>
              <a:ext uri="{FF2B5EF4-FFF2-40B4-BE49-F238E27FC236}">
                <a16:creationId xmlns:a16="http://schemas.microsoft.com/office/drawing/2014/main" id="{32C179BB-746C-0EFD-ED04-21FCAD66CEF5}"/>
              </a:ext>
            </a:extLst>
          </p:cNvPr>
          <p:cNvSpPr txBox="1">
            <a:spLocks/>
          </p:cNvSpPr>
          <p:nvPr/>
        </p:nvSpPr>
        <p:spPr>
          <a:xfrm>
            <a:off x="762000" y="618744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Play"/>
              <a:buNone/>
            </a:pPr>
            <a:r>
              <a:rPr lang="en-US" sz="4400" dirty="0">
                <a:latin typeface="+mn-lt"/>
              </a:rPr>
              <a:t>Problem Statement</a:t>
            </a:r>
          </a:p>
        </p:txBody>
      </p:sp>
      <p:grpSp>
        <p:nvGrpSpPr>
          <p:cNvPr id="4" name="Google Shape;213;p3">
            <a:extLst>
              <a:ext uri="{FF2B5EF4-FFF2-40B4-BE49-F238E27FC236}">
                <a16:creationId xmlns:a16="http://schemas.microsoft.com/office/drawing/2014/main" id="{8AFD5F1A-2E3B-4695-DF55-C59168FA481F}"/>
              </a:ext>
            </a:extLst>
          </p:cNvPr>
          <p:cNvGrpSpPr/>
          <p:nvPr/>
        </p:nvGrpSpPr>
        <p:grpSpPr>
          <a:xfrm>
            <a:off x="769509" y="2739956"/>
            <a:ext cx="10652981" cy="2126255"/>
            <a:chOff x="7509" y="477220"/>
            <a:chExt cx="10652981" cy="2126255"/>
          </a:xfrm>
        </p:grpSpPr>
        <p:sp>
          <p:nvSpPr>
            <p:cNvPr id="5" name="Google Shape;214;p3">
              <a:extLst>
                <a:ext uri="{FF2B5EF4-FFF2-40B4-BE49-F238E27FC236}">
                  <a16:creationId xmlns:a16="http://schemas.microsoft.com/office/drawing/2014/main" id="{DE435A21-B87E-DEF6-4CA3-F271342FE65D}"/>
                </a:ext>
              </a:extLst>
            </p:cNvPr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" name="Google Shape;215;p3">
              <a:extLst>
                <a:ext uri="{FF2B5EF4-FFF2-40B4-BE49-F238E27FC236}">
                  <a16:creationId xmlns:a16="http://schemas.microsoft.com/office/drawing/2014/main" id="{6DDC8CFE-0670-D6CB-B752-FCCA839C56F9}"/>
                </a:ext>
              </a:extLst>
            </p:cNvPr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" name="Google Shape;216;p3">
              <a:extLst>
                <a:ext uri="{FF2B5EF4-FFF2-40B4-BE49-F238E27FC236}">
                  <a16:creationId xmlns:a16="http://schemas.microsoft.com/office/drawing/2014/main" id="{9C51158D-61C7-8982-1785-D650F5150BED}"/>
                </a:ext>
              </a:extLst>
            </p:cNvPr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High susceptibility of avocado trees to diseases.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" name="Google Shape;217;p3">
              <a:extLst>
                <a:ext uri="{FF2B5EF4-FFF2-40B4-BE49-F238E27FC236}">
                  <a16:creationId xmlns:a16="http://schemas.microsoft.com/office/drawing/2014/main" id="{7D9E52FB-E2D2-D8ED-41F8-6E7411C2227D}"/>
                </a:ext>
              </a:extLst>
            </p:cNvPr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Google Shape;218;p3">
              <a:extLst>
                <a:ext uri="{FF2B5EF4-FFF2-40B4-BE49-F238E27FC236}">
                  <a16:creationId xmlns:a16="http://schemas.microsoft.com/office/drawing/2014/main" id="{6628FE74-EBA6-0C0A-EA46-A83B9647D608}"/>
                </a:ext>
              </a:extLst>
            </p:cNvPr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219;p3">
              <a:extLst>
                <a:ext uri="{FF2B5EF4-FFF2-40B4-BE49-F238E27FC236}">
                  <a16:creationId xmlns:a16="http://schemas.microsoft.com/office/drawing/2014/main" id="{0027D987-5F24-9581-6A87-5117B2C64F87}"/>
                </a:ext>
              </a:extLst>
            </p:cNvPr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Challenges with early-stage disease detection.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220;p3">
              <a:extLst>
                <a:ext uri="{FF2B5EF4-FFF2-40B4-BE49-F238E27FC236}">
                  <a16:creationId xmlns:a16="http://schemas.microsoft.com/office/drawing/2014/main" id="{7BBFA6C2-2D60-6683-B6A7-6593AA54EB07}"/>
                </a:ext>
              </a:extLst>
            </p:cNvPr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221;p3">
              <a:extLst>
                <a:ext uri="{FF2B5EF4-FFF2-40B4-BE49-F238E27FC236}">
                  <a16:creationId xmlns:a16="http://schemas.microsoft.com/office/drawing/2014/main" id="{31874305-09D8-7D98-A69C-2730693B6D23}"/>
                </a:ext>
              </a:extLst>
            </p:cNvPr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222;p3">
              <a:extLst>
                <a:ext uri="{FF2B5EF4-FFF2-40B4-BE49-F238E27FC236}">
                  <a16:creationId xmlns:a16="http://schemas.microsoft.com/office/drawing/2014/main" id="{F3575E2C-0D4B-F254-7CB9-D0473848E1AB}"/>
                </a:ext>
              </a:extLst>
            </p:cNvPr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Manual methods: time-consuming and error-prone.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223;p3">
              <a:extLst>
                <a:ext uri="{FF2B5EF4-FFF2-40B4-BE49-F238E27FC236}">
                  <a16:creationId xmlns:a16="http://schemas.microsoft.com/office/drawing/2014/main" id="{82675592-E6EA-5C28-6584-99A6822A105C}"/>
                </a:ext>
              </a:extLst>
            </p:cNvPr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224;p3">
              <a:extLst>
                <a:ext uri="{FF2B5EF4-FFF2-40B4-BE49-F238E27FC236}">
                  <a16:creationId xmlns:a16="http://schemas.microsoft.com/office/drawing/2014/main" id="{E0DCD9B7-6A93-F154-651C-0DA9A5F230E1}"/>
                </a:ext>
              </a:extLst>
            </p:cNvPr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225;p3">
              <a:extLst>
                <a:ext uri="{FF2B5EF4-FFF2-40B4-BE49-F238E27FC236}">
                  <a16:creationId xmlns:a16="http://schemas.microsoft.com/office/drawing/2014/main" id="{27801C32-52DA-2405-CAB1-2B58CC3828A4}"/>
                </a:ext>
              </a:extLst>
            </p:cNvPr>
            <p:cNvSpPr txBox="1"/>
            <p:nvPr/>
          </p:nvSpPr>
          <p:spPr>
            <a:xfrm>
              <a:off x="8306250" y="1850775"/>
              <a:ext cx="2354100" cy="7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+mj-cs"/>
                  <a:sym typeface="Arial"/>
                </a:rPr>
                <a:t>Economic losses in preharvest, harvest, and packinghouse stages.</a:t>
              </a:r>
              <a:endParaRPr sz="1800" dirty="0">
                <a:solidFill>
                  <a:schemeClr val="dk1"/>
                </a:solidFill>
                <a:ea typeface="Trebuchet MS"/>
                <a:cs typeface="+mj-cs"/>
                <a:sym typeface="Trebuchet M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AFFA07-3CE2-E20A-4F90-C6275975D4D5}"/>
              </a:ext>
            </a:extLst>
          </p:cNvPr>
          <p:cNvSpPr txBox="1"/>
          <p:nvPr/>
        </p:nvSpPr>
        <p:spPr>
          <a:xfrm>
            <a:off x="392273" y="6411515"/>
            <a:ext cx="84507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https://www.statista.com/statistics/593211/global-avocado-production-by-country/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078BF-18F3-87C1-869E-09DB3C3B93DB}"/>
              </a:ext>
            </a:extLst>
          </p:cNvPr>
          <p:cNvSpPr txBox="1"/>
          <p:nvPr/>
        </p:nvSpPr>
        <p:spPr>
          <a:xfrm>
            <a:off x="392273" y="6590878"/>
            <a:ext cx="81687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https://greenarborists.com/five-common-diseases-of-avocado-trees/</a:t>
            </a:r>
            <a:endParaRPr lang="he-I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0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128AE8-17E4-9524-705F-F01B9E3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7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AE776-8DEF-49BF-848C-0689005D08D4}"/>
              </a:ext>
            </a:extLst>
          </p:cNvPr>
          <p:cNvSpPr txBox="1"/>
          <p:nvPr/>
        </p:nvSpPr>
        <p:spPr>
          <a:xfrm>
            <a:off x="929439" y="801923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oogle Shape;232;p4">
            <a:extLst>
              <a:ext uri="{FF2B5EF4-FFF2-40B4-BE49-F238E27FC236}">
                <a16:creationId xmlns:a16="http://schemas.microsoft.com/office/drawing/2014/main" id="{CC780837-8CCF-245C-221A-DA34439272F6}"/>
              </a:ext>
            </a:extLst>
          </p:cNvPr>
          <p:cNvGrpSpPr/>
          <p:nvPr/>
        </p:nvGrpSpPr>
        <p:grpSpPr>
          <a:xfrm>
            <a:off x="769509" y="2498592"/>
            <a:ext cx="10652981" cy="2093560"/>
            <a:chOff x="7509" y="477220"/>
            <a:chExt cx="10652981" cy="2093560"/>
          </a:xfrm>
        </p:grpSpPr>
        <p:sp>
          <p:nvSpPr>
            <p:cNvPr id="6" name="Google Shape;233;p4">
              <a:extLst>
                <a:ext uri="{FF2B5EF4-FFF2-40B4-BE49-F238E27FC236}">
                  <a16:creationId xmlns:a16="http://schemas.microsoft.com/office/drawing/2014/main" id="{FF2A12BD-BDE5-C876-5CB8-7336B323C3B5}"/>
                </a:ext>
              </a:extLst>
            </p:cNvPr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7" name="Google Shape;234;p4">
              <a:extLst>
                <a:ext uri="{FF2B5EF4-FFF2-40B4-BE49-F238E27FC236}">
                  <a16:creationId xmlns:a16="http://schemas.microsoft.com/office/drawing/2014/main" id="{0A1E6D58-DCA0-D436-7BF1-D3713882B745}"/>
                </a:ext>
              </a:extLst>
            </p:cNvPr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" name="Google Shape;235;p4">
              <a:extLst>
                <a:ext uri="{FF2B5EF4-FFF2-40B4-BE49-F238E27FC236}">
                  <a16:creationId xmlns:a16="http://schemas.microsoft.com/office/drawing/2014/main" id="{B753A783-A812-78F1-FB1C-B323F836DF94}"/>
                </a:ext>
              </a:extLst>
            </p:cNvPr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Develop a real-time IoT-based disease detection system.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Google Shape;236;p4">
              <a:extLst>
                <a:ext uri="{FF2B5EF4-FFF2-40B4-BE49-F238E27FC236}">
                  <a16:creationId xmlns:a16="http://schemas.microsoft.com/office/drawing/2014/main" id="{DF55AF59-8111-C1DD-F34E-36084D1C0704}"/>
                </a:ext>
              </a:extLst>
            </p:cNvPr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Google Shape;237;p4">
              <a:extLst>
                <a:ext uri="{FF2B5EF4-FFF2-40B4-BE49-F238E27FC236}">
                  <a16:creationId xmlns:a16="http://schemas.microsoft.com/office/drawing/2014/main" id="{667A874E-A496-49D4-BFD9-77C3771A8C70}"/>
                </a:ext>
              </a:extLst>
            </p:cNvPr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Google Shape;238;p4">
              <a:extLst>
                <a:ext uri="{FF2B5EF4-FFF2-40B4-BE49-F238E27FC236}">
                  <a16:creationId xmlns:a16="http://schemas.microsoft.com/office/drawing/2014/main" id="{FB170F8A-7065-E862-D5FC-C768DF5F33DA}"/>
                </a:ext>
              </a:extLst>
            </p:cNvPr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Integrate environmental monitoring with image analysis.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Google Shape;239;p4">
              <a:extLst>
                <a:ext uri="{FF2B5EF4-FFF2-40B4-BE49-F238E27FC236}">
                  <a16:creationId xmlns:a16="http://schemas.microsoft.com/office/drawing/2014/main" id="{64C1E6D1-321D-F2D1-A4D7-A95768061B91}"/>
                </a:ext>
              </a:extLst>
            </p:cNvPr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240;p4">
              <a:extLst>
                <a:ext uri="{FF2B5EF4-FFF2-40B4-BE49-F238E27FC236}">
                  <a16:creationId xmlns:a16="http://schemas.microsoft.com/office/drawing/2014/main" id="{8B1BAF0C-9515-0325-24D8-A2C920214596}"/>
                </a:ext>
              </a:extLst>
            </p:cNvPr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Google Shape;241;p4">
              <a:extLst>
                <a:ext uri="{FF2B5EF4-FFF2-40B4-BE49-F238E27FC236}">
                  <a16:creationId xmlns:a16="http://schemas.microsoft.com/office/drawing/2014/main" id="{901409FA-AD81-3E05-36C7-0CD2221CF3AF}"/>
                </a:ext>
              </a:extLst>
            </p:cNvPr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Enhance precision and reliability in avocado farming.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242;p4">
              <a:extLst>
                <a:ext uri="{FF2B5EF4-FFF2-40B4-BE49-F238E27FC236}">
                  <a16:creationId xmlns:a16="http://schemas.microsoft.com/office/drawing/2014/main" id="{52D33FF7-E691-F3EE-92A5-09CC4053BCE9}"/>
                </a:ext>
              </a:extLst>
            </p:cNvPr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243;p4">
              <a:extLst>
                <a:ext uri="{FF2B5EF4-FFF2-40B4-BE49-F238E27FC236}">
                  <a16:creationId xmlns:a16="http://schemas.microsoft.com/office/drawing/2014/main" id="{9BA1AB8A-7105-6300-E9C6-85395191EFFA}"/>
                </a:ext>
              </a:extLst>
            </p:cNvPr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244;p4">
              <a:extLst>
                <a:ext uri="{FF2B5EF4-FFF2-40B4-BE49-F238E27FC236}">
                  <a16:creationId xmlns:a16="http://schemas.microsoft.com/office/drawing/2014/main" id="{F265F2B5-9C06-9033-0603-46803D7DF156}"/>
                </a:ext>
              </a:extLst>
            </p:cNvPr>
            <p:cNvSpPr txBox="1"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Promote sustainable and data-driven agricultural practices.</a:t>
              </a:r>
              <a:endParaRPr sz="1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2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30294-4DBD-E9A9-6EB3-B321645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8</a:t>
            </a:fld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1904-9FB0-11CD-094D-655F5C1ECE46}"/>
              </a:ext>
            </a:extLst>
          </p:cNvPr>
          <p:cNvSpPr txBox="1"/>
          <p:nvPr/>
        </p:nvSpPr>
        <p:spPr>
          <a:xfrm>
            <a:off x="989597" y="621449"/>
            <a:ext cx="6093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Solution</a:t>
            </a:r>
            <a:endParaRPr lang="he-IL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251;p5">
            <a:extLst>
              <a:ext uri="{FF2B5EF4-FFF2-40B4-BE49-F238E27FC236}">
                <a16:creationId xmlns:a16="http://schemas.microsoft.com/office/drawing/2014/main" id="{C92F4A3B-514B-CE25-6150-217E23131307}"/>
              </a:ext>
            </a:extLst>
          </p:cNvPr>
          <p:cNvSpPr txBox="1">
            <a:spLocks/>
          </p:cNvSpPr>
          <p:nvPr/>
        </p:nvSpPr>
        <p:spPr>
          <a:xfrm>
            <a:off x="989597" y="1918608"/>
            <a:ext cx="8814600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66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/>
              <a:t>System</a:t>
            </a:r>
            <a:r>
              <a:rPr lang="en-US" sz="1800" dirty="0"/>
              <a:t>: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/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Web application enhances accessibility and greater efficiency.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Sensor integration for real-time data collection.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Machine learning for disease detection.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Data and image analysis.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/>
          </a:p>
          <a:p>
            <a:pPr marL="228600" indent="-2667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/>
              <a:t>Key Features</a:t>
            </a:r>
            <a:r>
              <a:rPr lang="en-US" sz="1800" dirty="0"/>
              <a:t>: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Alerts and actionable insights.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Real-time updates.</a:t>
            </a:r>
          </a:p>
          <a:p>
            <a:pPr marL="742950" lvl="1" indent="-311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Disease-specific recommendations.</a:t>
            </a:r>
          </a:p>
          <a:p>
            <a:pPr marL="742950" lvl="1" indent="-14478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22860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75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CC0D-1314-11DD-24E1-B91866E0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C6E7-82A7-49FF-A6B2-E1B11588A1A2}" type="slidenum">
              <a:rPr lang="he-IL" sz="1400" smtClean="0"/>
              <a:t>9</a:t>
            </a:fld>
            <a:endParaRPr lang="he-IL" sz="1400" dirty="0"/>
          </a:p>
        </p:txBody>
      </p:sp>
      <p:sp>
        <p:nvSpPr>
          <p:cNvPr id="3" name="Google Shape;259;g32c74bbe176_0_0">
            <a:extLst>
              <a:ext uri="{FF2B5EF4-FFF2-40B4-BE49-F238E27FC236}">
                <a16:creationId xmlns:a16="http://schemas.microsoft.com/office/drawing/2014/main" id="{2AEF300B-2A09-52C7-313D-9D6D01687A93}"/>
              </a:ext>
            </a:extLst>
          </p:cNvPr>
          <p:cNvSpPr txBox="1"/>
          <p:nvPr/>
        </p:nvSpPr>
        <p:spPr>
          <a:xfrm>
            <a:off x="535699" y="621018"/>
            <a:ext cx="8478300" cy="107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STZhongsong" panose="020B0503020204020204" pitchFamily="2" charset="-122"/>
                <a:cs typeface="Trebuchet MS"/>
                <a:sym typeface="Trebuchet MS"/>
              </a:rPr>
              <a:t>Sensor Bracket Demonstration</a:t>
            </a:r>
            <a:endParaRPr sz="4400" dirty="0">
              <a:solidFill>
                <a:schemeClr val="tx1">
                  <a:lumMod val="75000"/>
                  <a:lumOff val="25000"/>
                </a:schemeClr>
              </a:solidFill>
              <a:ea typeface="STZhongsong" panose="020B0503020204020204" pitchFamily="2" charset="-122"/>
              <a:cs typeface="Trebuchet MS"/>
              <a:sym typeface="Trebuchet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oogle Shape;257;g32c74bbe176_0_0">
            <a:extLst>
              <a:ext uri="{FF2B5EF4-FFF2-40B4-BE49-F238E27FC236}">
                <a16:creationId xmlns:a16="http://schemas.microsoft.com/office/drawing/2014/main" id="{B90AE34F-A986-FE6F-95EC-72CAA5542E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4774" y="1669432"/>
            <a:ext cx="9862452" cy="45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8;g32c74bbe176_0_0">
            <a:extLst>
              <a:ext uri="{FF2B5EF4-FFF2-40B4-BE49-F238E27FC236}">
                <a16:creationId xmlns:a16="http://schemas.microsoft.com/office/drawing/2014/main" id="{21D9DC61-2324-FAB8-26BA-95BA5BEED74F}"/>
              </a:ext>
            </a:extLst>
          </p:cNvPr>
          <p:cNvSpPr/>
          <p:nvPr/>
        </p:nvSpPr>
        <p:spPr>
          <a:xfrm>
            <a:off x="5400947" y="1241176"/>
            <a:ext cx="6923400" cy="6537900"/>
          </a:xfrm>
          <a:prstGeom prst="pie">
            <a:avLst>
              <a:gd name="adj1" fmla="val 10186293"/>
              <a:gd name="adj2" fmla="val 12975302"/>
            </a:avLst>
          </a:prstGeom>
          <a:solidFill>
            <a:srgbClr val="FFFFFF">
              <a:alpha val="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194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181</TotalTime>
  <Words>804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STZhongsong</vt:lpstr>
      <vt:lpstr>Aptos</vt:lpstr>
      <vt:lpstr>Arial</vt:lpstr>
      <vt:lpstr>Calibri</vt:lpstr>
      <vt:lpstr>Calibri Light</vt:lpstr>
      <vt:lpstr>Play</vt:lpstr>
      <vt:lpstr>Trebuchet MS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רביע לחאם</dc:creator>
  <cp:lastModifiedBy>רביע לחאם</cp:lastModifiedBy>
  <cp:revision>5</cp:revision>
  <dcterms:created xsi:type="dcterms:W3CDTF">2025-02-03T16:31:37Z</dcterms:created>
  <dcterms:modified xsi:type="dcterms:W3CDTF">2025-02-03T20:00:24Z</dcterms:modified>
</cp:coreProperties>
</file>