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</p:sldIdLst>
  <p:sldSz cx="9144000" cy="5143500" type="screen16x9"/>
  <p:notesSz cx="6858000" cy="9144000"/>
  <p:embeddedFontLst>
    <p:embeddedFont>
      <p:font typeface="Microsoft JhengHei" panose="020B0604030504040204" pitchFamily="34" charset="-120"/>
      <p:regular r:id="rId11"/>
      <p:bold r:id="rId12"/>
    </p:embeddedFont>
    <p:embeddedFont>
      <p:font typeface="Open Sans" panose="02020500000000000000" charset="0"/>
      <p:regular r:id="rId13"/>
      <p:bold r:id="rId14"/>
      <p:italic r:id="rId15"/>
      <p:boldItalic r:id="rId16"/>
    </p:embeddedFont>
    <p:embeddedFont>
      <p:font typeface="PT Sans Narrow" panose="02020500000000000000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E9C61AB-6411-4832-BDB7-4C5D51736AD2}">
  <a:tblStyle styleId="{9E9C61AB-6411-4832-BDB7-4C5D51736A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5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1a02d43cb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1a02d43cb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1a02d43cb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31a02d43cb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2797c4c4b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32797c4c4b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1a02d43cb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31a02d43cb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2797c4c4b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2797c4c4b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2797c4c4b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2797c4c4b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1a02d43cb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31a02d43cb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139.162.74.22/story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SPLITS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林宣瑩</a:t>
            </a:r>
            <a:endParaRPr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林嘉紜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大綱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400"/>
              <a:buFont typeface="PT Sans Narrow"/>
              <a:buAutoNum type="arabicPeriod"/>
            </a:pPr>
            <a:r>
              <a:rPr lang="zh-TW" sz="2400">
                <a:solidFill>
                  <a:srgbClr val="212529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故事背景</a:t>
            </a:r>
            <a:endParaRPr sz="2400">
              <a:solidFill>
                <a:srgbClr val="212529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400"/>
              <a:buFont typeface="PT Sans Narrow"/>
              <a:buAutoNum type="arabicPeriod"/>
            </a:pPr>
            <a:r>
              <a:rPr lang="zh-TW" sz="2400">
                <a:solidFill>
                  <a:srgbClr val="212529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相關介紹</a:t>
            </a:r>
            <a:endParaRPr sz="2400">
              <a:solidFill>
                <a:srgbClr val="212529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400"/>
              <a:buFont typeface="PT Sans Narrow"/>
              <a:buAutoNum type="arabicPeriod"/>
            </a:pPr>
            <a:r>
              <a:rPr lang="zh-TW" sz="2400">
                <a:solidFill>
                  <a:srgbClr val="212529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故事欣賞</a:t>
            </a:r>
            <a:endParaRPr sz="2400">
              <a:solidFill>
                <a:srgbClr val="212529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7392" y="0"/>
            <a:ext cx="363661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故事背景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故事背景</a:t>
            </a: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2125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2022年，位在美洲西岸一個小島，有個小國名叫卡加布列國。</a:t>
            </a:r>
            <a:endParaRPr>
              <a:solidFill>
                <a:srgbClr val="21252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2125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母親難產去世、父親遷怒，從小，羅寒岳就不知道被愛的感覺。由於長期被當成父親的遷怒對象，造成了他壓抑、不太與人交心的性格，於是，在一次和父親的衝突中，羅寒岳忍不住動手殺了父親，而此事對他造成了極大的衝擊，因此再一次分裂出新的人格分裂，之後醒來，羅寒岳對於父親之死毫無印象，只覺得父親終於拋棄他了，接著，他在上學時發生了一連串莫名其妙的事件，他意識到自己可能需要尋求幫助，告知撫養他的親戚、預約了門診，在諮商師告訴自己這是人格分裂的症狀後，他猶豫著要不要繼續治療以避免被人格吞噬…</a:t>
            </a:r>
            <a:endParaRPr>
              <a:solidFill>
                <a:srgbClr val="21252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相關介紹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重要人物/人格</a:t>
            </a:r>
            <a:endParaRPr/>
          </a:p>
        </p:txBody>
      </p:sp>
      <p:graphicFrame>
        <p:nvGraphicFramePr>
          <p:cNvPr id="96" name="Google Shape;96;p18"/>
          <p:cNvGraphicFramePr/>
          <p:nvPr/>
        </p:nvGraphicFramePr>
        <p:xfrm>
          <a:off x="567450" y="1152413"/>
          <a:ext cx="8009100" cy="3831425"/>
        </p:xfrm>
        <a:graphic>
          <a:graphicData uri="http://schemas.openxmlformats.org/drawingml/2006/table">
            <a:tbl>
              <a:tblPr>
                <a:noFill/>
                <a:tableStyleId>{9E9C61AB-6411-4832-BDB7-4C5D51736AD2}</a:tableStyleId>
              </a:tblPr>
              <a:tblGrid>
                <a:gridCol w="133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4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4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4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12529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人格名稱</a:t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>
                          <a:solidFill>
                            <a:srgbClr val="212529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羅寒岳</a:t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12529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岳岳</a:t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12529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焱</a:t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12529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永儒</a:t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12529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羅辰旭</a:t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3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12529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性別</a:t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12529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男</a:t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12529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男</a:t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12529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男</a:t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12529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男</a:t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12529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男</a:t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12529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年齡</a:t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12529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17</a:t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12529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</a:t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12529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30</a:t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12529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25</a:t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12529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43</a:t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12529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身高</a:t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12529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168cm</a:t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12529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110cm</a:t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12529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172cm</a:t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12529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175cm</a:t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12529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180cm</a:t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7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12529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主要個性特徵</a:t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12529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壓抑、畏縮</a:t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12529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幼稚調皮、純真</a:t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12529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易怒、衝動、說話不經大腦、暴力</a:t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12529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理性、冷血</a:t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12529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冷酷</a:t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8125" y="1655500"/>
            <a:ext cx="1130225" cy="113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0675" y="1655500"/>
            <a:ext cx="1130225" cy="113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9900" y="1655500"/>
            <a:ext cx="1130225" cy="113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12925" y="1655500"/>
            <a:ext cx="1130225" cy="113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55950" y="1655500"/>
            <a:ext cx="1130225" cy="113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意識空間</a:t>
            </a:r>
            <a:endParaRPr/>
          </a:p>
        </p:txBody>
      </p:sp>
      <p:graphicFrame>
        <p:nvGraphicFramePr>
          <p:cNvPr id="107" name="Google Shape;107;p19"/>
          <p:cNvGraphicFramePr/>
          <p:nvPr>
            <p:extLst>
              <p:ext uri="{D42A27DB-BD31-4B8C-83A1-F6EECF244321}">
                <p14:modId xmlns:p14="http://schemas.microsoft.com/office/powerpoint/2010/main" val="924127494"/>
              </p:ext>
            </p:extLst>
          </p:nvPr>
        </p:nvGraphicFramePr>
        <p:xfrm>
          <a:off x="570825" y="1152414"/>
          <a:ext cx="8002350" cy="3615030"/>
        </p:xfrm>
        <a:graphic>
          <a:graphicData uri="http://schemas.openxmlformats.org/drawingml/2006/table">
            <a:tbl>
              <a:tblPr>
                <a:noFill/>
                <a:tableStyleId>{9E9C61AB-6411-4832-BDB7-4C5D51736AD2}</a:tableStyleId>
              </a:tblPr>
              <a:tblGrid>
                <a:gridCol w="1333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3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3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3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57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意識空間名稱</a:t>
                      </a:r>
                      <a:endParaRPr sz="12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交誼廳</a:t>
                      </a:r>
                      <a:endParaRPr sz="12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圖書室</a:t>
                      </a:r>
                      <a:endParaRPr sz="12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地下室/閣樓</a:t>
                      </a:r>
                      <a:endParaRPr sz="12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人格房間</a:t>
                      </a:r>
                      <a:endParaRPr sz="12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控制室</a:t>
                      </a:r>
                      <a:endParaRPr sz="12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879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樓層</a:t>
                      </a:r>
                      <a:endParaRPr sz="12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2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2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不一定</a:t>
                      </a:r>
                      <a:endParaRPr sz="12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不一定，每個人格房間所在樓層不同</a:t>
                      </a:r>
                      <a:endParaRPr sz="12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2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05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坪數</a:t>
                      </a:r>
                      <a:endParaRPr sz="12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28</a:t>
                      </a:r>
                      <a:endParaRPr sz="12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45</a:t>
                      </a:r>
                      <a:endParaRPr sz="12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不一定</a:t>
                      </a:r>
                      <a:endParaRPr sz="12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不一定，依人格喜好決定</a:t>
                      </a:r>
                      <a:endParaRPr sz="12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8</a:t>
                      </a:r>
                      <a:endParaRPr sz="12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193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公共/私人空間</a:t>
                      </a:r>
                      <a:endParaRPr sz="12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公共</a:t>
                      </a:r>
                      <a:endParaRPr sz="12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公共</a:t>
                      </a:r>
                      <a:endParaRPr sz="12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公共</a:t>
                      </a:r>
                      <a:endParaRPr sz="12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私人</a:t>
                      </a:r>
                      <a:endParaRPr sz="12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公共</a:t>
                      </a:r>
                      <a:endParaRPr sz="12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796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功能</a:t>
                      </a:r>
                      <a:endParaRPr sz="12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人格交流的地方</a:t>
                      </a:r>
                      <a:endParaRPr sz="12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存放記憶，此處的記憶是共享的，人格也可借閱、帶回房間閱讀。</a:t>
                      </a:r>
                      <a:endParaRPr sz="12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存放深層記憶</a:t>
                      </a:r>
                      <a:endParaRPr sz="12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人格的私密空間</a:t>
                      </a:r>
                      <a:endParaRPr sz="12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在控制室的人格可操控主角身體</a:t>
                      </a:r>
                      <a:endParaRPr sz="12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故事欣賞</a:t>
            </a:r>
            <a:endParaRPr/>
          </a:p>
        </p:txBody>
      </p:sp>
      <p:sp>
        <p:nvSpPr>
          <p:cNvPr id="131" name="Google Shape;131;p23">
            <a:hlinkClick r:id="rId3"/>
          </p:cNvPr>
          <p:cNvSpPr txBox="1"/>
          <p:nvPr/>
        </p:nvSpPr>
        <p:spPr>
          <a:xfrm>
            <a:off x="3228600" y="3316450"/>
            <a:ext cx="26868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 b="1" u="sng">
                <a:solidFill>
                  <a:schemeClr val="lt1"/>
                </a:solidFill>
                <a:latin typeface="PT Sans Narrow"/>
                <a:ea typeface="PT Sans Narrow"/>
                <a:cs typeface="PT Sans Narrow"/>
                <a:sym typeface="PT Sans Narr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&gt; 點此進入</a:t>
            </a:r>
            <a:endParaRPr sz="3600" b="1">
              <a:solidFill>
                <a:schemeClr val="l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363</Words>
  <Application>Microsoft Office PowerPoint</Application>
  <PresentationFormat>如螢幕大小 (16:9)</PresentationFormat>
  <Paragraphs>76</Paragraphs>
  <Slides>8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Arial</vt:lpstr>
      <vt:lpstr>Open Sans</vt:lpstr>
      <vt:lpstr>Microsoft JhengHei</vt:lpstr>
      <vt:lpstr>PT Sans Narrow</vt:lpstr>
      <vt:lpstr>Tropic</vt:lpstr>
      <vt:lpstr>SPLITS</vt:lpstr>
      <vt:lpstr>大綱</vt:lpstr>
      <vt:lpstr>故事背景</vt:lpstr>
      <vt:lpstr>故事背景</vt:lpstr>
      <vt:lpstr>相關介紹</vt:lpstr>
      <vt:lpstr>重要人物/人格</vt:lpstr>
      <vt:lpstr>意識空間</vt:lpstr>
      <vt:lpstr>故事欣賞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SPLITS</dc:title>
  <cp:lastModifiedBy>Xuan</cp:lastModifiedBy>
  <cp:revision>3</cp:revision>
  <dcterms:modified xsi:type="dcterms:W3CDTF">2022-06-07T11:09:41Z</dcterms:modified>
</cp:coreProperties>
</file>