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T Sans Narrow"/>
      <p:regular r:id="rId50"/>
      <p:bold r:id="rId51"/>
    </p:embeddedFont>
    <p:embeddedFont>
      <p:font typeface="Open Sans SemiBold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林宣瑩"/>
  <p:cmAuthor clrIdx="1" id="1" initials="" lastIdx="1" name="林嘉紜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Narrow-bold.fntdata"/><Relationship Id="rId50" Type="http://schemas.openxmlformats.org/officeDocument/2006/relationships/font" Target="fonts/PTSansNarrow-regular.fntdata"/><Relationship Id="rId53" Type="http://schemas.openxmlformats.org/officeDocument/2006/relationships/font" Target="fonts/OpenSansSemiBold-bold.fntdata"/><Relationship Id="rId52" Type="http://schemas.openxmlformats.org/officeDocument/2006/relationships/font" Target="fonts/OpenSans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SemiBold-italic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03T13:54:53.753">
    <p:pos x="6000" y="0"/>
    <p:text>選擇理性(自私)-需要代價才能得到資訊
代價取決於人格設定與其目標
選擇暴力(衝動、無心機)-直接取得資訊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2-05-03T14:45:57.083">
    <p:pos x="6000" y="0"/>
    <p:text>人格的消失
方式1: 人格的心願已了便會消失。
方式2: 人格強制同步。
方式3: 交出房間鑰匙。
房間鑰匙是人格存在的證明。
主角的心願，了解事情始末。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表定5月底，可能延後。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8224c16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8224c16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流程圖製作網站 : draw.io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8224c1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8224c1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新增條目: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姑姑、舅舅、表兄(姑姑，冷漠偶爾關心)、表弟(舅舅，比較惡劣)、催眠師 / 現實人物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保護人格 / 人格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懷錶+照片/他爸、耳機/保護人格/ 象徵人格心臟的物品(鑰匙) /意識空間的物品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8+1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224c162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224c162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負責 : 嘉紜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新增條目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房間鑰匙、人格強制吸收、心願完成 / 人格消失條件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廚房 / 意識房間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死亡筆記本/理性、小包(裝玩具)/小孩、香菸/暴力、項鍊/主人格  / 象徵人格心臟的物品(鑰匙) /意識空間的物品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6385400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6385400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將詳細的節點畫出來，之後再用框畫出階段。要考慮讀者的部分。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節點是最小單位。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結局1要再討論，看要不要延伸。看要不要從治療重新開始。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前期故事太單一，缺乏刺激，可能會厭倦。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開頭的選擇在前期還未顯現出來。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df6db3b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df6db3b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也可以先現場再親戚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或是先親戚再現場。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調查，讀者可能不知道開頭選擇的意義。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讀者對人格的感覺需要花篇幅去營造，不然結局可能太突兀?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月光騎士 Moon knight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7caac24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7caac2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56385400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56385400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6385400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56385400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6df6db3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6df6db3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df6db3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6df6db3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會影響敘事觀點。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8f43f9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8f43f9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Q：</a:t>
            </a:r>
            <a:r>
              <a:rPr lang="zh-TW"/>
              <a:t>故事結局數量下限？ 隨意，5個很夠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詢問下載php後上傳到mediawiki的根目錄怎麼做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6df6db3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6df6db3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6df6db3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6df6db3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6df6db3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6df6db3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6df6db3b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6df6db3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6df6db3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6df6db3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6df6db3b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6df6db3b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6df6db3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6df6db3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6df6db3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6df6db3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6df6db3b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6df6db3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6df6db3b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6df6db3b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8f43f9a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8f43f9a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Q：</a:t>
            </a:r>
            <a:r>
              <a:rPr lang="zh-TW"/>
              <a:t>故事國家改成非台灣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6df6db3b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6df6db3b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6df6db3b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6df6db3b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df6db3b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6df6db3b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6df6db3b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6df6db3b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6df6db3b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6df6db3b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6df6db3b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6df6db3b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6df6db3b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6df6db3b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6df6db3b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6df6db3b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6df6db3b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6df6db3b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6df6db3b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6df6db3b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8f43f9a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8f43f9a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6df6db3b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6df6db3b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6df6db3b5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6df6db3b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6df6db3b5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6df6db3b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6df6db3b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6df6db3b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699a5b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699a5b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699a5b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699a5b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699a5b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699a5b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c1770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c1770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c17704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c17704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9.xml"/><Relationship Id="rId10" Type="http://schemas.openxmlformats.org/officeDocument/2006/relationships/slide" Target="/ppt/slides/slide23.xml"/><Relationship Id="rId13" Type="http://schemas.openxmlformats.org/officeDocument/2006/relationships/slide" Target="/ppt/slides/slide25.xml"/><Relationship Id="rId12" Type="http://schemas.openxmlformats.org/officeDocument/2006/relationships/slide" Target="/ppt/slides/slide2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6.xml"/><Relationship Id="rId4" Type="http://schemas.openxmlformats.org/officeDocument/2006/relationships/slide" Target="/ppt/slides/slide17.xml"/><Relationship Id="rId9" Type="http://schemas.openxmlformats.org/officeDocument/2006/relationships/slide" Target="/ppt/slides/slide22.xml"/><Relationship Id="rId14" Type="http://schemas.openxmlformats.org/officeDocument/2006/relationships/slide" Target="/ppt/slides/slide26.xml"/><Relationship Id="rId5" Type="http://schemas.openxmlformats.org/officeDocument/2006/relationships/slide" Target="/ppt/slides/slide18.xml"/><Relationship Id="rId6" Type="http://schemas.openxmlformats.org/officeDocument/2006/relationships/slide" Target="/ppt/slides/slide19.xml"/><Relationship Id="rId7" Type="http://schemas.openxmlformats.org/officeDocument/2006/relationships/slide" Target="/ppt/slides/slide20.xml"/><Relationship Id="rId8" Type="http://schemas.openxmlformats.org/officeDocument/2006/relationships/slide" Target="/ppt/slides/slide21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3.xml"/><Relationship Id="rId10" Type="http://schemas.openxmlformats.org/officeDocument/2006/relationships/slide" Target="/ppt/slides/slide34.xml"/><Relationship Id="rId13" Type="http://schemas.openxmlformats.org/officeDocument/2006/relationships/slide" Target="/ppt/slides/slide37.xml"/><Relationship Id="rId12" Type="http://schemas.openxmlformats.org/officeDocument/2006/relationships/slide" Target="/ppt/slides/slide38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6.xml"/><Relationship Id="rId4" Type="http://schemas.openxmlformats.org/officeDocument/2006/relationships/slide" Target="/ppt/slides/slide27.xml"/><Relationship Id="rId9" Type="http://schemas.openxmlformats.org/officeDocument/2006/relationships/slide" Target="/ppt/slides/slide32.xml"/><Relationship Id="rId15" Type="http://schemas.openxmlformats.org/officeDocument/2006/relationships/slide" Target="/ppt/slides/slide36.xml"/><Relationship Id="rId14" Type="http://schemas.openxmlformats.org/officeDocument/2006/relationships/slide" Target="/ppt/slides/slide35.xml"/><Relationship Id="rId17" Type="http://schemas.openxmlformats.org/officeDocument/2006/relationships/slide" Target="/ppt/slides/slide41.xml"/><Relationship Id="rId16" Type="http://schemas.openxmlformats.org/officeDocument/2006/relationships/slide" Target="/ppt/slides/slide40.xml"/><Relationship Id="rId5" Type="http://schemas.openxmlformats.org/officeDocument/2006/relationships/slide" Target="/ppt/slides/slide28.xml"/><Relationship Id="rId19" Type="http://schemas.openxmlformats.org/officeDocument/2006/relationships/slide" Target="/ppt/slides/slide43.xml"/><Relationship Id="rId6" Type="http://schemas.openxmlformats.org/officeDocument/2006/relationships/slide" Target="/ppt/slides/slide29.xml"/><Relationship Id="rId18" Type="http://schemas.openxmlformats.org/officeDocument/2006/relationships/slide" Target="/ppt/slides/slide42.xml"/><Relationship Id="rId7" Type="http://schemas.openxmlformats.org/officeDocument/2006/relationships/slide" Target="/ppt/slides/slide30.xml"/><Relationship Id="rId8" Type="http://schemas.openxmlformats.org/officeDocument/2006/relationships/slide" Target="/ppt/slides/slide3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第二敘事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故事大要與共用宇宙的設定關聯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因為一場意外，主角的父親被主角殺死了，主角受到太大的衝擊而昏迷，同時間失憶並分裂出了多個人格。失去記憶的主角為了找尋當時事件的始末而開始了調查...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91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故事軸.v2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736975"/>
            <a:ext cx="8520600" cy="4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開頭</a:t>
            </a:r>
            <a:endParaRPr>
              <a:solidFill>
                <a:srgbClr val="0000FF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暴力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理性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收留</a:t>
            </a:r>
            <a:endParaRPr>
              <a:solidFill>
                <a:srgbClr val="0000FF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姑姑(有被爸爸傷害的類似經驗，疼愛主角)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舅舅(姐控、因主角與姐姐相似而欲撫養他，討厭男主爸)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甦醒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上學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朋友詢問主人格最近狀態方式不同(為什麼前幾天都不理人vs)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認識人格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意識空間人格對話(敘述人格性格差異)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繼續治療與否</a:t>
            </a:r>
            <a:endParaRPr>
              <a:solidFill>
                <a:srgbClr val="0000FF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結局1(因為不想破壞人格間的羈絆，所以決定不處理)-A某天闖進控制室，因為看到不認識的人(格)所以就把他打暈-讓其他人格思考治療的必要性-治療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接受-發覺-調查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故事軸.v2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325"/>
              <a:t>調查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zh-TW" sz="1325"/>
              <a:t>選擇理性-完成任務才能獲得資訊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zh-TW" sz="1325"/>
              <a:t>選擇暴力-直接獲得資訊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325">
                <a:solidFill>
                  <a:srgbClr val="0000FF"/>
                </a:solidFill>
              </a:rPr>
              <a:t>情報</a:t>
            </a:r>
            <a:endParaRPr sz="1325">
              <a:solidFill>
                <a:srgbClr val="0000FF"/>
              </a:solidFill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zh-TW" sz="1325"/>
              <a:t>親戚-現場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zh-TW" sz="1325"/>
              <a:t>現場-親戚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325"/>
              <a:t>計畫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325">
                <a:solidFill>
                  <a:srgbClr val="0000FF"/>
                </a:solidFill>
              </a:rPr>
              <a:t>是否出房間</a:t>
            </a:r>
            <a:endParaRPr sz="1325">
              <a:solidFill>
                <a:srgbClr val="0000FF"/>
              </a:solidFill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25"/>
              <a:buChar char="●"/>
            </a:pPr>
            <a:r>
              <a:rPr lang="zh-TW" sz="1325">
                <a:solidFill>
                  <a:srgbClr val="0000FF"/>
                </a:solidFill>
              </a:rPr>
              <a:t>得知A的計畫</a:t>
            </a:r>
            <a:endParaRPr sz="1325">
              <a:solidFill>
                <a:srgbClr val="0000FF"/>
              </a:solidFill>
            </a:endParaRPr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zh-TW" sz="1075"/>
              <a:t>感化</a:t>
            </a:r>
            <a:endParaRPr sz="107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zh-TW" sz="1075"/>
              <a:t>激進</a:t>
            </a:r>
            <a:endParaRPr sz="107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25"/>
              <a:buChar char="●"/>
            </a:pPr>
            <a:r>
              <a:rPr lang="zh-TW" sz="1325">
                <a:solidFill>
                  <a:srgbClr val="0000FF"/>
                </a:solidFill>
              </a:rPr>
              <a:t>不知</a:t>
            </a:r>
            <a:r>
              <a:rPr lang="zh-TW" sz="1325">
                <a:solidFill>
                  <a:srgbClr val="0000FF"/>
                </a:solidFill>
              </a:rPr>
              <a:t>A的計畫</a:t>
            </a:r>
            <a:endParaRPr sz="1325">
              <a:solidFill>
                <a:srgbClr val="0000FF"/>
              </a:solidFill>
            </a:endParaRPr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zh-TW" sz="1075"/>
              <a:t>心願</a:t>
            </a:r>
            <a:endParaRPr sz="1075"/>
          </a:p>
          <a:p>
            <a:pPr indent="-2968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zh-TW" sz="1075"/>
              <a:t>保護</a:t>
            </a:r>
            <a:endParaRPr sz="107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故事軸_</a:t>
            </a:r>
            <a:r>
              <a:rPr lang="zh-TW" sz="2000"/>
              <a:t>安排各個事件的前後順序</a:t>
            </a:r>
            <a:endParaRPr sz="2000"/>
          </a:p>
        </p:txBody>
      </p:sp>
      <p:sp>
        <p:nvSpPr>
          <p:cNvPr id="141" name="Google Shape;141;p25">
            <a:hlinkClick action="ppaction://hlinksldjump" r:id="rId3"/>
          </p:cNvPr>
          <p:cNvSpPr/>
          <p:nvPr/>
        </p:nvSpPr>
        <p:spPr>
          <a:xfrm>
            <a:off x="311700" y="2471950"/>
            <a:ext cx="698700" cy="698700"/>
          </a:xfrm>
          <a:prstGeom prst="donut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45F0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開頭</a:t>
            </a:r>
            <a:endParaRPr sz="1800">
              <a:solidFill>
                <a:srgbClr val="B45F0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2" name="Google Shape;142;p25">
            <a:hlinkClick action="ppaction://hlinksldjump" r:id="rId4"/>
          </p:cNvPr>
          <p:cNvSpPr/>
          <p:nvPr/>
        </p:nvSpPr>
        <p:spPr>
          <a:xfrm>
            <a:off x="1179300" y="1773238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理性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3" name="Google Shape;143;p25">
            <a:hlinkClick action="ppaction://hlinksldjump" r:id="rId5"/>
          </p:cNvPr>
          <p:cNvSpPr/>
          <p:nvPr/>
        </p:nvSpPr>
        <p:spPr>
          <a:xfrm>
            <a:off x="1179300" y="3170650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暴力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44" name="Google Shape;144;p25"/>
          <p:cNvCxnSpPr>
            <a:stCxn id="141" idx="6"/>
            <a:endCxn id="142" idx="2"/>
          </p:cNvCxnSpPr>
          <p:nvPr/>
        </p:nvCxnSpPr>
        <p:spPr>
          <a:xfrm flipH="1" rot="10800000">
            <a:off x="1010400" y="2122600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5"/>
          <p:cNvCxnSpPr>
            <a:stCxn id="141" idx="6"/>
            <a:endCxn id="143" idx="2"/>
          </p:cNvCxnSpPr>
          <p:nvPr/>
        </p:nvCxnSpPr>
        <p:spPr>
          <a:xfrm>
            <a:off x="1010400" y="2821300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5">
            <a:hlinkClick action="ppaction://hlinksldjump" r:id="rId6"/>
          </p:cNvPr>
          <p:cNvSpPr/>
          <p:nvPr/>
        </p:nvSpPr>
        <p:spPr>
          <a:xfrm>
            <a:off x="2046900" y="2471938"/>
            <a:ext cx="698700" cy="698700"/>
          </a:xfrm>
          <a:prstGeom prst="donut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45F0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收留</a:t>
            </a:r>
            <a:endParaRPr sz="1800">
              <a:solidFill>
                <a:srgbClr val="B45F0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7" name="Google Shape;147;p25">
            <a:hlinkClick action="ppaction://hlinksldjump" r:id="rId7"/>
          </p:cNvPr>
          <p:cNvSpPr/>
          <p:nvPr/>
        </p:nvSpPr>
        <p:spPr>
          <a:xfrm>
            <a:off x="2745600" y="2471938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甦醒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8" name="Google Shape;148;p25">
            <a:hlinkClick action="ppaction://hlinksldjump" r:id="rId8"/>
          </p:cNvPr>
          <p:cNvSpPr/>
          <p:nvPr/>
        </p:nvSpPr>
        <p:spPr>
          <a:xfrm>
            <a:off x="3444300" y="2471938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上學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9" name="Google Shape;149;p25">
            <a:hlinkClick action="ppaction://hlinksldjump" r:id="rId9"/>
          </p:cNvPr>
          <p:cNvSpPr/>
          <p:nvPr/>
        </p:nvSpPr>
        <p:spPr>
          <a:xfrm>
            <a:off x="4143000" y="2471938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認識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0" name="Google Shape;150;p25">
            <a:hlinkClick action="ppaction://hlinksldjump" r:id="rId10"/>
          </p:cNvPr>
          <p:cNvSpPr/>
          <p:nvPr/>
        </p:nvSpPr>
        <p:spPr>
          <a:xfrm>
            <a:off x="4841700" y="2471938"/>
            <a:ext cx="698700" cy="698700"/>
          </a:xfrm>
          <a:prstGeom prst="donut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45F0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治療</a:t>
            </a:r>
            <a:endParaRPr sz="1800">
              <a:solidFill>
                <a:srgbClr val="B45F0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1" name="Google Shape;151;p25">
            <a:hlinkClick action="ppaction://hlinksldjump" r:id="rId11"/>
          </p:cNvPr>
          <p:cNvSpPr/>
          <p:nvPr/>
        </p:nvSpPr>
        <p:spPr>
          <a:xfrm>
            <a:off x="5709300" y="1773250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結局1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2" name="Google Shape;152;p25">
            <a:hlinkClick action="ppaction://hlinksldjump" r:id="rId12"/>
          </p:cNvPr>
          <p:cNvSpPr/>
          <p:nvPr/>
        </p:nvSpPr>
        <p:spPr>
          <a:xfrm>
            <a:off x="5709300" y="3170638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接受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53" name="Google Shape;153;p25"/>
          <p:cNvCxnSpPr>
            <a:stCxn id="150" idx="6"/>
            <a:endCxn id="151" idx="2"/>
          </p:cNvCxnSpPr>
          <p:nvPr/>
        </p:nvCxnSpPr>
        <p:spPr>
          <a:xfrm flipH="1" rot="10800000">
            <a:off x="5540400" y="2122588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>
            <a:stCxn id="150" idx="6"/>
            <a:endCxn id="152" idx="2"/>
          </p:cNvCxnSpPr>
          <p:nvPr/>
        </p:nvCxnSpPr>
        <p:spPr>
          <a:xfrm>
            <a:off x="5540400" y="2821288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5">
            <a:hlinkClick action="ppaction://hlinksldjump" r:id="rId13"/>
          </p:cNvPr>
          <p:cNvSpPr/>
          <p:nvPr/>
        </p:nvSpPr>
        <p:spPr>
          <a:xfrm>
            <a:off x="6408000" y="3170638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發覺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6" name="Google Shape;156;p25">
            <a:hlinkClick action="ppaction://hlinksldjump" r:id="rId14"/>
          </p:cNvPr>
          <p:cNvSpPr/>
          <p:nvPr/>
        </p:nvSpPr>
        <p:spPr>
          <a:xfrm>
            <a:off x="7106700" y="3170638"/>
            <a:ext cx="698700" cy="698700"/>
          </a:xfrm>
          <a:prstGeom prst="donut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45F0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調查</a:t>
            </a:r>
            <a:endParaRPr sz="1800">
              <a:solidFill>
                <a:srgbClr val="B45F0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57" name="Google Shape;157;p25"/>
          <p:cNvCxnSpPr>
            <a:stCxn id="142" idx="6"/>
            <a:endCxn id="146" idx="2"/>
          </p:cNvCxnSpPr>
          <p:nvPr/>
        </p:nvCxnSpPr>
        <p:spPr>
          <a:xfrm>
            <a:off x="1878000" y="2122588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stCxn id="143" idx="6"/>
            <a:endCxn id="146" idx="2"/>
          </p:cNvCxnSpPr>
          <p:nvPr/>
        </p:nvCxnSpPr>
        <p:spPr>
          <a:xfrm flipH="1" rot="10800000">
            <a:off x="1878000" y="2821300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故事軸_</a:t>
            </a:r>
            <a:r>
              <a:rPr lang="zh-TW" sz="2000"/>
              <a:t>安排各個事件的前後順序</a:t>
            </a:r>
            <a:endParaRPr/>
          </a:p>
        </p:txBody>
      </p:sp>
      <p:sp>
        <p:nvSpPr>
          <p:cNvPr id="164" name="Google Shape;164;p26">
            <a:hlinkClick action="ppaction://hlinksldjump" r:id="rId3"/>
          </p:cNvPr>
          <p:cNvSpPr/>
          <p:nvPr/>
        </p:nvSpPr>
        <p:spPr>
          <a:xfrm>
            <a:off x="243575" y="2468963"/>
            <a:ext cx="698700" cy="698700"/>
          </a:xfrm>
          <a:prstGeom prst="donut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45F0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調查</a:t>
            </a:r>
            <a:endParaRPr sz="1800">
              <a:solidFill>
                <a:srgbClr val="B45F0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5" name="Google Shape;165;p26">
            <a:hlinkClick action="ppaction://hlinksldjump" r:id="rId4"/>
          </p:cNvPr>
          <p:cNvSpPr/>
          <p:nvPr/>
        </p:nvSpPr>
        <p:spPr>
          <a:xfrm>
            <a:off x="1111175" y="1770263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代價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6" name="Google Shape;166;p26">
            <a:hlinkClick action="ppaction://hlinksldjump" r:id="rId5"/>
          </p:cNvPr>
          <p:cNvSpPr/>
          <p:nvPr/>
        </p:nvSpPr>
        <p:spPr>
          <a:xfrm>
            <a:off x="1978775" y="2468963"/>
            <a:ext cx="698700" cy="698700"/>
          </a:xfrm>
          <a:prstGeom prst="donut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45F0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情報</a:t>
            </a:r>
            <a:endParaRPr sz="1800">
              <a:solidFill>
                <a:srgbClr val="B45F0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67" name="Google Shape;167;p26"/>
          <p:cNvCxnSpPr>
            <a:stCxn id="164" idx="6"/>
            <a:endCxn id="165" idx="2"/>
          </p:cNvCxnSpPr>
          <p:nvPr/>
        </p:nvCxnSpPr>
        <p:spPr>
          <a:xfrm flipH="1" rot="10800000">
            <a:off x="942275" y="2119613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6"/>
          <p:cNvCxnSpPr>
            <a:stCxn id="164" idx="6"/>
            <a:endCxn id="166" idx="2"/>
          </p:cNvCxnSpPr>
          <p:nvPr/>
        </p:nvCxnSpPr>
        <p:spPr>
          <a:xfrm>
            <a:off x="942275" y="2818313"/>
            <a:ext cx="10365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6"/>
          <p:cNvCxnSpPr>
            <a:stCxn id="165" idx="6"/>
            <a:endCxn id="166" idx="2"/>
          </p:cNvCxnSpPr>
          <p:nvPr/>
        </p:nvCxnSpPr>
        <p:spPr>
          <a:xfrm>
            <a:off x="1809875" y="2119613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6">
            <a:hlinkClick action="ppaction://hlinksldjump" r:id="rId6"/>
          </p:cNvPr>
          <p:cNvSpPr/>
          <p:nvPr/>
        </p:nvSpPr>
        <p:spPr>
          <a:xfrm>
            <a:off x="2846375" y="1770263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現場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1" name="Google Shape;171;p26">
            <a:hlinkClick action="ppaction://hlinksldjump" r:id="rId7"/>
          </p:cNvPr>
          <p:cNvSpPr/>
          <p:nvPr/>
        </p:nvSpPr>
        <p:spPr>
          <a:xfrm>
            <a:off x="2846375" y="3167663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親戚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72" name="Google Shape;172;p26"/>
          <p:cNvCxnSpPr>
            <a:stCxn id="166" idx="6"/>
            <a:endCxn id="170" idx="2"/>
          </p:cNvCxnSpPr>
          <p:nvPr/>
        </p:nvCxnSpPr>
        <p:spPr>
          <a:xfrm flipH="1" rot="10800000">
            <a:off x="2677475" y="2119613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stCxn id="166" idx="6"/>
            <a:endCxn id="171" idx="2"/>
          </p:cNvCxnSpPr>
          <p:nvPr/>
        </p:nvCxnSpPr>
        <p:spPr>
          <a:xfrm>
            <a:off x="2677475" y="2818313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6">
            <a:hlinkClick action="ppaction://hlinksldjump" r:id="rId8"/>
          </p:cNvPr>
          <p:cNvSpPr/>
          <p:nvPr/>
        </p:nvSpPr>
        <p:spPr>
          <a:xfrm>
            <a:off x="3713975" y="2468963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計畫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75" name="Google Shape;175;p26"/>
          <p:cNvCxnSpPr>
            <a:stCxn id="171" idx="6"/>
            <a:endCxn id="174" idx="2"/>
          </p:cNvCxnSpPr>
          <p:nvPr/>
        </p:nvCxnSpPr>
        <p:spPr>
          <a:xfrm flipH="1" rot="10800000">
            <a:off x="3545075" y="2818313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70" idx="6"/>
            <a:endCxn id="174" idx="2"/>
          </p:cNvCxnSpPr>
          <p:nvPr/>
        </p:nvCxnSpPr>
        <p:spPr>
          <a:xfrm>
            <a:off x="3545075" y="2119613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6">
            <a:hlinkClick action="ppaction://hlinksldjump" r:id="rId9"/>
          </p:cNvPr>
          <p:cNvSpPr/>
          <p:nvPr/>
        </p:nvSpPr>
        <p:spPr>
          <a:xfrm>
            <a:off x="4412675" y="2469263"/>
            <a:ext cx="698700" cy="698700"/>
          </a:xfrm>
          <a:prstGeom prst="donut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45F0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房間</a:t>
            </a:r>
            <a:endParaRPr sz="1800">
              <a:solidFill>
                <a:srgbClr val="B45F0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8" name="Google Shape;178;p26">
            <a:hlinkClick action="ppaction://hlinksldjump" r:id="rId10"/>
          </p:cNvPr>
          <p:cNvSpPr/>
          <p:nvPr/>
        </p:nvSpPr>
        <p:spPr>
          <a:xfrm>
            <a:off x="5280275" y="3737788"/>
            <a:ext cx="698700" cy="698700"/>
          </a:xfrm>
          <a:prstGeom prst="donut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45F0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無知</a:t>
            </a:r>
            <a:endParaRPr sz="1800">
              <a:solidFill>
                <a:srgbClr val="B45F0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9" name="Google Shape;179;p26">
            <a:hlinkClick action="ppaction://hlinksldjump" r:id="rId11"/>
          </p:cNvPr>
          <p:cNvSpPr/>
          <p:nvPr/>
        </p:nvSpPr>
        <p:spPr>
          <a:xfrm>
            <a:off x="5280275" y="1013313"/>
            <a:ext cx="698700" cy="698700"/>
          </a:xfrm>
          <a:prstGeom prst="donut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45F0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偷聽</a:t>
            </a:r>
            <a:endParaRPr sz="1800">
              <a:solidFill>
                <a:srgbClr val="B45F0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80" name="Google Shape;180;p26"/>
          <p:cNvCxnSpPr>
            <a:stCxn id="177" idx="6"/>
            <a:endCxn id="178" idx="2"/>
          </p:cNvCxnSpPr>
          <p:nvPr/>
        </p:nvCxnSpPr>
        <p:spPr>
          <a:xfrm>
            <a:off x="5111375" y="2818613"/>
            <a:ext cx="168900" cy="12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6"/>
          <p:cNvCxnSpPr>
            <a:stCxn id="177" idx="6"/>
            <a:endCxn id="179" idx="2"/>
          </p:cNvCxnSpPr>
          <p:nvPr/>
        </p:nvCxnSpPr>
        <p:spPr>
          <a:xfrm flipH="1" rot="10800000">
            <a:off x="5111375" y="1362713"/>
            <a:ext cx="168900" cy="145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>
            <a:hlinkClick action="ppaction://hlinksldjump" r:id="rId12"/>
          </p:cNvPr>
          <p:cNvSpPr/>
          <p:nvPr/>
        </p:nvSpPr>
        <p:spPr>
          <a:xfrm>
            <a:off x="6147875" y="4436488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保護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3" name="Google Shape;183;p26">
            <a:hlinkClick action="ppaction://hlinksldjump" r:id="rId13"/>
          </p:cNvPr>
          <p:cNvSpPr/>
          <p:nvPr/>
        </p:nvSpPr>
        <p:spPr>
          <a:xfrm>
            <a:off x="6147875" y="3109413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心願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4" name="Google Shape;184;p26">
            <a:hlinkClick action="ppaction://hlinksldjump" r:id="rId14"/>
          </p:cNvPr>
          <p:cNvSpPr/>
          <p:nvPr/>
        </p:nvSpPr>
        <p:spPr>
          <a:xfrm>
            <a:off x="6147875" y="314613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感化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5" name="Google Shape;185;p26">
            <a:hlinkClick action="ppaction://hlinksldjump" r:id="rId15"/>
          </p:cNvPr>
          <p:cNvSpPr/>
          <p:nvPr/>
        </p:nvSpPr>
        <p:spPr>
          <a:xfrm>
            <a:off x="6147875" y="1712013"/>
            <a:ext cx="698700" cy="6987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激進</a:t>
            </a:r>
            <a:endParaRPr sz="1800"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86" name="Google Shape;186;p26"/>
          <p:cNvCxnSpPr>
            <a:stCxn id="179" idx="6"/>
            <a:endCxn id="185" idx="2"/>
          </p:cNvCxnSpPr>
          <p:nvPr/>
        </p:nvCxnSpPr>
        <p:spPr>
          <a:xfrm>
            <a:off x="5978975" y="1362663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6"/>
          <p:cNvCxnSpPr>
            <a:stCxn id="179" idx="6"/>
            <a:endCxn id="184" idx="2"/>
          </p:cNvCxnSpPr>
          <p:nvPr/>
        </p:nvCxnSpPr>
        <p:spPr>
          <a:xfrm flipH="1" rot="10800000">
            <a:off x="5978975" y="663963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6"/>
          <p:cNvCxnSpPr>
            <a:stCxn id="178" idx="6"/>
            <a:endCxn id="182" idx="2"/>
          </p:cNvCxnSpPr>
          <p:nvPr/>
        </p:nvCxnSpPr>
        <p:spPr>
          <a:xfrm>
            <a:off x="5978975" y="4087138"/>
            <a:ext cx="168900" cy="69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6"/>
          <p:cNvCxnSpPr>
            <a:stCxn id="178" idx="6"/>
            <a:endCxn id="183" idx="2"/>
          </p:cNvCxnSpPr>
          <p:nvPr/>
        </p:nvCxnSpPr>
        <p:spPr>
          <a:xfrm flipH="1" rot="10800000">
            <a:off x="5978975" y="3458638"/>
            <a:ext cx="168900" cy="62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6">
            <a:hlinkClick action="ppaction://hlinksldjump" r:id="rId16"/>
          </p:cNvPr>
          <p:cNvSpPr/>
          <p:nvPr/>
        </p:nvSpPr>
        <p:spPr>
          <a:xfrm>
            <a:off x="6846575" y="314625"/>
            <a:ext cx="698700" cy="698700"/>
          </a:xfrm>
          <a:prstGeom prst="donut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8761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結局2</a:t>
            </a:r>
            <a:endParaRPr sz="1800">
              <a:solidFill>
                <a:srgbClr val="38761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1" name="Google Shape;191;p26">
            <a:hlinkClick action="ppaction://hlinksldjump" r:id="rId17"/>
          </p:cNvPr>
          <p:cNvSpPr/>
          <p:nvPr/>
        </p:nvSpPr>
        <p:spPr>
          <a:xfrm>
            <a:off x="6846575" y="1712025"/>
            <a:ext cx="698700" cy="698700"/>
          </a:xfrm>
          <a:prstGeom prst="donut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8761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結局3</a:t>
            </a:r>
            <a:endParaRPr sz="1800">
              <a:solidFill>
                <a:srgbClr val="38761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2" name="Google Shape;192;p26">
            <a:hlinkClick action="ppaction://hlinksldjump" r:id="rId18"/>
          </p:cNvPr>
          <p:cNvSpPr/>
          <p:nvPr/>
        </p:nvSpPr>
        <p:spPr>
          <a:xfrm>
            <a:off x="6846575" y="3109425"/>
            <a:ext cx="698700" cy="698700"/>
          </a:xfrm>
          <a:prstGeom prst="donut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8761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結局4</a:t>
            </a:r>
            <a:endParaRPr sz="1800">
              <a:solidFill>
                <a:srgbClr val="38761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3" name="Google Shape;193;p26">
            <a:hlinkClick action="ppaction://hlinksldjump" r:id="rId19"/>
          </p:cNvPr>
          <p:cNvSpPr/>
          <p:nvPr/>
        </p:nvSpPr>
        <p:spPr>
          <a:xfrm>
            <a:off x="6846575" y="4436500"/>
            <a:ext cx="698700" cy="698700"/>
          </a:xfrm>
          <a:prstGeom prst="donut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8761D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結局5</a:t>
            </a:r>
            <a:endParaRPr sz="1800">
              <a:solidFill>
                <a:srgbClr val="38761D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節點說明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後面幾頁是每個大節點的說明，不一定一個節點就要描寫一大段，可以拆成多個小節點，不過這就是在Twine上創作時去分就好了。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980000"/>
                </a:solidFill>
              </a:rPr>
              <a:t>深紅色的字代表現實世界</a:t>
            </a:r>
            <a:r>
              <a:rPr lang="zh-TW"/>
              <a:t>；</a:t>
            </a:r>
            <a:r>
              <a:rPr lang="zh-TW">
                <a:solidFill>
                  <a:srgbClr val="0000FF"/>
                </a:solidFill>
              </a:rPr>
              <a:t>藍色的字代表意識空間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大綱就是前面故事軸討論的那些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重點提及是必須注意的點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詳細描述是到時候在Twine上會顯示的文字，不過也可以直接在Twine上寫，所以目前是空白的。</a:t>
            </a:r>
            <a:endParaRPr/>
          </a:p>
        </p:txBody>
      </p:sp>
      <p:sp>
        <p:nvSpPr>
          <p:cNvPr id="200" name="Google Shape;200;p27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開頭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 sz="17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主人格受傷&gt;保護人格出現殺掉他爸&gt;回到主人格掌控身體&gt;無法接受父親已死&gt;昏迷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人格轉變前後的差異、父子衝突、依照主角的遺憾決定下個出場的人格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 </a:t>
            </a:r>
            <a:endParaRPr/>
          </a:p>
        </p:txBody>
      </p:sp>
      <p:sp>
        <p:nvSpPr>
          <p:cNvPr id="208" name="Google Shape;208;p28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理性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980000"/>
                </a:solidFill>
              </a:rPr>
              <a:t>理性出來大致理解狀況後，為了不添麻煩決定處理屍體。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理性面對現場的冷靜與有些殘酷的想法(思路)、處理手段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16" name="Google Shape;216;p29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暴力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980000"/>
                </a:solidFill>
              </a:rPr>
              <a:t>暴力出場沒想太多，只是認為自己的處境很危險於是決定處理現場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彷彿對此事早已見怪不怪，手法俐落老練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24" name="Google Shape;224;p30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收留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 sz="17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法律制裁(收容所、保護所) &gt;&gt; 因親戚(他爸的兄弟姊妹在小時候被同樣對待，可以同理)收留 / 姑姑或舅舅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處理到一半被來訪的親戚發現，法律部分簡略、親戚想法必要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32" name="Google Shape;232;p31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想法區_</a:t>
            </a:r>
            <a:r>
              <a:rPr lang="zh-TW" sz="2044"/>
              <a:t>想法暫置區，可再討論的地方</a:t>
            </a:r>
            <a:endParaRPr sz="2044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故事開頭，簡介，會帶到一點事件。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敘事視角，第三人稱。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反派 : 搶奪主權，消滅其他人格，初始並沒有意識到自己是人格之一，他爸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親戚小時候也因為主角父親很冷漠，所以心有戚戚焉，決定收養主角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親戚家，很照顧他，會帶去心理治療。表親(同輩)心理不是滋味，妨礙他。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學校，老師同儕，漠視，觸發主角發現異狀(因為不同人格做的事)。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結局線 : 主權屬於主人格(其他人格不會再冒出?)、和平共處(排班制度)、反派成功奪下主權，人格一一被消滅、同歸於盡(所有人格消失、植物人)。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保護人格 : 直面他爸、安慰保護主角，正義的角色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以醫師的忠告暗示讀者要處理人格。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甦醒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 sz="17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主角在親戚家醒來，親戚因為擔心也沒有明說父親的事(以為父親下落不明)</a:t>
            </a:r>
            <a:endParaRPr sz="17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親戚家庭描寫、擔心主角身心的想法、面對父親離去的失落絕望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40" name="Google Shape;240;p32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上學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 sz="17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決定找到他爸的蹤跡，然後去上學&gt;&gt;因為昏迷期間還是有人格代替他上學，所以和朋友相處時有些東西沒印象&gt;&gt;</a:t>
            </a:r>
            <a:r>
              <a:rPr lang="zh-TW" sz="17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察覺不太對勁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在學校的狀況、同學話語中的矛盾或問題、主角的記憶缺失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48" name="Google Shape;248;p33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 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某天睡覺時在意識空間控制室醒來，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知曉其他人格存在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除父親的人格，因其閉門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人格房間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不出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意識空間的構造與功能、人格初相識、每個人格的差異表現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56" name="Google Shape;256;p34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治療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980000"/>
                </a:solidFill>
              </a:rPr>
              <a:t>主角將自己的狀況告訴親戚，</a:t>
            </a:r>
            <a:r>
              <a:rPr lang="zh-TW" sz="17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親戚</a:t>
            </a:r>
            <a:r>
              <a:rPr lang="zh-TW" sz="17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鼓勵主角去精神治療，醫師的忠告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醫師的話要有處理人格的暗示、讀者可以選擇要不要接受忠告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64" name="Google Shape;264;p35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接受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為了不使情況惡化，主角決定與所有人格再次交談。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主人格和其他人格請出A，A發現自己不是人之後開始預謀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A</a:t>
            </a:r>
            <a:r>
              <a:rPr lang="zh-TW"/>
              <a:t>得知真相後的心態崩毀與再構築、A的外在印象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72" name="Google Shape;272;p36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發覺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因為A跟父親極為相似，於是主人格突然想起了短暫的記憶片段。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父子衝突的片段描述、昏迷前的模糊景象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80" name="Google Shape;280;p37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調查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詢問其他人格關於父親的資訊(可能會知道一些事)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依照當初處理屍體的人格決定讀者會從誰口中獲得情報。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88" name="Google Shape;288;p38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代價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主人格詢問了理性，理性希望主人格以幫他某件事為代價跟他交換情報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代價需要符合理性的人設，必須合理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296" name="Google Shape;296;p39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情報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透過付出代價給理性或是直接從暴力份子口中得到情報(當時的現場狀況)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保護人格還未被發現、讓讀者決定去哪調查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04" name="Google Shape;304;p40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現場</a:t>
            </a:r>
            <a:endParaRPr/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980000"/>
                </a:solidFill>
              </a:rPr>
              <a:t>(家&amp;幫傭)找到案發現場遺留的東西，發現意識空間也有一樣的，</a:t>
            </a:r>
            <a:r>
              <a:rPr lang="zh-TW">
                <a:solidFill>
                  <a:srgbClr val="0000FF"/>
                </a:solidFill>
              </a:rPr>
              <a:t>想起爭執的開端</a:t>
            </a:r>
            <a:r>
              <a:rPr lang="zh-TW"/>
              <a:t>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爭執原因必備、遺留東西必須合理(可能是造成爭執的東西或行兇武器)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12" name="Google Shape;312;p41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故事主軸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74350"/>
            <a:ext cx="8520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開頭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主人格受傷&gt;保護人格出現殺掉他爸&gt;回到主人格掌控身體&gt;無法接受父親已死&gt;昏迷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)&gt;&gt; (依照主角想法選擇：我還沒做…) 其他人格醒來收屍時被發現?&gt;&gt; 法律制裁(收容所、保護所) &gt;&gt; 因親戚(他爸的兄弟姊妹在小時候被同樣對待，可以同理)收留 &gt;&gt; 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主人格在意識空間(控制室)內持續昏迷，直到前一個人格走出控制室(沒有人在控制室時主權會回到主人格)</a:t>
            </a:r>
            <a:r>
              <a:rPr lang="zh-TW" sz="1700">
                <a:latin typeface="Arial"/>
                <a:ea typeface="Arial"/>
                <a:cs typeface="Arial"/>
                <a:sym typeface="Arial"/>
              </a:rPr>
              <a:t> &gt;&gt;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主角在親戚家醒來，親戚因為擔心也沒有明說父親的事(以為父親終於還是拋棄他了)&gt;&gt;決定找到他爸的蹤跡，然後去上學</a:t>
            </a:r>
            <a:r>
              <a:rPr lang="zh-TW" sz="1700"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因為昏迷期間還是有人格代替他上學，所以和朋友相處時有些東西沒印象&gt;&gt;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察覺不太對勁&gt;&gt;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某天睡覺時在意識空間控制室醒來，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知曉其他人格存在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除父親的人格，因其閉門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人格房間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不出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親戚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鼓勵主角去精神治療，醫師的忠告&gt;&gt;主角決定要不要繼續療程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分支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)&gt;&gt; 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(繼續)主人格和其他人格請出A，A發現自己不是人之後開始預謀&gt;&gt;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詢問其他人格關於父親的資訊(可能會知道一些事)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 (下一頁)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親戚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980000"/>
                </a:solidFill>
              </a:rPr>
              <a:t>詢問親戚發現他的時候的事情，和對於爸爸的記憶(了解父親的個性)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父親前後態度的轉變、發現主角當時的神情和言行、現場狀況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20" name="Google Shape;320;p42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計畫</a:t>
            </a:r>
            <a:endParaRPr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同一時間，A更加了解熟悉人格的能力和知識，決定讓其他人格消失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A</a:t>
            </a:r>
            <a:r>
              <a:rPr lang="zh-TW"/>
              <a:t>搜尋到的資料與統整後的推論、A的計畫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28" name="Google Shape;328;p43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3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房間</a:t>
            </a:r>
            <a:endParaRPr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主人格在意識空間，選擇要不要出房間(知不知道奪取計畫)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統整目前的情報、讀者決定要不要出房門(可以是選擇在意識空間或現實世界繼續蒐集情報)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36" name="Google Shape;336;p44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4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偷聽</a:t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意外聽到A的計畫，因此警戒A，並告知其他人格(透過共感)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偷聽、主人格的想法、共感能力描寫、不同人格的反應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44" name="Google Shape;344;p45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5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無知</a:t>
            </a:r>
            <a:endParaRPr/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因為沒有出房門，所以對A的計畫不知情。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這段期間，因為A的計畫執行，主角看到的人格越來越少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52" name="Google Shape;352;p46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6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感化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</a:t>
            </a:r>
            <a:r>
              <a:rPr lang="zh-TW">
                <a:solidFill>
                  <a:srgbClr val="0000FF"/>
                </a:solidFill>
              </a:rPr>
              <a:t> </a:t>
            </a:r>
            <a:r>
              <a:rPr lang="zh-TW">
                <a:solidFill>
                  <a:srgbClr val="0000FF"/>
                </a:solidFill>
              </a:rPr>
              <a:t>因為其他人格未被消滅，在最後關頭由他們協助主人格，企圖感化A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A</a:t>
            </a:r>
            <a:r>
              <a:rPr lang="zh-TW"/>
              <a:t>內心動搖，掙扎、混亂狀態描述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60" name="Google Shape;360;p47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激進</a:t>
            </a:r>
            <a:endParaRPr/>
          </a:p>
        </p:txBody>
      </p:sp>
      <p:sp>
        <p:nvSpPr>
          <p:cNvPr id="367" name="Google Shape;367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不感化</a:t>
            </a:r>
            <a:r>
              <a:rPr lang="zh-TW">
                <a:solidFill>
                  <a:srgbClr val="0000FF"/>
                </a:solidFill>
              </a:rPr>
              <a:t>A，A</a:t>
            </a:r>
            <a:r>
              <a:rPr lang="zh-TW">
                <a:solidFill>
                  <a:srgbClr val="0000FF"/>
                </a:solidFill>
              </a:rPr>
              <a:t>變得激進想傷害主人格，意識空間的動盪促使保護人格醒來。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A</a:t>
            </a:r>
            <a:r>
              <a:rPr lang="zh-TW"/>
              <a:t>的困獸之鬥(?)、保護人格登場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68" name="Google Shape;368;p48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8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心願</a:t>
            </a:r>
            <a:endParaRPr/>
          </a:p>
        </p:txBody>
      </p:sp>
      <p:sp>
        <p:nvSpPr>
          <p:cNvPr id="375" name="Google Shape;375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被A說服，完成心願後，意識被A併吞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主人格一直以來的心願，痛苦渴望與淒涼、完成心願後的釋懷。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76" name="Google Shape;376;p49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9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保護</a:t>
            </a:r>
            <a:endParaRPr/>
          </a:p>
        </p:txBody>
      </p:sp>
      <p:sp>
        <p:nvSpPr>
          <p:cNvPr id="383" name="Google Shape;383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其他人格都已被A消滅，眼見自己快變成下一位，造成的混亂促使保護人格出場。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保護人格與A的對峙。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84" name="Google Shape;384;p50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0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結局1</a:t>
            </a:r>
            <a:endParaRPr/>
          </a:p>
        </p:txBody>
      </p:sp>
      <p:sp>
        <p:nvSpPr>
          <p:cNvPr id="391" name="Google Shape;391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980000"/>
                </a:solidFill>
              </a:rPr>
              <a:t>決定不處理人格的問題，造成主人格所擁有的記憶越來越少，最終甚至消失。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主人格的消極心態、默默消失。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392" name="Google Shape;392;p51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1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故事主軸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&gt;&gt;(</a:t>
            </a:r>
            <a:r>
              <a:rPr lang="zh-TW"/>
              <a:t>取得資訊後</a:t>
            </a:r>
            <a:r>
              <a:rPr lang="zh-TW"/>
              <a:t>)</a:t>
            </a:r>
            <a:r>
              <a:rPr lang="zh-TW"/>
              <a:t>主角在現實中，決定要從哪裡開始調查(家&amp;幫傭/親戚)&gt;&gt;(家&amp;幫傭)找到案發現場遺留的東西，發現意識空間也有一樣的，</a:t>
            </a:r>
            <a:r>
              <a:rPr lang="zh-TW">
                <a:solidFill>
                  <a:srgbClr val="0000FF"/>
                </a:solidFill>
              </a:rPr>
              <a:t>想起爭執的開端</a:t>
            </a:r>
            <a:r>
              <a:rPr lang="zh-TW"/>
              <a:t>。/ (親戚)詢問親戚發現他的時候的事情(可以推論當時是誰操控)，和對於爸爸的記憶(了解父親的個性) &gt;&gt;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&gt;&gt;同一時間，A更加了解熟悉人格的能力和知識</a:t>
            </a:r>
            <a:r>
              <a:rPr lang="zh-TW"/>
              <a:t>，決定讓其他人格消失 &gt;&gt;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主人格在意識空間，選擇要不要出房間(知不知道奪取計畫) &gt;&gt; (知道)警戒A，告知其他人格(透過共感，在最後關頭由他們協助主人格 / 有A無A) / (不知道)就無作為(會分成兩個: 保護人格出來 / 完成心願無意識被A併吞)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保護人格出來，結束後知道殺父事件的始終。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結局2</a:t>
            </a:r>
            <a:endParaRPr/>
          </a:p>
        </p:txBody>
      </p:sp>
      <p:sp>
        <p:nvSpPr>
          <p:cNvPr id="399" name="Google Shape;399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因為大家的努力，A最終放棄了計畫，並與各個人格像是室友般和平相處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人格後續的生活互動、排班感，主人格的歸屬感。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400" name="Google Shape;400;p52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2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結局3</a:t>
            </a:r>
            <a:endParaRPr/>
          </a:p>
        </p:txBody>
      </p:sp>
      <p:sp>
        <p:nvSpPr>
          <p:cNvPr id="407" name="Google Shape;407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保護人格壓制住A，眾人逼迫A交出房間鑰匙，A被消滅。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透過保護人格得知事件始末、後續的意識空間互動。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408" name="Google Shape;408;p53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結局4</a:t>
            </a:r>
            <a:endParaRPr/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主人格心願已了，與A融合後消失</a:t>
            </a:r>
            <a:r>
              <a:rPr lang="zh-TW">
                <a:solidFill>
                  <a:srgbClr val="980000"/>
                </a:solidFill>
              </a:rPr>
              <a:t>，最後由A取代主人格操控身體。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416" name="Google Shape;416;p54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4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結局5</a:t>
            </a:r>
            <a:endParaRPr/>
          </a:p>
        </p:txBody>
      </p:sp>
      <p:sp>
        <p:nvSpPr>
          <p:cNvPr id="423" name="Google Shape;423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 : </a:t>
            </a:r>
            <a:r>
              <a:rPr lang="zh-TW">
                <a:solidFill>
                  <a:srgbClr val="0000FF"/>
                </a:solidFill>
              </a:rPr>
              <a:t>保護人格強制合併了A，但其他人格因為被A合併不在了，於是最後由主人格掌握身體。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重點提及 : </a:t>
            </a:r>
            <a:r>
              <a:rPr lang="zh-TW"/>
              <a:t>保護人格說出了事件的始末後又再次睡去、主人格再次變為一個人。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更詳細的描述 :</a:t>
            </a:r>
            <a:endParaRPr/>
          </a:p>
        </p:txBody>
      </p:sp>
      <p:sp>
        <p:nvSpPr>
          <p:cNvPr id="424" name="Google Shape;424;p55">
            <a:hlinkClick action="ppaction://hlinksldjump" r:id="rId3"/>
          </p:cNvPr>
          <p:cNvSpPr/>
          <p:nvPr/>
        </p:nvSpPr>
        <p:spPr>
          <a:xfrm>
            <a:off x="8505850" y="4099175"/>
            <a:ext cx="337800" cy="79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5">
            <a:hlinkClick action="ppaction://hlinksldjump" r:id="rId4"/>
          </p:cNvPr>
          <p:cNvSpPr txBox="1"/>
          <p:nvPr/>
        </p:nvSpPr>
        <p:spPr>
          <a:xfrm>
            <a:off x="8189100" y="4282775"/>
            <a:ext cx="6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想法區_</a:t>
            </a:r>
            <a:r>
              <a:rPr lang="zh-TW" sz="2044"/>
              <a:t>想法暫置區，可再討論的地方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我想到的故事主軸大概是: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開頭(主人格在意識空間內醒來) &gt;&gt; 遇到其他人格 &gt;&gt; 上學，遇到朋友 &gt;&gt; 朋友建議去精神治療(可以有衝突/分支) &gt;&gt; 找諮商師前在意識空間與人格的互動(更加了解意識空間、增加人格的好感度XD) &gt;&gt; 與醫生/諮商師見面 &gt;&gt; 諮商師引導他 &gt;&gt; 決定去尋找原因 &gt;&gt; ( 更多衝突與好感度與分支 ) &gt;&gt; 真相 &gt;&gt; 主要結局(至少是我們最希望的結局XD)。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人格最開始可以先設定立場，例如: 想不想融合/消失? 想不想搶奪身體控制權? 與主人格的關係好壞。之後再依照劇情去合理地改變立場。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目前想到的東西就這些。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想法區_</a:t>
            </a:r>
            <a:r>
              <a:rPr lang="zh-TW" sz="2044"/>
              <a:t>想法暫置區，可再討論的地方 (by </a:t>
            </a:r>
            <a:r>
              <a:rPr lang="zh-TW" sz="2044"/>
              <a:t>宣瑩)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主角失手殺了他爸後，因為無法接受自己居然做了這種事而昏迷，便分裂出其他人格，再次醒來時是另一人格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非主人格，這裡可能可以設個多線選擇醒來的人格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暴力：因為認為自己就是個屠夫所以拿刀殺禽類和殺人沒甚麼差別，坦然接受，有條理地處理屍體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理性：擔心自己可能犯法，思考要怎麼隱藏屍體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小孩好像不太適合，會受到太大衝擊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XDDD)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因為昏迷後醒來的不是主人格，所以主人格懷疑會不會其實自己並沒有殺死父親，父親不在了可能是出了場意外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逃避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最初設定主人格不知道自己殺死他爸、人格分裂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即使主角沒有在一開始意識到體內有諸多人格，但時間一久就發現自己和朋友對話時好像會少一些記憶片段，好像身體內住了另一個自己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某天在房間午睡時進入意識空間，發現房間門外有好幾個聲音在對話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其他人格在交誼廳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，意識到人格的存在 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我對於交誼廳的設定不是很理解，主人格在房間是可以聽到交誼廳裡人格對話的聲音的嗎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意識到人格存在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人格對話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了解意識空間用途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在非主人格操縱身體時</a:t>
            </a: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人格轉換的時間 (彼此在交誼廳協商排班？人格不服協商結果？或是大家一開始依排班表輪流，後來有些耐不住性子想完全掌握身體自主權的人格就亂來？)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zh-TW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人格轉換方式 (做動作像是打響指、吹口哨像是暗示換人? 或是身體會有像倒數鬧鈴的機制？)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想法區_</a:t>
            </a:r>
            <a:r>
              <a:rPr lang="zh-TW" sz="2044"/>
              <a:t>想法暫置區，可再討論的地方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開頭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主人格受傷&gt;保護人格出現殺掉他爸&gt;回到主人格掌控身體&gt;無法接受父親已死&gt;昏迷主人格在意識空間內醒來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&gt;&gt;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懷疑自己殺了父親的真實性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逃避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朋友相處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知曉其他人格存在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除父親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的人格，因其閉門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人格房間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不出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&gt;&gt; A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操縱身體時也和朋友相處地很好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但個性明顯不同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&gt;&gt;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朋友在非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現時建議主角去精神治療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可以有衝突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分支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&gt;&gt;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治療前在意識空間與人格的互動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更加了解意識空間、但依舊沒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&gt;&gt; 與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催眠師見面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受催眠、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催眠師與所有人格進行對話溝通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催眠師告知主人格體內所有人格的潛意識想法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所有人格在交誼廳討論分裂原因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把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從房間請出來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XD) &gt;&gt; A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得知自己並非身體主人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 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爭奪主權和使用時間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 (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更多衝突與好感度與分支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&gt;&gt;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真相</a:t>
            </a:r>
            <a:r>
              <a:rPr lang="zh-TW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&gt;&gt; 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主要結局。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我覺得也可以依我們目前寫的這兩個主要架構下去新增細項就好(?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想法區_</a:t>
            </a:r>
            <a:r>
              <a:rPr lang="zh-TW" sz="2044"/>
              <a:t>想法暫置區，可再討論的地方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50" y="1274100"/>
            <a:ext cx="2606313" cy="368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438" y="1274100"/>
            <a:ext cx="2606313" cy="368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想法區_</a:t>
            </a:r>
            <a:r>
              <a:rPr lang="zh-TW" sz="2044"/>
              <a:t>想法暫置區，可再討論的地方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250" y="1152425"/>
            <a:ext cx="2606313" cy="368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513" y="1152425"/>
            <a:ext cx="2606313" cy="368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