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A888EE-F67C-42B6-8D3B-FA83392F5495}">
  <a:tblStyle styleId="{87A888EE-F67C-42B6-8D3B-FA83392F5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a02d43c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a02d43c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1a02d43c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1a02d43c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2797c4c4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2797c4c4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1a02d43c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1a02d43c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797c4c4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2797c4c4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2797c4c4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2797c4c4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674dc3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674dc3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1a02d43c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1a02d43c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3.jpg"/><Relationship Id="rId7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139.162.74.22/story.html" TargetMode="External"/><Relationship Id="rId4" Type="http://schemas.openxmlformats.org/officeDocument/2006/relationships/hyperlink" Target="http://139.162.74.22/sto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SPLITS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林宣瑩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林嘉紜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PT Sans Narrow"/>
              <a:buAutoNum type="arabicPeriod"/>
            </a:pPr>
            <a:r>
              <a:rPr lang="zh-TW" sz="2400">
                <a:solidFill>
                  <a:srgbClr val="21252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故事背景</a:t>
            </a:r>
            <a:endParaRPr sz="2400">
              <a:solidFill>
                <a:srgbClr val="212529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PT Sans Narrow"/>
              <a:buAutoNum type="arabicPeriod"/>
            </a:pPr>
            <a:r>
              <a:rPr lang="zh-TW" sz="2400">
                <a:solidFill>
                  <a:srgbClr val="21252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相關介紹</a:t>
            </a:r>
            <a:endParaRPr sz="2400">
              <a:solidFill>
                <a:srgbClr val="212529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400"/>
              <a:buFont typeface="PT Sans Narrow"/>
              <a:buAutoNum type="arabicPeriod"/>
            </a:pPr>
            <a:r>
              <a:rPr lang="zh-TW" sz="2400">
                <a:solidFill>
                  <a:srgbClr val="21252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故事欣賞</a:t>
            </a:r>
            <a:endParaRPr sz="2400">
              <a:solidFill>
                <a:srgbClr val="212529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392" y="0"/>
            <a:ext cx="36366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故事背景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故事背景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125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2022年，位在美洲西岸一個小島，有個小國名叫卡加布列國。</a:t>
            </a:r>
            <a:endParaRPr>
              <a:solidFill>
                <a:srgbClr val="2125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21252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母親難產去世、父親遷怒，從小，羅寒岳就不知道被愛的感覺。由於長期被當成父親的遷怒對象，造成了他壓抑、不太與人交心的性格，於是，在一次和父親的衝突中，羅寒岳忍不住動手殺了父親，而此事對他造成了極大的衝擊，因此再一次分裂出新的人格分裂，之後醒來，羅寒岳對於父親之死毫無印象，只覺得父親終於拋棄他了，接著，他在上學時發生了一連串莫名其妙的事件，他意識到自己可能需要尋求幫助，告知撫養他的親戚、預約了門診，在諮商師告訴自己這是人格分裂的症狀後，他猶豫著要不要繼續治療以避免被人格吞噬…</a:t>
            </a:r>
            <a:endParaRPr>
              <a:solidFill>
                <a:srgbClr val="21252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相關介紹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重要人物/人格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567450" y="11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{87A888EE-F67C-42B6-8D3B-FA83392F5495}</a:tableStyleId>
              </a:tblPr>
              <a:tblGrid>
                <a:gridCol w="1334850"/>
                <a:gridCol w="1334850"/>
                <a:gridCol w="1334850"/>
                <a:gridCol w="1334850"/>
                <a:gridCol w="1334850"/>
                <a:gridCol w="1334850"/>
              </a:tblGrid>
              <a:tr h="44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人格名稱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羅寒岳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岳岳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焱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永儒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羅辰旭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1223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性別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年齡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30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25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43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身高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168cm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110cm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172cm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175cm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180cm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主要個性特徵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壓抑、畏縮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幼稚調皮、純真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易怒、衝動、說話不經大腦、暴力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理性、冷血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212529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冷酷</a:t>
                      </a:r>
                      <a:endParaRPr>
                        <a:solidFill>
                          <a:srgbClr val="212529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125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675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9900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2925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5950" y="1655500"/>
            <a:ext cx="1130225" cy="11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意識空間</a:t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570825" y="11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{87A888EE-F67C-42B6-8D3B-FA83392F5495}</a:tableStyleId>
              </a:tblPr>
              <a:tblGrid>
                <a:gridCol w="1333725"/>
                <a:gridCol w="1333725"/>
                <a:gridCol w="1333725"/>
                <a:gridCol w="1333725"/>
                <a:gridCol w="1333725"/>
                <a:gridCol w="1333725"/>
              </a:tblGrid>
              <a:tr h="4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意識空間名稱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交誼廳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圖書室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地下室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人格房間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控制室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7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樓層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不一定，每個人格房間所在樓層不同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坪數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28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45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不一定，依人格喜好決定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8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公共/私人空間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私人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公共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功能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人格交流的地方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存放記憶，此處的記憶是共享的，人格也可借閱、帶回房間閱讀。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存放深層記憶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人格的私密空間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在控制室的人格可操控主角身體</a:t>
                      </a:r>
                      <a:endParaRPr sz="1100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其他多線互動敘事要素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97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多線性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5種結局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依照選擇會有不同劇情，e.g.甦醒的人格、監護人...等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/>
              <a:t>互動性</a:t>
            </a:r>
            <a:endParaRPr b="1"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紀錄玩家結局成就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每個結局都有不同的音樂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故事</a:t>
            </a:r>
            <a:r>
              <a:rPr lang="zh-TW"/>
              <a:t>欣賞</a:t>
            </a:r>
            <a:endParaRPr/>
          </a:p>
        </p:txBody>
      </p:sp>
      <p:sp>
        <p:nvSpPr>
          <p:cNvPr id="119" name="Google Shape;119;p21">
            <a:hlinkClick r:id="rId3"/>
          </p:cNvPr>
          <p:cNvSpPr txBox="1"/>
          <p:nvPr/>
        </p:nvSpPr>
        <p:spPr>
          <a:xfrm>
            <a:off x="3228600" y="3316450"/>
            <a:ext cx="268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 u="sng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&gt; 點此進入</a:t>
            </a:r>
            <a:endParaRPr b="1" sz="360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