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13"/>
  </p:normalViewPr>
  <p:slideViewPr>
    <p:cSldViewPr snapToGrid="0" snapToObjects="1">
      <p:cViewPr varScale="1">
        <p:scale>
          <a:sx n="90" d="100"/>
          <a:sy n="90" d="100"/>
        </p:scale>
        <p:origin x="232"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807CBE-32E4-7744-A9EF-0198BD383FD5}" type="datetimeFigureOut">
              <a:rPr kumimoji="1" lang="zh-TW" altLang="en-US" smtClean="0"/>
              <a:t>2017/6/22</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F1C8A-8468-BD42-A373-E1AA64497866}" type="slidenum">
              <a:rPr kumimoji="1" lang="zh-TW" altLang="en-US" smtClean="0"/>
              <a:t>‹#›</a:t>
            </a:fld>
            <a:endParaRPr kumimoji="1" lang="zh-TW" altLang="en-US"/>
          </a:p>
        </p:txBody>
      </p:sp>
    </p:spTree>
    <p:extLst>
      <p:ext uri="{BB962C8B-B14F-4D97-AF65-F5344CB8AC3E}">
        <p14:creationId xmlns:p14="http://schemas.microsoft.com/office/powerpoint/2010/main" val="2046296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6/22/17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含標題的全景圖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將圖片拖曳至版面配置區或按一下圖示以新增</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和說明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具有說明文字的引述">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言">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TW" altLang="en-US" smtClean="0"/>
              <a:t>按一下以編輯母片文字樣式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或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TW" altLang="en-US" smtClean="0"/>
              <a:t>按一下以編輯母片標題樣式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TW" altLang="en-US" smtClean="0"/>
              <a:t>按一下以編輯母片文字樣式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TW" altLang="en-US" smtClean="0"/>
              <a:t>按一下以編輯母片標題樣式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TW" altLang="en-US" smtClean="0"/>
              <a:t>按一下以編輯母片標題樣式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將圖片拖曳至版面配置區或按一下圖示以新增</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6/22/17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oToToT/Vpyth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b="1" dirty="0"/>
              <a:t>鏡面夾角反射之</a:t>
            </a:r>
            <a:r>
              <a:rPr lang="zh-TW" altLang="en-US" b="1" dirty="0" smtClean="0"/>
              <a:t>模擬</a:t>
            </a:r>
            <a:endParaRPr kumimoji="1" lang="zh-TW" altLang="en-US" dirty="0"/>
          </a:p>
        </p:txBody>
      </p:sp>
      <p:sp>
        <p:nvSpPr>
          <p:cNvPr id="3" name="副標題 2"/>
          <p:cNvSpPr>
            <a:spLocks noGrp="1"/>
          </p:cNvSpPr>
          <p:nvPr>
            <p:ph type="subTitle" idx="1"/>
          </p:nvPr>
        </p:nvSpPr>
        <p:spPr/>
        <p:txBody>
          <a:bodyPr/>
          <a:lstStyle/>
          <a:p>
            <a:pPr fontAlgn="base"/>
            <a:r>
              <a:rPr lang="zh-TW" altLang="en-US" dirty="0"/>
              <a:t>建國中學一年二十三班</a:t>
            </a:r>
          </a:p>
          <a:p>
            <a:pPr fontAlgn="base"/>
            <a:r>
              <a:rPr lang="zh-TW" altLang="en-US" dirty="0"/>
              <a:t>江昱勳、賴嵩霖、翁證騏</a:t>
            </a:r>
          </a:p>
          <a:p>
            <a:endParaRPr kumimoji="1" lang="zh-TW" altLang="en-US" dirty="0"/>
          </a:p>
        </p:txBody>
      </p:sp>
    </p:spTree>
    <p:extLst>
      <p:ext uri="{BB962C8B-B14F-4D97-AF65-F5344CB8AC3E}">
        <p14:creationId xmlns:p14="http://schemas.microsoft.com/office/powerpoint/2010/main" val="1511268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fontAlgn="base"/>
            <a:r>
              <a:rPr kumimoji="1" lang="zh-TW" altLang="en-US" dirty="0" smtClean="0"/>
              <a:t>如何模擬</a:t>
            </a:r>
            <a:r>
              <a:rPr kumimoji="1" lang="en-US" altLang="zh-TW" dirty="0" smtClean="0"/>
              <a:t>-</a:t>
            </a:r>
            <a:r>
              <a:rPr lang="zh-TW" altLang="en-US" dirty="0"/>
              <a:t>基礎設置</a:t>
            </a:r>
          </a:p>
        </p:txBody>
      </p:sp>
      <p:sp>
        <p:nvSpPr>
          <p:cNvPr id="5" name="Rectangle 1"/>
          <p:cNvSpPr>
            <a:spLocks noChangeArrowheads="1"/>
          </p:cNvSpPr>
          <p:nvPr/>
        </p:nvSpPr>
        <p:spPr bwMode="auto">
          <a:xfrm>
            <a:off x="-167387668" y="-323165"/>
            <a:ext cx="3562458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p:txBody>
      </p:sp>
      <p:sp>
        <p:nvSpPr>
          <p:cNvPr id="3" name="矩形 2"/>
          <p:cNvSpPr/>
          <p:nvPr/>
        </p:nvSpPr>
        <p:spPr>
          <a:xfrm>
            <a:off x="685800" y="2065867"/>
            <a:ext cx="10244137" cy="3693319"/>
          </a:xfrm>
          <a:prstGeom prst="rect">
            <a:avLst/>
          </a:prstGeom>
          <a:solidFill>
            <a:schemeClr val="bg1">
              <a:lumMod val="85000"/>
              <a:lumOff val="15000"/>
            </a:schemeClr>
          </a:solidFill>
        </p:spPr>
        <p:txBody>
          <a:bodyPr wrap="square">
            <a:spAutoFit/>
          </a:bodyPr>
          <a:lstStyle/>
          <a:p>
            <a:r>
              <a:rPr lang="en-US" altLang="zh-TW" dirty="0" err="1"/>
              <a:t>BOARD_theta</a:t>
            </a:r>
            <a:r>
              <a:rPr lang="en-US" altLang="zh-TW" dirty="0"/>
              <a:t> </a:t>
            </a:r>
            <a:r>
              <a:rPr lang="en-US" altLang="zh-TW" dirty="0">
                <a:solidFill>
                  <a:srgbClr val="2C5DCD"/>
                </a:solidFill>
              </a:rPr>
              <a:t>=</a:t>
            </a:r>
            <a:r>
              <a:rPr lang="en-US" altLang="zh-TW" dirty="0"/>
              <a:t> </a:t>
            </a:r>
            <a:r>
              <a:rPr lang="en-US" altLang="zh-TW" b="1" dirty="0" smtClean="0">
                <a:solidFill>
                  <a:srgbClr val="5918BB"/>
                </a:solidFill>
              </a:rPr>
              <a:t>60</a:t>
            </a:r>
            <a:endParaRPr lang="en-US" altLang="zh-TW" dirty="0" smtClean="0"/>
          </a:p>
          <a:p>
            <a:r>
              <a:rPr lang="en-US" altLang="zh-TW" dirty="0" err="1" smtClean="0"/>
              <a:t>BOARD_Theta</a:t>
            </a:r>
            <a:r>
              <a:rPr lang="en-US" altLang="zh-TW" dirty="0" smtClean="0"/>
              <a:t> </a:t>
            </a:r>
            <a:r>
              <a:rPr lang="en-US" altLang="zh-TW" dirty="0">
                <a:solidFill>
                  <a:srgbClr val="2C5DCD"/>
                </a:solidFill>
              </a:rPr>
              <a:t>=</a:t>
            </a:r>
            <a:r>
              <a:rPr lang="en-US" altLang="zh-TW" dirty="0"/>
              <a:t> </a:t>
            </a:r>
            <a:r>
              <a:rPr lang="en-US" altLang="zh-TW" dirty="0" smtClean="0"/>
              <a:t>deg2rad(</a:t>
            </a:r>
            <a:r>
              <a:rPr lang="en-US" altLang="zh-TW" dirty="0" err="1" smtClean="0"/>
              <a:t>BOARD_theta</a:t>
            </a:r>
            <a:r>
              <a:rPr lang="en-US" altLang="zh-TW" dirty="0" smtClean="0"/>
              <a:t>)</a:t>
            </a:r>
          </a:p>
          <a:p>
            <a:r>
              <a:rPr lang="en-US" altLang="zh-TW" dirty="0" err="1" smtClean="0"/>
              <a:t>BOARD_Length</a:t>
            </a:r>
            <a:r>
              <a:rPr lang="en-US" altLang="zh-TW" dirty="0" smtClean="0"/>
              <a:t> </a:t>
            </a:r>
            <a:r>
              <a:rPr lang="en-US" altLang="zh-TW" dirty="0">
                <a:solidFill>
                  <a:srgbClr val="2C5DCD"/>
                </a:solidFill>
              </a:rPr>
              <a:t>=</a:t>
            </a:r>
            <a:r>
              <a:rPr lang="en-US" altLang="zh-TW" dirty="0"/>
              <a:t> </a:t>
            </a:r>
            <a:r>
              <a:rPr lang="en-US" altLang="zh-TW" b="1" dirty="0" smtClean="0">
                <a:solidFill>
                  <a:srgbClr val="5918BB"/>
                </a:solidFill>
              </a:rPr>
              <a:t>5</a:t>
            </a:r>
            <a:endParaRPr lang="en-US" altLang="zh-TW" dirty="0" smtClean="0"/>
          </a:p>
          <a:p>
            <a:r>
              <a:rPr lang="en-US" altLang="zh-TW" i="1" dirty="0" smtClean="0">
                <a:solidFill>
                  <a:srgbClr val="0080FF"/>
                </a:solidFill>
              </a:rPr>
              <a:t>#board </a:t>
            </a:r>
            <a:r>
              <a:rPr lang="en-US" altLang="zh-TW" i="1" dirty="0" err="1" smtClean="0">
                <a:solidFill>
                  <a:srgbClr val="0080FF"/>
                </a:solidFill>
              </a:rPr>
              <a:t>config</a:t>
            </a:r>
            <a:endParaRPr lang="en-US" altLang="zh-TW" dirty="0" smtClean="0"/>
          </a:p>
          <a:p>
            <a:r>
              <a:rPr lang="en-US" altLang="zh-TW" dirty="0" smtClean="0"/>
              <a:t>BOXES </a:t>
            </a:r>
            <a:r>
              <a:rPr lang="en-US" altLang="zh-TW" dirty="0">
                <a:solidFill>
                  <a:srgbClr val="2C5DCD"/>
                </a:solidFill>
              </a:rPr>
              <a:t>=</a:t>
            </a:r>
            <a:r>
              <a:rPr lang="en-US" altLang="zh-TW" dirty="0"/>
              <a:t> [box(</a:t>
            </a:r>
            <a:r>
              <a:rPr lang="en-US" altLang="zh-TW" dirty="0" err="1"/>
              <a:t>pos</a:t>
            </a:r>
            <a:r>
              <a:rPr lang="en-US" altLang="zh-TW" dirty="0">
                <a:solidFill>
                  <a:srgbClr val="2C5DCD"/>
                </a:solidFill>
              </a:rPr>
              <a:t>=</a:t>
            </a:r>
            <a:r>
              <a:rPr lang="en-US" altLang="zh-TW" dirty="0"/>
              <a:t>(</a:t>
            </a:r>
            <a:r>
              <a:rPr lang="en-US" altLang="zh-TW" dirty="0" err="1"/>
              <a:t>BOARD_Length</a:t>
            </a:r>
            <a:r>
              <a:rPr lang="en-US" altLang="zh-TW" dirty="0">
                <a:solidFill>
                  <a:srgbClr val="2C5DCD"/>
                </a:solidFill>
              </a:rPr>
              <a:t>*</a:t>
            </a:r>
            <a:r>
              <a:rPr lang="en-US" altLang="zh-TW" dirty="0"/>
              <a:t>cos(</a:t>
            </a:r>
            <a:r>
              <a:rPr lang="en-US" altLang="zh-TW" dirty="0" err="1"/>
              <a:t>BOARD_Theta</a:t>
            </a:r>
            <a:r>
              <a:rPr lang="en-US" altLang="zh-TW" dirty="0">
                <a:solidFill>
                  <a:srgbClr val="2C5DCD"/>
                </a:solidFill>
              </a:rPr>
              <a:t>/</a:t>
            </a:r>
            <a:r>
              <a:rPr lang="en-US" altLang="zh-TW" b="1" dirty="0">
                <a:solidFill>
                  <a:srgbClr val="5918BB"/>
                </a:solidFill>
              </a:rPr>
              <a:t>2</a:t>
            </a:r>
            <a:r>
              <a:rPr lang="en-US" altLang="zh-TW" dirty="0"/>
              <a:t>), </a:t>
            </a:r>
            <a:r>
              <a:rPr lang="en-US" altLang="zh-TW" dirty="0" smtClean="0"/>
              <a:t>	</a:t>
            </a:r>
            <a:r>
              <a:rPr lang="en-US" altLang="zh-TW" dirty="0" err="1" smtClean="0"/>
              <a:t>BOARD_Length</a:t>
            </a:r>
            <a:r>
              <a:rPr lang="en-US" altLang="zh-TW" dirty="0" smtClean="0">
                <a:solidFill>
                  <a:srgbClr val="2C5DCD"/>
                </a:solidFill>
              </a:rPr>
              <a:t>*</a:t>
            </a:r>
            <a:r>
              <a:rPr lang="en-US" altLang="zh-TW" dirty="0" smtClean="0"/>
              <a:t>sin(</a:t>
            </a:r>
            <a:r>
              <a:rPr lang="en-US" altLang="zh-TW" dirty="0" err="1" smtClean="0"/>
              <a:t>BOARD_Theta</a:t>
            </a:r>
            <a:r>
              <a:rPr lang="en-US" altLang="zh-TW" dirty="0" smtClean="0">
                <a:solidFill>
                  <a:srgbClr val="2C5DCD"/>
                </a:solidFill>
              </a:rPr>
              <a:t>/</a:t>
            </a:r>
            <a:r>
              <a:rPr lang="en-US" altLang="zh-TW" b="1" dirty="0" smtClean="0">
                <a:solidFill>
                  <a:srgbClr val="5918BB"/>
                </a:solidFill>
              </a:rPr>
              <a:t>2</a:t>
            </a:r>
            <a:r>
              <a:rPr lang="en-US" altLang="zh-TW" dirty="0"/>
              <a:t>),</a:t>
            </a:r>
            <a:r>
              <a:rPr lang="en-US" altLang="zh-TW" b="1" dirty="0">
                <a:solidFill>
                  <a:srgbClr val="5918BB"/>
                </a:solidFill>
              </a:rPr>
              <a:t>0</a:t>
            </a:r>
            <a:r>
              <a:rPr lang="en-US" altLang="zh-TW" dirty="0"/>
              <a:t>), </a:t>
            </a:r>
            <a:r>
              <a:rPr lang="en-US" altLang="zh-TW" dirty="0" smtClean="0"/>
              <a:t>	length</a:t>
            </a:r>
            <a:r>
              <a:rPr lang="en-US" altLang="zh-TW" dirty="0" smtClean="0">
                <a:solidFill>
                  <a:srgbClr val="2C5DCD"/>
                </a:solidFill>
              </a:rPr>
              <a:t>=</a:t>
            </a:r>
            <a:r>
              <a:rPr lang="en-US" altLang="zh-TW" dirty="0" err="1" smtClean="0"/>
              <a:t>BOARD_Length</a:t>
            </a:r>
            <a:r>
              <a:rPr lang="en-US" altLang="zh-TW" dirty="0" smtClean="0">
                <a:solidFill>
                  <a:srgbClr val="2C5DCD"/>
                </a:solidFill>
              </a:rPr>
              <a:t>*</a:t>
            </a:r>
            <a:r>
              <a:rPr lang="en-US" altLang="zh-TW" b="1" dirty="0" smtClean="0">
                <a:solidFill>
                  <a:srgbClr val="5918BB"/>
                </a:solidFill>
              </a:rPr>
              <a:t>2</a:t>
            </a:r>
            <a:r>
              <a:rPr lang="en-US" altLang="zh-TW" dirty="0"/>
              <a:t>, height</a:t>
            </a:r>
            <a:r>
              <a:rPr lang="en-US" altLang="zh-TW" dirty="0">
                <a:solidFill>
                  <a:srgbClr val="2C5DCD"/>
                </a:solidFill>
              </a:rPr>
              <a:t>=</a:t>
            </a:r>
            <a:r>
              <a:rPr lang="en-US" altLang="zh-TW" b="1" dirty="0">
                <a:solidFill>
                  <a:srgbClr val="5918BB"/>
                </a:solidFill>
              </a:rPr>
              <a:t>0.1</a:t>
            </a:r>
            <a:r>
              <a:rPr lang="en-US" altLang="zh-TW" dirty="0"/>
              <a:t>, width</a:t>
            </a:r>
            <a:r>
              <a:rPr lang="en-US" altLang="zh-TW" dirty="0">
                <a:solidFill>
                  <a:srgbClr val="2C5DCD"/>
                </a:solidFill>
              </a:rPr>
              <a:t>=</a:t>
            </a:r>
            <a:r>
              <a:rPr lang="en-US" altLang="zh-TW" b="1" dirty="0">
                <a:solidFill>
                  <a:srgbClr val="5918BB"/>
                </a:solidFill>
              </a:rPr>
              <a:t>2</a:t>
            </a:r>
            <a:r>
              <a:rPr lang="en-US" altLang="zh-TW" dirty="0"/>
              <a:t>, axis</a:t>
            </a:r>
            <a:r>
              <a:rPr lang="en-US" altLang="zh-TW" dirty="0">
                <a:solidFill>
                  <a:srgbClr val="2C5DCD"/>
                </a:solidFill>
              </a:rPr>
              <a:t>=</a:t>
            </a:r>
            <a:r>
              <a:rPr lang="en-US" altLang="zh-TW" dirty="0"/>
              <a:t>(</a:t>
            </a:r>
            <a:r>
              <a:rPr lang="en-US" altLang="zh-TW" b="1" dirty="0">
                <a:solidFill>
                  <a:srgbClr val="5918BB"/>
                </a:solidFill>
              </a:rPr>
              <a:t>1</a:t>
            </a:r>
            <a:r>
              <a:rPr lang="en-US" altLang="zh-TW" dirty="0"/>
              <a:t>, </a:t>
            </a:r>
            <a:r>
              <a:rPr lang="en-US" altLang="zh-TW" b="1" dirty="0">
                <a:solidFill>
                  <a:srgbClr val="5918BB"/>
                </a:solidFill>
              </a:rPr>
              <a:t>1</a:t>
            </a:r>
            <a:r>
              <a:rPr lang="en-US" altLang="zh-TW" dirty="0">
                <a:solidFill>
                  <a:srgbClr val="2C5DCD"/>
                </a:solidFill>
              </a:rPr>
              <a:t>*</a:t>
            </a:r>
            <a:r>
              <a:rPr lang="en-US" altLang="zh-TW" dirty="0"/>
              <a:t>tan(</a:t>
            </a:r>
            <a:r>
              <a:rPr lang="en-US" altLang="zh-TW" dirty="0" err="1"/>
              <a:t>BOARD_Theta</a:t>
            </a:r>
            <a:r>
              <a:rPr lang="en-US" altLang="zh-TW" dirty="0">
                <a:solidFill>
                  <a:srgbClr val="2C5DCD"/>
                </a:solidFill>
              </a:rPr>
              <a:t>/</a:t>
            </a:r>
            <a:r>
              <a:rPr lang="en-US" altLang="zh-TW" b="1" dirty="0">
                <a:solidFill>
                  <a:srgbClr val="5918BB"/>
                </a:solidFill>
              </a:rPr>
              <a:t>2</a:t>
            </a:r>
            <a:r>
              <a:rPr lang="en-US" altLang="zh-TW" dirty="0"/>
              <a:t>), </a:t>
            </a:r>
            <a:r>
              <a:rPr lang="en-US" altLang="zh-TW" b="1" dirty="0">
                <a:solidFill>
                  <a:srgbClr val="5918BB"/>
                </a:solidFill>
              </a:rPr>
              <a:t>0</a:t>
            </a:r>
            <a:r>
              <a:rPr lang="en-US" altLang="zh-TW" dirty="0"/>
              <a:t>)), </a:t>
            </a:r>
            <a:endParaRPr lang="en-US" altLang="zh-TW" dirty="0" smtClean="0"/>
          </a:p>
          <a:p>
            <a:endParaRPr lang="en-US" altLang="zh-TW" dirty="0" smtClean="0"/>
          </a:p>
          <a:p>
            <a:r>
              <a:rPr lang="en-US" altLang="zh-TW" dirty="0" smtClean="0"/>
              <a:t>	box(</a:t>
            </a:r>
            <a:r>
              <a:rPr lang="en-US" altLang="zh-TW" dirty="0" err="1" smtClean="0"/>
              <a:t>pos</a:t>
            </a:r>
            <a:r>
              <a:rPr lang="en-US" altLang="zh-TW" dirty="0">
                <a:solidFill>
                  <a:srgbClr val="2C5DCD"/>
                </a:solidFill>
              </a:rPr>
              <a:t>=</a:t>
            </a:r>
            <a:r>
              <a:rPr lang="en-US" altLang="zh-TW" dirty="0"/>
              <a:t>(</a:t>
            </a:r>
            <a:r>
              <a:rPr lang="en-US" altLang="zh-TW" dirty="0" err="1"/>
              <a:t>BOARD_Length</a:t>
            </a:r>
            <a:r>
              <a:rPr lang="en-US" altLang="zh-TW" dirty="0">
                <a:solidFill>
                  <a:srgbClr val="2C5DCD"/>
                </a:solidFill>
              </a:rPr>
              <a:t>*</a:t>
            </a:r>
            <a:r>
              <a:rPr lang="en-US" altLang="zh-TW" dirty="0"/>
              <a:t>cos(</a:t>
            </a:r>
            <a:r>
              <a:rPr lang="en-US" altLang="zh-TW" dirty="0" err="1"/>
              <a:t>BOARD_Theta</a:t>
            </a:r>
            <a:r>
              <a:rPr lang="en-US" altLang="zh-TW" dirty="0">
                <a:solidFill>
                  <a:srgbClr val="2C5DCD"/>
                </a:solidFill>
              </a:rPr>
              <a:t>/</a:t>
            </a:r>
            <a:r>
              <a:rPr lang="en-US" altLang="zh-TW" b="1" dirty="0">
                <a:solidFill>
                  <a:srgbClr val="5918BB"/>
                </a:solidFill>
              </a:rPr>
              <a:t>2</a:t>
            </a:r>
            <a:r>
              <a:rPr lang="en-US" altLang="zh-TW" dirty="0"/>
              <a:t>),</a:t>
            </a:r>
            <a:r>
              <a:rPr lang="en-US" altLang="zh-TW" dirty="0">
                <a:solidFill>
                  <a:srgbClr val="2C5DCD"/>
                </a:solidFill>
              </a:rPr>
              <a:t>-</a:t>
            </a:r>
            <a:r>
              <a:rPr lang="en-US" altLang="zh-TW" b="1" dirty="0">
                <a:solidFill>
                  <a:srgbClr val="5918BB"/>
                </a:solidFill>
              </a:rPr>
              <a:t>1</a:t>
            </a:r>
            <a:r>
              <a:rPr lang="en-US" altLang="zh-TW" dirty="0">
                <a:solidFill>
                  <a:srgbClr val="2C5DCD"/>
                </a:solidFill>
              </a:rPr>
              <a:t>*</a:t>
            </a:r>
            <a:r>
              <a:rPr lang="en-US" altLang="zh-TW" dirty="0" err="1"/>
              <a:t>BOARD_Length</a:t>
            </a:r>
            <a:r>
              <a:rPr lang="en-US" altLang="zh-TW" dirty="0">
                <a:solidFill>
                  <a:srgbClr val="2C5DCD"/>
                </a:solidFill>
              </a:rPr>
              <a:t>*</a:t>
            </a:r>
            <a:r>
              <a:rPr lang="en-US" altLang="zh-TW" dirty="0"/>
              <a:t>sin(</a:t>
            </a:r>
            <a:r>
              <a:rPr lang="en-US" altLang="zh-TW" dirty="0" err="1"/>
              <a:t>BOARD_Theta</a:t>
            </a:r>
            <a:r>
              <a:rPr lang="en-US" altLang="zh-TW" dirty="0">
                <a:solidFill>
                  <a:srgbClr val="2C5DCD"/>
                </a:solidFill>
              </a:rPr>
              <a:t>/</a:t>
            </a:r>
            <a:r>
              <a:rPr lang="en-US" altLang="zh-TW" b="1" dirty="0">
                <a:solidFill>
                  <a:srgbClr val="5918BB"/>
                </a:solidFill>
              </a:rPr>
              <a:t>2</a:t>
            </a:r>
            <a:r>
              <a:rPr lang="en-US" altLang="zh-TW" dirty="0"/>
              <a:t>),</a:t>
            </a:r>
            <a:r>
              <a:rPr lang="en-US" altLang="zh-TW" b="1" dirty="0">
                <a:solidFill>
                  <a:srgbClr val="5918BB"/>
                </a:solidFill>
              </a:rPr>
              <a:t>0</a:t>
            </a:r>
            <a:r>
              <a:rPr lang="en-US" altLang="zh-TW" dirty="0"/>
              <a:t>), </a:t>
            </a:r>
            <a:r>
              <a:rPr lang="en-US" altLang="zh-TW" dirty="0" smtClean="0"/>
              <a:t>	length</a:t>
            </a:r>
            <a:r>
              <a:rPr lang="en-US" altLang="zh-TW" dirty="0" smtClean="0">
                <a:solidFill>
                  <a:srgbClr val="2C5DCD"/>
                </a:solidFill>
              </a:rPr>
              <a:t>=</a:t>
            </a:r>
            <a:r>
              <a:rPr lang="en-US" altLang="zh-TW" dirty="0" err="1" smtClean="0"/>
              <a:t>BOARD_Length</a:t>
            </a:r>
            <a:r>
              <a:rPr lang="en-US" altLang="zh-TW" dirty="0" smtClean="0">
                <a:solidFill>
                  <a:srgbClr val="2C5DCD"/>
                </a:solidFill>
              </a:rPr>
              <a:t>*</a:t>
            </a:r>
            <a:r>
              <a:rPr lang="en-US" altLang="zh-TW" b="1" dirty="0" smtClean="0">
                <a:solidFill>
                  <a:srgbClr val="5918BB"/>
                </a:solidFill>
              </a:rPr>
              <a:t>2</a:t>
            </a:r>
            <a:r>
              <a:rPr lang="en-US" altLang="zh-TW" dirty="0"/>
              <a:t>, height</a:t>
            </a:r>
            <a:r>
              <a:rPr lang="en-US" altLang="zh-TW" dirty="0">
                <a:solidFill>
                  <a:srgbClr val="2C5DCD"/>
                </a:solidFill>
              </a:rPr>
              <a:t>=</a:t>
            </a:r>
            <a:r>
              <a:rPr lang="en-US" altLang="zh-TW" b="1" dirty="0">
                <a:solidFill>
                  <a:srgbClr val="5918BB"/>
                </a:solidFill>
              </a:rPr>
              <a:t>0.1</a:t>
            </a:r>
            <a:r>
              <a:rPr lang="en-US" altLang="zh-TW" dirty="0"/>
              <a:t>, width</a:t>
            </a:r>
            <a:r>
              <a:rPr lang="en-US" altLang="zh-TW" dirty="0">
                <a:solidFill>
                  <a:srgbClr val="2C5DCD"/>
                </a:solidFill>
              </a:rPr>
              <a:t>=</a:t>
            </a:r>
            <a:r>
              <a:rPr lang="en-US" altLang="zh-TW" b="1" dirty="0">
                <a:solidFill>
                  <a:srgbClr val="5918BB"/>
                </a:solidFill>
              </a:rPr>
              <a:t>2</a:t>
            </a:r>
            <a:r>
              <a:rPr lang="en-US" altLang="zh-TW" dirty="0"/>
              <a:t>, axis</a:t>
            </a:r>
            <a:r>
              <a:rPr lang="en-US" altLang="zh-TW" dirty="0">
                <a:solidFill>
                  <a:srgbClr val="2C5DCD"/>
                </a:solidFill>
              </a:rPr>
              <a:t>=</a:t>
            </a:r>
            <a:r>
              <a:rPr lang="en-US" altLang="zh-TW" dirty="0"/>
              <a:t>(</a:t>
            </a:r>
            <a:r>
              <a:rPr lang="en-US" altLang="zh-TW" b="1" dirty="0">
                <a:solidFill>
                  <a:srgbClr val="5918BB"/>
                </a:solidFill>
              </a:rPr>
              <a:t>1</a:t>
            </a:r>
            <a:r>
              <a:rPr lang="en-US" altLang="zh-TW" dirty="0"/>
              <a:t>, </a:t>
            </a:r>
            <a:r>
              <a:rPr lang="en-US" altLang="zh-TW" dirty="0">
                <a:solidFill>
                  <a:srgbClr val="2C5DCD"/>
                </a:solidFill>
              </a:rPr>
              <a:t>-</a:t>
            </a:r>
            <a:r>
              <a:rPr lang="en-US" altLang="zh-TW" b="1" dirty="0">
                <a:solidFill>
                  <a:srgbClr val="5918BB"/>
                </a:solidFill>
              </a:rPr>
              <a:t>1</a:t>
            </a:r>
            <a:r>
              <a:rPr lang="en-US" altLang="zh-TW" dirty="0">
                <a:solidFill>
                  <a:srgbClr val="2C5DCD"/>
                </a:solidFill>
              </a:rPr>
              <a:t>*</a:t>
            </a:r>
            <a:r>
              <a:rPr lang="en-US" altLang="zh-TW" dirty="0"/>
              <a:t>tan(</a:t>
            </a:r>
            <a:r>
              <a:rPr lang="en-US" altLang="zh-TW" dirty="0" err="1"/>
              <a:t>BOARD_Theta</a:t>
            </a:r>
            <a:r>
              <a:rPr lang="en-US" altLang="zh-TW" dirty="0">
                <a:solidFill>
                  <a:srgbClr val="2C5DCD"/>
                </a:solidFill>
              </a:rPr>
              <a:t>/</a:t>
            </a:r>
            <a:r>
              <a:rPr lang="en-US" altLang="zh-TW" b="1" dirty="0">
                <a:solidFill>
                  <a:srgbClr val="5918BB"/>
                </a:solidFill>
              </a:rPr>
              <a:t>2</a:t>
            </a:r>
            <a:r>
              <a:rPr lang="en-US" altLang="zh-TW" dirty="0"/>
              <a:t>), </a:t>
            </a:r>
            <a:r>
              <a:rPr lang="en-US" altLang="zh-TW" b="1" dirty="0">
                <a:solidFill>
                  <a:srgbClr val="5918BB"/>
                </a:solidFill>
              </a:rPr>
              <a:t>0</a:t>
            </a:r>
            <a:r>
              <a:rPr lang="en-US" altLang="zh-TW" dirty="0"/>
              <a:t>))] </a:t>
            </a:r>
            <a:endParaRPr lang="en-US" altLang="zh-TW" dirty="0" smtClean="0"/>
          </a:p>
          <a:p>
            <a:r>
              <a:rPr lang="en-US" altLang="zh-TW" i="1" dirty="0" smtClean="0">
                <a:solidFill>
                  <a:srgbClr val="0080FF"/>
                </a:solidFill>
              </a:rPr>
              <a:t>#</a:t>
            </a:r>
            <a:r>
              <a:rPr lang="en-US" altLang="zh-TW" i="1" dirty="0">
                <a:solidFill>
                  <a:srgbClr val="0080FF"/>
                </a:solidFill>
              </a:rPr>
              <a:t>make two boards with </a:t>
            </a:r>
            <a:r>
              <a:rPr lang="en-US" altLang="zh-TW" i="1" dirty="0" err="1">
                <a:solidFill>
                  <a:srgbClr val="0080FF"/>
                </a:solidFill>
              </a:rPr>
              <a:t>BOARD_theta</a:t>
            </a:r>
            <a:r>
              <a:rPr lang="en-US" altLang="zh-TW" i="1" dirty="0">
                <a:solidFill>
                  <a:srgbClr val="0080FF"/>
                </a:solidFill>
              </a:rPr>
              <a:t> and position at (0,0,0)</a:t>
            </a:r>
            <a:r>
              <a:rPr lang="en-US" altLang="zh-TW" dirty="0"/>
              <a:t> </a:t>
            </a:r>
            <a:endParaRPr lang="en-US" altLang="zh-TW" dirty="0" smtClean="0"/>
          </a:p>
          <a:p>
            <a:r>
              <a:rPr lang="en-US" altLang="zh-TW" dirty="0" err="1" smtClean="0"/>
              <a:t>ddg</a:t>
            </a:r>
            <a:r>
              <a:rPr lang="en-US" altLang="zh-TW" dirty="0" smtClean="0"/>
              <a:t> </a:t>
            </a:r>
            <a:r>
              <a:rPr lang="en-US" altLang="zh-TW" dirty="0">
                <a:solidFill>
                  <a:srgbClr val="2C5DCD"/>
                </a:solidFill>
              </a:rPr>
              <a:t>=</a:t>
            </a:r>
            <a:r>
              <a:rPr lang="en-US" altLang="zh-TW" dirty="0"/>
              <a:t> text(text</a:t>
            </a:r>
            <a:r>
              <a:rPr lang="en-US" altLang="zh-TW" dirty="0">
                <a:solidFill>
                  <a:srgbClr val="2C5DCD"/>
                </a:solidFill>
              </a:rPr>
              <a:t>=</a:t>
            </a:r>
            <a:r>
              <a:rPr lang="en-US" altLang="zh-TW" dirty="0">
                <a:solidFill>
                  <a:srgbClr val="00CC66"/>
                </a:solidFill>
              </a:rPr>
              <a:t>"</a:t>
            </a:r>
            <a:r>
              <a:rPr lang="en-US" altLang="zh-TW" i="1" dirty="0">
                <a:solidFill>
                  <a:srgbClr val="00CC66"/>
                </a:solidFill>
              </a:rPr>
              <a:t>%f</a:t>
            </a:r>
            <a:r>
              <a:rPr lang="en-US" altLang="zh-TW" dirty="0">
                <a:solidFill>
                  <a:srgbClr val="00CC66"/>
                </a:solidFill>
              </a:rPr>
              <a:t> degree"</a:t>
            </a:r>
            <a:r>
              <a:rPr lang="en-US" altLang="zh-TW" dirty="0">
                <a:solidFill>
                  <a:srgbClr val="2C5DCD"/>
                </a:solidFill>
              </a:rPr>
              <a:t>%</a:t>
            </a:r>
            <a:r>
              <a:rPr lang="en-US" altLang="zh-TW" dirty="0" err="1"/>
              <a:t>BOARD_theta</a:t>
            </a:r>
            <a:r>
              <a:rPr lang="en-US" altLang="zh-TW" dirty="0"/>
              <a:t>, </a:t>
            </a:r>
            <a:r>
              <a:rPr lang="en-US" altLang="zh-TW" dirty="0" err="1"/>
              <a:t>pos</a:t>
            </a:r>
            <a:r>
              <a:rPr lang="en-US" altLang="zh-TW" dirty="0">
                <a:solidFill>
                  <a:srgbClr val="2C5DCD"/>
                </a:solidFill>
              </a:rPr>
              <a:t>=</a:t>
            </a:r>
            <a:r>
              <a:rPr lang="en-US" altLang="zh-TW" dirty="0"/>
              <a:t>(</a:t>
            </a:r>
            <a:r>
              <a:rPr lang="en-US" altLang="zh-TW" dirty="0">
                <a:solidFill>
                  <a:srgbClr val="2C5DCD"/>
                </a:solidFill>
              </a:rPr>
              <a:t>-</a:t>
            </a:r>
            <a:r>
              <a:rPr lang="en-US" altLang="zh-TW" b="1" dirty="0">
                <a:solidFill>
                  <a:srgbClr val="5918BB"/>
                </a:solidFill>
              </a:rPr>
              <a:t>10</a:t>
            </a:r>
            <a:r>
              <a:rPr lang="en-US" altLang="zh-TW" dirty="0"/>
              <a:t>,</a:t>
            </a:r>
            <a:r>
              <a:rPr lang="en-US" altLang="zh-TW" b="1" dirty="0">
                <a:solidFill>
                  <a:srgbClr val="5918BB"/>
                </a:solidFill>
              </a:rPr>
              <a:t>10</a:t>
            </a:r>
            <a:r>
              <a:rPr lang="en-US" altLang="zh-TW" dirty="0"/>
              <a:t>,</a:t>
            </a:r>
            <a:r>
              <a:rPr lang="en-US" altLang="zh-TW" b="1" dirty="0">
                <a:solidFill>
                  <a:srgbClr val="5918BB"/>
                </a:solidFill>
              </a:rPr>
              <a:t>0</a:t>
            </a:r>
            <a:r>
              <a:rPr lang="en-US" altLang="zh-TW" dirty="0"/>
              <a:t>), </a:t>
            </a:r>
            <a:endParaRPr lang="en-US" altLang="zh-TW" dirty="0" smtClean="0"/>
          </a:p>
          <a:p>
            <a:r>
              <a:rPr lang="en-US" altLang="zh-TW" dirty="0"/>
              <a:t>	</a:t>
            </a:r>
            <a:r>
              <a:rPr lang="en-US" altLang="zh-TW" dirty="0" smtClean="0"/>
              <a:t>	color</a:t>
            </a:r>
            <a:r>
              <a:rPr lang="en-US" altLang="zh-TW" dirty="0" smtClean="0">
                <a:solidFill>
                  <a:srgbClr val="2C5DCD"/>
                </a:solidFill>
              </a:rPr>
              <a:t>=</a:t>
            </a:r>
            <a:r>
              <a:rPr lang="en-US" altLang="zh-TW" dirty="0" err="1" smtClean="0"/>
              <a:t>getColor</a:t>
            </a:r>
            <a:r>
              <a:rPr lang="en-US" altLang="zh-TW" dirty="0" smtClean="0"/>
              <a:t>(</a:t>
            </a:r>
            <a:r>
              <a:rPr lang="en-US" altLang="zh-TW" b="1" dirty="0" smtClean="0">
                <a:solidFill>
                  <a:srgbClr val="5918BB"/>
                </a:solidFill>
              </a:rPr>
              <a:t>255</a:t>
            </a:r>
            <a:r>
              <a:rPr lang="en-US" altLang="zh-TW" b="1" dirty="0">
                <a:solidFill>
                  <a:srgbClr val="5918BB"/>
                </a:solidFill>
              </a:rPr>
              <a:t>.</a:t>
            </a:r>
            <a:r>
              <a:rPr lang="en-US" altLang="zh-TW" dirty="0"/>
              <a:t>,</a:t>
            </a:r>
            <a:r>
              <a:rPr lang="en-US" altLang="zh-TW" b="1" dirty="0">
                <a:solidFill>
                  <a:srgbClr val="5918BB"/>
                </a:solidFill>
              </a:rPr>
              <a:t>0.</a:t>
            </a:r>
            <a:r>
              <a:rPr lang="en-US" altLang="zh-TW" dirty="0"/>
              <a:t>,</a:t>
            </a:r>
            <a:r>
              <a:rPr lang="en-US" altLang="zh-TW" b="1" dirty="0">
                <a:solidFill>
                  <a:srgbClr val="5918BB"/>
                </a:solidFill>
              </a:rPr>
              <a:t>255.</a:t>
            </a:r>
            <a:r>
              <a:rPr lang="en-US" altLang="zh-TW" dirty="0"/>
              <a:t>), height</a:t>
            </a:r>
            <a:r>
              <a:rPr lang="en-US" altLang="zh-TW" dirty="0">
                <a:solidFill>
                  <a:srgbClr val="2C5DCD"/>
                </a:solidFill>
              </a:rPr>
              <a:t>=</a:t>
            </a:r>
            <a:r>
              <a:rPr lang="en-US" altLang="zh-TW" b="1" dirty="0">
                <a:solidFill>
                  <a:srgbClr val="5918BB"/>
                </a:solidFill>
              </a:rPr>
              <a:t>0.5</a:t>
            </a:r>
            <a:r>
              <a:rPr lang="en-US" altLang="zh-TW" dirty="0"/>
              <a:t>, depth</a:t>
            </a:r>
            <a:r>
              <a:rPr lang="en-US" altLang="zh-TW" dirty="0">
                <a:solidFill>
                  <a:srgbClr val="2C5DCD"/>
                </a:solidFill>
              </a:rPr>
              <a:t>=</a:t>
            </a:r>
            <a:r>
              <a:rPr lang="en-US" altLang="zh-TW" b="1" dirty="0">
                <a:solidFill>
                  <a:srgbClr val="5918BB"/>
                </a:solidFill>
              </a:rPr>
              <a:t>0.01</a:t>
            </a:r>
            <a:r>
              <a:rPr lang="en-US" altLang="zh-TW" dirty="0"/>
              <a:t>) </a:t>
            </a:r>
            <a:endParaRPr lang="en-US" altLang="zh-TW" dirty="0" smtClean="0"/>
          </a:p>
          <a:p>
            <a:r>
              <a:rPr lang="en-US" altLang="zh-TW" i="1" dirty="0" smtClean="0">
                <a:solidFill>
                  <a:srgbClr val="0080FF"/>
                </a:solidFill>
              </a:rPr>
              <a:t>#</a:t>
            </a:r>
            <a:r>
              <a:rPr lang="en-US" altLang="zh-TW" i="1" dirty="0">
                <a:solidFill>
                  <a:srgbClr val="0080FF"/>
                </a:solidFill>
              </a:rPr>
              <a:t>show current degree</a:t>
            </a:r>
            <a:endParaRPr lang="zh-TW" altLang="en-US" dirty="0"/>
          </a:p>
        </p:txBody>
      </p:sp>
    </p:spTree>
    <p:extLst>
      <p:ext uri="{BB962C8B-B14F-4D97-AF65-F5344CB8AC3E}">
        <p14:creationId xmlns:p14="http://schemas.microsoft.com/office/powerpoint/2010/main" val="1086224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fontAlgn="base"/>
            <a:r>
              <a:rPr kumimoji="1" lang="zh-TW" altLang="en-US" dirty="0" smtClean="0"/>
              <a:t>如何模擬</a:t>
            </a:r>
            <a:r>
              <a:rPr kumimoji="1" lang="en-US" altLang="zh-TW" dirty="0" smtClean="0"/>
              <a:t>-</a:t>
            </a:r>
            <a:r>
              <a:rPr lang="zh-TW" altLang="en-US" dirty="0"/>
              <a:t>光源設置</a:t>
            </a:r>
          </a:p>
        </p:txBody>
      </p:sp>
      <p:sp>
        <p:nvSpPr>
          <p:cNvPr id="5" name="Rectangle 1"/>
          <p:cNvSpPr>
            <a:spLocks noChangeArrowheads="1"/>
          </p:cNvSpPr>
          <p:nvPr/>
        </p:nvSpPr>
        <p:spPr bwMode="auto">
          <a:xfrm>
            <a:off x="-167387668" y="-323165"/>
            <a:ext cx="3562458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p:txBody>
      </p:sp>
      <p:sp>
        <p:nvSpPr>
          <p:cNvPr id="4" name="矩形 3"/>
          <p:cNvSpPr/>
          <p:nvPr/>
        </p:nvSpPr>
        <p:spPr>
          <a:xfrm>
            <a:off x="685801" y="2065867"/>
            <a:ext cx="9472612" cy="3416320"/>
          </a:xfrm>
          <a:prstGeom prst="rect">
            <a:avLst/>
          </a:prstGeom>
          <a:solidFill>
            <a:schemeClr val="bg1">
              <a:lumMod val="85000"/>
              <a:lumOff val="15000"/>
            </a:schemeClr>
          </a:solidFill>
        </p:spPr>
        <p:txBody>
          <a:bodyPr wrap="square">
            <a:spAutoFit/>
          </a:bodyPr>
          <a:lstStyle/>
          <a:p>
            <a:r>
              <a:rPr lang="en-US" altLang="zh-TW" dirty="0" err="1"/>
              <a:t>Lights_N</a:t>
            </a:r>
            <a:r>
              <a:rPr lang="en-US" altLang="zh-TW" dirty="0"/>
              <a:t> </a:t>
            </a:r>
            <a:r>
              <a:rPr lang="en-US" altLang="zh-TW" dirty="0">
                <a:solidFill>
                  <a:srgbClr val="2C5DCD"/>
                </a:solidFill>
              </a:rPr>
              <a:t>=</a:t>
            </a:r>
            <a:r>
              <a:rPr lang="en-US" altLang="zh-TW" dirty="0"/>
              <a:t> </a:t>
            </a:r>
            <a:r>
              <a:rPr lang="en-US" altLang="zh-TW" b="1" dirty="0">
                <a:solidFill>
                  <a:srgbClr val="5918BB"/>
                </a:solidFill>
              </a:rPr>
              <a:t>24</a:t>
            </a:r>
            <a:r>
              <a:rPr lang="en-US" altLang="zh-TW" dirty="0"/>
              <a:t> </a:t>
            </a:r>
            <a:r>
              <a:rPr lang="en-US" altLang="zh-TW" dirty="0" err="1"/>
              <a:t>Lights_pos</a:t>
            </a:r>
            <a:r>
              <a:rPr lang="en-US" altLang="zh-TW" dirty="0"/>
              <a:t> </a:t>
            </a:r>
            <a:r>
              <a:rPr lang="en-US" altLang="zh-TW" dirty="0">
                <a:solidFill>
                  <a:srgbClr val="2C5DCD"/>
                </a:solidFill>
              </a:rPr>
              <a:t>=</a:t>
            </a:r>
            <a:r>
              <a:rPr lang="en-US" altLang="zh-TW" dirty="0"/>
              <a:t> vector(</a:t>
            </a:r>
            <a:r>
              <a:rPr lang="en-US" altLang="zh-TW" b="1" dirty="0">
                <a:solidFill>
                  <a:srgbClr val="5918BB"/>
                </a:solidFill>
              </a:rPr>
              <a:t>4</a:t>
            </a:r>
            <a:r>
              <a:rPr lang="en-US" altLang="zh-TW" dirty="0"/>
              <a:t>,</a:t>
            </a:r>
            <a:r>
              <a:rPr lang="en-US" altLang="zh-TW" b="1" dirty="0">
                <a:solidFill>
                  <a:srgbClr val="5918BB"/>
                </a:solidFill>
              </a:rPr>
              <a:t>0</a:t>
            </a:r>
            <a:r>
              <a:rPr lang="en-US" altLang="zh-TW" dirty="0"/>
              <a:t>,</a:t>
            </a:r>
            <a:r>
              <a:rPr lang="en-US" altLang="zh-TW" b="1" dirty="0">
                <a:solidFill>
                  <a:srgbClr val="5918BB"/>
                </a:solidFill>
              </a:rPr>
              <a:t>0</a:t>
            </a:r>
            <a:r>
              <a:rPr lang="en-US" altLang="zh-TW" dirty="0"/>
              <a:t>) </a:t>
            </a:r>
            <a:endParaRPr lang="en-US" altLang="zh-TW" dirty="0" smtClean="0"/>
          </a:p>
          <a:p>
            <a:r>
              <a:rPr lang="en-US" altLang="zh-TW" i="1" dirty="0" smtClean="0">
                <a:solidFill>
                  <a:srgbClr val="0080FF"/>
                </a:solidFill>
              </a:rPr>
              <a:t>#</a:t>
            </a:r>
            <a:r>
              <a:rPr lang="en-US" altLang="zh-TW" i="1" dirty="0">
                <a:solidFill>
                  <a:srgbClr val="0080FF"/>
                </a:solidFill>
              </a:rPr>
              <a:t>Lights </a:t>
            </a:r>
            <a:r>
              <a:rPr lang="en-US" altLang="zh-TW" i="1" dirty="0" err="1">
                <a:solidFill>
                  <a:srgbClr val="0080FF"/>
                </a:solidFill>
              </a:rPr>
              <a:t>config</a:t>
            </a:r>
            <a:r>
              <a:rPr lang="en-US" altLang="zh-TW" dirty="0"/>
              <a:t> </a:t>
            </a:r>
            <a:endParaRPr lang="en-US" altLang="zh-TW" dirty="0" smtClean="0"/>
          </a:p>
          <a:p>
            <a:endParaRPr lang="en-US" altLang="zh-TW" dirty="0" smtClean="0"/>
          </a:p>
          <a:p>
            <a:r>
              <a:rPr lang="en-US" altLang="zh-TW" dirty="0"/>
              <a:t>BALL </a:t>
            </a:r>
            <a:r>
              <a:rPr lang="en-US" altLang="zh-TW" dirty="0">
                <a:solidFill>
                  <a:srgbClr val="2C5DCD"/>
                </a:solidFill>
              </a:rPr>
              <a:t>=</a:t>
            </a:r>
            <a:r>
              <a:rPr lang="en-US" altLang="zh-TW" dirty="0"/>
              <a:t> sphere(</a:t>
            </a:r>
            <a:r>
              <a:rPr lang="en-US" altLang="zh-TW" dirty="0" err="1"/>
              <a:t>pos</a:t>
            </a:r>
            <a:r>
              <a:rPr lang="en-US" altLang="zh-TW" dirty="0">
                <a:solidFill>
                  <a:srgbClr val="2C5DCD"/>
                </a:solidFill>
              </a:rPr>
              <a:t>=</a:t>
            </a:r>
            <a:r>
              <a:rPr lang="en-US" altLang="zh-TW" dirty="0" err="1"/>
              <a:t>Lights_pos</a:t>
            </a:r>
            <a:r>
              <a:rPr lang="en-US" altLang="zh-TW" dirty="0"/>
              <a:t>, radius</a:t>
            </a:r>
            <a:r>
              <a:rPr lang="en-US" altLang="zh-TW" dirty="0">
                <a:solidFill>
                  <a:srgbClr val="2C5DCD"/>
                </a:solidFill>
              </a:rPr>
              <a:t>=</a:t>
            </a:r>
            <a:r>
              <a:rPr lang="en-US" altLang="zh-TW" b="1" dirty="0">
                <a:solidFill>
                  <a:srgbClr val="5918BB"/>
                </a:solidFill>
              </a:rPr>
              <a:t>0.1</a:t>
            </a:r>
            <a:r>
              <a:rPr lang="en-US" altLang="zh-TW" dirty="0"/>
              <a:t>, color</a:t>
            </a:r>
            <a:r>
              <a:rPr lang="en-US" altLang="zh-TW" dirty="0">
                <a:solidFill>
                  <a:srgbClr val="2C5DCD"/>
                </a:solidFill>
              </a:rPr>
              <a:t>=</a:t>
            </a:r>
            <a:r>
              <a:rPr lang="en-US" altLang="zh-TW" dirty="0" err="1"/>
              <a:t>getColor</a:t>
            </a:r>
            <a:r>
              <a:rPr lang="en-US" altLang="zh-TW" dirty="0"/>
              <a:t>(</a:t>
            </a:r>
            <a:r>
              <a:rPr lang="en-US" altLang="zh-TW" b="1" dirty="0">
                <a:solidFill>
                  <a:srgbClr val="5918BB"/>
                </a:solidFill>
              </a:rPr>
              <a:t>255.</a:t>
            </a:r>
            <a:r>
              <a:rPr lang="en-US" altLang="zh-TW" dirty="0"/>
              <a:t>,</a:t>
            </a:r>
            <a:r>
              <a:rPr lang="en-US" altLang="zh-TW" b="1" dirty="0">
                <a:solidFill>
                  <a:srgbClr val="5918BB"/>
                </a:solidFill>
              </a:rPr>
              <a:t>255.</a:t>
            </a:r>
            <a:r>
              <a:rPr lang="en-US" altLang="zh-TW" dirty="0"/>
              <a:t>,</a:t>
            </a:r>
            <a:r>
              <a:rPr lang="en-US" altLang="zh-TW" b="1" dirty="0">
                <a:solidFill>
                  <a:srgbClr val="5918BB"/>
                </a:solidFill>
              </a:rPr>
              <a:t>0.</a:t>
            </a:r>
            <a:r>
              <a:rPr lang="en-US" altLang="zh-TW" dirty="0"/>
              <a:t>)) </a:t>
            </a:r>
          </a:p>
          <a:p>
            <a:r>
              <a:rPr lang="en-US" altLang="zh-TW" i="1" dirty="0">
                <a:solidFill>
                  <a:srgbClr val="0080FF"/>
                </a:solidFill>
              </a:rPr>
              <a:t>#show the thing that will be </a:t>
            </a:r>
            <a:r>
              <a:rPr lang="en-US" altLang="zh-TW" i="1" dirty="0" smtClean="0">
                <a:solidFill>
                  <a:srgbClr val="0080FF"/>
                </a:solidFill>
              </a:rPr>
              <a:t>reflected</a:t>
            </a:r>
          </a:p>
          <a:p>
            <a:endParaRPr lang="en-US" altLang="zh-TW" dirty="0"/>
          </a:p>
          <a:p>
            <a:r>
              <a:rPr lang="en-US" altLang="zh-TW" dirty="0" smtClean="0"/>
              <a:t>Lights </a:t>
            </a:r>
            <a:r>
              <a:rPr lang="en-US" altLang="zh-TW" dirty="0">
                <a:solidFill>
                  <a:srgbClr val="2C5DCD"/>
                </a:solidFill>
              </a:rPr>
              <a:t>=</a:t>
            </a:r>
            <a:r>
              <a:rPr lang="en-US" altLang="zh-TW" dirty="0"/>
              <a:t> [sphere(</a:t>
            </a:r>
            <a:r>
              <a:rPr lang="en-US" altLang="zh-TW" dirty="0" err="1"/>
              <a:t>pos</a:t>
            </a:r>
            <a:r>
              <a:rPr lang="en-US" altLang="zh-TW" dirty="0">
                <a:solidFill>
                  <a:srgbClr val="2C5DCD"/>
                </a:solidFill>
              </a:rPr>
              <a:t>=</a:t>
            </a:r>
            <a:r>
              <a:rPr lang="en-US" altLang="zh-TW" dirty="0" err="1"/>
              <a:t>Lights_pos</a:t>
            </a:r>
            <a:r>
              <a:rPr lang="en-US" altLang="zh-TW" dirty="0"/>
              <a:t>, radius</a:t>
            </a:r>
            <a:r>
              <a:rPr lang="en-US" altLang="zh-TW" dirty="0">
                <a:solidFill>
                  <a:srgbClr val="2C5DCD"/>
                </a:solidFill>
              </a:rPr>
              <a:t>=</a:t>
            </a:r>
            <a:r>
              <a:rPr lang="en-US" altLang="zh-TW" b="1" dirty="0">
                <a:solidFill>
                  <a:srgbClr val="5918BB"/>
                </a:solidFill>
              </a:rPr>
              <a:t>0.01</a:t>
            </a:r>
            <a:r>
              <a:rPr lang="en-US" altLang="zh-TW" dirty="0"/>
              <a:t>, color</a:t>
            </a:r>
            <a:r>
              <a:rPr lang="en-US" altLang="zh-TW" dirty="0">
                <a:solidFill>
                  <a:srgbClr val="2C5DCD"/>
                </a:solidFill>
              </a:rPr>
              <a:t>=</a:t>
            </a:r>
            <a:r>
              <a:rPr lang="en-US" altLang="zh-TW" dirty="0" err="1"/>
              <a:t>getColor</a:t>
            </a:r>
            <a:r>
              <a:rPr lang="en-US" altLang="zh-TW" dirty="0"/>
              <a:t>(</a:t>
            </a:r>
            <a:r>
              <a:rPr lang="en-US" altLang="zh-TW" b="1" dirty="0">
                <a:solidFill>
                  <a:srgbClr val="5918BB"/>
                </a:solidFill>
              </a:rPr>
              <a:t>255.</a:t>
            </a:r>
            <a:r>
              <a:rPr lang="en-US" altLang="zh-TW" dirty="0"/>
              <a:t>,</a:t>
            </a:r>
            <a:r>
              <a:rPr lang="en-US" altLang="zh-TW" b="1" dirty="0">
                <a:solidFill>
                  <a:srgbClr val="5918BB"/>
                </a:solidFill>
              </a:rPr>
              <a:t>255.</a:t>
            </a:r>
            <a:r>
              <a:rPr lang="en-US" altLang="zh-TW" dirty="0"/>
              <a:t>,</a:t>
            </a:r>
            <a:r>
              <a:rPr lang="en-US" altLang="zh-TW" b="1" dirty="0">
                <a:solidFill>
                  <a:srgbClr val="5918BB"/>
                </a:solidFill>
              </a:rPr>
              <a:t>0.</a:t>
            </a:r>
            <a:r>
              <a:rPr lang="en-US" altLang="zh-TW" dirty="0"/>
              <a:t>), </a:t>
            </a:r>
            <a:endParaRPr lang="en-US" altLang="zh-TW" dirty="0" smtClean="0"/>
          </a:p>
          <a:p>
            <a:r>
              <a:rPr lang="en-US" altLang="zh-TW" dirty="0" smtClean="0"/>
              <a:t>		theta</a:t>
            </a:r>
            <a:r>
              <a:rPr lang="en-US" altLang="zh-TW" dirty="0" smtClean="0">
                <a:solidFill>
                  <a:srgbClr val="2C5DCD"/>
                </a:solidFill>
              </a:rPr>
              <a:t>=</a:t>
            </a:r>
            <a:r>
              <a:rPr lang="en-US" altLang="zh-TW" dirty="0" smtClean="0"/>
              <a:t>deg2rad(</a:t>
            </a:r>
            <a:r>
              <a:rPr lang="en-US" altLang="zh-TW" b="1" dirty="0" smtClean="0">
                <a:solidFill>
                  <a:srgbClr val="5918BB"/>
                </a:solidFill>
              </a:rPr>
              <a:t>360</a:t>
            </a:r>
            <a:r>
              <a:rPr lang="en-US" altLang="zh-TW" dirty="0" smtClean="0">
                <a:solidFill>
                  <a:srgbClr val="2C5DCD"/>
                </a:solidFill>
              </a:rPr>
              <a:t>/</a:t>
            </a:r>
            <a:r>
              <a:rPr lang="en-US" altLang="zh-TW" dirty="0" err="1" smtClean="0"/>
              <a:t>Lights_N</a:t>
            </a:r>
            <a:r>
              <a:rPr lang="en-US" altLang="zh-TW" dirty="0">
                <a:solidFill>
                  <a:srgbClr val="2C5DCD"/>
                </a:solidFill>
              </a:rPr>
              <a:t>*</a:t>
            </a:r>
            <a:r>
              <a:rPr lang="en-US" altLang="zh-TW" dirty="0"/>
              <a:t>(_</a:t>
            </a:r>
            <a:r>
              <a:rPr lang="en-US" altLang="zh-TW" dirty="0">
                <a:solidFill>
                  <a:srgbClr val="2C5DCD"/>
                </a:solidFill>
              </a:rPr>
              <a:t>+</a:t>
            </a:r>
            <a:r>
              <a:rPr lang="en-US" altLang="zh-TW" b="1" dirty="0">
                <a:solidFill>
                  <a:srgbClr val="5918BB"/>
                </a:solidFill>
              </a:rPr>
              <a:t>0.5</a:t>
            </a:r>
            <a:r>
              <a:rPr lang="en-US" altLang="zh-TW" dirty="0"/>
              <a:t>)), </a:t>
            </a:r>
            <a:r>
              <a:rPr lang="en-US" altLang="zh-TW" dirty="0" err="1"/>
              <a:t>make_trail</a:t>
            </a:r>
            <a:r>
              <a:rPr lang="en-US" altLang="zh-TW" dirty="0">
                <a:solidFill>
                  <a:srgbClr val="2C5DCD"/>
                </a:solidFill>
              </a:rPr>
              <a:t>=</a:t>
            </a:r>
            <a:r>
              <a:rPr lang="en-US" altLang="zh-TW" b="1" dirty="0">
                <a:solidFill>
                  <a:srgbClr val="5918BB"/>
                </a:solidFill>
              </a:rPr>
              <a:t>True</a:t>
            </a:r>
            <a:r>
              <a:rPr lang="en-US" altLang="zh-TW" dirty="0"/>
              <a:t>) </a:t>
            </a:r>
            <a:r>
              <a:rPr lang="en-US" altLang="zh-TW" b="1" dirty="0">
                <a:solidFill>
                  <a:srgbClr val="2C5DCD"/>
                </a:solidFill>
              </a:rPr>
              <a:t>for</a:t>
            </a:r>
            <a:r>
              <a:rPr lang="en-US" altLang="zh-TW" dirty="0"/>
              <a:t> _ </a:t>
            </a:r>
            <a:r>
              <a:rPr lang="en-US" altLang="zh-TW" b="1" dirty="0">
                <a:solidFill>
                  <a:srgbClr val="2C5DCD"/>
                </a:solidFill>
              </a:rPr>
              <a:t>in</a:t>
            </a:r>
            <a:r>
              <a:rPr lang="en-US" altLang="zh-TW" dirty="0"/>
              <a:t> </a:t>
            </a:r>
            <a:r>
              <a:rPr lang="en-US" altLang="zh-TW" b="1" dirty="0">
                <a:solidFill>
                  <a:srgbClr val="5918BB"/>
                </a:solidFill>
              </a:rPr>
              <a:t>range</a:t>
            </a:r>
            <a:r>
              <a:rPr lang="en-US" altLang="zh-TW" dirty="0"/>
              <a:t>(</a:t>
            </a:r>
            <a:r>
              <a:rPr lang="en-US" altLang="zh-TW" dirty="0" err="1"/>
              <a:t>Lights_N</a:t>
            </a:r>
            <a:r>
              <a:rPr lang="en-US" altLang="zh-TW" dirty="0"/>
              <a:t>)] </a:t>
            </a:r>
            <a:endParaRPr lang="en-US" altLang="zh-TW" dirty="0" smtClean="0"/>
          </a:p>
          <a:p>
            <a:r>
              <a:rPr lang="en-US" altLang="zh-TW" i="1" dirty="0" smtClean="0">
                <a:solidFill>
                  <a:srgbClr val="0080FF"/>
                </a:solidFill>
              </a:rPr>
              <a:t>#</a:t>
            </a:r>
            <a:r>
              <a:rPr lang="en-US" altLang="zh-TW" i="1" dirty="0">
                <a:solidFill>
                  <a:srgbClr val="0080FF"/>
                </a:solidFill>
              </a:rPr>
              <a:t>show </a:t>
            </a:r>
            <a:r>
              <a:rPr lang="en-US" altLang="zh-TW" i="1" dirty="0" err="1">
                <a:solidFill>
                  <a:srgbClr val="0080FF"/>
                </a:solidFill>
              </a:rPr>
              <a:t>Lights_N</a:t>
            </a:r>
            <a:r>
              <a:rPr lang="en-US" altLang="zh-TW" i="1" dirty="0">
                <a:solidFill>
                  <a:srgbClr val="0080FF"/>
                </a:solidFill>
              </a:rPr>
              <a:t> lights using sphere with trail</a:t>
            </a:r>
            <a:r>
              <a:rPr lang="en-US" altLang="zh-TW" dirty="0"/>
              <a:t> </a:t>
            </a:r>
            <a:endParaRPr lang="en-US" altLang="zh-TW" dirty="0" smtClean="0"/>
          </a:p>
          <a:p>
            <a:endParaRPr lang="en-US" altLang="zh-TW" dirty="0" smtClean="0"/>
          </a:p>
          <a:p>
            <a:r>
              <a:rPr lang="en-US" altLang="zh-TW" dirty="0" smtClean="0"/>
              <a:t>Reflects </a:t>
            </a:r>
            <a:r>
              <a:rPr lang="en-US" altLang="zh-TW" dirty="0">
                <a:solidFill>
                  <a:srgbClr val="2C5DCD"/>
                </a:solidFill>
              </a:rPr>
              <a:t>=</a:t>
            </a:r>
            <a:r>
              <a:rPr lang="en-US" altLang="zh-TW" dirty="0"/>
              <a:t> [] </a:t>
            </a:r>
            <a:endParaRPr lang="en-US" altLang="zh-TW" dirty="0" smtClean="0"/>
          </a:p>
          <a:p>
            <a:r>
              <a:rPr lang="en-US" altLang="zh-TW" i="1" dirty="0" smtClean="0">
                <a:solidFill>
                  <a:srgbClr val="0080FF"/>
                </a:solidFill>
              </a:rPr>
              <a:t>#</a:t>
            </a:r>
            <a:r>
              <a:rPr lang="en-US" altLang="zh-TW" i="1" dirty="0">
                <a:solidFill>
                  <a:srgbClr val="0080FF"/>
                </a:solidFill>
              </a:rPr>
              <a:t>the reflection of lights will be insert into Reflects</a:t>
            </a:r>
            <a:r>
              <a:rPr lang="en-US" altLang="zh-TW" dirty="0"/>
              <a:t> </a:t>
            </a:r>
            <a:endParaRPr lang="en-US" altLang="zh-TW" dirty="0" smtClean="0"/>
          </a:p>
        </p:txBody>
      </p:sp>
    </p:spTree>
    <p:extLst>
      <p:ext uri="{BB962C8B-B14F-4D97-AF65-F5344CB8AC3E}">
        <p14:creationId xmlns:p14="http://schemas.microsoft.com/office/powerpoint/2010/main" val="1438769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fontAlgn="base"/>
            <a:r>
              <a:rPr kumimoji="1" lang="zh-TW" altLang="en-US" dirty="0" smtClean="0"/>
              <a:t>如何模擬</a:t>
            </a:r>
            <a:r>
              <a:rPr kumimoji="1" lang="en-US" altLang="zh-TW" dirty="0" smtClean="0"/>
              <a:t>-</a:t>
            </a:r>
            <a:r>
              <a:rPr lang="zh-TW" altLang="en-US" dirty="0"/>
              <a:t>反射核心</a:t>
            </a:r>
          </a:p>
        </p:txBody>
      </p:sp>
      <p:sp>
        <p:nvSpPr>
          <p:cNvPr id="5" name="Rectangle 1"/>
          <p:cNvSpPr>
            <a:spLocks noChangeArrowheads="1"/>
          </p:cNvSpPr>
          <p:nvPr/>
        </p:nvSpPr>
        <p:spPr bwMode="auto">
          <a:xfrm>
            <a:off x="-167387668" y="-323165"/>
            <a:ext cx="3562458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p:txBody>
      </p:sp>
      <p:sp>
        <p:nvSpPr>
          <p:cNvPr id="6" name="矩形 5"/>
          <p:cNvSpPr/>
          <p:nvPr/>
        </p:nvSpPr>
        <p:spPr>
          <a:xfrm>
            <a:off x="685801" y="1903568"/>
            <a:ext cx="9615487" cy="4247317"/>
          </a:xfrm>
          <a:prstGeom prst="rect">
            <a:avLst/>
          </a:prstGeom>
          <a:solidFill>
            <a:schemeClr val="bg1">
              <a:lumMod val="85000"/>
              <a:lumOff val="15000"/>
            </a:schemeClr>
          </a:solidFill>
        </p:spPr>
        <p:txBody>
          <a:bodyPr wrap="square">
            <a:spAutoFit/>
          </a:bodyPr>
          <a:lstStyle/>
          <a:p>
            <a:r>
              <a:rPr lang="en-US" altLang="zh-TW" b="1" dirty="0">
                <a:solidFill>
                  <a:srgbClr val="2C5DCD"/>
                </a:solidFill>
              </a:rPr>
              <a:t>for</a:t>
            </a:r>
            <a:r>
              <a:rPr lang="en-US" altLang="zh-TW" dirty="0"/>
              <a:t> Light </a:t>
            </a:r>
            <a:r>
              <a:rPr lang="en-US" altLang="zh-TW" b="1" dirty="0">
                <a:solidFill>
                  <a:srgbClr val="2C5DCD"/>
                </a:solidFill>
              </a:rPr>
              <a:t>in</a:t>
            </a:r>
            <a:r>
              <a:rPr lang="en-US" altLang="zh-TW" dirty="0"/>
              <a:t> Reflects: </a:t>
            </a:r>
            <a:endParaRPr lang="en-US" altLang="zh-TW" dirty="0" smtClean="0"/>
          </a:p>
          <a:p>
            <a:r>
              <a:rPr lang="en-US" altLang="zh-TW" b="1" dirty="0">
                <a:solidFill>
                  <a:srgbClr val="2C5DCD"/>
                </a:solidFill>
              </a:rPr>
              <a:t>	</a:t>
            </a:r>
            <a:r>
              <a:rPr lang="en-US" altLang="zh-TW" b="1" dirty="0" smtClean="0">
                <a:solidFill>
                  <a:srgbClr val="2C5DCD"/>
                </a:solidFill>
              </a:rPr>
              <a:t>if</a:t>
            </a:r>
            <a:r>
              <a:rPr lang="en-US" altLang="zh-TW" dirty="0" smtClean="0"/>
              <a:t> </a:t>
            </a:r>
            <a:r>
              <a:rPr lang="en-US" altLang="zh-TW" b="1" dirty="0">
                <a:solidFill>
                  <a:srgbClr val="5918BB"/>
                </a:solidFill>
              </a:rPr>
              <a:t>abs</a:t>
            </a:r>
            <a:r>
              <a:rPr lang="en-US" altLang="zh-TW" dirty="0"/>
              <a:t>(</a:t>
            </a:r>
            <a:r>
              <a:rPr lang="en-US" altLang="zh-TW" dirty="0" err="1"/>
              <a:t>Light</a:t>
            </a:r>
            <a:r>
              <a:rPr lang="en-US" altLang="zh-TW" dirty="0" err="1">
                <a:solidFill>
                  <a:srgbClr val="2C5DCD"/>
                </a:solidFill>
              </a:rPr>
              <a:t>.</a:t>
            </a:r>
            <a:r>
              <a:rPr lang="en-US" altLang="zh-TW" dirty="0" err="1"/>
              <a:t>pos</a:t>
            </a:r>
            <a:r>
              <a:rPr lang="en-US" altLang="zh-TW" dirty="0" err="1">
                <a:solidFill>
                  <a:srgbClr val="2C5DCD"/>
                </a:solidFill>
              </a:rPr>
              <a:t>.</a:t>
            </a:r>
            <a:r>
              <a:rPr lang="en-US" altLang="zh-TW" dirty="0" err="1"/>
              <a:t>x</a:t>
            </a:r>
            <a:r>
              <a:rPr lang="en-US" altLang="zh-TW" dirty="0"/>
              <a:t>) </a:t>
            </a:r>
            <a:r>
              <a:rPr lang="en-US" altLang="zh-TW" dirty="0">
                <a:solidFill>
                  <a:srgbClr val="2C5DCD"/>
                </a:solidFill>
              </a:rPr>
              <a:t>&lt;=</a:t>
            </a:r>
            <a:r>
              <a:rPr lang="en-US" altLang="zh-TW" dirty="0"/>
              <a:t> </a:t>
            </a:r>
            <a:r>
              <a:rPr lang="en-US" altLang="zh-TW" b="1" dirty="0">
                <a:solidFill>
                  <a:srgbClr val="5918BB"/>
                </a:solidFill>
              </a:rPr>
              <a:t>10</a:t>
            </a:r>
            <a:r>
              <a:rPr lang="en-US" altLang="zh-TW" dirty="0"/>
              <a:t> </a:t>
            </a:r>
            <a:r>
              <a:rPr lang="en-US" altLang="zh-TW" b="1" dirty="0">
                <a:solidFill>
                  <a:srgbClr val="2C5DCD"/>
                </a:solidFill>
              </a:rPr>
              <a:t>and</a:t>
            </a:r>
            <a:r>
              <a:rPr lang="en-US" altLang="zh-TW" dirty="0"/>
              <a:t> </a:t>
            </a:r>
            <a:r>
              <a:rPr lang="en-US" altLang="zh-TW" b="1" dirty="0">
                <a:solidFill>
                  <a:srgbClr val="5918BB"/>
                </a:solidFill>
              </a:rPr>
              <a:t>abs</a:t>
            </a:r>
            <a:r>
              <a:rPr lang="en-US" altLang="zh-TW" dirty="0"/>
              <a:t>(</a:t>
            </a:r>
            <a:r>
              <a:rPr lang="en-US" altLang="zh-TW" dirty="0" err="1"/>
              <a:t>Light</a:t>
            </a:r>
            <a:r>
              <a:rPr lang="en-US" altLang="zh-TW" dirty="0" err="1">
                <a:solidFill>
                  <a:srgbClr val="2C5DCD"/>
                </a:solidFill>
              </a:rPr>
              <a:t>.</a:t>
            </a:r>
            <a:r>
              <a:rPr lang="en-US" altLang="zh-TW" dirty="0" err="1"/>
              <a:t>pos</a:t>
            </a:r>
            <a:r>
              <a:rPr lang="en-US" altLang="zh-TW" dirty="0" err="1">
                <a:solidFill>
                  <a:srgbClr val="2C5DCD"/>
                </a:solidFill>
              </a:rPr>
              <a:t>.</a:t>
            </a:r>
            <a:r>
              <a:rPr lang="en-US" altLang="zh-TW" dirty="0" err="1"/>
              <a:t>y</a:t>
            </a:r>
            <a:r>
              <a:rPr lang="en-US" altLang="zh-TW" dirty="0"/>
              <a:t>) </a:t>
            </a:r>
            <a:r>
              <a:rPr lang="en-US" altLang="zh-TW" dirty="0">
                <a:solidFill>
                  <a:srgbClr val="2C5DCD"/>
                </a:solidFill>
              </a:rPr>
              <a:t>&lt;=</a:t>
            </a:r>
            <a:r>
              <a:rPr lang="en-US" altLang="zh-TW" dirty="0"/>
              <a:t> </a:t>
            </a:r>
            <a:r>
              <a:rPr lang="en-US" altLang="zh-TW" b="1" dirty="0">
                <a:solidFill>
                  <a:srgbClr val="5918BB"/>
                </a:solidFill>
              </a:rPr>
              <a:t>10</a:t>
            </a:r>
            <a:r>
              <a:rPr lang="en-US" altLang="zh-TW" dirty="0"/>
              <a:t>: </a:t>
            </a:r>
            <a:endParaRPr lang="en-US" altLang="zh-TW" dirty="0" smtClean="0"/>
          </a:p>
          <a:p>
            <a:r>
              <a:rPr lang="en-US" altLang="zh-TW" dirty="0"/>
              <a:t>	</a:t>
            </a:r>
            <a:r>
              <a:rPr lang="en-US" altLang="zh-TW" dirty="0" smtClean="0"/>
              <a:t>	</a:t>
            </a:r>
            <a:r>
              <a:rPr lang="en-US" altLang="zh-TW" dirty="0" err="1" smtClean="0"/>
              <a:t>Light</a:t>
            </a:r>
            <a:r>
              <a:rPr lang="en-US" altLang="zh-TW" dirty="0" err="1" smtClean="0">
                <a:solidFill>
                  <a:srgbClr val="2C5DCD"/>
                </a:solidFill>
              </a:rPr>
              <a:t>.</a:t>
            </a:r>
            <a:r>
              <a:rPr lang="en-US" altLang="zh-TW" dirty="0" err="1" smtClean="0"/>
              <a:t>pos</a:t>
            </a:r>
            <a:r>
              <a:rPr lang="en-US" altLang="zh-TW" dirty="0" smtClean="0"/>
              <a:t> </a:t>
            </a:r>
            <a:r>
              <a:rPr lang="en-US" altLang="zh-TW" dirty="0">
                <a:solidFill>
                  <a:srgbClr val="2C5DCD"/>
                </a:solidFill>
              </a:rPr>
              <a:t>-=</a:t>
            </a:r>
            <a:r>
              <a:rPr lang="en-US" altLang="zh-TW" dirty="0"/>
              <a:t> vector(cos(</a:t>
            </a:r>
            <a:r>
              <a:rPr lang="en-US" altLang="zh-TW" dirty="0" err="1"/>
              <a:t>Light</a:t>
            </a:r>
            <a:r>
              <a:rPr lang="en-US" altLang="zh-TW" dirty="0" err="1">
                <a:solidFill>
                  <a:srgbClr val="2C5DCD"/>
                </a:solidFill>
              </a:rPr>
              <a:t>.</a:t>
            </a:r>
            <a:r>
              <a:rPr lang="en-US" altLang="zh-TW" dirty="0" err="1"/>
              <a:t>theta</a:t>
            </a:r>
            <a:r>
              <a:rPr lang="en-US" altLang="zh-TW" dirty="0"/>
              <a:t>), sin(</a:t>
            </a:r>
            <a:r>
              <a:rPr lang="en-US" altLang="zh-TW" dirty="0" err="1"/>
              <a:t>Light</a:t>
            </a:r>
            <a:r>
              <a:rPr lang="en-US" altLang="zh-TW" dirty="0" err="1">
                <a:solidFill>
                  <a:srgbClr val="2C5DCD"/>
                </a:solidFill>
              </a:rPr>
              <a:t>.</a:t>
            </a:r>
            <a:r>
              <a:rPr lang="en-US" altLang="zh-TW" dirty="0" err="1"/>
              <a:t>theta</a:t>
            </a:r>
            <a:r>
              <a:rPr lang="en-US" altLang="zh-TW" dirty="0"/>
              <a:t>), </a:t>
            </a:r>
            <a:r>
              <a:rPr lang="en-US" altLang="zh-TW" b="1" dirty="0">
                <a:solidFill>
                  <a:srgbClr val="5918BB"/>
                </a:solidFill>
              </a:rPr>
              <a:t>0</a:t>
            </a:r>
            <a:r>
              <a:rPr lang="en-US" altLang="zh-TW" dirty="0"/>
              <a:t>)</a:t>
            </a:r>
            <a:r>
              <a:rPr lang="en-US" altLang="zh-TW" dirty="0">
                <a:solidFill>
                  <a:srgbClr val="2C5DCD"/>
                </a:solidFill>
              </a:rPr>
              <a:t>*</a:t>
            </a:r>
            <a:r>
              <a:rPr lang="en-US" altLang="zh-TW" dirty="0" err="1"/>
              <a:t>dt</a:t>
            </a:r>
            <a:r>
              <a:rPr lang="en-US" altLang="zh-TW" dirty="0"/>
              <a:t> </a:t>
            </a:r>
            <a:endParaRPr lang="en-US" altLang="zh-TW" dirty="0" smtClean="0"/>
          </a:p>
          <a:p>
            <a:r>
              <a:rPr lang="en-US" altLang="zh-TW" b="1" dirty="0" smtClean="0">
                <a:solidFill>
                  <a:srgbClr val="2C5DCD"/>
                </a:solidFill>
              </a:rPr>
              <a:t>for</a:t>
            </a:r>
            <a:r>
              <a:rPr lang="en-US" altLang="zh-TW" dirty="0" smtClean="0"/>
              <a:t> </a:t>
            </a:r>
            <a:r>
              <a:rPr lang="en-US" altLang="zh-TW" dirty="0"/>
              <a:t>Light </a:t>
            </a:r>
            <a:r>
              <a:rPr lang="en-US" altLang="zh-TW" b="1" dirty="0">
                <a:solidFill>
                  <a:srgbClr val="2C5DCD"/>
                </a:solidFill>
              </a:rPr>
              <a:t>in</a:t>
            </a:r>
            <a:r>
              <a:rPr lang="en-US" altLang="zh-TW" dirty="0"/>
              <a:t> Lights: </a:t>
            </a:r>
            <a:r>
              <a:rPr lang="en-US" altLang="zh-TW" b="1" dirty="0">
                <a:solidFill>
                  <a:srgbClr val="2C5DCD"/>
                </a:solidFill>
              </a:rPr>
              <a:t>if</a:t>
            </a:r>
            <a:r>
              <a:rPr lang="en-US" altLang="zh-TW" dirty="0"/>
              <a:t> </a:t>
            </a:r>
            <a:r>
              <a:rPr lang="en-US" altLang="zh-TW" b="1" dirty="0">
                <a:solidFill>
                  <a:srgbClr val="5918BB"/>
                </a:solidFill>
              </a:rPr>
              <a:t>abs</a:t>
            </a:r>
            <a:r>
              <a:rPr lang="en-US" altLang="zh-TW" dirty="0"/>
              <a:t>(</a:t>
            </a:r>
            <a:r>
              <a:rPr lang="en-US" altLang="zh-TW" dirty="0" err="1"/>
              <a:t>Light</a:t>
            </a:r>
            <a:r>
              <a:rPr lang="en-US" altLang="zh-TW" dirty="0" err="1">
                <a:solidFill>
                  <a:srgbClr val="2C5DCD"/>
                </a:solidFill>
              </a:rPr>
              <a:t>.</a:t>
            </a:r>
            <a:r>
              <a:rPr lang="en-US" altLang="zh-TW" dirty="0" err="1"/>
              <a:t>pos</a:t>
            </a:r>
            <a:r>
              <a:rPr lang="en-US" altLang="zh-TW" dirty="0" err="1">
                <a:solidFill>
                  <a:srgbClr val="2C5DCD"/>
                </a:solidFill>
              </a:rPr>
              <a:t>.</a:t>
            </a:r>
            <a:r>
              <a:rPr lang="en-US" altLang="zh-TW" dirty="0" err="1"/>
              <a:t>x</a:t>
            </a:r>
            <a:r>
              <a:rPr lang="en-US" altLang="zh-TW" dirty="0"/>
              <a:t>) </a:t>
            </a:r>
            <a:r>
              <a:rPr lang="en-US" altLang="zh-TW" dirty="0">
                <a:solidFill>
                  <a:srgbClr val="2C5DCD"/>
                </a:solidFill>
              </a:rPr>
              <a:t>&lt;=</a:t>
            </a:r>
            <a:r>
              <a:rPr lang="en-US" altLang="zh-TW" dirty="0"/>
              <a:t> </a:t>
            </a:r>
            <a:r>
              <a:rPr lang="en-US" altLang="zh-TW" b="1" dirty="0">
                <a:solidFill>
                  <a:srgbClr val="5918BB"/>
                </a:solidFill>
              </a:rPr>
              <a:t>10</a:t>
            </a:r>
            <a:r>
              <a:rPr lang="en-US" altLang="zh-TW" dirty="0"/>
              <a:t> </a:t>
            </a:r>
            <a:r>
              <a:rPr lang="en-US" altLang="zh-TW" b="1" dirty="0">
                <a:solidFill>
                  <a:srgbClr val="2C5DCD"/>
                </a:solidFill>
              </a:rPr>
              <a:t>and</a:t>
            </a:r>
            <a:r>
              <a:rPr lang="en-US" altLang="zh-TW" dirty="0"/>
              <a:t> </a:t>
            </a:r>
            <a:r>
              <a:rPr lang="en-US" altLang="zh-TW" b="1" dirty="0">
                <a:solidFill>
                  <a:srgbClr val="5918BB"/>
                </a:solidFill>
              </a:rPr>
              <a:t>abs</a:t>
            </a:r>
            <a:r>
              <a:rPr lang="en-US" altLang="zh-TW" dirty="0"/>
              <a:t>(</a:t>
            </a:r>
            <a:r>
              <a:rPr lang="en-US" altLang="zh-TW" dirty="0" err="1"/>
              <a:t>Light</a:t>
            </a:r>
            <a:r>
              <a:rPr lang="en-US" altLang="zh-TW" dirty="0" err="1">
                <a:solidFill>
                  <a:srgbClr val="2C5DCD"/>
                </a:solidFill>
              </a:rPr>
              <a:t>.</a:t>
            </a:r>
            <a:r>
              <a:rPr lang="en-US" altLang="zh-TW" dirty="0" err="1"/>
              <a:t>pos</a:t>
            </a:r>
            <a:r>
              <a:rPr lang="en-US" altLang="zh-TW" dirty="0" err="1">
                <a:solidFill>
                  <a:srgbClr val="2C5DCD"/>
                </a:solidFill>
              </a:rPr>
              <a:t>.</a:t>
            </a:r>
            <a:r>
              <a:rPr lang="en-US" altLang="zh-TW" dirty="0" err="1"/>
              <a:t>y</a:t>
            </a:r>
            <a:r>
              <a:rPr lang="en-US" altLang="zh-TW" dirty="0"/>
              <a:t>) </a:t>
            </a:r>
            <a:r>
              <a:rPr lang="en-US" altLang="zh-TW" dirty="0">
                <a:solidFill>
                  <a:srgbClr val="2C5DCD"/>
                </a:solidFill>
              </a:rPr>
              <a:t>&lt;=</a:t>
            </a:r>
            <a:r>
              <a:rPr lang="en-US" altLang="zh-TW" dirty="0"/>
              <a:t> </a:t>
            </a:r>
            <a:r>
              <a:rPr lang="en-US" altLang="zh-TW" b="1" dirty="0">
                <a:solidFill>
                  <a:srgbClr val="5918BB"/>
                </a:solidFill>
              </a:rPr>
              <a:t>10</a:t>
            </a:r>
            <a:r>
              <a:rPr lang="en-US" altLang="zh-TW" dirty="0"/>
              <a:t>: </a:t>
            </a:r>
            <a:endParaRPr lang="en-US" altLang="zh-TW" dirty="0" smtClean="0"/>
          </a:p>
          <a:p>
            <a:r>
              <a:rPr lang="en-US" altLang="zh-TW" dirty="0"/>
              <a:t>	</a:t>
            </a:r>
            <a:r>
              <a:rPr lang="en-US" altLang="zh-TW" dirty="0" err="1" smtClean="0"/>
              <a:t>Light</a:t>
            </a:r>
            <a:r>
              <a:rPr lang="en-US" altLang="zh-TW" dirty="0" err="1" smtClean="0">
                <a:solidFill>
                  <a:srgbClr val="2C5DCD"/>
                </a:solidFill>
              </a:rPr>
              <a:t>.</a:t>
            </a:r>
            <a:r>
              <a:rPr lang="en-US" altLang="zh-TW" dirty="0" err="1" smtClean="0"/>
              <a:t>pos</a:t>
            </a:r>
            <a:r>
              <a:rPr lang="en-US" altLang="zh-TW" dirty="0" smtClean="0"/>
              <a:t> </a:t>
            </a:r>
            <a:r>
              <a:rPr lang="en-US" altLang="zh-TW" dirty="0">
                <a:solidFill>
                  <a:srgbClr val="2C5DCD"/>
                </a:solidFill>
              </a:rPr>
              <a:t>-=</a:t>
            </a:r>
            <a:r>
              <a:rPr lang="en-US" altLang="zh-TW" dirty="0"/>
              <a:t> vector(cos(</a:t>
            </a:r>
            <a:r>
              <a:rPr lang="en-US" altLang="zh-TW" dirty="0" err="1"/>
              <a:t>Light</a:t>
            </a:r>
            <a:r>
              <a:rPr lang="en-US" altLang="zh-TW" dirty="0" err="1">
                <a:solidFill>
                  <a:srgbClr val="2C5DCD"/>
                </a:solidFill>
              </a:rPr>
              <a:t>.</a:t>
            </a:r>
            <a:r>
              <a:rPr lang="en-US" altLang="zh-TW" dirty="0" err="1"/>
              <a:t>theta</a:t>
            </a:r>
            <a:r>
              <a:rPr lang="en-US" altLang="zh-TW" dirty="0"/>
              <a:t>), sin(</a:t>
            </a:r>
            <a:r>
              <a:rPr lang="en-US" altLang="zh-TW" dirty="0" err="1"/>
              <a:t>Light</a:t>
            </a:r>
            <a:r>
              <a:rPr lang="en-US" altLang="zh-TW" dirty="0" err="1">
                <a:solidFill>
                  <a:srgbClr val="2C5DCD"/>
                </a:solidFill>
              </a:rPr>
              <a:t>.</a:t>
            </a:r>
            <a:r>
              <a:rPr lang="en-US" altLang="zh-TW" dirty="0" err="1"/>
              <a:t>theta</a:t>
            </a:r>
            <a:r>
              <a:rPr lang="en-US" altLang="zh-TW" dirty="0"/>
              <a:t>), </a:t>
            </a:r>
            <a:r>
              <a:rPr lang="en-US" altLang="zh-TW" b="1" dirty="0">
                <a:solidFill>
                  <a:srgbClr val="5918BB"/>
                </a:solidFill>
              </a:rPr>
              <a:t>0</a:t>
            </a:r>
            <a:r>
              <a:rPr lang="en-US" altLang="zh-TW" dirty="0"/>
              <a:t>)</a:t>
            </a:r>
            <a:r>
              <a:rPr lang="en-US" altLang="zh-TW" dirty="0">
                <a:solidFill>
                  <a:srgbClr val="2C5DCD"/>
                </a:solidFill>
              </a:rPr>
              <a:t>*</a:t>
            </a:r>
            <a:r>
              <a:rPr lang="en-US" altLang="zh-TW" dirty="0" err="1"/>
              <a:t>dt</a:t>
            </a:r>
            <a:r>
              <a:rPr lang="en-US" altLang="zh-TW" dirty="0"/>
              <a:t> </a:t>
            </a:r>
            <a:endParaRPr lang="en-US" altLang="zh-TW" dirty="0" smtClean="0"/>
          </a:p>
          <a:p>
            <a:r>
              <a:rPr lang="en-US" altLang="zh-TW" b="1" dirty="0">
                <a:solidFill>
                  <a:srgbClr val="2C5DCD"/>
                </a:solidFill>
              </a:rPr>
              <a:t>	</a:t>
            </a:r>
            <a:r>
              <a:rPr lang="en-US" altLang="zh-TW" b="1" dirty="0" smtClean="0">
                <a:solidFill>
                  <a:srgbClr val="2C5DCD"/>
                </a:solidFill>
              </a:rPr>
              <a:t>for</a:t>
            </a:r>
            <a:r>
              <a:rPr lang="en-US" altLang="zh-TW" dirty="0" smtClean="0"/>
              <a:t> </a:t>
            </a:r>
            <a:r>
              <a:rPr lang="en-US" altLang="zh-TW" dirty="0"/>
              <a:t>BOX </a:t>
            </a:r>
            <a:r>
              <a:rPr lang="en-US" altLang="zh-TW" b="1" dirty="0">
                <a:solidFill>
                  <a:srgbClr val="2C5DCD"/>
                </a:solidFill>
              </a:rPr>
              <a:t>in</a:t>
            </a:r>
            <a:r>
              <a:rPr lang="en-US" altLang="zh-TW" dirty="0"/>
              <a:t> BOXES: </a:t>
            </a:r>
            <a:endParaRPr lang="en-US" altLang="zh-TW" dirty="0" smtClean="0"/>
          </a:p>
          <a:p>
            <a:r>
              <a:rPr lang="en-US" altLang="zh-TW" dirty="0"/>
              <a:t>	</a:t>
            </a:r>
            <a:r>
              <a:rPr lang="en-US" altLang="zh-TW" dirty="0" smtClean="0"/>
              <a:t>	a</a:t>
            </a:r>
            <a:r>
              <a:rPr lang="en-US" altLang="zh-TW" dirty="0"/>
              <a:t>, b, c</a:t>
            </a:r>
            <a:r>
              <a:rPr lang="en-US" altLang="zh-TW" dirty="0">
                <a:solidFill>
                  <a:srgbClr val="2C5DCD"/>
                </a:solidFill>
              </a:rPr>
              <a:t>=</a:t>
            </a:r>
            <a:r>
              <a:rPr lang="en-US" altLang="zh-TW" dirty="0" err="1"/>
              <a:t>BOX</a:t>
            </a:r>
            <a:r>
              <a:rPr lang="en-US" altLang="zh-TW" dirty="0" err="1">
                <a:solidFill>
                  <a:srgbClr val="2C5DCD"/>
                </a:solidFill>
              </a:rPr>
              <a:t>.</a:t>
            </a:r>
            <a:r>
              <a:rPr lang="en-US" altLang="zh-TW" dirty="0" err="1"/>
              <a:t>axis</a:t>
            </a:r>
            <a:r>
              <a:rPr lang="en-US" altLang="zh-TW" dirty="0" err="1">
                <a:solidFill>
                  <a:srgbClr val="2C5DCD"/>
                </a:solidFill>
              </a:rPr>
              <a:t>.</a:t>
            </a:r>
            <a:r>
              <a:rPr lang="en-US" altLang="zh-TW" dirty="0" err="1"/>
              <a:t>y</a:t>
            </a:r>
            <a:r>
              <a:rPr lang="en-US" altLang="zh-TW" dirty="0">
                <a:solidFill>
                  <a:srgbClr val="2C5DCD"/>
                </a:solidFill>
              </a:rPr>
              <a:t>/</a:t>
            </a:r>
            <a:r>
              <a:rPr lang="en-US" altLang="zh-TW" dirty="0" err="1"/>
              <a:t>BOX</a:t>
            </a:r>
            <a:r>
              <a:rPr lang="en-US" altLang="zh-TW" dirty="0" err="1">
                <a:solidFill>
                  <a:srgbClr val="2C5DCD"/>
                </a:solidFill>
              </a:rPr>
              <a:t>.</a:t>
            </a:r>
            <a:r>
              <a:rPr lang="en-US" altLang="zh-TW" dirty="0" err="1"/>
              <a:t>axis</a:t>
            </a:r>
            <a:r>
              <a:rPr lang="en-US" altLang="zh-TW" dirty="0" err="1">
                <a:solidFill>
                  <a:srgbClr val="2C5DCD"/>
                </a:solidFill>
              </a:rPr>
              <a:t>.</a:t>
            </a:r>
            <a:r>
              <a:rPr lang="en-US" altLang="zh-TW" dirty="0" err="1"/>
              <a:t>x</a:t>
            </a:r>
            <a:r>
              <a:rPr lang="en-US" altLang="zh-TW" dirty="0"/>
              <a:t>, </a:t>
            </a:r>
            <a:r>
              <a:rPr lang="en-US" altLang="zh-TW" dirty="0">
                <a:solidFill>
                  <a:srgbClr val="2C5DCD"/>
                </a:solidFill>
              </a:rPr>
              <a:t>-</a:t>
            </a:r>
            <a:r>
              <a:rPr lang="en-US" altLang="zh-TW" b="1" dirty="0">
                <a:solidFill>
                  <a:srgbClr val="5918BB"/>
                </a:solidFill>
              </a:rPr>
              <a:t>1</a:t>
            </a:r>
            <a:r>
              <a:rPr lang="en-US" altLang="zh-TW" dirty="0"/>
              <a:t>, </a:t>
            </a:r>
            <a:r>
              <a:rPr lang="en-US" altLang="zh-TW" dirty="0" err="1"/>
              <a:t>BOX</a:t>
            </a:r>
            <a:r>
              <a:rPr lang="en-US" altLang="zh-TW" dirty="0" err="1">
                <a:solidFill>
                  <a:srgbClr val="2C5DCD"/>
                </a:solidFill>
              </a:rPr>
              <a:t>.</a:t>
            </a:r>
            <a:r>
              <a:rPr lang="en-US" altLang="zh-TW" dirty="0" err="1"/>
              <a:t>pos</a:t>
            </a:r>
            <a:r>
              <a:rPr lang="en-US" altLang="zh-TW" dirty="0" err="1">
                <a:solidFill>
                  <a:srgbClr val="2C5DCD"/>
                </a:solidFill>
              </a:rPr>
              <a:t>.</a:t>
            </a:r>
            <a:r>
              <a:rPr lang="en-US" altLang="zh-TW" dirty="0" err="1"/>
              <a:t>y</a:t>
            </a:r>
            <a:r>
              <a:rPr lang="en-US" altLang="zh-TW" dirty="0">
                <a:solidFill>
                  <a:srgbClr val="2C5DCD"/>
                </a:solidFill>
              </a:rPr>
              <a:t>-</a:t>
            </a:r>
            <a:r>
              <a:rPr lang="en-US" altLang="zh-TW" dirty="0"/>
              <a:t>(</a:t>
            </a:r>
            <a:r>
              <a:rPr lang="en-US" altLang="zh-TW" dirty="0" err="1"/>
              <a:t>BOX</a:t>
            </a:r>
            <a:r>
              <a:rPr lang="en-US" altLang="zh-TW" dirty="0" err="1">
                <a:solidFill>
                  <a:srgbClr val="2C5DCD"/>
                </a:solidFill>
              </a:rPr>
              <a:t>.</a:t>
            </a:r>
            <a:r>
              <a:rPr lang="en-US" altLang="zh-TW" dirty="0" err="1"/>
              <a:t>axis</a:t>
            </a:r>
            <a:r>
              <a:rPr lang="en-US" altLang="zh-TW" dirty="0" err="1">
                <a:solidFill>
                  <a:srgbClr val="2C5DCD"/>
                </a:solidFill>
              </a:rPr>
              <a:t>.</a:t>
            </a:r>
            <a:r>
              <a:rPr lang="en-US" altLang="zh-TW" dirty="0" err="1"/>
              <a:t>y</a:t>
            </a:r>
            <a:r>
              <a:rPr lang="en-US" altLang="zh-TW" dirty="0">
                <a:solidFill>
                  <a:srgbClr val="2C5DCD"/>
                </a:solidFill>
              </a:rPr>
              <a:t>/</a:t>
            </a:r>
            <a:r>
              <a:rPr lang="en-US" altLang="zh-TW" dirty="0" err="1"/>
              <a:t>BOX</a:t>
            </a:r>
            <a:r>
              <a:rPr lang="en-US" altLang="zh-TW" dirty="0" err="1">
                <a:solidFill>
                  <a:srgbClr val="2C5DCD"/>
                </a:solidFill>
              </a:rPr>
              <a:t>.</a:t>
            </a:r>
            <a:r>
              <a:rPr lang="en-US" altLang="zh-TW" dirty="0" err="1"/>
              <a:t>axis</a:t>
            </a:r>
            <a:r>
              <a:rPr lang="en-US" altLang="zh-TW" dirty="0" err="1">
                <a:solidFill>
                  <a:srgbClr val="2C5DCD"/>
                </a:solidFill>
              </a:rPr>
              <a:t>.</a:t>
            </a:r>
            <a:r>
              <a:rPr lang="en-US" altLang="zh-TW" dirty="0" err="1"/>
              <a:t>x</a:t>
            </a:r>
            <a:r>
              <a:rPr lang="en-US" altLang="zh-TW" dirty="0"/>
              <a:t>)</a:t>
            </a:r>
            <a:r>
              <a:rPr lang="en-US" altLang="zh-TW" dirty="0">
                <a:solidFill>
                  <a:srgbClr val="2C5DCD"/>
                </a:solidFill>
              </a:rPr>
              <a:t>*</a:t>
            </a:r>
            <a:r>
              <a:rPr lang="en-US" altLang="zh-TW" dirty="0" err="1"/>
              <a:t>BOX</a:t>
            </a:r>
            <a:r>
              <a:rPr lang="en-US" altLang="zh-TW" dirty="0" err="1">
                <a:solidFill>
                  <a:srgbClr val="2C5DCD"/>
                </a:solidFill>
              </a:rPr>
              <a:t>.</a:t>
            </a:r>
            <a:r>
              <a:rPr lang="en-US" altLang="zh-TW" dirty="0" err="1"/>
              <a:t>pos</a:t>
            </a:r>
            <a:r>
              <a:rPr lang="en-US" altLang="zh-TW" dirty="0" err="1">
                <a:solidFill>
                  <a:srgbClr val="2C5DCD"/>
                </a:solidFill>
              </a:rPr>
              <a:t>.</a:t>
            </a:r>
            <a:r>
              <a:rPr lang="en-US" altLang="zh-TW" dirty="0" err="1"/>
              <a:t>x</a:t>
            </a:r>
            <a:r>
              <a:rPr lang="en-US" altLang="zh-TW" dirty="0"/>
              <a:t> </a:t>
            </a:r>
            <a:endParaRPr lang="en-US" altLang="zh-TW" dirty="0" smtClean="0"/>
          </a:p>
          <a:p>
            <a:r>
              <a:rPr lang="en-US" altLang="zh-TW" dirty="0"/>
              <a:t>	</a:t>
            </a:r>
            <a:r>
              <a:rPr lang="en-US" altLang="zh-TW" dirty="0" smtClean="0"/>
              <a:t>	dis </a:t>
            </a:r>
            <a:r>
              <a:rPr lang="en-US" altLang="zh-TW" dirty="0">
                <a:solidFill>
                  <a:srgbClr val="2C5DCD"/>
                </a:solidFill>
              </a:rPr>
              <a:t>=</a:t>
            </a:r>
            <a:r>
              <a:rPr lang="en-US" altLang="zh-TW" dirty="0"/>
              <a:t> </a:t>
            </a:r>
            <a:r>
              <a:rPr lang="en-US" altLang="zh-TW" b="1" dirty="0">
                <a:solidFill>
                  <a:srgbClr val="5918BB"/>
                </a:solidFill>
              </a:rPr>
              <a:t>abs</a:t>
            </a:r>
            <a:r>
              <a:rPr lang="en-US" altLang="zh-TW" dirty="0"/>
              <a:t>(a</a:t>
            </a:r>
            <a:r>
              <a:rPr lang="en-US" altLang="zh-TW" dirty="0">
                <a:solidFill>
                  <a:srgbClr val="2C5DCD"/>
                </a:solidFill>
              </a:rPr>
              <a:t>*</a:t>
            </a:r>
            <a:r>
              <a:rPr lang="en-US" altLang="zh-TW" dirty="0" err="1"/>
              <a:t>Light</a:t>
            </a:r>
            <a:r>
              <a:rPr lang="en-US" altLang="zh-TW" dirty="0" err="1">
                <a:solidFill>
                  <a:srgbClr val="2C5DCD"/>
                </a:solidFill>
              </a:rPr>
              <a:t>.</a:t>
            </a:r>
            <a:r>
              <a:rPr lang="en-US" altLang="zh-TW" dirty="0" err="1"/>
              <a:t>x</a:t>
            </a:r>
            <a:r>
              <a:rPr lang="en-US" altLang="zh-TW" dirty="0" err="1">
                <a:solidFill>
                  <a:srgbClr val="2C5DCD"/>
                </a:solidFill>
              </a:rPr>
              <a:t>+</a:t>
            </a:r>
            <a:r>
              <a:rPr lang="en-US" altLang="zh-TW" dirty="0" err="1"/>
              <a:t>b</a:t>
            </a:r>
            <a:r>
              <a:rPr lang="en-US" altLang="zh-TW" dirty="0">
                <a:solidFill>
                  <a:srgbClr val="2C5DCD"/>
                </a:solidFill>
              </a:rPr>
              <a:t>*</a:t>
            </a:r>
            <a:r>
              <a:rPr lang="en-US" altLang="zh-TW" dirty="0" err="1"/>
              <a:t>Light</a:t>
            </a:r>
            <a:r>
              <a:rPr lang="en-US" altLang="zh-TW" dirty="0" err="1">
                <a:solidFill>
                  <a:srgbClr val="2C5DCD"/>
                </a:solidFill>
              </a:rPr>
              <a:t>.</a:t>
            </a:r>
            <a:r>
              <a:rPr lang="en-US" altLang="zh-TW" dirty="0" err="1"/>
              <a:t>y</a:t>
            </a:r>
            <a:r>
              <a:rPr lang="en-US" altLang="zh-TW" dirty="0" err="1">
                <a:solidFill>
                  <a:srgbClr val="2C5DCD"/>
                </a:solidFill>
              </a:rPr>
              <a:t>+</a:t>
            </a:r>
            <a:r>
              <a:rPr lang="en-US" altLang="zh-TW" dirty="0" err="1"/>
              <a:t>c</a:t>
            </a:r>
            <a:r>
              <a:rPr lang="en-US" altLang="zh-TW" dirty="0"/>
              <a:t>) </a:t>
            </a:r>
            <a:r>
              <a:rPr lang="en-US" altLang="zh-TW" dirty="0">
                <a:solidFill>
                  <a:srgbClr val="2C5DCD"/>
                </a:solidFill>
              </a:rPr>
              <a:t>/</a:t>
            </a:r>
            <a:r>
              <a:rPr lang="en-US" altLang="zh-TW" dirty="0"/>
              <a:t> </a:t>
            </a:r>
            <a:r>
              <a:rPr lang="en-US" altLang="zh-TW" dirty="0" err="1"/>
              <a:t>sqrt</a:t>
            </a:r>
            <a:r>
              <a:rPr lang="en-US" altLang="zh-TW" dirty="0"/>
              <a:t>(a</a:t>
            </a:r>
            <a:r>
              <a:rPr lang="en-US" altLang="zh-TW" dirty="0">
                <a:solidFill>
                  <a:srgbClr val="2C5DCD"/>
                </a:solidFill>
              </a:rPr>
              <a:t>*</a:t>
            </a:r>
            <a:r>
              <a:rPr lang="en-US" altLang="zh-TW" dirty="0" err="1"/>
              <a:t>a</a:t>
            </a:r>
            <a:r>
              <a:rPr lang="en-US" altLang="zh-TW" dirty="0" err="1">
                <a:solidFill>
                  <a:srgbClr val="2C5DCD"/>
                </a:solidFill>
              </a:rPr>
              <a:t>+</a:t>
            </a:r>
            <a:r>
              <a:rPr lang="en-US" altLang="zh-TW" dirty="0" err="1"/>
              <a:t>b</a:t>
            </a:r>
            <a:r>
              <a:rPr lang="en-US" altLang="zh-TW" dirty="0">
                <a:solidFill>
                  <a:srgbClr val="2C5DCD"/>
                </a:solidFill>
              </a:rPr>
              <a:t>*</a:t>
            </a:r>
            <a:r>
              <a:rPr lang="en-US" altLang="zh-TW" dirty="0"/>
              <a:t>b) </a:t>
            </a:r>
            <a:endParaRPr lang="en-US" altLang="zh-TW" dirty="0" smtClean="0"/>
          </a:p>
          <a:p>
            <a:r>
              <a:rPr lang="en-US" altLang="zh-TW" b="1" dirty="0">
                <a:solidFill>
                  <a:srgbClr val="2C5DCD"/>
                </a:solidFill>
              </a:rPr>
              <a:t>	</a:t>
            </a:r>
            <a:r>
              <a:rPr lang="en-US" altLang="zh-TW" b="1" dirty="0" smtClean="0">
                <a:solidFill>
                  <a:srgbClr val="2C5DCD"/>
                </a:solidFill>
              </a:rPr>
              <a:t>	if</a:t>
            </a:r>
            <a:r>
              <a:rPr lang="en-US" altLang="zh-TW" dirty="0" smtClean="0"/>
              <a:t> </a:t>
            </a:r>
            <a:r>
              <a:rPr lang="en-US" altLang="zh-TW" dirty="0"/>
              <a:t>dis </a:t>
            </a:r>
            <a:r>
              <a:rPr lang="en-US" altLang="zh-TW" dirty="0">
                <a:solidFill>
                  <a:srgbClr val="2C5DCD"/>
                </a:solidFill>
              </a:rPr>
              <a:t>&lt;=</a:t>
            </a:r>
            <a:r>
              <a:rPr lang="en-US" altLang="zh-TW" dirty="0"/>
              <a:t> </a:t>
            </a:r>
            <a:r>
              <a:rPr lang="en-US" altLang="zh-TW" dirty="0" err="1"/>
              <a:t>Light</a:t>
            </a:r>
            <a:r>
              <a:rPr lang="en-US" altLang="zh-TW" dirty="0" err="1">
                <a:solidFill>
                  <a:srgbClr val="2C5DCD"/>
                </a:solidFill>
              </a:rPr>
              <a:t>.</a:t>
            </a:r>
            <a:r>
              <a:rPr lang="en-US" altLang="zh-TW" dirty="0" err="1"/>
              <a:t>radius</a:t>
            </a:r>
            <a:r>
              <a:rPr lang="en-US" altLang="zh-TW" dirty="0">
                <a:solidFill>
                  <a:srgbClr val="2C5DCD"/>
                </a:solidFill>
              </a:rPr>
              <a:t>*</a:t>
            </a:r>
            <a:r>
              <a:rPr lang="en-US" altLang="zh-TW" b="1" dirty="0">
                <a:solidFill>
                  <a:srgbClr val="5918BB"/>
                </a:solidFill>
              </a:rPr>
              <a:t>2.5</a:t>
            </a:r>
            <a:r>
              <a:rPr lang="en-US" altLang="zh-TW" dirty="0"/>
              <a:t>: </a:t>
            </a:r>
            <a:endParaRPr lang="en-US" altLang="zh-TW" dirty="0" smtClean="0"/>
          </a:p>
          <a:p>
            <a:r>
              <a:rPr lang="en-US" altLang="zh-TW" dirty="0"/>
              <a:t>	</a:t>
            </a:r>
            <a:r>
              <a:rPr lang="en-US" altLang="zh-TW" dirty="0" smtClean="0"/>
              <a:t>		</a:t>
            </a:r>
            <a:r>
              <a:rPr lang="en-US" altLang="zh-TW" dirty="0" err="1" smtClean="0"/>
              <a:t>BOX_theta</a:t>
            </a:r>
            <a:r>
              <a:rPr lang="en-US" altLang="zh-TW" dirty="0" smtClean="0"/>
              <a:t> </a:t>
            </a:r>
            <a:r>
              <a:rPr lang="en-US" altLang="zh-TW" dirty="0">
                <a:solidFill>
                  <a:srgbClr val="2C5DCD"/>
                </a:solidFill>
              </a:rPr>
              <a:t>=</a:t>
            </a:r>
            <a:r>
              <a:rPr lang="en-US" altLang="zh-TW" dirty="0"/>
              <a:t> atan2(</a:t>
            </a:r>
            <a:r>
              <a:rPr lang="en-US" altLang="zh-TW" dirty="0" err="1"/>
              <a:t>BOX</a:t>
            </a:r>
            <a:r>
              <a:rPr lang="en-US" altLang="zh-TW" dirty="0" err="1">
                <a:solidFill>
                  <a:srgbClr val="2C5DCD"/>
                </a:solidFill>
              </a:rPr>
              <a:t>.</a:t>
            </a:r>
            <a:r>
              <a:rPr lang="en-US" altLang="zh-TW" dirty="0" err="1"/>
              <a:t>axis</a:t>
            </a:r>
            <a:r>
              <a:rPr lang="en-US" altLang="zh-TW" dirty="0" err="1">
                <a:solidFill>
                  <a:srgbClr val="2C5DCD"/>
                </a:solidFill>
              </a:rPr>
              <a:t>.</a:t>
            </a:r>
            <a:r>
              <a:rPr lang="en-US" altLang="zh-TW" dirty="0" err="1"/>
              <a:t>y</a:t>
            </a:r>
            <a:r>
              <a:rPr lang="en-US" altLang="zh-TW" dirty="0"/>
              <a:t>, </a:t>
            </a:r>
            <a:r>
              <a:rPr lang="en-US" altLang="zh-TW" dirty="0" err="1" smtClean="0"/>
              <a:t>BOX</a:t>
            </a:r>
            <a:r>
              <a:rPr lang="en-US" altLang="zh-TW" dirty="0" err="1" smtClean="0">
                <a:solidFill>
                  <a:srgbClr val="2C5DCD"/>
                </a:solidFill>
              </a:rPr>
              <a:t>.</a:t>
            </a:r>
            <a:r>
              <a:rPr lang="en-US" altLang="zh-TW" dirty="0" err="1" smtClean="0"/>
              <a:t>axis</a:t>
            </a:r>
            <a:r>
              <a:rPr lang="en-US" altLang="zh-TW" dirty="0" err="1" smtClean="0">
                <a:solidFill>
                  <a:srgbClr val="2C5DCD"/>
                </a:solidFill>
              </a:rPr>
              <a:t>.</a:t>
            </a:r>
            <a:r>
              <a:rPr lang="en-US" altLang="zh-TW" dirty="0" err="1" smtClean="0"/>
              <a:t>x</a:t>
            </a:r>
            <a:r>
              <a:rPr lang="en-US" altLang="zh-TW" dirty="0" smtClean="0"/>
              <a:t>)</a:t>
            </a:r>
          </a:p>
          <a:p>
            <a:r>
              <a:rPr lang="en-US" altLang="zh-TW" dirty="0"/>
              <a:t>	</a:t>
            </a:r>
            <a:r>
              <a:rPr lang="en-US" altLang="zh-TW" dirty="0" smtClean="0"/>
              <a:t>		</a:t>
            </a:r>
            <a:r>
              <a:rPr lang="en-US" altLang="zh-TW" dirty="0" err="1" smtClean="0"/>
              <a:t>Light</a:t>
            </a:r>
            <a:r>
              <a:rPr lang="en-US" altLang="zh-TW" dirty="0" err="1" smtClean="0">
                <a:solidFill>
                  <a:srgbClr val="2C5DCD"/>
                </a:solidFill>
              </a:rPr>
              <a:t>.</a:t>
            </a:r>
            <a:r>
              <a:rPr lang="en-US" altLang="zh-TW" dirty="0" err="1" smtClean="0"/>
              <a:t>theta</a:t>
            </a:r>
            <a:r>
              <a:rPr lang="en-US" altLang="zh-TW" dirty="0" smtClean="0"/>
              <a:t> </a:t>
            </a:r>
            <a:r>
              <a:rPr lang="en-US" altLang="zh-TW" dirty="0">
                <a:solidFill>
                  <a:srgbClr val="2C5DCD"/>
                </a:solidFill>
              </a:rPr>
              <a:t>=</a:t>
            </a:r>
            <a:r>
              <a:rPr lang="en-US" altLang="zh-TW" dirty="0"/>
              <a:t> </a:t>
            </a:r>
            <a:r>
              <a:rPr lang="en-US" altLang="zh-TW" b="1" dirty="0">
                <a:solidFill>
                  <a:srgbClr val="5918BB"/>
                </a:solidFill>
              </a:rPr>
              <a:t>2</a:t>
            </a:r>
            <a:r>
              <a:rPr lang="en-US" altLang="zh-TW" dirty="0">
                <a:solidFill>
                  <a:srgbClr val="2C5DCD"/>
                </a:solidFill>
              </a:rPr>
              <a:t>*</a:t>
            </a:r>
            <a:r>
              <a:rPr lang="en-US" altLang="zh-TW" dirty="0"/>
              <a:t>(</a:t>
            </a:r>
            <a:r>
              <a:rPr lang="en-US" altLang="zh-TW" dirty="0" err="1"/>
              <a:t>BOX_theta</a:t>
            </a:r>
            <a:r>
              <a:rPr lang="en-US" altLang="zh-TW" dirty="0"/>
              <a:t> </a:t>
            </a:r>
            <a:r>
              <a:rPr lang="en-US" altLang="zh-TW" dirty="0">
                <a:solidFill>
                  <a:srgbClr val="2C5DCD"/>
                </a:solidFill>
              </a:rPr>
              <a:t>+</a:t>
            </a:r>
            <a:r>
              <a:rPr lang="en-US" altLang="zh-TW" dirty="0"/>
              <a:t> </a:t>
            </a:r>
            <a:r>
              <a:rPr lang="en-US" altLang="zh-TW" dirty="0" err="1"/>
              <a:t>acos</a:t>
            </a:r>
            <a:r>
              <a:rPr lang="en-US" altLang="zh-TW" dirty="0"/>
              <a:t>(</a:t>
            </a:r>
            <a:r>
              <a:rPr lang="en-US" altLang="zh-TW" dirty="0">
                <a:solidFill>
                  <a:srgbClr val="2C5DCD"/>
                </a:solidFill>
              </a:rPr>
              <a:t>-</a:t>
            </a:r>
            <a:r>
              <a:rPr lang="en-US" altLang="zh-TW" b="1" dirty="0">
                <a:solidFill>
                  <a:srgbClr val="5918BB"/>
                </a:solidFill>
              </a:rPr>
              <a:t>1</a:t>
            </a:r>
            <a:r>
              <a:rPr lang="en-US" altLang="zh-TW" dirty="0"/>
              <a:t>)) </a:t>
            </a:r>
            <a:r>
              <a:rPr lang="en-US" altLang="zh-TW" dirty="0">
                <a:solidFill>
                  <a:srgbClr val="2C5DCD"/>
                </a:solidFill>
              </a:rPr>
              <a:t>-</a:t>
            </a:r>
            <a:r>
              <a:rPr lang="en-US" altLang="zh-TW" dirty="0"/>
              <a:t> </a:t>
            </a:r>
            <a:r>
              <a:rPr lang="en-US" altLang="zh-TW" dirty="0" err="1"/>
              <a:t>Light</a:t>
            </a:r>
            <a:r>
              <a:rPr lang="en-US" altLang="zh-TW" dirty="0" err="1">
                <a:solidFill>
                  <a:srgbClr val="2C5DCD"/>
                </a:solidFill>
              </a:rPr>
              <a:t>.</a:t>
            </a:r>
            <a:r>
              <a:rPr lang="en-US" altLang="zh-TW" dirty="0" err="1"/>
              <a:t>theta</a:t>
            </a:r>
            <a:r>
              <a:rPr lang="en-US" altLang="zh-TW" dirty="0"/>
              <a:t> </a:t>
            </a:r>
            <a:endParaRPr lang="en-US" altLang="zh-TW" dirty="0" smtClean="0"/>
          </a:p>
          <a:p>
            <a:r>
              <a:rPr lang="en-US" altLang="zh-TW" dirty="0"/>
              <a:t>	</a:t>
            </a:r>
            <a:r>
              <a:rPr lang="en-US" altLang="zh-TW" dirty="0" smtClean="0"/>
              <a:t>		</a:t>
            </a:r>
            <a:r>
              <a:rPr lang="en-US" altLang="zh-TW" dirty="0" err="1" smtClean="0"/>
              <a:t>Reflects</a:t>
            </a:r>
            <a:r>
              <a:rPr lang="en-US" altLang="zh-TW" dirty="0" err="1" smtClean="0">
                <a:solidFill>
                  <a:srgbClr val="2C5DCD"/>
                </a:solidFill>
              </a:rPr>
              <a:t>.</a:t>
            </a:r>
            <a:r>
              <a:rPr lang="en-US" altLang="zh-TW" dirty="0" err="1" smtClean="0"/>
              <a:t>append</a:t>
            </a:r>
            <a:r>
              <a:rPr lang="en-US" altLang="zh-TW" dirty="0" smtClean="0"/>
              <a:t>(sphere(</a:t>
            </a:r>
            <a:r>
              <a:rPr lang="en-US" altLang="zh-TW" dirty="0" err="1" smtClean="0"/>
              <a:t>pos</a:t>
            </a:r>
            <a:r>
              <a:rPr lang="en-US" altLang="zh-TW" dirty="0" smtClean="0">
                <a:solidFill>
                  <a:srgbClr val="2C5DCD"/>
                </a:solidFill>
              </a:rPr>
              <a:t>=</a:t>
            </a:r>
            <a:r>
              <a:rPr lang="en-US" altLang="zh-TW" dirty="0" err="1" smtClean="0"/>
              <a:t>Light</a:t>
            </a:r>
            <a:r>
              <a:rPr lang="en-US" altLang="zh-TW" dirty="0" err="1" smtClean="0">
                <a:solidFill>
                  <a:srgbClr val="2C5DCD"/>
                </a:solidFill>
              </a:rPr>
              <a:t>.</a:t>
            </a:r>
            <a:r>
              <a:rPr lang="en-US" altLang="zh-TW" dirty="0" err="1" smtClean="0"/>
              <a:t>pos</a:t>
            </a:r>
            <a:r>
              <a:rPr lang="en-US" altLang="zh-TW" dirty="0"/>
              <a:t>, radius</a:t>
            </a:r>
            <a:r>
              <a:rPr lang="en-US" altLang="zh-TW" dirty="0">
                <a:solidFill>
                  <a:srgbClr val="2C5DCD"/>
                </a:solidFill>
              </a:rPr>
              <a:t>=</a:t>
            </a:r>
            <a:r>
              <a:rPr lang="en-US" altLang="zh-TW" b="1" dirty="0">
                <a:solidFill>
                  <a:srgbClr val="5918BB"/>
                </a:solidFill>
              </a:rPr>
              <a:t>0.01</a:t>
            </a:r>
            <a:r>
              <a:rPr lang="en-US" altLang="zh-TW" dirty="0"/>
              <a:t>, color</a:t>
            </a:r>
            <a:r>
              <a:rPr lang="en-US" altLang="zh-TW" dirty="0">
                <a:solidFill>
                  <a:srgbClr val="2C5DCD"/>
                </a:solidFill>
              </a:rPr>
              <a:t>=</a:t>
            </a:r>
            <a:r>
              <a:rPr lang="en-US" altLang="zh-TW" dirty="0" err="1"/>
              <a:t>getColor</a:t>
            </a:r>
            <a:r>
              <a:rPr lang="en-US" altLang="zh-TW" dirty="0"/>
              <a:t>(</a:t>
            </a:r>
            <a:r>
              <a:rPr lang="en-US" altLang="zh-TW" b="1" dirty="0">
                <a:solidFill>
                  <a:srgbClr val="5918BB"/>
                </a:solidFill>
              </a:rPr>
              <a:t>255.</a:t>
            </a:r>
            <a:r>
              <a:rPr lang="en-US" altLang="zh-TW" dirty="0"/>
              <a:t>,</a:t>
            </a:r>
            <a:r>
              <a:rPr lang="en-US" altLang="zh-TW" b="1" dirty="0">
                <a:solidFill>
                  <a:srgbClr val="5918BB"/>
                </a:solidFill>
              </a:rPr>
              <a:t>255.</a:t>
            </a:r>
            <a:r>
              <a:rPr lang="en-US" altLang="zh-TW" dirty="0"/>
              <a:t>,</a:t>
            </a:r>
            <a:r>
              <a:rPr lang="en-US" altLang="zh-TW" b="1" dirty="0">
                <a:solidFill>
                  <a:srgbClr val="5918BB"/>
                </a:solidFill>
              </a:rPr>
              <a:t>255</a:t>
            </a:r>
            <a:r>
              <a:rPr lang="en-US" altLang="zh-TW" b="1" dirty="0" smtClean="0">
                <a:solidFill>
                  <a:srgbClr val="5918BB"/>
                </a:solidFill>
              </a:rPr>
              <a:t>.</a:t>
            </a:r>
            <a:r>
              <a:rPr lang="en-US" altLang="zh-TW" dirty="0" smtClean="0"/>
              <a:t>), </a:t>
            </a:r>
          </a:p>
          <a:p>
            <a:r>
              <a:rPr lang="en-US" altLang="zh-TW" dirty="0"/>
              <a:t>	</a:t>
            </a:r>
            <a:r>
              <a:rPr lang="en-US" altLang="zh-TW" dirty="0" smtClean="0"/>
              <a:t>					theta</a:t>
            </a:r>
            <a:r>
              <a:rPr lang="en-US" altLang="zh-TW" dirty="0" smtClean="0">
                <a:solidFill>
                  <a:srgbClr val="2C5DCD"/>
                </a:solidFill>
              </a:rPr>
              <a:t>=</a:t>
            </a:r>
            <a:r>
              <a:rPr lang="en-US" altLang="zh-TW" dirty="0" err="1" smtClean="0"/>
              <a:t>Light</a:t>
            </a:r>
            <a:r>
              <a:rPr lang="en-US" altLang="zh-TW" dirty="0" err="1" smtClean="0">
                <a:solidFill>
                  <a:srgbClr val="2C5DCD"/>
                </a:solidFill>
              </a:rPr>
              <a:t>.</a:t>
            </a:r>
            <a:r>
              <a:rPr lang="en-US" altLang="zh-TW" dirty="0" err="1" smtClean="0"/>
              <a:t>theta</a:t>
            </a:r>
            <a:r>
              <a:rPr lang="en-US" altLang="zh-TW" dirty="0" err="1" smtClean="0">
                <a:solidFill>
                  <a:srgbClr val="2C5DCD"/>
                </a:solidFill>
              </a:rPr>
              <a:t>+</a:t>
            </a:r>
            <a:r>
              <a:rPr lang="en-US" altLang="zh-TW" dirty="0" err="1" smtClean="0"/>
              <a:t>acos</a:t>
            </a:r>
            <a:r>
              <a:rPr lang="en-US" altLang="zh-TW" dirty="0"/>
              <a:t>(</a:t>
            </a:r>
            <a:r>
              <a:rPr lang="en-US" altLang="zh-TW" dirty="0">
                <a:solidFill>
                  <a:srgbClr val="2C5DCD"/>
                </a:solidFill>
              </a:rPr>
              <a:t>-</a:t>
            </a:r>
            <a:r>
              <a:rPr lang="en-US" altLang="zh-TW" b="1" dirty="0">
                <a:solidFill>
                  <a:srgbClr val="5918BB"/>
                </a:solidFill>
              </a:rPr>
              <a:t>1</a:t>
            </a:r>
            <a:r>
              <a:rPr lang="en-US" altLang="zh-TW" dirty="0"/>
              <a:t>), </a:t>
            </a:r>
            <a:r>
              <a:rPr lang="en-US" altLang="zh-TW" dirty="0" err="1"/>
              <a:t>make_trail</a:t>
            </a:r>
            <a:r>
              <a:rPr lang="en-US" altLang="zh-TW" dirty="0">
                <a:solidFill>
                  <a:srgbClr val="2C5DCD"/>
                </a:solidFill>
              </a:rPr>
              <a:t>=</a:t>
            </a:r>
            <a:r>
              <a:rPr lang="en-US" altLang="zh-TW" b="1" dirty="0">
                <a:solidFill>
                  <a:srgbClr val="5918BB"/>
                </a:solidFill>
              </a:rPr>
              <a:t>True</a:t>
            </a:r>
            <a:r>
              <a:rPr lang="en-US" altLang="zh-TW" dirty="0"/>
              <a:t>)) </a:t>
            </a:r>
            <a:endParaRPr lang="en-US" altLang="zh-TW" dirty="0" smtClean="0"/>
          </a:p>
          <a:p>
            <a:r>
              <a:rPr lang="en-US" altLang="zh-TW" dirty="0"/>
              <a:t>	</a:t>
            </a:r>
            <a:r>
              <a:rPr lang="en-US" altLang="zh-TW" dirty="0" smtClean="0"/>
              <a:t>		Reflects</a:t>
            </a:r>
            <a:r>
              <a:rPr lang="en-US" altLang="zh-TW" dirty="0"/>
              <a:t>[</a:t>
            </a:r>
            <a:r>
              <a:rPr lang="en-US" altLang="zh-TW" dirty="0">
                <a:solidFill>
                  <a:srgbClr val="2C5DCD"/>
                </a:solidFill>
              </a:rPr>
              <a:t>-</a:t>
            </a:r>
            <a:r>
              <a:rPr lang="en-US" altLang="zh-TW" b="1" dirty="0">
                <a:solidFill>
                  <a:srgbClr val="5918BB"/>
                </a:solidFill>
              </a:rPr>
              <a:t>1</a:t>
            </a:r>
            <a:r>
              <a:rPr lang="en-US" altLang="zh-TW" dirty="0"/>
              <a:t>]</a:t>
            </a:r>
            <a:r>
              <a:rPr lang="en-US" altLang="zh-TW" dirty="0">
                <a:solidFill>
                  <a:srgbClr val="2C5DCD"/>
                </a:solidFill>
              </a:rPr>
              <a:t>.</a:t>
            </a:r>
            <a:r>
              <a:rPr lang="en-US" altLang="zh-TW" dirty="0" err="1"/>
              <a:t>pos</a:t>
            </a:r>
            <a:r>
              <a:rPr lang="en-US" altLang="zh-TW" dirty="0" err="1">
                <a:solidFill>
                  <a:srgbClr val="2C5DCD"/>
                </a:solidFill>
              </a:rPr>
              <a:t>.</a:t>
            </a:r>
            <a:r>
              <a:rPr lang="en-US" altLang="zh-TW" dirty="0" err="1"/>
              <a:t>x</a:t>
            </a:r>
            <a:r>
              <a:rPr lang="en-US" altLang="zh-TW" dirty="0">
                <a:solidFill>
                  <a:srgbClr val="2C5DCD"/>
                </a:solidFill>
              </a:rPr>
              <a:t>-=</a:t>
            </a:r>
            <a:r>
              <a:rPr lang="en-US" altLang="zh-TW" dirty="0"/>
              <a:t>cos(</a:t>
            </a:r>
            <a:r>
              <a:rPr lang="en-US" altLang="zh-TW" dirty="0" err="1"/>
              <a:t>Light</a:t>
            </a:r>
            <a:r>
              <a:rPr lang="en-US" altLang="zh-TW" dirty="0" err="1">
                <a:solidFill>
                  <a:srgbClr val="2C5DCD"/>
                </a:solidFill>
              </a:rPr>
              <a:t>.</a:t>
            </a:r>
            <a:r>
              <a:rPr lang="en-US" altLang="zh-TW" dirty="0" err="1"/>
              <a:t>theta</a:t>
            </a:r>
            <a:r>
              <a:rPr lang="en-US" altLang="zh-TW" dirty="0"/>
              <a:t>)</a:t>
            </a:r>
            <a:r>
              <a:rPr lang="en-US" altLang="zh-TW" dirty="0">
                <a:solidFill>
                  <a:srgbClr val="2C5DCD"/>
                </a:solidFill>
              </a:rPr>
              <a:t>*</a:t>
            </a:r>
            <a:r>
              <a:rPr lang="en-US" altLang="zh-TW" dirty="0" err="1"/>
              <a:t>dt</a:t>
            </a:r>
            <a:r>
              <a:rPr lang="en-US" altLang="zh-TW" dirty="0">
                <a:solidFill>
                  <a:srgbClr val="2C5DCD"/>
                </a:solidFill>
              </a:rPr>
              <a:t>*</a:t>
            </a:r>
            <a:r>
              <a:rPr lang="en-US" altLang="zh-TW" b="1" dirty="0">
                <a:solidFill>
                  <a:srgbClr val="5918BB"/>
                </a:solidFill>
              </a:rPr>
              <a:t>2</a:t>
            </a:r>
            <a:r>
              <a:rPr lang="en-US" altLang="zh-TW" dirty="0"/>
              <a:t> </a:t>
            </a:r>
            <a:endParaRPr lang="en-US" altLang="zh-TW" dirty="0" smtClean="0"/>
          </a:p>
          <a:p>
            <a:r>
              <a:rPr lang="en-US" altLang="zh-TW" dirty="0"/>
              <a:t>	</a:t>
            </a:r>
            <a:r>
              <a:rPr lang="en-US" altLang="zh-TW" dirty="0" smtClean="0"/>
              <a:t>		Reflects</a:t>
            </a:r>
            <a:r>
              <a:rPr lang="en-US" altLang="zh-TW" dirty="0"/>
              <a:t>[</a:t>
            </a:r>
            <a:r>
              <a:rPr lang="en-US" altLang="zh-TW" dirty="0">
                <a:solidFill>
                  <a:srgbClr val="2C5DCD"/>
                </a:solidFill>
              </a:rPr>
              <a:t>-</a:t>
            </a:r>
            <a:r>
              <a:rPr lang="en-US" altLang="zh-TW" b="1" dirty="0">
                <a:solidFill>
                  <a:srgbClr val="5918BB"/>
                </a:solidFill>
              </a:rPr>
              <a:t>1</a:t>
            </a:r>
            <a:r>
              <a:rPr lang="en-US" altLang="zh-TW" dirty="0"/>
              <a:t>]</a:t>
            </a:r>
            <a:r>
              <a:rPr lang="en-US" altLang="zh-TW" dirty="0">
                <a:solidFill>
                  <a:srgbClr val="2C5DCD"/>
                </a:solidFill>
              </a:rPr>
              <a:t>.</a:t>
            </a:r>
            <a:r>
              <a:rPr lang="en-US" altLang="zh-TW" dirty="0" err="1"/>
              <a:t>pos</a:t>
            </a:r>
            <a:r>
              <a:rPr lang="en-US" altLang="zh-TW" dirty="0" err="1">
                <a:solidFill>
                  <a:srgbClr val="2C5DCD"/>
                </a:solidFill>
              </a:rPr>
              <a:t>.</a:t>
            </a:r>
            <a:r>
              <a:rPr lang="en-US" altLang="zh-TW" dirty="0" err="1"/>
              <a:t>y</a:t>
            </a:r>
            <a:r>
              <a:rPr lang="en-US" altLang="zh-TW" dirty="0">
                <a:solidFill>
                  <a:srgbClr val="2C5DCD"/>
                </a:solidFill>
              </a:rPr>
              <a:t>-=</a:t>
            </a:r>
            <a:r>
              <a:rPr lang="en-US" altLang="zh-TW" dirty="0"/>
              <a:t>sin(</a:t>
            </a:r>
            <a:r>
              <a:rPr lang="en-US" altLang="zh-TW" dirty="0" err="1"/>
              <a:t>Light</a:t>
            </a:r>
            <a:r>
              <a:rPr lang="en-US" altLang="zh-TW" dirty="0" err="1">
                <a:solidFill>
                  <a:srgbClr val="2C5DCD"/>
                </a:solidFill>
              </a:rPr>
              <a:t>.</a:t>
            </a:r>
            <a:r>
              <a:rPr lang="en-US" altLang="zh-TW" dirty="0" err="1"/>
              <a:t>theta</a:t>
            </a:r>
            <a:r>
              <a:rPr lang="en-US" altLang="zh-TW" dirty="0"/>
              <a:t>)</a:t>
            </a:r>
            <a:r>
              <a:rPr lang="en-US" altLang="zh-TW" dirty="0">
                <a:solidFill>
                  <a:srgbClr val="2C5DCD"/>
                </a:solidFill>
              </a:rPr>
              <a:t>*</a:t>
            </a:r>
            <a:r>
              <a:rPr lang="en-US" altLang="zh-TW" dirty="0" err="1"/>
              <a:t>dt</a:t>
            </a:r>
            <a:r>
              <a:rPr lang="en-US" altLang="zh-TW" dirty="0">
                <a:solidFill>
                  <a:srgbClr val="2C5DCD"/>
                </a:solidFill>
              </a:rPr>
              <a:t>*</a:t>
            </a:r>
            <a:r>
              <a:rPr lang="en-US" altLang="zh-TW" b="1" dirty="0">
                <a:solidFill>
                  <a:srgbClr val="5918BB"/>
                </a:solidFill>
              </a:rPr>
              <a:t>2</a:t>
            </a:r>
            <a:endParaRPr lang="zh-TW" altLang="en-US" dirty="0"/>
          </a:p>
        </p:txBody>
      </p:sp>
    </p:spTree>
    <p:extLst>
      <p:ext uri="{BB962C8B-B14F-4D97-AF65-F5344CB8AC3E}">
        <p14:creationId xmlns:p14="http://schemas.microsoft.com/office/powerpoint/2010/main" val="41862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1" y="230960"/>
            <a:ext cx="10131425" cy="1456267"/>
          </a:xfrm>
        </p:spPr>
        <p:txBody>
          <a:bodyPr/>
          <a:lstStyle/>
          <a:p>
            <a:pPr fontAlgn="base"/>
            <a:r>
              <a:rPr kumimoji="1" lang="zh-TW" altLang="en-US" dirty="0" smtClean="0"/>
              <a:t>如何模擬</a:t>
            </a:r>
            <a:r>
              <a:rPr kumimoji="1" lang="en-US" altLang="zh-TW" dirty="0" smtClean="0"/>
              <a:t>-</a:t>
            </a:r>
            <a:r>
              <a:rPr lang="zh-TW" altLang="en-US" dirty="0"/>
              <a:t>鍵盤操作光源</a:t>
            </a:r>
          </a:p>
        </p:txBody>
      </p:sp>
      <p:sp>
        <p:nvSpPr>
          <p:cNvPr id="5" name="Rectangle 1"/>
          <p:cNvSpPr>
            <a:spLocks noChangeArrowheads="1"/>
          </p:cNvSpPr>
          <p:nvPr/>
        </p:nvSpPr>
        <p:spPr bwMode="auto">
          <a:xfrm>
            <a:off x="-167387668" y="-323165"/>
            <a:ext cx="3562458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p:txBody>
      </p:sp>
      <p:sp>
        <p:nvSpPr>
          <p:cNvPr id="3" name="矩形 2"/>
          <p:cNvSpPr/>
          <p:nvPr/>
        </p:nvSpPr>
        <p:spPr>
          <a:xfrm>
            <a:off x="685801" y="1437859"/>
            <a:ext cx="10672763" cy="5262979"/>
          </a:xfrm>
          <a:prstGeom prst="rect">
            <a:avLst/>
          </a:prstGeom>
          <a:solidFill>
            <a:schemeClr val="bg1">
              <a:lumMod val="85000"/>
              <a:lumOff val="15000"/>
            </a:schemeClr>
          </a:solidFill>
        </p:spPr>
        <p:txBody>
          <a:bodyPr wrap="square">
            <a:spAutoFit/>
          </a:bodyPr>
          <a:lstStyle/>
          <a:p>
            <a:r>
              <a:rPr lang="en-US" altLang="zh-TW" sz="1400" b="1" dirty="0" err="1">
                <a:solidFill>
                  <a:srgbClr val="2C5DCD"/>
                </a:solidFill>
              </a:rPr>
              <a:t>def</a:t>
            </a:r>
            <a:r>
              <a:rPr lang="en-US" altLang="zh-TW" sz="1400" dirty="0"/>
              <a:t> </a:t>
            </a:r>
            <a:r>
              <a:rPr lang="en-US" altLang="zh-TW" sz="1400" b="1" dirty="0" err="1">
                <a:solidFill>
                  <a:srgbClr val="FF8000"/>
                </a:solidFill>
              </a:rPr>
              <a:t>changeLight</a:t>
            </a:r>
            <a:r>
              <a:rPr lang="en-US" altLang="zh-TW" sz="1400" dirty="0"/>
              <a:t>(</a:t>
            </a:r>
            <a:r>
              <a:rPr lang="en-US" altLang="zh-TW" sz="1400" dirty="0" err="1"/>
              <a:t>evt</a:t>
            </a:r>
            <a:r>
              <a:rPr lang="en-US" altLang="zh-TW" sz="1400" dirty="0"/>
              <a:t>): </a:t>
            </a:r>
            <a:endParaRPr lang="en-US" altLang="zh-TW" sz="1400" dirty="0" smtClean="0"/>
          </a:p>
          <a:p>
            <a:r>
              <a:rPr lang="en-US" altLang="zh-TW" sz="1400" b="1" dirty="0">
                <a:solidFill>
                  <a:srgbClr val="2C5DCD"/>
                </a:solidFill>
              </a:rPr>
              <a:t>	</a:t>
            </a:r>
            <a:r>
              <a:rPr lang="en-US" altLang="zh-TW" sz="1400" b="1" dirty="0" smtClean="0">
                <a:solidFill>
                  <a:srgbClr val="2C5DCD"/>
                </a:solidFill>
              </a:rPr>
              <a:t>global</a:t>
            </a:r>
            <a:r>
              <a:rPr lang="en-US" altLang="zh-TW" sz="1400" dirty="0" smtClean="0"/>
              <a:t> </a:t>
            </a:r>
            <a:r>
              <a:rPr lang="en-US" altLang="zh-TW" sz="1400" dirty="0" err="1"/>
              <a:t>Lights_pos</a:t>
            </a:r>
            <a:r>
              <a:rPr lang="en-US" altLang="zh-TW" sz="1400" dirty="0"/>
              <a:t>, pause, Reflects, Lights, BALL, paused </a:t>
            </a:r>
            <a:endParaRPr lang="en-US" altLang="zh-TW" sz="1400" dirty="0" smtClean="0"/>
          </a:p>
          <a:p>
            <a:r>
              <a:rPr lang="en-US" altLang="zh-TW" sz="1400" b="1" dirty="0">
                <a:solidFill>
                  <a:srgbClr val="2C5DCD"/>
                </a:solidFill>
              </a:rPr>
              <a:t>	</a:t>
            </a:r>
            <a:r>
              <a:rPr lang="en-US" altLang="zh-TW" sz="1400" b="1" dirty="0" smtClean="0">
                <a:solidFill>
                  <a:srgbClr val="2C5DCD"/>
                </a:solidFill>
              </a:rPr>
              <a:t>if</a:t>
            </a:r>
            <a:r>
              <a:rPr lang="en-US" altLang="zh-TW" sz="1400" dirty="0" smtClean="0"/>
              <a:t> </a:t>
            </a:r>
            <a:r>
              <a:rPr lang="en-US" altLang="zh-TW" sz="1400" dirty="0" err="1"/>
              <a:t>evt</a:t>
            </a:r>
            <a:r>
              <a:rPr lang="en-US" altLang="zh-TW" sz="1400" dirty="0" err="1">
                <a:solidFill>
                  <a:srgbClr val="2C5DCD"/>
                </a:solidFill>
              </a:rPr>
              <a:t>.</a:t>
            </a:r>
            <a:r>
              <a:rPr lang="en-US" altLang="zh-TW" sz="1400" dirty="0" err="1"/>
              <a:t>key</a:t>
            </a:r>
            <a:r>
              <a:rPr lang="en-US" altLang="zh-TW" sz="1400" dirty="0">
                <a:solidFill>
                  <a:srgbClr val="2C5DCD"/>
                </a:solidFill>
              </a:rPr>
              <a:t>==</a:t>
            </a:r>
            <a:r>
              <a:rPr lang="en-US" altLang="zh-TW" sz="1400" dirty="0">
                <a:solidFill>
                  <a:srgbClr val="00CC66"/>
                </a:solidFill>
              </a:rPr>
              <a:t>'left'</a:t>
            </a:r>
            <a:r>
              <a:rPr lang="en-US" altLang="zh-TW" sz="1400" dirty="0"/>
              <a:t>: </a:t>
            </a:r>
            <a:r>
              <a:rPr lang="en-US" altLang="zh-TW" sz="1400" dirty="0" err="1"/>
              <a:t>Lights_pos</a:t>
            </a:r>
            <a:r>
              <a:rPr lang="en-US" altLang="zh-TW" sz="1400" dirty="0" err="1">
                <a:solidFill>
                  <a:srgbClr val="2C5DCD"/>
                </a:solidFill>
              </a:rPr>
              <a:t>.</a:t>
            </a:r>
            <a:r>
              <a:rPr lang="en-US" altLang="zh-TW" sz="1400" dirty="0" err="1"/>
              <a:t>x</a:t>
            </a:r>
            <a:r>
              <a:rPr lang="en-US" altLang="zh-TW" sz="1400" dirty="0">
                <a:solidFill>
                  <a:srgbClr val="2C5DCD"/>
                </a:solidFill>
              </a:rPr>
              <a:t>-=</a:t>
            </a:r>
            <a:r>
              <a:rPr lang="en-US" altLang="zh-TW" sz="1400" b="1" dirty="0">
                <a:solidFill>
                  <a:srgbClr val="5918BB"/>
                </a:solidFill>
              </a:rPr>
              <a:t>0.1</a:t>
            </a:r>
            <a:r>
              <a:rPr lang="en-US" altLang="zh-TW" sz="1400" dirty="0"/>
              <a:t> </a:t>
            </a:r>
            <a:r>
              <a:rPr lang="en-US" altLang="zh-TW" sz="1400" b="1" dirty="0" err="1">
                <a:solidFill>
                  <a:srgbClr val="2C5DCD"/>
                </a:solidFill>
              </a:rPr>
              <a:t>elif</a:t>
            </a:r>
            <a:r>
              <a:rPr lang="en-US" altLang="zh-TW" sz="1400" dirty="0"/>
              <a:t> </a:t>
            </a:r>
            <a:r>
              <a:rPr lang="en-US" altLang="zh-TW" sz="1400" dirty="0" err="1"/>
              <a:t>evt</a:t>
            </a:r>
            <a:r>
              <a:rPr lang="en-US" altLang="zh-TW" sz="1400" dirty="0" err="1">
                <a:solidFill>
                  <a:srgbClr val="2C5DCD"/>
                </a:solidFill>
              </a:rPr>
              <a:t>.</a:t>
            </a:r>
            <a:r>
              <a:rPr lang="en-US" altLang="zh-TW" sz="1400" dirty="0" err="1"/>
              <a:t>key</a:t>
            </a:r>
            <a:r>
              <a:rPr lang="en-US" altLang="zh-TW" sz="1400" dirty="0">
                <a:solidFill>
                  <a:srgbClr val="2C5DCD"/>
                </a:solidFill>
              </a:rPr>
              <a:t>==</a:t>
            </a:r>
            <a:r>
              <a:rPr lang="en-US" altLang="zh-TW" sz="1400" dirty="0">
                <a:solidFill>
                  <a:srgbClr val="00CC66"/>
                </a:solidFill>
              </a:rPr>
              <a:t>'right'</a:t>
            </a:r>
            <a:r>
              <a:rPr lang="en-US" altLang="zh-TW" sz="1400" dirty="0"/>
              <a:t>: </a:t>
            </a:r>
            <a:endParaRPr lang="en-US" altLang="zh-TW" sz="1400" dirty="0" smtClean="0"/>
          </a:p>
          <a:p>
            <a:r>
              <a:rPr lang="en-US" altLang="zh-TW" sz="1400" dirty="0"/>
              <a:t>	</a:t>
            </a:r>
            <a:r>
              <a:rPr lang="en-US" altLang="zh-TW" sz="1400" dirty="0" smtClean="0"/>
              <a:t>	</a:t>
            </a:r>
            <a:r>
              <a:rPr lang="en-US" altLang="zh-TW" sz="1400" dirty="0" err="1" smtClean="0"/>
              <a:t>Lights_pos</a:t>
            </a:r>
            <a:r>
              <a:rPr lang="en-US" altLang="zh-TW" sz="1400" dirty="0" err="1" smtClean="0">
                <a:solidFill>
                  <a:srgbClr val="2C5DCD"/>
                </a:solidFill>
              </a:rPr>
              <a:t>.</a:t>
            </a:r>
            <a:r>
              <a:rPr lang="en-US" altLang="zh-TW" sz="1400" dirty="0" err="1" smtClean="0"/>
              <a:t>x</a:t>
            </a:r>
            <a:r>
              <a:rPr lang="en-US" altLang="zh-TW" sz="1400" dirty="0">
                <a:solidFill>
                  <a:srgbClr val="2C5DCD"/>
                </a:solidFill>
              </a:rPr>
              <a:t>+=</a:t>
            </a:r>
            <a:r>
              <a:rPr lang="en-US" altLang="zh-TW" sz="1400" b="1" dirty="0">
                <a:solidFill>
                  <a:srgbClr val="5918BB"/>
                </a:solidFill>
              </a:rPr>
              <a:t>0.1</a:t>
            </a:r>
            <a:r>
              <a:rPr lang="en-US" altLang="zh-TW" sz="1400" dirty="0"/>
              <a:t> </a:t>
            </a:r>
            <a:endParaRPr lang="en-US" altLang="zh-TW" sz="1400" dirty="0" smtClean="0"/>
          </a:p>
          <a:p>
            <a:r>
              <a:rPr lang="en-US" altLang="zh-TW" sz="1400" b="1" dirty="0">
                <a:solidFill>
                  <a:srgbClr val="2C5DCD"/>
                </a:solidFill>
              </a:rPr>
              <a:t>	</a:t>
            </a:r>
            <a:r>
              <a:rPr lang="en-US" altLang="zh-TW" sz="1400" b="1" dirty="0" err="1" smtClean="0">
                <a:solidFill>
                  <a:srgbClr val="2C5DCD"/>
                </a:solidFill>
              </a:rPr>
              <a:t>elif</a:t>
            </a:r>
            <a:r>
              <a:rPr lang="en-US" altLang="zh-TW" sz="1400" dirty="0" smtClean="0"/>
              <a:t> </a:t>
            </a:r>
            <a:r>
              <a:rPr lang="en-US" altLang="zh-TW" sz="1400" dirty="0" err="1"/>
              <a:t>evt</a:t>
            </a:r>
            <a:r>
              <a:rPr lang="en-US" altLang="zh-TW" sz="1400" dirty="0" err="1">
                <a:solidFill>
                  <a:srgbClr val="2C5DCD"/>
                </a:solidFill>
              </a:rPr>
              <a:t>.</a:t>
            </a:r>
            <a:r>
              <a:rPr lang="en-US" altLang="zh-TW" sz="1400" dirty="0" err="1"/>
              <a:t>key</a:t>
            </a:r>
            <a:r>
              <a:rPr lang="en-US" altLang="zh-TW" sz="1400" dirty="0">
                <a:solidFill>
                  <a:srgbClr val="2C5DCD"/>
                </a:solidFill>
              </a:rPr>
              <a:t>==</a:t>
            </a:r>
            <a:r>
              <a:rPr lang="en-US" altLang="zh-TW" sz="1400" dirty="0">
                <a:solidFill>
                  <a:srgbClr val="00CC66"/>
                </a:solidFill>
              </a:rPr>
              <a:t>'up'</a:t>
            </a:r>
            <a:r>
              <a:rPr lang="en-US" altLang="zh-TW" sz="1400" dirty="0"/>
              <a:t>: </a:t>
            </a:r>
            <a:endParaRPr lang="en-US" altLang="zh-TW" sz="1400" dirty="0" smtClean="0"/>
          </a:p>
          <a:p>
            <a:r>
              <a:rPr lang="en-US" altLang="zh-TW" sz="1400" dirty="0"/>
              <a:t>	</a:t>
            </a:r>
            <a:r>
              <a:rPr lang="en-US" altLang="zh-TW" sz="1400" dirty="0" smtClean="0"/>
              <a:t>	</a:t>
            </a:r>
            <a:r>
              <a:rPr lang="en-US" altLang="zh-TW" sz="1400" dirty="0" err="1" smtClean="0"/>
              <a:t>Lights_pos</a:t>
            </a:r>
            <a:r>
              <a:rPr lang="en-US" altLang="zh-TW" sz="1400" dirty="0" err="1" smtClean="0">
                <a:solidFill>
                  <a:srgbClr val="2C5DCD"/>
                </a:solidFill>
              </a:rPr>
              <a:t>.</a:t>
            </a:r>
            <a:r>
              <a:rPr lang="en-US" altLang="zh-TW" sz="1400" dirty="0" err="1" smtClean="0"/>
              <a:t>y</a:t>
            </a:r>
            <a:r>
              <a:rPr lang="en-US" altLang="zh-TW" sz="1400" dirty="0">
                <a:solidFill>
                  <a:srgbClr val="2C5DCD"/>
                </a:solidFill>
              </a:rPr>
              <a:t>+=</a:t>
            </a:r>
            <a:r>
              <a:rPr lang="en-US" altLang="zh-TW" sz="1400" b="1" dirty="0">
                <a:solidFill>
                  <a:srgbClr val="5918BB"/>
                </a:solidFill>
              </a:rPr>
              <a:t>0.1</a:t>
            </a:r>
            <a:r>
              <a:rPr lang="en-US" altLang="zh-TW" sz="1400" dirty="0"/>
              <a:t> </a:t>
            </a:r>
            <a:endParaRPr lang="en-US" altLang="zh-TW" sz="1400" dirty="0" smtClean="0"/>
          </a:p>
          <a:p>
            <a:r>
              <a:rPr lang="en-US" altLang="zh-TW" sz="1400" b="1" dirty="0">
                <a:solidFill>
                  <a:srgbClr val="2C5DCD"/>
                </a:solidFill>
              </a:rPr>
              <a:t>	</a:t>
            </a:r>
            <a:r>
              <a:rPr lang="en-US" altLang="zh-TW" sz="1400" b="1" dirty="0" err="1" smtClean="0">
                <a:solidFill>
                  <a:srgbClr val="2C5DCD"/>
                </a:solidFill>
              </a:rPr>
              <a:t>elif</a:t>
            </a:r>
            <a:r>
              <a:rPr lang="en-US" altLang="zh-TW" sz="1400" dirty="0" smtClean="0"/>
              <a:t> </a:t>
            </a:r>
            <a:r>
              <a:rPr lang="en-US" altLang="zh-TW" sz="1400" dirty="0" err="1"/>
              <a:t>evt</a:t>
            </a:r>
            <a:r>
              <a:rPr lang="en-US" altLang="zh-TW" sz="1400" dirty="0" err="1">
                <a:solidFill>
                  <a:srgbClr val="2C5DCD"/>
                </a:solidFill>
              </a:rPr>
              <a:t>.</a:t>
            </a:r>
            <a:r>
              <a:rPr lang="en-US" altLang="zh-TW" sz="1400" dirty="0" err="1"/>
              <a:t>key</a:t>
            </a:r>
            <a:r>
              <a:rPr lang="en-US" altLang="zh-TW" sz="1400" dirty="0">
                <a:solidFill>
                  <a:srgbClr val="2C5DCD"/>
                </a:solidFill>
              </a:rPr>
              <a:t>==</a:t>
            </a:r>
            <a:r>
              <a:rPr lang="en-US" altLang="zh-TW" sz="1400" dirty="0">
                <a:solidFill>
                  <a:srgbClr val="00CC66"/>
                </a:solidFill>
              </a:rPr>
              <a:t>'down</a:t>
            </a:r>
            <a:r>
              <a:rPr lang="en-US" altLang="zh-TW" sz="1400" dirty="0" smtClean="0">
                <a:solidFill>
                  <a:srgbClr val="00CC66"/>
                </a:solidFill>
              </a:rPr>
              <a:t>'</a:t>
            </a:r>
            <a:r>
              <a:rPr lang="en-US" altLang="zh-TW" sz="1400" dirty="0" smtClean="0"/>
              <a:t>:</a:t>
            </a:r>
          </a:p>
          <a:p>
            <a:r>
              <a:rPr lang="en-US" altLang="zh-TW" sz="1400" dirty="0"/>
              <a:t>	</a:t>
            </a:r>
            <a:r>
              <a:rPr lang="en-US" altLang="zh-TW" sz="1400" dirty="0" smtClean="0"/>
              <a:t>	 </a:t>
            </a:r>
            <a:r>
              <a:rPr lang="en-US" altLang="zh-TW" sz="1400" dirty="0" err="1"/>
              <a:t>Lights_pos</a:t>
            </a:r>
            <a:r>
              <a:rPr lang="en-US" altLang="zh-TW" sz="1400" dirty="0" err="1">
                <a:solidFill>
                  <a:srgbClr val="2C5DCD"/>
                </a:solidFill>
              </a:rPr>
              <a:t>.</a:t>
            </a:r>
            <a:r>
              <a:rPr lang="en-US" altLang="zh-TW" sz="1400" dirty="0" err="1"/>
              <a:t>y</a:t>
            </a:r>
            <a:r>
              <a:rPr lang="en-US" altLang="zh-TW" sz="1400" dirty="0">
                <a:solidFill>
                  <a:srgbClr val="2C5DCD"/>
                </a:solidFill>
              </a:rPr>
              <a:t>-=</a:t>
            </a:r>
            <a:r>
              <a:rPr lang="en-US" altLang="zh-TW" sz="1400" b="1" dirty="0" smtClean="0">
                <a:solidFill>
                  <a:srgbClr val="5918BB"/>
                </a:solidFill>
              </a:rPr>
              <a:t>0.1</a:t>
            </a:r>
          </a:p>
          <a:p>
            <a:r>
              <a:rPr lang="en-US" altLang="zh-TW" sz="1400" b="1" dirty="0">
                <a:solidFill>
                  <a:srgbClr val="5918BB"/>
                </a:solidFill>
              </a:rPr>
              <a:t>	</a:t>
            </a:r>
            <a:r>
              <a:rPr lang="en-US" altLang="zh-TW" sz="1400" b="1" dirty="0" err="1" smtClean="0">
                <a:solidFill>
                  <a:srgbClr val="2C5DCD"/>
                </a:solidFill>
              </a:rPr>
              <a:t>elif</a:t>
            </a:r>
            <a:r>
              <a:rPr lang="en-US" altLang="zh-TW" sz="1400" dirty="0" smtClean="0"/>
              <a:t> </a:t>
            </a:r>
            <a:r>
              <a:rPr lang="en-US" altLang="zh-TW" sz="1400" dirty="0" err="1"/>
              <a:t>evt</a:t>
            </a:r>
            <a:r>
              <a:rPr lang="en-US" altLang="zh-TW" sz="1400" dirty="0" err="1">
                <a:solidFill>
                  <a:srgbClr val="2C5DCD"/>
                </a:solidFill>
              </a:rPr>
              <a:t>.</a:t>
            </a:r>
            <a:r>
              <a:rPr lang="en-US" altLang="zh-TW" sz="1400" dirty="0" err="1"/>
              <a:t>key</a:t>
            </a:r>
            <a:r>
              <a:rPr lang="en-US" altLang="zh-TW" sz="1400" dirty="0">
                <a:solidFill>
                  <a:srgbClr val="2C5DCD"/>
                </a:solidFill>
              </a:rPr>
              <a:t>==</a:t>
            </a:r>
            <a:r>
              <a:rPr lang="en-US" altLang="zh-TW" sz="1400" dirty="0">
                <a:solidFill>
                  <a:srgbClr val="00CC66"/>
                </a:solidFill>
              </a:rPr>
              <a:t>'p'</a:t>
            </a:r>
            <a:r>
              <a:rPr lang="en-US" altLang="zh-TW" sz="1400" dirty="0"/>
              <a:t>: </a:t>
            </a:r>
            <a:endParaRPr lang="en-US" altLang="zh-TW" sz="1400" dirty="0" smtClean="0"/>
          </a:p>
          <a:p>
            <a:r>
              <a:rPr lang="en-US" altLang="zh-TW" sz="1400" dirty="0"/>
              <a:t>	</a:t>
            </a:r>
            <a:r>
              <a:rPr lang="en-US" altLang="zh-TW" sz="1400" dirty="0" smtClean="0"/>
              <a:t>	paused</a:t>
            </a:r>
            <a:r>
              <a:rPr lang="en-US" altLang="zh-TW" sz="1400" dirty="0" smtClean="0">
                <a:solidFill>
                  <a:srgbClr val="2C5DCD"/>
                </a:solidFill>
              </a:rPr>
              <a:t>=</a:t>
            </a:r>
            <a:r>
              <a:rPr lang="en-US" altLang="zh-TW" sz="1400" b="1" dirty="0" smtClean="0">
                <a:solidFill>
                  <a:srgbClr val="2C5DCD"/>
                </a:solidFill>
              </a:rPr>
              <a:t>not</a:t>
            </a:r>
            <a:r>
              <a:rPr lang="en-US" altLang="zh-TW" sz="1400" dirty="0" smtClean="0"/>
              <a:t> </a:t>
            </a:r>
            <a:r>
              <a:rPr lang="en-US" altLang="zh-TW" sz="1400" dirty="0"/>
              <a:t>paused </a:t>
            </a:r>
            <a:endParaRPr lang="en-US" altLang="zh-TW" sz="1400" dirty="0" smtClean="0"/>
          </a:p>
          <a:p>
            <a:r>
              <a:rPr lang="en-US" altLang="zh-TW" sz="1400" b="1" dirty="0">
                <a:solidFill>
                  <a:srgbClr val="2C5DCD"/>
                </a:solidFill>
              </a:rPr>
              <a:t>	</a:t>
            </a:r>
            <a:r>
              <a:rPr lang="en-US" altLang="zh-TW" sz="1400" b="1" dirty="0" smtClean="0">
                <a:solidFill>
                  <a:srgbClr val="2C5DCD"/>
                </a:solidFill>
              </a:rPr>
              <a:t>	return</a:t>
            </a:r>
            <a:r>
              <a:rPr lang="en-US" altLang="zh-TW" sz="1400" dirty="0"/>
              <a:t>; </a:t>
            </a:r>
            <a:endParaRPr lang="en-US" altLang="zh-TW" sz="1400" dirty="0" smtClean="0"/>
          </a:p>
          <a:p>
            <a:r>
              <a:rPr lang="en-US" altLang="zh-TW" sz="1400" b="1" dirty="0">
                <a:solidFill>
                  <a:srgbClr val="2C5DCD"/>
                </a:solidFill>
              </a:rPr>
              <a:t>	</a:t>
            </a:r>
            <a:r>
              <a:rPr lang="en-US" altLang="zh-TW" sz="1400" b="1" dirty="0" smtClean="0">
                <a:solidFill>
                  <a:srgbClr val="2C5DCD"/>
                </a:solidFill>
              </a:rPr>
              <a:t>else</a:t>
            </a:r>
            <a:r>
              <a:rPr lang="en-US" altLang="zh-TW" sz="1400" dirty="0"/>
              <a:t>: </a:t>
            </a:r>
            <a:endParaRPr lang="en-US" altLang="zh-TW" sz="1400" dirty="0" smtClean="0"/>
          </a:p>
          <a:p>
            <a:r>
              <a:rPr lang="en-US" altLang="zh-TW" sz="1400" b="1" dirty="0">
                <a:solidFill>
                  <a:srgbClr val="2C5DCD"/>
                </a:solidFill>
              </a:rPr>
              <a:t>	</a:t>
            </a:r>
            <a:r>
              <a:rPr lang="en-US" altLang="zh-TW" sz="1400" b="1" dirty="0" smtClean="0">
                <a:solidFill>
                  <a:srgbClr val="2C5DCD"/>
                </a:solidFill>
              </a:rPr>
              <a:t>	return</a:t>
            </a:r>
            <a:endParaRPr lang="en-US" altLang="zh-TW" sz="1400" dirty="0"/>
          </a:p>
          <a:p>
            <a:r>
              <a:rPr lang="en-US" altLang="zh-TW" sz="1400" b="1" dirty="0" smtClean="0">
                <a:solidFill>
                  <a:srgbClr val="2C5DCD"/>
                </a:solidFill>
              </a:rPr>
              <a:t>	if</a:t>
            </a:r>
            <a:r>
              <a:rPr lang="en-US" altLang="zh-TW" sz="1400" dirty="0" smtClean="0"/>
              <a:t> </a:t>
            </a:r>
            <a:r>
              <a:rPr lang="en-US" altLang="zh-TW" sz="1400" b="1" dirty="0">
                <a:solidFill>
                  <a:srgbClr val="2C5DCD"/>
                </a:solidFill>
              </a:rPr>
              <a:t>not</a:t>
            </a:r>
            <a:r>
              <a:rPr lang="en-US" altLang="zh-TW" sz="1400" dirty="0"/>
              <a:t> pause: </a:t>
            </a:r>
            <a:endParaRPr lang="en-US" altLang="zh-TW" sz="1400" dirty="0" smtClean="0"/>
          </a:p>
          <a:p>
            <a:r>
              <a:rPr lang="en-US" altLang="zh-TW" sz="1400" b="1" dirty="0">
                <a:solidFill>
                  <a:srgbClr val="2C5DCD"/>
                </a:solidFill>
              </a:rPr>
              <a:t>	</a:t>
            </a:r>
            <a:r>
              <a:rPr lang="en-US" altLang="zh-TW" sz="1400" b="1" dirty="0" smtClean="0">
                <a:solidFill>
                  <a:srgbClr val="2C5DCD"/>
                </a:solidFill>
              </a:rPr>
              <a:t>	for</a:t>
            </a:r>
            <a:r>
              <a:rPr lang="en-US" altLang="zh-TW" sz="1400" dirty="0" smtClean="0"/>
              <a:t> </a:t>
            </a:r>
            <a:r>
              <a:rPr lang="en-US" altLang="zh-TW" sz="1400" dirty="0"/>
              <a:t>_ </a:t>
            </a:r>
            <a:r>
              <a:rPr lang="en-US" altLang="zh-TW" sz="1400" b="1" dirty="0">
                <a:solidFill>
                  <a:srgbClr val="2C5DCD"/>
                </a:solidFill>
              </a:rPr>
              <a:t>in</a:t>
            </a:r>
            <a:r>
              <a:rPr lang="en-US" altLang="zh-TW" sz="1400" dirty="0"/>
              <a:t> Reflects: </a:t>
            </a:r>
            <a:endParaRPr lang="en-US" altLang="zh-TW" sz="1400" dirty="0" smtClean="0"/>
          </a:p>
          <a:p>
            <a:r>
              <a:rPr lang="en-US" altLang="zh-TW" sz="1400" dirty="0"/>
              <a:t>	</a:t>
            </a:r>
            <a:r>
              <a:rPr lang="en-US" altLang="zh-TW" sz="1400" dirty="0" smtClean="0"/>
              <a:t>		_</a:t>
            </a:r>
            <a:r>
              <a:rPr lang="en-US" altLang="zh-TW" sz="1400" dirty="0" smtClean="0">
                <a:solidFill>
                  <a:srgbClr val="2C5DCD"/>
                </a:solidFill>
              </a:rPr>
              <a:t>.</a:t>
            </a:r>
            <a:r>
              <a:rPr lang="en-US" altLang="zh-TW" sz="1400" dirty="0" err="1"/>
              <a:t>trail_object</a:t>
            </a:r>
            <a:r>
              <a:rPr lang="en-US" altLang="zh-TW" sz="1400" dirty="0" err="1">
                <a:solidFill>
                  <a:srgbClr val="2C5DCD"/>
                </a:solidFill>
              </a:rPr>
              <a:t>.</a:t>
            </a:r>
            <a:r>
              <a:rPr lang="en-US" altLang="zh-TW" sz="1400" dirty="0" err="1"/>
              <a:t>visible</a:t>
            </a:r>
            <a:r>
              <a:rPr lang="en-US" altLang="zh-TW" sz="1400" dirty="0">
                <a:solidFill>
                  <a:srgbClr val="2C5DCD"/>
                </a:solidFill>
              </a:rPr>
              <a:t>=</a:t>
            </a:r>
            <a:r>
              <a:rPr lang="en-US" altLang="zh-TW" sz="1400" b="1" dirty="0">
                <a:solidFill>
                  <a:srgbClr val="5918BB"/>
                </a:solidFill>
              </a:rPr>
              <a:t>False</a:t>
            </a:r>
            <a:r>
              <a:rPr lang="en-US" altLang="zh-TW" sz="1400" dirty="0"/>
              <a:t> </a:t>
            </a:r>
            <a:endParaRPr lang="en-US" altLang="zh-TW" sz="1400" dirty="0" smtClean="0"/>
          </a:p>
          <a:p>
            <a:r>
              <a:rPr lang="en-US" altLang="zh-TW" sz="1400" dirty="0"/>
              <a:t>	</a:t>
            </a:r>
            <a:r>
              <a:rPr lang="en-US" altLang="zh-TW" sz="1400" dirty="0" smtClean="0"/>
              <a:t>		_</a:t>
            </a:r>
            <a:r>
              <a:rPr lang="en-US" altLang="zh-TW" sz="1400" dirty="0" smtClean="0">
                <a:solidFill>
                  <a:srgbClr val="2C5DCD"/>
                </a:solidFill>
              </a:rPr>
              <a:t>.</a:t>
            </a:r>
            <a:r>
              <a:rPr lang="en-US" altLang="zh-TW" sz="1400" dirty="0"/>
              <a:t>visible</a:t>
            </a:r>
            <a:r>
              <a:rPr lang="en-US" altLang="zh-TW" sz="1400" dirty="0">
                <a:solidFill>
                  <a:srgbClr val="2C5DCD"/>
                </a:solidFill>
              </a:rPr>
              <a:t>=</a:t>
            </a:r>
            <a:r>
              <a:rPr lang="en-US" altLang="zh-TW" sz="1400" b="1" dirty="0">
                <a:solidFill>
                  <a:srgbClr val="5918BB"/>
                </a:solidFill>
              </a:rPr>
              <a:t>False</a:t>
            </a:r>
            <a:r>
              <a:rPr lang="en-US" altLang="zh-TW" sz="1400" dirty="0"/>
              <a:t> </a:t>
            </a:r>
            <a:endParaRPr lang="en-US" altLang="zh-TW" sz="1400" dirty="0" smtClean="0"/>
          </a:p>
          <a:p>
            <a:r>
              <a:rPr lang="en-US" altLang="zh-TW" sz="1400" dirty="0"/>
              <a:t>	</a:t>
            </a:r>
            <a:r>
              <a:rPr lang="en-US" altLang="zh-TW" sz="1400" dirty="0" smtClean="0"/>
              <a:t>		Reflects</a:t>
            </a:r>
            <a:r>
              <a:rPr lang="en-US" altLang="zh-TW" sz="1400" dirty="0">
                <a:solidFill>
                  <a:srgbClr val="2C5DCD"/>
                </a:solidFill>
              </a:rPr>
              <a:t>=</a:t>
            </a:r>
            <a:r>
              <a:rPr lang="en-US" altLang="zh-TW" sz="1400" dirty="0"/>
              <a:t>[] </a:t>
            </a:r>
            <a:endParaRPr lang="en-US" altLang="zh-TW" sz="1400" dirty="0" smtClean="0"/>
          </a:p>
          <a:p>
            <a:r>
              <a:rPr lang="en-US" altLang="zh-TW" sz="1400" b="1" dirty="0">
                <a:solidFill>
                  <a:srgbClr val="2C5DCD"/>
                </a:solidFill>
              </a:rPr>
              <a:t>	</a:t>
            </a:r>
            <a:r>
              <a:rPr lang="en-US" altLang="zh-TW" sz="1400" b="1" dirty="0" smtClean="0">
                <a:solidFill>
                  <a:srgbClr val="2C5DCD"/>
                </a:solidFill>
              </a:rPr>
              <a:t>		for</a:t>
            </a:r>
            <a:r>
              <a:rPr lang="en-US" altLang="zh-TW" sz="1400" dirty="0" smtClean="0"/>
              <a:t> </a:t>
            </a:r>
            <a:r>
              <a:rPr lang="en-US" altLang="zh-TW" sz="1400" dirty="0"/>
              <a:t>_ </a:t>
            </a:r>
            <a:r>
              <a:rPr lang="en-US" altLang="zh-TW" sz="1400" b="1" dirty="0">
                <a:solidFill>
                  <a:srgbClr val="2C5DCD"/>
                </a:solidFill>
              </a:rPr>
              <a:t>in</a:t>
            </a:r>
            <a:r>
              <a:rPr lang="en-US" altLang="zh-TW" sz="1400" dirty="0"/>
              <a:t> Lights: </a:t>
            </a:r>
            <a:endParaRPr lang="en-US" altLang="zh-TW" sz="1400" dirty="0" smtClean="0"/>
          </a:p>
          <a:p>
            <a:r>
              <a:rPr lang="en-US" altLang="zh-TW" sz="1400" dirty="0"/>
              <a:t>	</a:t>
            </a:r>
            <a:r>
              <a:rPr lang="en-US" altLang="zh-TW" sz="1400" dirty="0" smtClean="0"/>
              <a:t>			_</a:t>
            </a:r>
            <a:r>
              <a:rPr lang="en-US" altLang="zh-TW" sz="1400" dirty="0" smtClean="0">
                <a:solidFill>
                  <a:srgbClr val="2C5DCD"/>
                </a:solidFill>
              </a:rPr>
              <a:t>.</a:t>
            </a:r>
            <a:r>
              <a:rPr lang="en-US" altLang="zh-TW" sz="1400" dirty="0" err="1"/>
              <a:t>trail_object</a:t>
            </a:r>
            <a:r>
              <a:rPr lang="en-US" altLang="zh-TW" sz="1400" dirty="0" err="1">
                <a:solidFill>
                  <a:srgbClr val="2C5DCD"/>
                </a:solidFill>
              </a:rPr>
              <a:t>.</a:t>
            </a:r>
            <a:r>
              <a:rPr lang="en-US" altLang="zh-TW" sz="1400" dirty="0" err="1"/>
              <a:t>visible</a:t>
            </a:r>
            <a:r>
              <a:rPr lang="en-US" altLang="zh-TW" sz="1400" dirty="0">
                <a:solidFill>
                  <a:srgbClr val="2C5DCD"/>
                </a:solidFill>
              </a:rPr>
              <a:t>=</a:t>
            </a:r>
            <a:r>
              <a:rPr lang="en-US" altLang="zh-TW" sz="1400" b="1" dirty="0">
                <a:solidFill>
                  <a:srgbClr val="5918BB"/>
                </a:solidFill>
              </a:rPr>
              <a:t>False</a:t>
            </a:r>
            <a:r>
              <a:rPr lang="en-US" altLang="zh-TW" sz="1400" dirty="0"/>
              <a:t> </a:t>
            </a:r>
            <a:endParaRPr lang="en-US" altLang="zh-TW" sz="1400" dirty="0" smtClean="0"/>
          </a:p>
          <a:p>
            <a:r>
              <a:rPr lang="en-US" altLang="zh-TW" sz="1400" dirty="0"/>
              <a:t>	</a:t>
            </a:r>
            <a:r>
              <a:rPr lang="en-US" altLang="zh-TW" sz="1400" dirty="0" smtClean="0"/>
              <a:t>			_</a:t>
            </a:r>
            <a:r>
              <a:rPr lang="en-US" altLang="zh-TW" sz="1400" dirty="0" smtClean="0">
                <a:solidFill>
                  <a:srgbClr val="2C5DCD"/>
                </a:solidFill>
              </a:rPr>
              <a:t>.</a:t>
            </a:r>
            <a:r>
              <a:rPr lang="en-US" altLang="zh-TW" sz="1400" dirty="0"/>
              <a:t>visible</a:t>
            </a:r>
            <a:r>
              <a:rPr lang="en-US" altLang="zh-TW" sz="1400" dirty="0">
                <a:solidFill>
                  <a:srgbClr val="2C5DCD"/>
                </a:solidFill>
              </a:rPr>
              <a:t>=</a:t>
            </a:r>
            <a:r>
              <a:rPr lang="en-US" altLang="zh-TW" sz="1400" b="1" dirty="0">
                <a:solidFill>
                  <a:srgbClr val="5918BB"/>
                </a:solidFill>
              </a:rPr>
              <a:t>False</a:t>
            </a:r>
            <a:r>
              <a:rPr lang="en-US" altLang="zh-TW" sz="1400" dirty="0"/>
              <a:t> </a:t>
            </a:r>
            <a:endParaRPr lang="en-US" altLang="zh-TW" sz="1400" dirty="0" smtClean="0"/>
          </a:p>
          <a:p>
            <a:r>
              <a:rPr lang="en-US" altLang="zh-TW" sz="1400" dirty="0"/>
              <a:t>	</a:t>
            </a:r>
            <a:r>
              <a:rPr lang="en-US" altLang="zh-TW" sz="1400" dirty="0" smtClean="0"/>
              <a:t>			pause</a:t>
            </a:r>
            <a:r>
              <a:rPr lang="en-US" altLang="zh-TW" sz="1400" dirty="0" smtClean="0">
                <a:solidFill>
                  <a:srgbClr val="2C5DCD"/>
                </a:solidFill>
              </a:rPr>
              <a:t>=</a:t>
            </a:r>
            <a:r>
              <a:rPr lang="en-US" altLang="zh-TW" sz="1400" b="1" dirty="0" smtClean="0">
                <a:solidFill>
                  <a:srgbClr val="5918BB"/>
                </a:solidFill>
              </a:rPr>
              <a:t>True</a:t>
            </a:r>
            <a:r>
              <a:rPr lang="en-US" altLang="zh-TW" sz="1400" dirty="0" smtClean="0"/>
              <a:t> </a:t>
            </a:r>
          </a:p>
          <a:p>
            <a:r>
              <a:rPr lang="en-US" altLang="zh-TW" sz="1400" dirty="0"/>
              <a:t>	</a:t>
            </a:r>
            <a:r>
              <a:rPr lang="en-US" altLang="zh-TW" sz="1400" dirty="0" smtClean="0"/>
              <a:t>			</a:t>
            </a:r>
            <a:r>
              <a:rPr lang="en-US" altLang="zh-TW" sz="1400" dirty="0" err="1" smtClean="0"/>
              <a:t>BALL</a:t>
            </a:r>
            <a:r>
              <a:rPr lang="en-US" altLang="zh-TW" sz="1400" dirty="0" err="1" smtClean="0">
                <a:solidFill>
                  <a:srgbClr val="2C5DCD"/>
                </a:solidFill>
              </a:rPr>
              <a:t>.</a:t>
            </a:r>
            <a:r>
              <a:rPr lang="en-US" altLang="zh-TW" sz="1400" dirty="0" err="1" smtClean="0"/>
              <a:t>visible</a:t>
            </a:r>
            <a:r>
              <a:rPr lang="en-US" altLang="zh-TW" sz="1400" dirty="0" smtClean="0">
                <a:solidFill>
                  <a:srgbClr val="2C5DCD"/>
                </a:solidFill>
              </a:rPr>
              <a:t>=</a:t>
            </a:r>
            <a:r>
              <a:rPr lang="en-US" altLang="zh-TW" sz="1400" b="1" dirty="0" smtClean="0">
                <a:solidFill>
                  <a:srgbClr val="5918BB"/>
                </a:solidFill>
              </a:rPr>
              <a:t>False</a:t>
            </a:r>
            <a:r>
              <a:rPr lang="en-US" altLang="zh-TW" sz="1400" dirty="0" smtClean="0"/>
              <a:t> </a:t>
            </a:r>
          </a:p>
          <a:p>
            <a:r>
              <a:rPr lang="en-US" altLang="zh-TW" sz="1400" dirty="0"/>
              <a:t>	</a:t>
            </a:r>
            <a:r>
              <a:rPr lang="en-US" altLang="zh-TW" sz="1400" dirty="0" smtClean="0"/>
              <a:t>			BALL </a:t>
            </a:r>
            <a:r>
              <a:rPr lang="en-US" altLang="zh-TW" sz="1400" dirty="0">
                <a:solidFill>
                  <a:srgbClr val="2C5DCD"/>
                </a:solidFill>
              </a:rPr>
              <a:t>=</a:t>
            </a:r>
            <a:r>
              <a:rPr lang="en-US" altLang="zh-TW" sz="1400" dirty="0"/>
              <a:t> sphere(</a:t>
            </a:r>
            <a:r>
              <a:rPr lang="en-US" altLang="zh-TW" sz="1400" dirty="0" err="1"/>
              <a:t>pos</a:t>
            </a:r>
            <a:r>
              <a:rPr lang="en-US" altLang="zh-TW" sz="1400" dirty="0">
                <a:solidFill>
                  <a:srgbClr val="2C5DCD"/>
                </a:solidFill>
              </a:rPr>
              <a:t>=</a:t>
            </a:r>
            <a:r>
              <a:rPr lang="en-US" altLang="zh-TW" sz="1400" dirty="0" err="1"/>
              <a:t>Lights_pos</a:t>
            </a:r>
            <a:r>
              <a:rPr lang="en-US" altLang="zh-TW" sz="1400" dirty="0"/>
              <a:t>, radius</a:t>
            </a:r>
            <a:r>
              <a:rPr lang="en-US" altLang="zh-TW" sz="1400" dirty="0">
                <a:solidFill>
                  <a:srgbClr val="2C5DCD"/>
                </a:solidFill>
              </a:rPr>
              <a:t>=</a:t>
            </a:r>
            <a:r>
              <a:rPr lang="en-US" altLang="zh-TW" sz="1400" b="1" dirty="0">
                <a:solidFill>
                  <a:srgbClr val="5918BB"/>
                </a:solidFill>
              </a:rPr>
              <a:t>0.1</a:t>
            </a:r>
            <a:r>
              <a:rPr lang="en-US" altLang="zh-TW" sz="1400" dirty="0"/>
              <a:t>, color</a:t>
            </a:r>
            <a:r>
              <a:rPr lang="en-US" altLang="zh-TW" sz="1400" dirty="0">
                <a:solidFill>
                  <a:srgbClr val="2C5DCD"/>
                </a:solidFill>
              </a:rPr>
              <a:t>=</a:t>
            </a:r>
            <a:r>
              <a:rPr lang="en-US" altLang="zh-TW" sz="1400" dirty="0" err="1"/>
              <a:t>getColor</a:t>
            </a:r>
            <a:r>
              <a:rPr lang="en-US" altLang="zh-TW" sz="1400" dirty="0"/>
              <a:t>(</a:t>
            </a:r>
            <a:r>
              <a:rPr lang="en-US" altLang="zh-TW" sz="1400" b="1" dirty="0">
                <a:solidFill>
                  <a:srgbClr val="5918BB"/>
                </a:solidFill>
              </a:rPr>
              <a:t>255.</a:t>
            </a:r>
            <a:r>
              <a:rPr lang="en-US" altLang="zh-TW" sz="1400" dirty="0"/>
              <a:t>,</a:t>
            </a:r>
            <a:r>
              <a:rPr lang="en-US" altLang="zh-TW" sz="1400" b="1" dirty="0">
                <a:solidFill>
                  <a:srgbClr val="5918BB"/>
                </a:solidFill>
              </a:rPr>
              <a:t>255.</a:t>
            </a:r>
            <a:r>
              <a:rPr lang="en-US" altLang="zh-TW" sz="1400" dirty="0"/>
              <a:t>,</a:t>
            </a:r>
            <a:r>
              <a:rPr lang="en-US" altLang="zh-TW" sz="1400" b="1" dirty="0">
                <a:solidFill>
                  <a:srgbClr val="5918BB"/>
                </a:solidFill>
              </a:rPr>
              <a:t>0</a:t>
            </a:r>
            <a:r>
              <a:rPr lang="en-US" altLang="zh-TW" sz="1400" dirty="0"/>
              <a:t>))</a:t>
            </a:r>
            <a:endParaRPr lang="zh-TW" altLang="en-US" sz="1400" dirty="0"/>
          </a:p>
        </p:txBody>
      </p:sp>
    </p:spTree>
    <p:extLst>
      <p:ext uri="{BB962C8B-B14F-4D97-AF65-F5344CB8AC3E}">
        <p14:creationId xmlns:p14="http://schemas.microsoft.com/office/powerpoint/2010/main" val="618635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fontAlgn="base"/>
            <a:r>
              <a:rPr kumimoji="1" lang="zh-TW" altLang="en-US" dirty="0" smtClean="0"/>
              <a:t>如何模擬</a:t>
            </a:r>
            <a:r>
              <a:rPr kumimoji="1" lang="en-US" altLang="zh-TW" dirty="0" smtClean="0"/>
              <a:t>-</a:t>
            </a:r>
            <a:r>
              <a:rPr lang="zh-TW" altLang="en-US" dirty="0"/>
              <a:t>鍵盤操作光源</a:t>
            </a:r>
          </a:p>
        </p:txBody>
      </p:sp>
      <p:sp>
        <p:nvSpPr>
          <p:cNvPr id="5" name="Rectangle 1"/>
          <p:cNvSpPr>
            <a:spLocks noChangeArrowheads="1"/>
          </p:cNvSpPr>
          <p:nvPr/>
        </p:nvSpPr>
        <p:spPr bwMode="auto">
          <a:xfrm>
            <a:off x="-167387668" y="-323165"/>
            <a:ext cx="3562458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p:txBody>
      </p:sp>
      <p:sp>
        <p:nvSpPr>
          <p:cNvPr id="3" name="矩形 2"/>
          <p:cNvSpPr/>
          <p:nvPr/>
        </p:nvSpPr>
        <p:spPr>
          <a:xfrm>
            <a:off x="685801" y="2065867"/>
            <a:ext cx="10658474" cy="2031325"/>
          </a:xfrm>
          <a:prstGeom prst="rect">
            <a:avLst/>
          </a:prstGeom>
          <a:solidFill>
            <a:schemeClr val="bg1">
              <a:lumMod val="85000"/>
              <a:lumOff val="15000"/>
            </a:schemeClr>
          </a:solidFill>
        </p:spPr>
        <p:txBody>
          <a:bodyPr wrap="square">
            <a:spAutoFit/>
          </a:bodyPr>
          <a:lstStyle/>
          <a:p>
            <a:r>
              <a:rPr lang="en-US" altLang="zh-TW" b="1" dirty="0" err="1">
                <a:solidFill>
                  <a:srgbClr val="2C5DCD"/>
                </a:solidFill>
              </a:rPr>
              <a:t>def</a:t>
            </a:r>
            <a:r>
              <a:rPr lang="en-US" altLang="zh-TW" dirty="0"/>
              <a:t> </a:t>
            </a:r>
            <a:r>
              <a:rPr lang="en-US" altLang="zh-TW" b="1" dirty="0" err="1">
                <a:solidFill>
                  <a:srgbClr val="FF8000"/>
                </a:solidFill>
              </a:rPr>
              <a:t>renderLight</a:t>
            </a:r>
            <a:r>
              <a:rPr lang="en-US" altLang="zh-TW" dirty="0"/>
              <a:t>(</a:t>
            </a:r>
            <a:r>
              <a:rPr lang="en-US" altLang="zh-TW" dirty="0" err="1"/>
              <a:t>evt</a:t>
            </a:r>
            <a:r>
              <a:rPr lang="en-US" altLang="zh-TW" dirty="0"/>
              <a:t>): </a:t>
            </a:r>
            <a:endParaRPr lang="en-US" altLang="zh-TW" dirty="0" smtClean="0"/>
          </a:p>
          <a:p>
            <a:r>
              <a:rPr lang="en-US" altLang="zh-TW" b="1" dirty="0">
                <a:solidFill>
                  <a:srgbClr val="2C5DCD"/>
                </a:solidFill>
              </a:rPr>
              <a:t>	</a:t>
            </a:r>
            <a:r>
              <a:rPr lang="en-US" altLang="zh-TW" b="1" dirty="0" smtClean="0">
                <a:solidFill>
                  <a:srgbClr val="2C5DCD"/>
                </a:solidFill>
              </a:rPr>
              <a:t>global</a:t>
            </a:r>
            <a:r>
              <a:rPr lang="en-US" altLang="zh-TW" dirty="0" smtClean="0"/>
              <a:t> </a:t>
            </a:r>
            <a:r>
              <a:rPr lang="en-US" altLang="zh-TW" dirty="0"/>
              <a:t>Lights, </a:t>
            </a:r>
            <a:r>
              <a:rPr lang="en-US" altLang="zh-TW" dirty="0" err="1"/>
              <a:t>Lights_N</a:t>
            </a:r>
            <a:r>
              <a:rPr lang="en-US" altLang="zh-TW" dirty="0"/>
              <a:t>, Reflects, pause, paused </a:t>
            </a:r>
            <a:endParaRPr lang="en-US" altLang="zh-TW" dirty="0" smtClean="0"/>
          </a:p>
          <a:p>
            <a:r>
              <a:rPr lang="en-US" altLang="zh-TW" b="1" dirty="0">
                <a:solidFill>
                  <a:srgbClr val="2C5DCD"/>
                </a:solidFill>
              </a:rPr>
              <a:t>	</a:t>
            </a:r>
            <a:r>
              <a:rPr lang="en-US" altLang="zh-TW" b="1" dirty="0" smtClean="0">
                <a:solidFill>
                  <a:srgbClr val="2C5DCD"/>
                </a:solidFill>
              </a:rPr>
              <a:t>if</a:t>
            </a:r>
            <a:r>
              <a:rPr lang="en-US" altLang="zh-TW" dirty="0" smtClean="0"/>
              <a:t> </a:t>
            </a:r>
            <a:r>
              <a:rPr lang="en-US" altLang="zh-TW" dirty="0"/>
              <a:t>pause: </a:t>
            </a:r>
            <a:endParaRPr lang="en-US" altLang="zh-TW" dirty="0" smtClean="0"/>
          </a:p>
          <a:p>
            <a:r>
              <a:rPr lang="en-US" altLang="zh-TW" dirty="0"/>
              <a:t>	</a:t>
            </a:r>
            <a:r>
              <a:rPr lang="en-US" altLang="zh-TW" dirty="0" smtClean="0"/>
              <a:t>	pause</a:t>
            </a:r>
            <a:r>
              <a:rPr lang="en-US" altLang="zh-TW" dirty="0" smtClean="0">
                <a:solidFill>
                  <a:srgbClr val="2C5DCD"/>
                </a:solidFill>
              </a:rPr>
              <a:t>=</a:t>
            </a:r>
            <a:r>
              <a:rPr lang="en-US" altLang="zh-TW" b="1" dirty="0" smtClean="0">
                <a:solidFill>
                  <a:srgbClr val="5918BB"/>
                </a:solidFill>
              </a:rPr>
              <a:t>False</a:t>
            </a:r>
            <a:r>
              <a:rPr lang="en-US" altLang="zh-TW" dirty="0" smtClean="0"/>
              <a:t> </a:t>
            </a:r>
          </a:p>
          <a:p>
            <a:r>
              <a:rPr lang="en-US" altLang="zh-TW" dirty="0"/>
              <a:t>	</a:t>
            </a:r>
            <a:r>
              <a:rPr lang="en-US" altLang="zh-TW" dirty="0" smtClean="0"/>
              <a:t>	Lights </a:t>
            </a:r>
            <a:r>
              <a:rPr lang="en-US" altLang="zh-TW" dirty="0">
                <a:solidFill>
                  <a:srgbClr val="2C5DCD"/>
                </a:solidFill>
              </a:rPr>
              <a:t>=</a:t>
            </a:r>
            <a:r>
              <a:rPr lang="en-US" altLang="zh-TW" dirty="0"/>
              <a:t> [sphere(</a:t>
            </a:r>
            <a:r>
              <a:rPr lang="en-US" altLang="zh-TW" dirty="0" err="1"/>
              <a:t>pos</a:t>
            </a:r>
            <a:r>
              <a:rPr lang="en-US" altLang="zh-TW" dirty="0">
                <a:solidFill>
                  <a:srgbClr val="2C5DCD"/>
                </a:solidFill>
              </a:rPr>
              <a:t>=</a:t>
            </a:r>
            <a:r>
              <a:rPr lang="en-US" altLang="zh-TW" dirty="0" err="1"/>
              <a:t>Lights_pos</a:t>
            </a:r>
            <a:r>
              <a:rPr lang="en-US" altLang="zh-TW" dirty="0"/>
              <a:t>, radius</a:t>
            </a:r>
            <a:r>
              <a:rPr lang="en-US" altLang="zh-TW" dirty="0">
                <a:solidFill>
                  <a:srgbClr val="2C5DCD"/>
                </a:solidFill>
              </a:rPr>
              <a:t>=</a:t>
            </a:r>
            <a:r>
              <a:rPr lang="en-US" altLang="zh-TW" b="1" dirty="0">
                <a:solidFill>
                  <a:srgbClr val="5918BB"/>
                </a:solidFill>
              </a:rPr>
              <a:t>0.01</a:t>
            </a:r>
            <a:r>
              <a:rPr lang="en-US" altLang="zh-TW" dirty="0"/>
              <a:t>, color</a:t>
            </a:r>
            <a:r>
              <a:rPr lang="en-US" altLang="zh-TW" dirty="0">
                <a:solidFill>
                  <a:srgbClr val="2C5DCD"/>
                </a:solidFill>
              </a:rPr>
              <a:t>=</a:t>
            </a:r>
            <a:r>
              <a:rPr lang="en-US" altLang="zh-TW" dirty="0" err="1"/>
              <a:t>getColor</a:t>
            </a:r>
            <a:r>
              <a:rPr lang="en-US" altLang="zh-TW" dirty="0"/>
              <a:t>(</a:t>
            </a:r>
            <a:r>
              <a:rPr lang="en-US" altLang="zh-TW" b="1" dirty="0">
                <a:solidFill>
                  <a:srgbClr val="5918BB"/>
                </a:solidFill>
              </a:rPr>
              <a:t>255.</a:t>
            </a:r>
            <a:r>
              <a:rPr lang="en-US" altLang="zh-TW" dirty="0"/>
              <a:t>,</a:t>
            </a:r>
            <a:r>
              <a:rPr lang="en-US" altLang="zh-TW" b="1" dirty="0">
                <a:solidFill>
                  <a:srgbClr val="5918BB"/>
                </a:solidFill>
              </a:rPr>
              <a:t>255.</a:t>
            </a:r>
            <a:r>
              <a:rPr lang="en-US" altLang="zh-TW" dirty="0"/>
              <a:t>,</a:t>
            </a:r>
            <a:r>
              <a:rPr lang="en-US" altLang="zh-TW" b="1" dirty="0">
                <a:solidFill>
                  <a:srgbClr val="5918BB"/>
                </a:solidFill>
              </a:rPr>
              <a:t>0.</a:t>
            </a:r>
            <a:r>
              <a:rPr lang="en-US" altLang="zh-TW" dirty="0"/>
              <a:t>), </a:t>
            </a:r>
          </a:p>
          <a:p>
            <a:r>
              <a:rPr lang="en-US" altLang="zh-TW" dirty="0" smtClean="0"/>
              <a:t>				theta</a:t>
            </a:r>
            <a:r>
              <a:rPr lang="en-US" altLang="zh-TW" dirty="0" smtClean="0">
                <a:solidFill>
                  <a:srgbClr val="2C5DCD"/>
                </a:solidFill>
              </a:rPr>
              <a:t>=</a:t>
            </a:r>
            <a:r>
              <a:rPr lang="en-US" altLang="zh-TW" dirty="0" smtClean="0"/>
              <a:t>deg2rad(</a:t>
            </a:r>
            <a:r>
              <a:rPr lang="en-US" altLang="zh-TW" b="1" dirty="0" smtClean="0">
                <a:solidFill>
                  <a:srgbClr val="5918BB"/>
                </a:solidFill>
              </a:rPr>
              <a:t>360</a:t>
            </a:r>
            <a:r>
              <a:rPr lang="en-US" altLang="zh-TW" dirty="0" smtClean="0">
                <a:solidFill>
                  <a:srgbClr val="2C5DCD"/>
                </a:solidFill>
              </a:rPr>
              <a:t>/</a:t>
            </a:r>
            <a:r>
              <a:rPr lang="en-US" altLang="zh-TW" dirty="0" err="1" smtClean="0"/>
              <a:t>Lights_N</a:t>
            </a:r>
            <a:r>
              <a:rPr lang="en-US" altLang="zh-TW" dirty="0">
                <a:solidFill>
                  <a:srgbClr val="2C5DCD"/>
                </a:solidFill>
              </a:rPr>
              <a:t>*</a:t>
            </a:r>
            <a:r>
              <a:rPr lang="en-US" altLang="zh-TW" dirty="0"/>
              <a:t>(_</a:t>
            </a:r>
            <a:r>
              <a:rPr lang="en-US" altLang="zh-TW" dirty="0">
                <a:solidFill>
                  <a:srgbClr val="2C5DCD"/>
                </a:solidFill>
              </a:rPr>
              <a:t>+</a:t>
            </a:r>
            <a:r>
              <a:rPr lang="en-US" altLang="zh-TW" b="1" dirty="0">
                <a:solidFill>
                  <a:srgbClr val="5918BB"/>
                </a:solidFill>
              </a:rPr>
              <a:t>0.5</a:t>
            </a:r>
            <a:r>
              <a:rPr lang="en-US" altLang="zh-TW" dirty="0"/>
              <a:t>)), </a:t>
            </a:r>
            <a:r>
              <a:rPr lang="en-US" altLang="zh-TW" dirty="0" err="1"/>
              <a:t>make_trail</a:t>
            </a:r>
            <a:r>
              <a:rPr lang="en-US" altLang="zh-TW" dirty="0">
                <a:solidFill>
                  <a:srgbClr val="2C5DCD"/>
                </a:solidFill>
              </a:rPr>
              <a:t>=</a:t>
            </a:r>
            <a:r>
              <a:rPr lang="en-US" altLang="zh-TW" b="1" dirty="0">
                <a:solidFill>
                  <a:srgbClr val="5918BB"/>
                </a:solidFill>
              </a:rPr>
              <a:t>True</a:t>
            </a:r>
            <a:r>
              <a:rPr lang="en-US" altLang="zh-TW" dirty="0"/>
              <a:t>) </a:t>
            </a:r>
            <a:r>
              <a:rPr lang="en-US" altLang="zh-TW" b="1" dirty="0">
                <a:solidFill>
                  <a:srgbClr val="2C5DCD"/>
                </a:solidFill>
              </a:rPr>
              <a:t>for</a:t>
            </a:r>
            <a:r>
              <a:rPr lang="en-US" altLang="zh-TW" dirty="0"/>
              <a:t> _ </a:t>
            </a:r>
            <a:r>
              <a:rPr lang="en-US" altLang="zh-TW" b="1" dirty="0">
                <a:solidFill>
                  <a:srgbClr val="2C5DCD"/>
                </a:solidFill>
              </a:rPr>
              <a:t>in</a:t>
            </a:r>
            <a:r>
              <a:rPr lang="en-US" altLang="zh-TW" dirty="0"/>
              <a:t> </a:t>
            </a:r>
            <a:r>
              <a:rPr lang="en-US" altLang="zh-TW" b="1" dirty="0">
                <a:solidFill>
                  <a:srgbClr val="5918BB"/>
                </a:solidFill>
              </a:rPr>
              <a:t>range</a:t>
            </a:r>
            <a:r>
              <a:rPr lang="en-US" altLang="zh-TW" dirty="0"/>
              <a:t>(</a:t>
            </a:r>
            <a:r>
              <a:rPr lang="en-US" altLang="zh-TW" dirty="0" err="1"/>
              <a:t>Lights_N</a:t>
            </a:r>
            <a:r>
              <a:rPr lang="en-US" altLang="zh-TW" dirty="0"/>
              <a:t>)] </a:t>
            </a:r>
            <a:endParaRPr lang="en-US" altLang="zh-TW" dirty="0" smtClean="0"/>
          </a:p>
          <a:p>
            <a:r>
              <a:rPr lang="en-US" altLang="zh-TW" i="1" dirty="0" smtClean="0">
                <a:solidFill>
                  <a:srgbClr val="0080FF"/>
                </a:solidFill>
              </a:rPr>
              <a:t>#</a:t>
            </a:r>
            <a:r>
              <a:rPr lang="en-US" altLang="zh-TW" i="1" dirty="0" err="1">
                <a:solidFill>
                  <a:srgbClr val="0080FF"/>
                </a:solidFill>
              </a:rPr>
              <a:t>reperform</a:t>
            </a:r>
            <a:r>
              <a:rPr lang="en-US" altLang="zh-TW" i="1" dirty="0">
                <a:solidFill>
                  <a:srgbClr val="0080FF"/>
                </a:solidFill>
              </a:rPr>
              <a:t> the </a:t>
            </a:r>
            <a:r>
              <a:rPr lang="en-US" altLang="zh-TW" i="1" dirty="0" smtClean="0">
                <a:solidFill>
                  <a:srgbClr val="0080FF"/>
                </a:solidFill>
              </a:rPr>
              <a:t>experiment</a:t>
            </a:r>
            <a:endParaRPr lang="zh-TW" altLang="en-US" dirty="0"/>
          </a:p>
        </p:txBody>
      </p:sp>
      <p:sp>
        <p:nvSpPr>
          <p:cNvPr id="4" name="矩形 3"/>
          <p:cNvSpPr/>
          <p:nvPr/>
        </p:nvSpPr>
        <p:spPr>
          <a:xfrm>
            <a:off x="685801" y="4348848"/>
            <a:ext cx="10658474" cy="646331"/>
          </a:xfrm>
          <a:prstGeom prst="rect">
            <a:avLst/>
          </a:prstGeom>
          <a:solidFill>
            <a:schemeClr val="bg1">
              <a:lumMod val="85000"/>
              <a:lumOff val="15000"/>
            </a:schemeClr>
          </a:solidFill>
        </p:spPr>
        <p:txBody>
          <a:bodyPr wrap="square">
            <a:spAutoFit/>
          </a:bodyPr>
          <a:lstStyle/>
          <a:p>
            <a:r>
              <a:rPr lang="en-US" altLang="zh-TW" dirty="0" err="1"/>
              <a:t>scene</a:t>
            </a:r>
            <a:r>
              <a:rPr lang="en-US" altLang="zh-TW" dirty="0" err="1">
                <a:solidFill>
                  <a:srgbClr val="2C5DCD"/>
                </a:solidFill>
              </a:rPr>
              <a:t>.</a:t>
            </a:r>
            <a:r>
              <a:rPr lang="en-US" altLang="zh-TW" dirty="0" err="1"/>
              <a:t>bind</a:t>
            </a:r>
            <a:r>
              <a:rPr lang="en-US" altLang="zh-TW" dirty="0"/>
              <a:t>(</a:t>
            </a:r>
            <a:r>
              <a:rPr lang="en-US" altLang="zh-TW" dirty="0">
                <a:solidFill>
                  <a:srgbClr val="00CC66"/>
                </a:solidFill>
              </a:rPr>
              <a:t>'</a:t>
            </a:r>
            <a:r>
              <a:rPr lang="en-US" altLang="zh-TW" dirty="0" err="1">
                <a:solidFill>
                  <a:srgbClr val="00CC66"/>
                </a:solidFill>
              </a:rPr>
              <a:t>keydown</a:t>
            </a:r>
            <a:r>
              <a:rPr lang="en-US" altLang="zh-TW" dirty="0">
                <a:solidFill>
                  <a:srgbClr val="00CC66"/>
                </a:solidFill>
              </a:rPr>
              <a:t>'</a:t>
            </a:r>
            <a:r>
              <a:rPr lang="en-US" altLang="zh-TW" dirty="0"/>
              <a:t>, </a:t>
            </a:r>
            <a:r>
              <a:rPr lang="en-US" altLang="zh-TW" dirty="0" err="1" smtClean="0"/>
              <a:t>changeLight</a:t>
            </a:r>
            <a:r>
              <a:rPr lang="en-US" altLang="zh-TW" dirty="0" smtClean="0"/>
              <a:t>)</a:t>
            </a:r>
          </a:p>
          <a:p>
            <a:r>
              <a:rPr lang="en-US" altLang="zh-TW" dirty="0" err="1" smtClean="0"/>
              <a:t>scene</a:t>
            </a:r>
            <a:r>
              <a:rPr lang="en-US" altLang="zh-TW" dirty="0" err="1" smtClean="0">
                <a:solidFill>
                  <a:srgbClr val="2C5DCD"/>
                </a:solidFill>
              </a:rPr>
              <a:t>.</a:t>
            </a:r>
            <a:r>
              <a:rPr lang="en-US" altLang="zh-TW" dirty="0" err="1" smtClean="0"/>
              <a:t>bind</a:t>
            </a:r>
            <a:r>
              <a:rPr lang="en-US" altLang="zh-TW" dirty="0"/>
              <a:t>(</a:t>
            </a:r>
            <a:r>
              <a:rPr lang="en-US" altLang="zh-TW" dirty="0">
                <a:solidFill>
                  <a:srgbClr val="00CC66"/>
                </a:solidFill>
              </a:rPr>
              <a:t>'</a:t>
            </a:r>
            <a:r>
              <a:rPr lang="en-US" altLang="zh-TW" dirty="0" err="1">
                <a:solidFill>
                  <a:srgbClr val="00CC66"/>
                </a:solidFill>
              </a:rPr>
              <a:t>keyup</a:t>
            </a:r>
            <a:r>
              <a:rPr lang="en-US" altLang="zh-TW" dirty="0">
                <a:solidFill>
                  <a:srgbClr val="00CC66"/>
                </a:solidFill>
              </a:rPr>
              <a:t>'</a:t>
            </a:r>
            <a:r>
              <a:rPr lang="en-US" altLang="zh-TW" dirty="0"/>
              <a:t>, </a:t>
            </a:r>
            <a:r>
              <a:rPr lang="en-US" altLang="zh-TW" dirty="0" err="1"/>
              <a:t>renderLight</a:t>
            </a:r>
            <a:r>
              <a:rPr lang="en-US" altLang="zh-TW" dirty="0"/>
              <a:t>)</a:t>
            </a:r>
            <a:endParaRPr lang="zh-TW" altLang="en-US" dirty="0"/>
          </a:p>
        </p:txBody>
      </p:sp>
    </p:spTree>
    <p:extLst>
      <p:ext uri="{BB962C8B-B14F-4D97-AF65-F5344CB8AC3E}">
        <p14:creationId xmlns:p14="http://schemas.microsoft.com/office/powerpoint/2010/main" val="189680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fontAlgn="base"/>
            <a:r>
              <a:rPr kumimoji="1" lang="zh-TW" altLang="en-US" dirty="0" smtClean="0"/>
              <a:t>如何模擬</a:t>
            </a:r>
            <a:r>
              <a:rPr kumimoji="1" lang="en-US" altLang="zh-TW" dirty="0" smtClean="0"/>
              <a:t>-</a:t>
            </a:r>
            <a:r>
              <a:rPr lang="zh-TW" altLang="en-US" dirty="0"/>
              <a:t>滑鼠控制夾角</a:t>
            </a:r>
          </a:p>
        </p:txBody>
      </p:sp>
      <p:sp>
        <p:nvSpPr>
          <p:cNvPr id="5" name="Rectangle 1"/>
          <p:cNvSpPr>
            <a:spLocks noChangeArrowheads="1"/>
          </p:cNvSpPr>
          <p:nvPr/>
        </p:nvSpPr>
        <p:spPr bwMode="auto">
          <a:xfrm>
            <a:off x="-167387668" y="-323165"/>
            <a:ext cx="3562458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p:txBody>
      </p:sp>
      <p:sp>
        <p:nvSpPr>
          <p:cNvPr id="6" name="矩形 5"/>
          <p:cNvSpPr/>
          <p:nvPr/>
        </p:nvSpPr>
        <p:spPr>
          <a:xfrm>
            <a:off x="685801" y="2352301"/>
            <a:ext cx="6096000" cy="1754326"/>
          </a:xfrm>
          <a:prstGeom prst="rect">
            <a:avLst/>
          </a:prstGeom>
          <a:solidFill>
            <a:schemeClr val="bg1">
              <a:lumMod val="85000"/>
              <a:lumOff val="15000"/>
            </a:schemeClr>
          </a:solidFill>
        </p:spPr>
        <p:txBody>
          <a:bodyPr>
            <a:spAutoFit/>
          </a:bodyPr>
          <a:lstStyle/>
          <a:p>
            <a:r>
              <a:rPr lang="en-US" altLang="zh-TW" b="1" dirty="0" err="1">
                <a:solidFill>
                  <a:srgbClr val="2C5DCD"/>
                </a:solidFill>
              </a:rPr>
              <a:t>def</a:t>
            </a:r>
            <a:r>
              <a:rPr lang="en-US" altLang="zh-TW" dirty="0"/>
              <a:t> </a:t>
            </a:r>
            <a:r>
              <a:rPr lang="en-US" altLang="zh-TW" b="1" dirty="0">
                <a:solidFill>
                  <a:srgbClr val="FF8000"/>
                </a:solidFill>
              </a:rPr>
              <a:t>DOWN</a:t>
            </a:r>
            <a:r>
              <a:rPr lang="en-US" altLang="zh-TW" dirty="0"/>
              <a:t>(</a:t>
            </a:r>
            <a:r>
              <a:rPr lang="en-US" altLang="zh-TW" dirty="0" err="1"/>
              <a:t>evt</a:t>
            </a:r>
            <a:r>
              <a:rPr lang="en-US" altLang="zh-TW" dirty="0"/>
              <a:t>): </a:t>
            </a:r>
            <a:endParaRPr lang="en-US" altLang="zh-TW" dirty="0" smtClean="0"/>
          </a:p>
          <a:p>
            <a:r>
              <a:rPr lang="en-US" altLang="zh-TW" b="1" dirty="0">
                <a:solidFill>
                  <a:srgbClr val="2C5DCD"/>
                </a:solidFill>
              </a:rPr>
              <a:t>	</a:t>
            </a:r>
            <a:r>
              <a:rPr lang="en-US" altLang="zh-TW" b="1" dirty="0" smtClean="0">
                <a:solidFill>
                  <a:srgbClr val="2C5DCD"/>
                </a:solidFill>
              </a:rPr>
              <a:t>global</a:t>
            </a:r>
            <a:r>
              <a:rPr lang="en-US" altLang="zh-TW" dirty="0" smtClean="0"/>
              <a:t> </a:t>
            </a:r>
            <a:r>
              <a:rPr lang="en-US" altLang="zh-TW" dirty="0"/>
              <a:t>down, pre, pause </a:t>
            </a:r>
            <a:endParaRPr lang="en-US" altLang="zh-TW" dirty="0" smtClean="0"/>
          </a:p>
          <a:p>
            <a:r>
              <a:rPr lang="en-US" altLang="zh-TW" dirty="0"/>
              <a:t>	</a:t>
            </a:r>
            <a:r>
              <a:rPr lang="en-US" altLang="zh-TW" dirty="0" smtClean="0"/>
              <a:t>down</a:t>
            </a:r>
            <a:r>
              <a:rPr lang="en-US" altLang="zh-TW" dirty="0" smtClean="0">
                <a:solidFill>
                  <a:srgbClr val="2C5DCD"/>
                </a:solidFill>
              </a:rPr>
              <a:t>=</a:t>
            </a:r>
            <a:r>
              <a:rPr lang="en-US" altLang="zh-TW" b="1" dirty="0" smtClean="0">
                <a:solidFill>
                  <a:srgbClr val="5918BB"/>
                </a:solidFill>
              </a:rPr>
              <a:t>True</a:t>
            </a:r>
            <a:r>
              <a:rPr lang="en-US" altLang="zh-TW" dirty="0" smtClean="0"/>
              <a:t> </a:t>
            </a:r>
          </a:p>
          <a:p>
            <a:r>
              <a:rPr lang="en-US" altLang="zh-TW" dirty="0"/>
              <a:t>	</a:t>
            </a:r>
            <a:r>
              <a:rPr lang="en-US" altLang="zh-TW" dirty="0" smtClean="0"/>
              <a:t>pre</a:t>
            </a:r>
            <a:r>
              <a:rPr lang="en-US" altLang="zh-TW" dirty="0" smtClean="0">
                <a:solidFill>
                  <a:srgbClr val="2C5DCD"/>
                </a:solidFill>
              </a:rPr>
              <a:t>=</a:t>
            </a:r>
            <a:r>
              <a:rPr lang="en-US" altLang="zh-TW" dirty="0" err="1" smtClean="0"/>
              <a:t>evt</a:t>
            </a:r>
            <a:r>
              <a:rPr lang="en-US" altLang="zh-TW" dirty="0" err="1" smtClean="0">
                <a:solidFill>
                  <a:srgbClr val="2C5DCD"/>
                </a:solidFill>
              </a:rPr>
              <a:t>.</a:t>
            </a:r>
            <a:r>
              <a:rPr lang="en-US" altLang="zh-TW" dirty="0" err="1" smtClean="0"/>
              <a:t>pos</a:t>
            </a:r>
            <a:r>
              <a:rPr lang="en-US" altLang="zh-TW" dirty="0" err="1" smtClean="0">
                <a:solidFill>
                  <a:srgbClr val="2C5DCD"/>
                </a:solidFill>
              </a:rPr>
              <a:t>.</a:t>
            </a:r>
            <a:r>
              <a:rPr lang="en-US" altLang="zh-TW" dirty="0" err="1" smtClean="0"/>
              <a:t>y</a:t>
            </a:r>
            <a:r>
              <a:rPr lang="en-US" altLang="zh-TW" dirty="0" smtClean="0"/>
              <a:t> </a:t>
            </a:r>
          </a:p>
          <a:p>
            <a:r>
              <a:rPr lang="en-US" altLang="zh-TW" dirty="0"/>
              <a:t>	</a:t>
            </a:r>
            <a:r>
              <a:rPr lang="en-US" altLang="zh-TW" dirty="0" smtClean="0"/>
              <a:t>pause </a:t>
            </a:r>
            <a:r>
              <a:rPr lang="en-US" altLang="zh-TW" dirty="0">
                <a:solidFill>
                  <a:srgbClr val="2C5DCD"/>
                </a:solidFill>
              </a:rPr>
              <a:t>=</a:t>
            </a:r>
            <a:r>
              <a:rPr lang="en-US" altLang="zh-TW" dirty="0"/>
              <a:t> </a:t>
            </a:r>
            <a:r>
              <a:rPr lang="en-US" altLang="zh-TW" b="1" dirty="0">
                <a:solidFill>
                  <a:srgbClr val="5918BB"/>
                </a:solidFill>
              </a:rPr>
              <a:t>True</a:t>
            </a:r>
            <a:r>
              <a:rPr lang="en-US" altLang="zh-TW" dirty="0"/>
              <a:t> </a:t>
            </a:r>
            <a:endParaRPr lang="en-US" altLang="zh-TW" dirty="0" smtClean="0"/>
          </a:p>
          <a:p>
            <a:r>
              <a:rPr lang="en-US" altLang="zh-TW" i="1" dirty="0" smtClean="0">
                <a:solidFill>
                  <a:srgbClr val="0080FF"/>
                </a:solidFill>
              </a:rPr>
              <a:t>#</a:t>
            </a:r>
            <a:r>
              <a:rPr lang="en-US" altLang="zh-TW" i="1" dirty="0">
                <a:solidFill>
                  <a:srgbClr val="0080FF"/>
                </a:solidFill>
              </a:rPr>
              <a:t>handle the </a:t>
            </a:r>
            <a:r>
              <a:rPr lang="en-US" altLang="zh-TW" i="1" dirty="0" err="1">
                <a:solidFill>
                  <a:srgbClr val="0080FF"/>
                </a:solidFill>
              </a:rPr>
              <a:t>mousedown</a:t>
            </a:r>
            <a:r>
              <a:rPr lang="en-US" altLang="zh-TW" i="1" dirty="0">
                <a:solidFill>
                  <a:srgbClr val="0080FF"/>
                </a:solidFill>
              </a:rPr>
              <a:t> event</a:t>
            </a:r>
            <a:endParaRPr lang="zh-TW" altLang="en-US" dirty="0"/>
          </a:p>
        </p:txBody>
      </p:sp>
    </p:spTree>
    <p:extLst>
      <p:ext uri="{BB962C8B-B14F-4D97-AF65-F5344CB8AC3E}">
        <p14:creationId xmlns:p14="http://schemas.microsoft.com/office/powerpoint/2010/main" val="66058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fontAlgn="base"/>
            <a:r>
              <a:rPr kumimoji="1" lang="zh-TW" altLang="en-US" dirty="0" smtClean="0"/>
              <a:t>如何模擬</a:t>
            </a:r>
            <a:r>
              <a:rPr kumimoji="1" lang="en-US" altLang="zh-TW" dirty="0" smtClean="0"/>
              <a:t>-</a:t>
            </a:r>
            <a:r>
              <a:rPr lang="zh-TW" altLang="en-US" dirty="0"/>
              <a:t>滑鼠控制夾角</a:t>
            </a:r>
          </a:p>
        </p:txBody>
      </p:sp>
      <p:sp>
        <p:nvSpPr>
          <p:cNvPr id="5" name="Rectangle 1"/>
          <p:cNvSpPr>
            <a:spLocks noChangeArrowheads="1"/>
          </p:cNvSpPr>
          <p:nvPr/>
        </p:nvSpPr>
        <p:spPr bwMode="auto">
          <a:xfrm>
            <a:off x="-167387668" y="-323165"/>
            <a:ext cx="3562458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p:txBody>
      </p:sp>
      <p:sp>
        <p:nvSpPr>
          <p:cNvPr id="3" name="矩形 2"/>
          <p:cNvSpPr/>
          <p:nvPr/>
        </p:nvSpPr>
        <p:spPr>
          <a:xfrm>
            <a:off x="685801" y="1908705"/>
            <a:ext cx="11258549" cy="4524315"/>
          </a:xfrm>
          <a:prstGeom prst="rect">
            <a:avLst/>
          </a:prstGeom>
          <a:solidFill>
            <a:schemeClr val="bg1">
              <a:lumMod val="85000"/>
              <a:lumOff val="15000"/>
            </a:schemeClr>
          </a:solidFill>
        </p:spPr>
        <p:txBody>
          <a:bodyPr wrap="square">
            <a:spAutoFit/>
          </a:bodyPr>
          <a:lstStyle/>
          <a:p>
            <a:r>
              <a:rPr lang="en-US" altLang="zh-TW" sz="1600" b="1" dirty="0" err="1">
                <a:solidFill>
                  <a:srgbClr val="2C5DCD"/>
                </a:solidFill>
              </a:rPr>
              <a:t>def</a:t>
            </a:r>
            <a:r>
              <a:rPr lang="en-US" altLang="zh-TW" sz="1600" dirty="0"/>
              <a:t> </a:t>
            </a:r>
            <a:r>
              <a:rPr lang="en-US" altLang="zh-TW" sz="1600" b="1" dirty="0">
                <a:solidFill>
                  <a:srgbClr val="FF8000"/>
                </a:solidFill>
              </a:rPr>
              <a:t>CHANGE</a:t>
            </a:r>
            <a:r>
              <a:rPr lang="en-US" altLang="zh-TW" sz="1600" dirty="0"/>
              <a:t>(</a:t>
            </a:r>
            <a:r>
              <a:rPr lang="en-US" altLang="zh-TW" sz="1600" dirty="0" err="1"/>
              <a:t>evt</a:t>
            </a:r>
            <a:r>
              <a:rPr lang="en-US" altLang="zh-TW" sz="1600" dirty="0"/>
              <a:t>): </a:t>
            </a:r>
            <a:endParaRPr lang="en-US" altLang="zh-TW" sz="1600" dirty="0" smtClean="0"/>
          </a:p>
          <a:p>
            <a:r>
              <a:rPr lang="en-US" altLang="zh-TW" sz="1600" b="1" dirty="0">
                <a:solidFill>
                  <a:srgbClr val="2C5DCD"/>
                </a:solidFill>
              </a:rPr>
              <a:t>	</a:t>
            </a:r>
            <a:r>
              <a:rPr lang="en-US" altLang="zh-TW" sz="1600" b="1" dirty="0" smtClean="0">
                <a:solidFill>
                  <a:srgbClr val="2C5DCD"/>
                </a:solidFill>
              </a:rPr>
              <a:t>global</a:t>
            </a:r>
            <a:r>
              <a:rPr lang="en-US" altLang="zh-TW" sz="1600" dirty="0" smtClean="0"/>
              <a:t> </a:t>
            </a:r>
            <a:r>
              <a:rPr lang="en-US" altLang="zh-TW" sz="1600" dirty="0"/>
              <a:t>pre, </a:t>
            </a:r>
            <a:r>
              <a:rPr lang="en-US" altLang="zh-TW" sz="1600" dirty="0" err="1"/>
              <a:t>BOARD_theta</a:t>
            </a:r>
            <a:r>
              <a:rPr lang="en-US" altLang="zh-TW" sz="1600" dirty="0"/>
              <a:t>, </a:t>
            </a:r>
            <a:r>
              <a:rPr lang="en-US" altLang="zh-TW" sz="1600" dirty="0" err="1"/>
              <a:t>BOARD_Theta</a:t>
            </a:r>
            <a:r>
              <a:rPr lang="en-US" altLang="zh-TW" sz="1600" dirty="0"/>
              <a:t>, BOXES, </a:t>
            </a:r>
            <a:r>
              <a:rPr lang="en-US" altLang="zh-TW" sz="1600" dirty="0" err="1"/>
              <a:t>ddg</a:t>
            </a:r>
            <a:r>
              <a:rPr lang="en-US" altLang="zh-TW" sz="1600" dirty="0"/>
              <a:t> </a:t>
            </a:r>
            <a:endParaRPr lang="en-US" altLang="zh-TW" sz="1600" dirty="0" smtClean="0"/>
          </a:p>
          <a:p>
            <a:r>
              <a:rPr lang="en-US" altLang="zh-TW" sz="1600" b="1" dirty="0">
                <a:solidFill>
                  <a:srgbClr val="2C5DCD"/>
                </a:solidFill>
              </a:rPr>
              <a:t>	</a:t>
            </a:r>
            <a:r>
              <a:rPr lang="en-US" altLang="zh-TW" sz="1600" b="1" dirty="0" smtClean="0">
                <a:solidFill>
                  <a:srgbClr val="2C5DCD"/>
                </a:solidFill>
              </a:rPr>
              <a:t>if</a:t>
            </a:r>
            <a:r>
              <a:rPr lang="en-US" altLang="zh-TW" sz="1600" dirty="0" smtClean="0"/>
              <a:t> </a:t>
            </a:r>
            <a:r>
              <a:rPr lang="en-US" altLang="zh-TW" sz="1600" dirty="0"/>
              <a:t>down: </a:t>
            </a:r>
            <a:endParaRPr lang="en-US" altLang="zh-TW" sz="1600" dirty="0" smtClean="0"/>
          </a:p>
          <a:p>
            <a:r>
              <a:rPr lang="en-US" altLang="zh-TW" sz="1600" dirty="0"/>
              <a:t>	</a:t>
            </a:r>
            <a:r>
              <a:rPr lang="en-US" altLang="zh-TW" sz="1600" dirty="0" smtClean="0"/>
              <a:t>	</a:t>
            </a:r>
            <a:r>
              <a:rPr lang="en-US" altLang="zh-TW" sz="1600" dirty="0" err="1" smtClean="0"/>
              <a:t>BOARD_theta</a:t>
            </a:r>
            <a:r>
              <a:rPr lang="en-US" altLang="zh-TW" sz="1600" dirty="0">
                <a:solidFill>
                  <a:srgbClr val="2C5DCD"/>
                </a:solidFill>
              </a:rPr>
              <a:t>+=</a:t>
            </a:r>
            <a:r>
              <a:rPr lang="en-US" altLang="zh-TW" sz="1600" dirty="0"/>
              <a:t> (</a:t>
            </a:r>
            <a:r>
              <a:rPr lang="en-US" altLang="zh-TW" sz="1600" dirty="0" err="1"/>
              <a:t>evt</a:t>
            </a:r>
            <a:r>
              <a:rPr lang="en-US" altLang="zh-TW" sz="1600" dirty="0" err="1">
                <a:solidFill>
                  <a:srgbClr val="2C5DCD"/>
                </a:solidFill>
              </a:rPr>
              <a:t>.</a:t>
            </a:r>
            <a:r>
              <a:rPr lang="en-US" altLang="zh-TW" sz="1600" dirty="0" err="1"/>
              <a:t>pos</a:t>
            </a:r>
            <a:r>
              <a:rPr lang="en-US" altLang="zh-TW" sz="1600" dirty="0" err="1">
                <a:solidFill>
                  <a:srgbClr val="2C5DCD"/>
                </a:solidFill>
              </a:rPr>
              <a:t>.</a:t>
            </a:r>
            <a:r>
              <a:rPr lang="en-US" altLang="zh-TW" sz="1600" dirty="0" err="1"/>
              <a:t>y</a:t>
            </a:r>
            <a:r>
              <a:rPr lang="en-US" altLang="zh-TW" sz="1600" dirty="0">
                <a:solidFill>
                  <a:srgbClr val="2C5DCD"/>
                </a:solidFill>
              </a:rPr>
              <a:t>-</a:t>
            </a:r>
            <a:r>
              <a:rPr lang="en-US" altLang="zh-TW" sz="1600" dirty="0"/>
              <a:t>pre)</a:t>
            </a:r>
            <a:r>
              <a:rPr lang="en-US" altLang="zh-TW" sz="1600" dirty="0">
                <a:solidFill>
                  <a:srgbClr val="2C5DCD"/>
                </a:solidFill>
              </a:rPr>
              <a:t>*</a:t>
            </a:r>
            <a:r>
              <a:rPr lang="en-US" altLang="zh-TW" sz="1600" b="1" dirty="0">
                <a:solidFill>
                  <a:srgbClr val="5918BB"/>
                </a:solidFill>
              </a:rPr>
              <a:t>10</a:t>
            </a:r>
            <a:r>
              <a:rPr lang="en-US" altLang="zh-TW" sz="1600" dirty="0"/>
              <a:t> </a:t>
            </a:r>
            <a:endParaRPr lang="en-US" altLang="zh-TW" sz="1600" dirty="0" smtClean="0"/>
          </a:p>
          <a:p>
            <a:r>
              <a:rPr lang="en-US" altLang="zh-TW" sz="1600" b="1" dirty="0">
                <a:solidFill>
                  <a:srgbClr val="2C5DCD"/>
                </a:solidFill>
              </a:rPr>
              <a:t>	</a:t>
            </a:r>
            <a:r>
              <a:rPr lang="en-US" altLang="zh-TW" sz="1600" b="1" dirty="0" smtClean="0">
                <a:solidFill>
                  <a:srgbClr val="2C5DCD"/>
                </a:solidFill>
              </a:rPr>
              <a:t>if</a:t>
            </a:r>
            <a:r>
              <a:rPr lang="en-US" altLang="zh-TW" sz="1600" dirty="0" smtClean="0"/>
              <a:t> </a:t>
            </a:r>
            <a:r>
              <a:rPr lang="en-US" altLang="zh-TW" sz="1600" dirty="0" err="1"/>
              <a:t>BOARD_theta</a:t>
            </a:r>
            <a:r>
              <a:rPr lang="en-US" altLang="zh-TW" sz="1600" dirty="0"/>
              <a:t> </a:t>
            </a:r>
            <a:r>
              <a:rPr lang="en-US" altLang="zh-TW" sz="1600" dirty="0">
                <a:solidFill>
                  <a:srgbClr val="2C5DCD"/>
                </a:solidFill>
              </a:rPr>
              <a:t>&lt;</a:t>
            </a:r>
            <a:r>
              <a:rPr lang="en-US" altLang="zh-TW" sz="1600" dirty="0"/>
              <a:t> </a:t>
            </a:r>
            <a:r>
              <a:rPr lang="en-US" altLang="zh-TW" sz="1600" b="1" dirty="0">
                <a:solidFill>
                  <a:srgbClr val="5918BB"/>
                </a:solidFill>
              </a:rPr>
              <a:t>0</a:t>
            </a:r>
            <a:r>
              <a:rPr lang="en-US" altLang="zh-TW" sz="1600" dirty="0"/>
              <a:t>: </a:t>
            </a:r>
            <a:endParaRPr lang="en-US" altLang="zh-TW" sz="1600" dirty="0" smtClean="0"/>
          </a:p>
          <a:p>
            <a:r>
              <a:rPr lang="en-US" altLang="zh-TW" sz="1600" dirty="0"/>
              <a:t>	</a:t>
            </a:r>
            <a:r>
              <a:rPr lang="en-US" altLang="zh-TW" sz="1600" dirty="0" smtClean="0"/>
              <a:t>	</a:t>
            </a:r>
            <a:r>
              <a:rPr lang="en-US" altLang="zh-TW" sz="1600" dirty="0" err="1" smtClean="0"/>
              <a:t>BOARD_theta</a:t>
            </a:r>
            <a:r>
              <a:rPr lang="en-US" altLang="zh-TW" sz="1600" dirty="0" smtClean="0">
                <a:solidFill>
                  <a:srgbClr val="2C5DCD"/>
                </a:solidFill>
              </a:rPr>
              <a:t>=</a:t>
            </a:r>
            <a:r>
              <a:rPr lang="en-US" altLang="zh-TW" sz="1600" b="1" dirty="0" smtClean="0">
                <a:solidFill>
                  <a:srgbClr val="5918BB"/>
                </a:solidFill>
              </a:rPr>
              <a:t>0</a:t>
            </a:r>
            <a:r>
              <a:rPr lang="en-US" altLang="zh-TW" sz="1600" dirty="0" smtClean="0"/>
              <a:t> </a:t>
            </a:r>
          </a:p>
          <a:p>
            <a:r>
              <a:rPr lang="en-US" altLang="zh-TW" sz="1600" b="1" dirty="0">
                <a:solidFill>
                  <a:srgbClr val="2C5DCD"/>
                </a:solidFill>
              </a:rPr>
              <a:t>	</a:t>
            </a:r>
            <a:r>
              <a:rPr lang="en-US" altLang="zh-TW" sz="1600" b="1" dirty="0" err="1" smtClean="0">
                <a:solidFill>
                  <a:srgbClr val="2C5DCD"/>
                </a:solidFill>
              </a:rPr>
              <a:t>elif</a:t>
            </a:r>
            <a:r>
              <a:rPr lang="en-US" altLang="zh-TW" sz="1600" dirty="0" smtClean="0"/>
              <a:t> </a:t>
            </a:r>
            <a:r>
              <a:rPr lang="en-US" altLang="zh-TW" sz="1600" dirty="0" err="1"/>
              <a:t>BOARD_theta</a:t>
            </a:r>
            <a:r>
              <a:rPr lang="en-US" altLang="zh-TW" sz="1600" dirty="0"/>
              <a:t> </a:t>
            </a:r>
            <a:r>
              <a:rPr lang="en-US" altLang="zh-TW" sz="1600" dirty="0">
                <a:solidFill>
                  <a:srgbClr val="2C5DCD"/>
                </a:solidFill>
              </a:rPr>
              <a:t>&gt;</a:t>
            </a:r>
            <a:r>
              <a:rPr lang="en-US" altLang="zh-TW" sz="1600" dirty="0"/>
              <a:t> </a:t>
            </a:r>
            <a:r>
              <a:rPr lang="en-US" altLang="zh-TW" sz="1600" b="1" dirty="0">
                <a:solidFill>
                  <a:srgbClr val="5918BB"/>
                </a:solidFill>
              </a:rPr>
              <a:t>180</a:t>
            </a:r>
            <a:r>
              <a:rPr lang="en-US" altLang="zh-TW" sz="1600" dirty="0"/>
              <a:t>: </a:t>
            </a:r>
            <a:endParaRPr lang="en-US" altLang="zh-TW" sz="1600" dirty="0" smtClean="0"/>
          </a:p>
          <a:p>
            <a:r>
              <a:rPr lang="en-US" altLang="zh-TW" sz="1600" dirty="0"/>
              <a:t>	</a:t>
            </a:r>
            <a:r>
              <a:rPr lang="en-US" altLang="zh-TW" sz="1600" dirty="0" smtClean="0"/>
              <a:t>	</a:t>
            </a:r>
            <a:r>
              <a:rPr lang="en-US" altLang="zh-TW" sz="1600" dirty="0" err="1" smtClean="0"/>
              <a:t>BOARD_theta</a:t>
            </a:r>
            <a:r>
              <a:rPr lang="en-US" altLang="zh-TW" sz="1600" dirty="0" smtClean="0">
                <a:solidFill>
                  <a:srgbClr val="2C5DCD"/>
                </a:solidFill>
              </a:rPr>
              <a:t>=</a:t>
            </a:r>
            <a:r>
              <a:rPr lang="en-US" altLang="zh-TW" sz="1600" b="1" dirty="0" smtClean="0">
                <a:solidFill>
                  <a:srgbClr val="5918BB"/>
                </a:solidFill>
              </a:rPr>
              <a:t>180</a:t>
            </a:r>
            <a:r>
              <a:rPr lang="en-US" altLang="zh-TW" sz="1600" dirty="0" smtClean="0"/>
              <a:t> </a:t>
            </a:r>
          </a:p>
          <a:p>
            <a:r>
              <a:rPr lang="en-US" altLang="zh-TW" sz="1600" dirty="0"/>
              <a:t>	</a:t>
            </a:r>
            <a:r>
              <a:rPr lang="en-US" altLang="zh-TW" sz="1600" dirty="0" err="1" smtClean="0"/>
              <a:t>ddg</a:t>
            </a:r>
            <a:r>
              <a:rPr lang="en-US" altLang="zh-TW" sz="1600" dirty="0" err="1" smtClean="0">
                <a:solidFill>
                  <a:srgbClr val="2C5DCD"/>
                </a:solidFill>
              </a:rPr>
              <a:t>.</a:t>
            </a:r>
            <a:r>
              <a:rPr lang="en-US" altLang="zh-TW" sz="1600" dirty="0" err="1" smtClean="0"/>
              <a:t>visible</a:t>
            </a:r>
            <a:r>
              <a:rPr lang="en-US" altLang="zh-TW" sz="1600" dirty="0" smtClean="0">
                <a:solidFill>
                  <a:srgbClr val="2C5DCD"/>
                </a:solidFill>
              </a:rPr>
              <a:t>=</a:t>
            </a:r>
            <a:r>
              <a:rPr lang="en-US" altLang="zh-TW" sz="1600" b="1" dirty="0" smtClean="0">
                <a:solidFill>
                  <a:srgbClr val="5918BB"/>
                </a:solidFill>
              </a:rPr>
              <a:t>False</a:t>
            </a:r>
            <a:r>
              <a:rPr lang="en-US" altLang="zh-TW" sz="1600" dirty="0" smtClean="0"/>
              <a:t> </a:t>
            </a:r>
          </a:p>
          <a:p>
            <a:r>
              <a:rPr lang="en-US" altLang="zh-TW" sz="1600" b="1" dirty="0">
                <a:solidFill>
                  <a:srgbClr val="2C5DCD"/>
                </a:solidFill>
              </a:rPr>
              <a:t>	</a:t>
            </a:r>
            <a:r>
              <a:rPr lang="en-US" altLang="zh-TW" sz="1600" b="1" dirty="0" smtClean="0">
                <a:solidFill>
                  <a:srgbClr val="2C5DCD"/>
                </a:solidFill>
              </a:rPr>
              <a:t>for</a:t>
            </a:r>
            <a:r>
              <a:rPr lang="en-US" altLang="zh-TW" sz="1600" dirty="0" smtClean="0"/>
              <a:t> </a:t>
            </a:r>
            <a:r>
              <a:rPr lang="en-US" altLang="zh-TW" sz="1600" dirty="0"/>
              <a:t>_ </a:t>
            </a:r>
            <a:r>
              <a:rPr lang="en-US" altLang="zh-TW" sz="1600" b="1" dirty="0">
                <a:solidFill>
                  <a:srgbClr val="2C5DCD"/>
                </a:solidFill>
              </a:rPr>
              <a:t>in</a:t>
            </a:r>
            <a:r>
              <a:rPr lang="en-US" altLang="zh-TW" sz="1600" dirty="0"/>
              <a:t> BOXES: </a:t>
            </a:r>
            <a:endParaRPr lang="en-US" altLang="zh-TW" sz="1600" dirty="0" smtClean="0"/>
          </a:p>
          <a:p>
            <a:r>
              <a:rPr lang="en-US" altLang="zh-TW" sz="1600" dirty="0"/>
              <a:t>	</a:t>
            </a:r>
            <a:r>
              <a:rPr lang="en-US" altLang="zh-TW" sz="1600" dirty="0" smtClean="0"/>
              <a:t>	_</a:t>
            </a:r>
            <a:r>
              <a:rPr lang="en-US" altLang="zh-TW" sz="1600" dirty="0" smtClean="0">
                <a:solidFill>
                  <a:srgbClr val="2C5DCD"/>
                </a:solidFill>
              </a:rPr>
              <a:t>.</a:t>
            </a:r>
            <a:r>
              <a:rPr lang="en-US" altLang="zh-TW" sz="1600" dirty="0"/>
              <a:t>visible</a:t>
            </a:r>
            <a:r>
              <a:rPr lang="en-US" altLang="zh-TW" sz="1600" dirty="0">
                <a:solidFill>
                  <a:srgbClr val="2C5DCD"/>
                </a:solidFill>
              </a:rPr>
              <a:t>=</a:t>
            </a:r>
            <a:r>
              <a:rPr lang="en-US" altLang="zh-TW" sz="1600" b="1" dirty="0">
                <a:solidFill>
                  <a:srgbClr val="5918BB"/>
                </a:solidFill>
              </a:rPr>
              <a:t>False</a:t>
            </a:r>
            <a:r>
              <a:rPr lang="en-US" altLang="zh-TW" sz="1600" dirty="0"/>
              <a:t> </a:t>
            </a:r>
            <a:endParaRPr lang="en-US" altLang="zh-TW" sz="1600" dirty="0" smtClean="0"/>
          </a:p>
          <a:p>
            <a:r>
              <a:rPr lang="en-US" altLang="zh-TW" sz="1600" dirty="0"/>
              <a:t>	</a:t>
            </a:r>
            <a:r>
              <a:rPr lang="en-US" altLang="zh-TW" sz="1600" dirty="0" smtClean="0"/>
              <a:t>	</a:t>
            </a:r>
            <a:r>
              <a:rPr lang="en-US" altLang="zh-TW" sz="1600" dirty="0" err="1" smtClean="0"/>
              <a:t>BOARD_Theta</a:t>
            </a:r>
            <a:r>
              <a:rPr lang="en-US" altLang="zh-TW" sz="1600" dirty="0" smtClean="0"/>
              <a:t> </a:t>
            </a:r>
            <a:r>
              <a:rPr lang="en-US" altLang="zh-TW" sz="1600" dirty="0">
                <a:solidFill>
                  <a:srgbClr val="2C5DCD"/>
                </a:solidFill>
              </a:rPr>
              <a:t>=</a:t>
            </a:r>
            <a:r>
              <a:rPr lang="en-US" altLang="zh-TW" sz="1600" dirty="0"/>
              <a:t> deg2rad(</a:t>
            </a:r>
            <a:r>
              <a:rPr lang="en-US" altLang="zh-TW" sz="1600" dirty="0" err="1"/>
              <a:t>BOARD_theta</a:t>
            </a:r>
            <a:r>
              <a:rPr lang="en-US" altLang="zh-TW" sz="1600" dirty="0"/>
              <a:t>) </a:t>
            </a:r>
            <a:endParaRPr lang="en-US" altLang="zh-TW" sz="1600" dirty="0" smtClean="0"/>
          </a:p>
          <a:p>
            <a:r>
              <a:rPr lang="en-US" altLang="zh-TW" sz="1600" dirty="0"/>
              <a:t>	</a:t>
            </a:r>
            <a:r>
              <a:rPr lang="en-US" altLang="zh-TW" sz="1600" dirty="0" smtClean="0"/>
              <a:t>BOXES </a:t>
            </a:r>
            <a:r>
              <a:rPr lang="en-US" altLang="zh-TW" sz="1600" dirty="0">
                <a:solidFill>
                  <a:srgbClr val="2C5DCD"/>
                </a:solidFill>
              </a:rPr>
              <a:t>=</a:t>
            </a:r>
            <a:r>
              <a:rPr lang="en-US" altLang="zh-TW" sz="1600" dirty="0"/>
              <a:t> [box(</a:t>
            </a:r>
            <a:r>
              <a:rPr lang="en-US" altLang="zh-TW" sz="1600" dirty="0" err="1"/>
              <a:t>pos</a:t>
            </a:r>
            <a:r>
              <a:rPr lang="en-US" altLang="zh-TW" sz="1600" dirty="0">
                <a:solidFill>
                  <a:srgbClr val="2C5DCD"/>
                </a:solidFill>
              </a:rPr>
              <a:t>=</a:t>
            </a:r>
            <a:r>
              <a:rPr lang="en-US" altLang="zh-TW" sz="1600" dirty="0"/>
              <a:t>(</a:t>
            </a:r>
            <a:r>
              <a:rPr lang="en-US" altLang="zh-TW" sz="1600" dirty="0" err="1"/>
              <a:t>BOARD_Length</a:t>
            </a:r>
            <a:r>
              <a:rPr lang="en-US" altLang="zh-TW" sz="1600" dirty="0">
                <a:solidFill>
                  <a:srgbClr val="2C5DCD"/>
                </a:solidFill>
              </a:rPr>
              <a:t>*</a:t>
            </a:r>
            <a:r>
              <a:rPr lang="en-US" altLang="zh-TW" sz="1600" dirty="0"/>
              <a:t>cos(</a:t>
            </a:r>
            <a:r>
              <a:rPr lang="en-US" altLang="zh-TW" sz="1600" dirty="0" err="1"/>
              <a:t>BOARD_Theta</a:t>
            </a:r>
            <a:r>
              <a:rPr lang="en-US" altLang="zh-TW" sz="1600" dirty="0">
                <a:solidFill>
                  <a:srgbClr val="2C5DCD"/>
                </a:solidFill>
              </a:rPr>
              <a:t>/</a:t>
            </a:r>
            <a:r>
              <a:rPr lang="en-US" altLang="zh-TW" sz="1600" b="1" dirty="0">
                <a:solidFill>
                  <a:srgbClr val="5918BB"/>
                </a:solidFill>
              </a:rPr>
              <a:t>2</a:t>
            </a:r>
            <a:r>
              <a:rPr lang="en-US" altLang="zh-TW" sz="1600" dirty="0"/>
              <a:t>),</a:t>
            </a:r>
            <a:r>
              <a:rPr lang="en-US" altLang="zh-TW" sz="1600" dirty="0" err="1"/>
              <a:t>BOARD_Length</a:t>
            </a:r>
            <a:r>
              <a:rPr lang="en-US" altLang="zh-TW" sz="1600" dirty="0">
                <a:solidFill>
                  <a:srgbClr val="2C5DCD"/>
                </a:solidFill>
              </a:rPr>
              <a:t>*</a:t>
            </a:r>
            <a:r>
              <a:rPr lang="en-US" altLang="zh-TW" sz="1600" dirty="0"/>
              <a:t>sin(</a:t>
            </a:r>
            <a:r>
              <a:rPr lang="en-US" altLang="zh-TW" sz="1600" dirty="0" err="1"/>
              <a:t>BOARD_Theta</a:t>
            </a:r>
            <a:r>
              <a:rPr lang="en-US" altLang="zh-TW" sz="1600" dirty="0">
                <a:solidFill>
                  <a:srgbClr val="2C5DCD"/>
                </a:solidFill>
              </a:rPr>
              <a:t>/</a:t>
            </a:r>
            <a:r>
              <a:rPr lang="en-US" altLang="zh-TW" sz="1600" b="1" dirty="0">
                <a:solidFill>
                  <a:srgbClr val="5918BB"/>
                </a:solidFill>
              </a:rPr>
              <a:t>2</a:t>
            </a:r>
            <a:r>
              <a:rPr lang="en-US" altLang="zh-TW" sz="1600" dirty="0"/>
              <a:t>),</a:t>
            </a:r>
            <a:r>
              <a:rPr lang="en-US" altLang="zh-TW" sz="1600" b="1" dirty="0">
                <a:solidFill>
                  <a:srgbClr val="5918BB"/>
                </a:solidFill>
              </a:rPr>
              <a:t>0</a:t>
            </a:r>
            <a:r>
              <a:rPr lang="en-US" altLang="zh-TW" sz="1600" dirty="0"/>
              <a:t>), </a:t>
            </a:r>
            <a:r>
              <a:rPr lang="en-US" altLang="zh-TW" sz="1600" dirty="0" smtClean="0"/>
              <a:t>							length</a:t>
            </a:r>
            <a:r>
              <a:rPr lang="en-US" altLang="zh-TW" sz="1600" dirty="0" smtClean="0">
                <a:solidFill>
                  <a:srgbClr val="2C5DCD"/>
                </a:solidFill>
              </a:rPr>
              <a:t>=</a:t>
            </a:r>
            <a:r>
              <a:rPr lang="en-US" altLang="zh-TW" sz="1600" dirty="0" err="1" smtClean="0"/>
              <a:t>BOARD_Length</a:t>
            </a:r>
            <a:r>
              <a:rPr lang="en-US" altLang="zh-TW" sz="1600" dirty="0" smtClean="0">
                <a:solidFill>
                  <a:srgbClr val="2C5DCD"/>
                </a:solidFill>
              </a:rPr>
              <a:t>*</a:t>
            </a:r>
            <a:r>
              <a:rPr lang="en-US" altLang="zh-TW" sz="1600" b="1" dirty="0" smtClean="0">
                <a:solidFill>
                  <a:srgbClr val="5918BB"/>
                </a:solidFill>
              </a:rPr>
              <a:t>2</a:t>
            </a:r>
            <a:r>
              <a:rPr lang="en-US" altLang="zh-TW" sz="1600" dirty="0"/>
              <a:t>, height</a:t>
            </a:r>
            <a:r>
              <a:rPr lang="en-US" altLang="zh-TW" sz="1600" dirty="0">
                <a:solidFill>
                  <a:srgbClr val="2C5DCD"/>
                </a:solidFill>
              </a:rPr>
              <a:t>=</a:t>
            </a:r>
            <a:r>
              <a:rPr lang="en-US" altLang="zh-TW" sz="1600" b="1" dirty="0">
                <a:solidFill>
                  <a:srgbClr val="5918BB"/>
                </a:solidFill>
              </a:rPr>
              <a:t>0.1</a:t>
            </a:r>
            <a:r>
              <a:rPr lang="en-US" altLang="zh-TW" sz="1600" dirty="0"/>
              <a:t>, width</a:t>
            </a:r>
            <a:r>
              <a:rPr lang="en-US" altLang="zh-TW" sz="1600" dirty="0">
                <a:solidFill>
                  <a:srgbClr val="2C5DCD"/>
                </a:solidFill>
              </a:rPr>
              <a:t>=</a:t>
            </a:r>
            <a:r>
              <a:rPr lang="en-US" altLang="zh-TW" sz="1600" b="1" dirty="0">
                <a:solidFill>
                  <a:srgbClr val="5918BB"/>
                </a:solidFill>
              </a:rPr>
              <a:t>2</a:t>
            </a:r>
            <a:r>
              <a:rPr lang="en-US" altLang="zh-TW" sz="1600" dirty="0"/>
              <a:t>, axis</a:t>
            </a:r>
            <a:r>
              <a:rPr lang="en-US" altLang="zh-TW" sz="1600" dirty="0">
                <a:solidFill>
                  <a:srgbClr val="2C5DCD"/>
                </a:solidFill>
              </a:rPr>
              <a:t>=</a:t>
            </a:r>
            <a:r>
              <a:rPr lang="en-US" altLang="zh-TW" sz="1600" dirty="0"/>
              <a:t>(</a:t>
            </a:r>
            <a:r>
              <a:rPr lang="en-US" altLang="zh-TW" sz="1600" b="1" dirty="0">
                <a:solidFill>
                  <a:srgbClr val="5918BB"/>
                </a:solidFill>
              </a:rPr>
              <a:t>1</a:t>
            </a:r>
            <a:r>
              <a:rPr lang="en-US" altLang="zh-TW" sz="1600" dirty="0"/>
              <a:t>, </a:t>
            </a:r>
            <a:r>
              <a:rPr lang="en-US" altLang="zh-TW" sz="1600" b="1" dirty="0">
                <a:solidFill>
                  <a:srgbClr val="5918BB"/>
                </a:solidFill>
              </a:rPr>
              <a:t>1</a:t>
            </a:r>
            <a:r>
              <a:rPr lang="en-US" altLang="zh-TW" sz="1600" dirty="0">
                <a:solidFill>
                  <a:srgbClr val="2C5DCD"/>
                </a:solidFill>
              </a:rPr>
              <a:t>*</a:t>
            </a:r>
            <a:r>
              <a:rPr lang="en-US" altLang="zh-TW" sz="1600" dirty="0"/>
              <a:t>tan(</a:t>
            </a:r>
            <a:r>
              <a:rPr lang="en-US" altLang="zh-TW" sz="1600" dirty="0" err="1"/>
              <a:t>BOARD_Theta</a:t>
            </a:r>
            <a:r>
              <a:rPr lang="en-US" altLang="zh-TW" sz="1600" dirty="0">
                <a:solidFill>
                  <a:srgbClr val="2C5DCD"/>
                </a:solidFill>
              </a:rPr>
              <a:t>/</a:t>
            </a:r>
            <a:r>
              <a:rPr lang="en-US" altLang="zh-TW" sz="1600" b="1" dirty="0">
                <a:solidFill>
                  <a:srgbClr val="5918BB"/>
                </a:solidFill>
              </a:rPr>
              <a:t>2</a:t>
            </a:r>
            <a:r>
              <a:rPr lang="en-US" altLang="zh-TW" sz="1600" dirty="0"/>
              <a:t>), </a:t>
            </a:r>
            <a:r>
              <a:rPr lang="en-US" altLang="zh-TW" sz="1600" b="1" dirty="0">
                <a:solidFill>
                  <a:srgbClr val="5918BB"/>
                </a:solidFill>
              </a:rPr>
              <a:t>0</a:t>
            </a:r>
            <a:r>
              <a:rPr lang="en-US" altLang="zh-TW" sz="1600" dirty="0"/>
              <a:t>)), </a:t>
            </a:r>
            <a:endParaRPr lang="en-US" altLang="zh-TW" sz="1600" dirty="0" smtClean="0"/>
          </a:p>
          <a:p>
            <a:r>
              <a:rPr lang="en-US" altLang="zh-TW" sz="1600" dirty="0"/>
              <a:t>	</a:t>
            </a:r>
            <a:r>
              <a:rPr lang="en-US" altLang="zh-TW" sz="1600" dirty="0" smtClean="0"/>
              <a:t>		box(</a:t>
            </a:r>
            <a:r>
              <a:rPr lang="en-US" altLang="zh-TW" sz="1600" dirty="0" err="1" smtClean="0"/>
              <a:t>pos</a:t>
            </a:r>
            <a:r>
              <a:rPr lang="en-US" altLang="zh-TW" sz="1600" dirty="0">
                <a:solidFill>
                  <a:srgbClr val="2C5DCD"/>
                </a:solidFill>
              </a:rPr>
              <a:t>=</a:t>
            </a:r>
            <a:r>
              <a:rPr lang="en-US" altLang="zh-TW" sz="1600" dirty="0"/>
              <a:t>(</a:t>
            </a:r>
            <a:r>
              <a:rPr lang="en-US" altLang="zh-TW" sz="1600" dirty="0" err="1"/>
              <a:t>BOARD_Length</a:t>
            </a:r>
            <a:r>
              <a:rPr lang="en-US" altLang="zh-TW" sz="1600" dirty="0">
                <a:solidFill>
                  <a:srgbClr val="2C5DCD"/>
                </a:solidFill>
              </a:rPr>
              <a:t>*</a:t>
            </a:r>
            <a:r>
              <a:rPr lang="en-US" altLang="zh-TW" sz="1600" dirty="0"/>
              <a:t>cos(</a:t>
            </a:r>
            <a:r>
              <a:rPr lang="en-US" altLang="zh-TW" sz="1600" dirty="0" err="1"/>
              <a:t>BOARD_Theta</a:t>
            </a:r>
            <a:r>
              <a:rPr lang="en-US" altLang="zh-TW" sz="1600" dirty="0">
                <a:solidFill>
                  <a:srgbClr val="2C5DCD"/>
                </a:solidFill>
              </a:rPr>
              <a:t>/</a:t>
            </a:r>
            <a:r>
              <a:rPr lang="en-US" altLang="zh-TW" sz="1600" b="1" dirty="0">
                <a:solidFill>
                  <a:srgbClr val="5918BB"/>
                </a:solidFill>
              </a:rPr>
              <a:t>2</a:t>
            </a:r>
            <a:r>
              <a:rPr lang="en-US" altLang="zh-TW" sz="1600" dirty="0"/>
              <a:t>),</a:t>
            </a:r>
            <a:r>
              <a:rPr lang="en-US" altLang="zh-TW" sz="1600" dirty="0">
                <a:solidFill>
                  <a:srgbClr val="2C5DCD"/>
                </a:solidFill>
              </a:rPr>
              <a:t>-</a:t>
            </a:r>
            <a:r>
              <a:rPr lang="en-US" altLang="zh-TW" sz="1600" b="1" dirty="0">
                <a:solidFill>
                  <a:srgbClr val="5918BB"/>
                </a:solidFill>
              </a:rPr>
              <a:t>1</a:t>
            </a:r>
            <a:r>
              <a:rPr lang="en-US" altLang="zh-TW" sz="1600" dirty="0">
                <a:solidFill>
                  <a:srgbClr val="2C5DCD"/>
                </a:solidFill>
              </a:rPr>
              <a:t>*</a:t>
            </a:r>
            <a:r>
              <a:rPr lang="en-US" altLang="zh-TW" sz="1600" dirty="0" err="1"/>
              <a:t>BOARD_Length</a:t>
            </a:r>
            <a:r>
              <a:rPr lang="en-US" altLang="zh-TW" sz="1600" dirty="0">
                <a:solidFill>
                  <a:srgbClr val="2C5DCD"/>
                </a:solidFill>
              </a:rPr>
              <a:t>*</a:t>
            </a:r>
            <a:r>
              <a:rPr lang="en-US" altLang="zh-TW" sz="1600" dirty="0"/>
              <a:t>sin(</a:t>
            </a:r>
            <a:r>
              <a:rPr lang="en-US" altLang="zh-TW" sz="1600" dirty="0" err="1"/>
              <a:t>BOARD_Theta</a:t>
            </a:r>
            <a:r>
              <a:rPr lang="en-US" altLang="zh-TW" sz="1600" dirty="0">
                <a:solidFill>
                  <a:srgbClr val="2C5DCD"/>
                </a:solidFill>
              </a:rPr>
              <a:t>/</a:t>
            </a:r>
            <a:r>
              <a:rPr lang="en-US" altLang="zh-TW" sz="1600" b="1" dirty="0">
                <a:solidFill>
                  <a:srgbClr val="5918BB"/>
                </a:solidFill>
              </a:rPr>
              <a:t>2</a:t>
            </a:r>
            <a:r>
              <a:rPr lang="en-US" altLang="zh-TW" sz="1600" dirty="0"/>
              <a:t>),</a:t>
            </a:r>
            <a:r>
              <a:rPr lang="en-US" altLang="zh-TW" sz="1600" b="1" dirty="0">
                <a:solidFill>
                  <a:srgbClr val="5918BB"/>
                </a:solidFill>
              </a:rPr>
              <a:t>0</a:t>
            </a:r>
            <a:r>
              <a:rPr lang="en-US" altLang="zh-TW" sz="1600" dirty="0"/>
              <a:t>), </a:t>
            </a:r>
            <a:endParaRPr lang="en-US" altLang="zh-TW" sz="1600" dirty="0" smtClean="0"/>
          </a:p>
          <a:p>
            <a:r>
              <a:rPr lang="en-US" altLang="zh-TW" sz="1600" dirty="0"/>
              <a:t>	</a:t>
            </a:r>
            <a:r>
              <a:rPr lang="en-US" altLang="zh-TW" sz="1600" dirty="0" smtClean="0"/>
              <a:t>			length</a:t>
            </a:r>
            <a:r>
              <a:rPr lang="en-US" altLang="zh-TW" sz="1600" dirty="0" smtClean="0">
                <a:solidFill>
                  <a:srgbClr val="2C5DCD"/>
                </a:solidFill>
              </a:rPr>
              <a:t>=</a:t>
            </a:r>
            <a:r>
              <a:rPr lang="en-US" altLang="zh-TW" sz="1600" dirty="0" err="1" smtClean="0"/>
              <a:t>BOARD_Length</a:t>
            </a:r>
            <a:r>
              <a:rPr lang="en-US" altLang="zh-TW" sz="1600" dirty="0" smtClean="0">
                <a:solidFill>
                  <a:srgbClr val="2C5DCD"/>
                </a:solidFill>
              </a:rPr>
              <a:t>*</a:t>
            </a:r>
            <a:r>
              <a:rPr lang="en-US" altLang="zh-TW" sz="1600" b="1" dirty="0" smtClean="0">
                <a:solidFill>
                  <a:srgbClr val="5918BB"/>
                </a:solidFill>
              </a:rPr>
              <a:t>2</a:t>
            </a:r>
            <a:r>
              <a:rPr lang="en-US" altLang="zh-TW" sz="1600" dirty="0"/>
              <a:t>, height</a:t>
            </a:r>
            <a:r>
              <a:rPr lang="en-US" altLang="zh-TW" sz="1600" dirty="0">
                <a:solidFill>
                  <a:srgbClr val="2C5DCD"/>
                </a:solidFill>
              </a:rPr>
              <a:t>=</a:t>
            </a:r>
            <a:r>
              <a:rPr lang="en-US" altLang="zh-TW" sz="1600" b="1" dirty="0">
                <a:solidFill>
                  <a:srgbClr val="5918BB"/>
                </a:solidFill>
              </a:rPr>
              <a:t>0.1</a:t>
            </a:r>
            <a:r>
              <a:rPr lang="en-US" altLang="zh-TW" sz="1600" dirty="0"/>
              <a:t>, width</a:t>
            </a:r>
            <a:r>
              <a:rPr lang="en-US" altLang="zh-TW" sz="1600" dirty="0">
                <a:solidFill>
                  <a:srgbClr val="2C5DCD"/>
                </a:solidFill>
              </a:rPr>
              <a:t>=</a:t>
            </a:r>
            <a:r>
              <a:rPr lang="en-US" altLang="zh-TW" sz="1600" b="1" dirty="0">
                <a:solidFill>
                  <a:srgbClr val="5918BB"/>
                </a:solidFill>
              </a:rPr>
              <a:t>2</a:t>
            </a:r>
            <a:r>
              <a:rPr lang="en-US" altLang="zh-TW" sz="1600" dirty="0"/>
              <a:t>, axis</a:t>
            </a:r>
            <a:r>
              <a:rPr lang="en-US" altLang="zh-TW" sz="1600" dirty="0">
                <a:solidFill>
                  <a:srgbClr val="2C5DCD"/>
                </a:solidFill>
              </a:rPr>
              <a:t>=</a:t>
            </a:r>
            <a:r>
              <a:rPr lang="en-US" altLang="zh-TW" sz="1600" dirty="0"/>
              <a:t>(</a:t>
            </a:r>
            <a:r>
              <a:rPr lang="en-US" altLang="zh-TW" sz="1600" b="1" dirty="0">
                <a:solidFill>
                  <a:srgbClr val="5918BB"/>
                </a:solidFill>
              </a:rPr>
              <a:t>1</a:t>
            </a:r>
            <a:r>
              <a:rPr lang="en-US" altLang="zh-TW" sz="1600" dirty="0"/>
              <a:t>, </a:t>
            </a:r>
            <a:r>
              <a:rPr lang="en-US" altLang="zh-TW" sz="1600" dirty="0">
                <a:solidFill>
                  <a:srgbClr val="2C5DCD"/>
                </a:solidFill>
              </a:rPr>
              <a:t>-</a:t>
            </a:r>
            <a:r>
              <a:rPr lang="en-US" altLang="zh-TW" sz="1600" b="1" dirty="0">
                <a:solidFill>
                  <a:srgbClr val="5918BB"/>
                </a:solidFill>
              </a:rPr>
              <a:t>1</a:t>
            </a:r>
            <a:r>
              <a:rPr lang="en-US" altLang="zh-TW" sz="1600" dirty="0">
                <a:solidFill>
                  <a:srgbClr val="2C5DCD"/>
                </a:solidFill>
              </a:rPr>
              <a:t>*</a:t>
            </a:r>
            <a:r>
              <a:rPr lang="en-US" altLang="zh-TW" sz="1600" dirty="0"/>
              <a:t>tan(</a:t>
            </a:r>
            <a:r>
              <a:rPr lang="en-US" altLang="zh-TW" sz="1600" dirty="0" err="1"/>
              <a:t>BOARD_Theta</a:t>
            </a:r>
            <a:r>
              <a:rPr lang="en-US" altLang="zh-TW" sz="1600" dirty="0">
                <a:solidFill>
                  <a:srgbClr val="2C5DCD"/>
                </a:solidFill>
              </a:rPr>
              <a:t>/</a:t>
            </a:r>
            <a:r>
              <a:rPr lang="en-US" altLang="zh-TW" sz="1600" b="1" dirty="0">
                <a:solidFill>
                  <a:srgbClr val="5918BB"/>
                </a:solidFill>
              </a:rPr>
              <a:t>2</a:t>
            </a:r>
            <a:r>
              <a:rPr lang="en-US" altLang="zh-TW" sz="1600" dirty="0"/>
              <a:t>), </a:t>
            </a:r>
            <a:r>
              <a:rPr lang="en-US" altLang="zh-TW" sz="1600" b="1" dirty="0">
                <a:solidFill>
                  <a:srgbClr val="5918BB"/>
                </a:solidFill>
              </a:rPr>
              <a:t>0</a:t>
            </a:r>
            <a:r>
              <a:rPr lang="en-US" altLang="zh-TW" sz="1600" dirty="0" smtClean="0"/>
              <a:t>))]</a:t>
            </a:r>
          </a:p>
          <a:p>
            <a:r>
              <a:rPr lang="en-US" altLang="zh-TW" sz="1600" dirty="0"/>
              <a:t>	</a:t>
            </a:r>
            <a:r>
              <a:rPr lang="en-US" altLang="zh-TW" sz="1600" dirty="0" err="1" smtClean="0"/>
              <a:t>ddg</a:t>
            </a:r>
            <a:r>
              <a:rPr lang="en-US" altLang="zh-TW" sz="1600" dirty="0" smtClean="0"/>
              <a:t> </a:t>
            </a:r>
            <a:r>
              <a:rPr lang="en-US" altLang="zh-TW" sz="1600" dirty="0">
                <a:solidFill>
                  <a:srgbClr val="2C5DCD"/>
                </a:solidFill>
              </a:rPr>
              <a:t>=</a:t>
            </a:r>
            <a:r>
              <a:rPr lang="en-US" altLang="zh-TW" sz="1600" dirty="0"/>
              <a:t> text(text</a:t>
            </a:r>
            <a:r>
              <a:rPr lang="en-US" altLang="zh-TW" sz="1600" dirty="0">
                <a:solidFill>
                  <a:srgbClr val="2C5DCD"/>
                </a:solidFill>
              </a:rPr>
              <a:t>=</a:t>
            </a:r>
            <a:r>
              <a:rPr lang="en-US" altLang="zh-TW" sz="1600" dirty="0">
                <a:solidFill>
                  <a:srgbClr val="00CC66"/>
                </a:solidFill>
              </a:rPr>
              <a:t>"</a:t>
            </a:r>
            <a:r>
              <a:rPr lang="en-US" altLang="zh-TW" sz="1600" i="1" dirty="0">
                <a:solidFill>
                  <a:srgbClr val="00CC66"/>
                </a:solidFill>
              </a:rPr>
              <a:t>%f</a:t>
            </a:r>
            <a:r>
              <a:rPr lang="en-US" altLang="zh-TW" sz="1600" dirty="0">
                <a:solidFill>
                  <a:srgbClr val="00CC66"/>
                </a:solidFill>
              </a:rPr>
              <a:t> degree"</a:t>
            </a:r>
            <a:r>
              <a:rPr lang="en-US" altLang="zh-TW" sz="1600" dirty="0">
                <a:solidFill>
                  <a:srgbClr val="2C5DCD"/>
                </a:solidFill>
              </a:rPr>
              <a:t>%</a:t>
            </a:r>
            <a:r>
              <a:rPr lang="en-US" altLang="zh-TW" sz="1600" dirty="0" err="1"/>
              <a:t>BOARD_theta</a:t>
            </a:r>
            <a:r>
              <a:rPr lang="en-US" altLang="zh-TW" sz="1600" dirty="0"/>
              <a:t>, </a:t>
            </a:r>
            <a:r>
              <a:rPr lang="en-US" altLang="zh-TW" sz="1600" dirty="0" err="1"/>
              <a:t>pos</a:t>
            </a:r>
            <a:r>
              <a:rPr lang="en-US" altLang="zh-TW" sz="1600" dirty="0">
                <a:solidFill>
                  <a:srgbClr val="2C5DCD"/>
                </a:solidFill>
              </a:rPr>
              <a:t>=</a:t>
            </a:r>
            <a:r>
              <a:rPr lang="en-US" altLang="zh-TW" sz="1600" dirty="0"/>
              <a:t>(</a:t>
            </a:r>
            <a:r>
              <a:rPr lang="en-US" altLang="zh-TW" sz="1600" dirty="0">
                <a:solidFill>
                  <a:srgbClr val="2C5DCD"/>
                </a:solidFill>
              </a:rPr>
              <a:t>-</a:t>
            </a:r>
            <a:r>
              <a:rPr lang="en-US" altLang="zh-TW" sz="1600" b="1" dirty="0">
                <a:solidFill>
                  <a:srgbClr val="5918BB"/>
                </a:solidFill>
              </a:rPr>
              <a:t>10</a:t>
            </a:r>
            <a:r>
              <a:rPr lang="en-US" altLang="zh-TW" sz="1600" dirty="0"/>
              <a:t>,</a:t>
            </a:r>
            <a:r>
              <a:rPr lang="en-US" altLang="zh-TW" sz="1600" b="1" dirty="0">
                <a:solidFill>
                  <a:srgbClr val="5918BB"/>
                </a:solidFill>
              </a:rPr>
              <a:t>10</a:t>
            </a:r>
            <a:r>
              <a:rPr lang="en-US" altLang="zh-TW" sz="1600" dirty="0"/>
              <a:t>,</a:t>
            </a:r>
            <a:r>
              <a:rPr lang="en-US" altLang="zh-TW" sz="1600" b="1" dirty="0">
                <a:solidFill>
                  <a:srgbClr val="5918BB"/>
                </a:solidFill>
              </a:rPr>
              <a:t>0</a:t>
            </a:r>
            <a:r>
              <a:rPr lang="en-US" altLang="zh-TW" sz="1600" dirty="0"/>
              <a:t>), color</a:t>
            </a:r>
            <a:r>
              <a:rPr lang="en-US" altLang="zh-TW" sz="1600" dirty="0">
                <a:solidFill>
                  <a:srgbClr val="2C5DCD"/>
                </a:solidFill>
              </a:rPr>
              <a:t>=</a:t>
            </a:r>
            <a:r>
              <a:rPr lang="en-US" altLang="zh-TW" sz="1600" dirty="0" err="1"/>
              <a:t>getColor</a:t>
            </a:r>
            <a:r>
              <a:rPr lang="en-US" altLang="zh-TW" sz="1600" dirty="0"/>
              <a:t>(</a:t>
            </a:r>
            <a:r>
              <a:rPr lang="en-US" altLang="zh-TW" sz="1600" b="1" dirty="0">
                <a:solidFill>
                  <a:srgbClr val="5918BB"/>
                </a:solidFill>
              </a:rPr>
              <a:t>255.</a:t>
            </a:r>
            <a:r>
              <a:rPr lang="en-US" altLang="zh-TW" sz="1600" dirty="0"/>
              <a:t>,</a:t>
            </a:r>
            <a:r>
              <a:rPr lang="en-US" altLang="zh-TW" sz="1600" b="1" dirty="0">
                <a:solidFill>
                  <a:srgbClr val="5918BB"/>
                </a:solidFill>
              </a:rPr>
              <a:t>0.</a:t>
            </a:r>
            <a:r>
              <a:rPr lang="en-US" altLang="zh-TW" sz="1600" dirty="0"/>
              <a:t>,</a:t>
            </a:r>
            <a:r>
              <a:rPr lang="en-US" altLang="zh-TW" sz="1600" b="1" dirty="0">
                <a:solidFill>
                  <a:srgbClr val="5918BB"/>
                </a:solidFill>
              </a:rPr>
              <a:t>255.</a:t>
            </a:r>
            <a:r>
              <a:rPr lang="en-US" altLang="zh-TW" sz="1600" dirty="0"/>
              <a:t>), height</a:t>
            </a:r>
            <a:r>
              <a:rPr lang="en-US" altLang="zh-TW" sz="1600" dirty="0">
                <a:solidFill>
                  <a:srgbClr val="2C5DCD"/>
                </a:solidFill>
              </a:rPr>
              <a:t>=</a:t>
            </a:r>
            <a:r>
              <a:rPr lang="en-US" altLang="zh-TW" sz="1600" b="1" dirty="0">
                <a:solidFill>
                  <a:srgbClr val="5918BB"/>
                </a:solidFill>
              </a:rPr>
              <a:t>0.5</a:t>
            </a:r>
            <a:r>
              <a:rPr lang="en-US" altLang="zh-TW" sz="1600" dirty="0"/>
              <a:t>) </a:t>
            </a:r>
            <a:r>
              <a:rPr lang="en-US" altLang="zh-TW" sz="1600" dirty="0" smtClean="0"/>
              <a:t>	pre</a:t>
            </a:r>
            <a:r>
              <a:rPr lang="en-US" altLang="zh-TW" sz="1600" dirty="0" smtClean="0">
                <a:solidFill>
                  <a:srgbClr val="2C5DCD"/>
                </a:solidFill>
              </a:rPr>
              <a:t>=</a:t>
            </a:r>
            <a:r>
              <a:rPr lang="en-US" altLang="zh-TW" sz="1600" dirty="0" err="1" smtClean="0"/>
              <a:t>evt</a:t>
            </a:r>
            <a:r>
              <a:rPr lang="en-US" altLang="zh-TW" sz="1600" dirty="0" err="1" smtClean="0">
                <a:solidFill>
                  <a:srgbClr val="2C5DCD"/>
                </a:solidFill>
              </a:rPr>
              <a:t>.</a:t>
            </a:r>
            <a:r>
              <a:rPr lang="en-US" altLang="zh-TW" sz="1600" dirty="0" err="1" smtClean="0"/>
              <a:t>pos</a:t>
            </a:r>
            <a:r>
              <a:rPr lang="en-US" altLang="zh-TW" sz="1600" dirty="0" err="1" smtClean="0">
                <a:solidFill>
                  <a:srgbClr val="2C5DCD"/>
                </a:solidFill>
              </a:rPr>
              <a:t>.</a:t>
            </a:r>
            <a:r>
              <a:rPr lang="en-US" altLang="zh-TW" sz="1600" dirty="0" err="1" smtClean="0"/>
              <a:t>y</a:t>
            </a:r>
            <a:r>
              <a:rPr lang="en-US" altLang="zh-TW" sz="1600" dirty="0" smtClean="0"/>
              <a:t> </a:t>
            </a:r>
          </a:p>
          <a:p>
            <a:r>
              <a:rPr lang="en-US" altLang="zh-TW" sz="1600" i="1" dirty="0" smtClean="0">
                <a:solidFill>
                  <a:srgbClr val="0080FF"/>
                </a:solidFill>
              </a:rPr>
              <a:t>#</a:t>
            </a:r>
            <a:r>
              <a:rPr lang="en-US" altLang="zh-TW" sz="1600" i="1" dirty="0">
                <a:solidFill>
                  <a:srgbClr val="0080FF"/>
                </a:solidFill>
              </a:rPr>
              <a:t>change the board's theta while </a:t>
            </a:r>
            <a:r>
              <a:rPr lang="en-US" altLang="zh-TW" sz="1600" i="1" dirty="0" err="1">
                <a:solidFill>
                  <a:srgbClr val="0080FF"/>
                </a:solidFill>
              </a:rPr>
              <a:t>mousemove</a:t>
            </a:r>
            <a:endParaRPr lang="zh-TW" altLang="en-US" sz="1600" dirty="0"/>
          </a:p>
        </p:txBody>
      </p:sp>
    </p:spTree>
    <p:extLst>
      <p:ext uri="{BB962C8B-B14F-4D97-AF65-F5344CB8AC3E}">
        <p14:creationId xmlns:p14="http://schemas.microsoft.com/office/powerpoint/2010/main" val="514574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1" y="381000"/>
            <a:ext cx="10131425" cy="1456267"/>
          </a:xfrm>
        </p:spPr>
        <p:txBody>
          <a:bodyPr/>
          <a:lstStyle/>
          <a:p>
            <a:pPr fontAlgn="base"/>
            <a:r>
              <a:rPr kumimoji="1" lang="zh-TW" altLang="en-US" dirty="0" smtClean="0"/>
              <a:t>如何模擬</a:t>
            </a:r>
            <a:r>
              <a:rPr kumimoji="1" lang="en-US" altLang="zh-TW" dirty="0" smtClean="0"/>
              <a:t>-</a:t>
            </a:r>
            <a:r>
              <a:rPr lang="zh-TW" altLang="en-US" dirty="0"/>
              <a:t>滑鼠控制夾角</a:t>
            </a:r>
          </a:p>
        </p:txBody>
      </p:sp>
      <p:sp>
        <p:nvSpPr>
          <p:cNvPr id="5" name="Rectangle 1"/>
          <p:cNvSpPr>
            <a:spLocks noChangeArrowheads="1"/>
          </p:cNvSpPr>
          <p:nvPr/>
        </p:nvSpPr>
        <p:spPr bwMode="auto">
          <a:xfrm>
            <a:off x="-167387668" y="-323165"/>
            <a:ext cx="3562458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p:txBody>
      </p:sp>
      <p:sp>
        <p:nvSpPr>
          <p:cNvPr id="4" name="矩形 3"/>
          <p:cNvSpPr/>
          <p:nvPr/>
        </p:nvSpPr>
        <p:spPr>
          <a:xfrm>
            <a:off x="685801" y="1608667"/>
            <a:ext cx="10887074" cy="3970318"/>
          </a:xfrm>
          <a:prstGeom prst="rect">
            <a:avLst/>
          </a:prstGeom>
          <a:solidFill>
            <a:schemeClr val="bg1">
              <a:lumMod val="85000"/>
              <a:lumOff val="15000"/>
            </a:schemeClr>
          </a:solidFill>
        </p:spPr>
        <p:txBody>
          <a:bodyPr wrap="square">
            <a:spAutoFit/>
          </a:bodyPr>
          <a:lstStyle/>
          <a:p>
            <a:r>
              <a:rPr lang="en-US" altLang="zh-TW" b="1" dirty="0" err="1">
                <a:solidFill>
                  <a:srgbClr val="2C5DCD"/>
                </a:solidFill>
              </a:rPr>
              <a:t>def</a:t>
            </a:r>
            <a:r>
              <a:rPr lang="en-US" altLang="zh-TW" dirty="0"/>
              <a:t> </a:t>
            </a:r>
            <a:r>
              <a:rPr lang="en-US" altLang="zh-TW" b="1" dirty="0">
                <a:solidFill>
                  <a:srgbClr val="FF8000"/>
                </a:solidFill>
              </a:rPr>
              <a:t>UP</a:t>
            </a:r>
            <a:r>
              <a:rPr lang="en-US" altLang="zh-TW" dirty="0"/>
              <a:t>(): </a:t>
            </a:r>
            <a:endParaRPr lang="en-US" altLang="zh-TW" dirty="0" smtClean="0"/>
          </a:p>
          <a:p>
            <a:r>
              <a:rPr lang="en-US" altLang="zh-TW" b="1" dirty="0">
                <a:solidFill>
                  <a:srgbClr val="2C5DCD"/>
                </a:solidFill>
              </a:rPr>
              <a:t>	</a:t>
            </a:r>
            <a:r>
              <a:rPr lang="en-US" altLang="zh-TW" b="1" dirty="0" smtClean="0">
                <a:solidFill>
                  <a:srgbClr val="2C5DCD"/>
                </a:solidFill>
              </a:rPr>
              <a:t>global</a:t>
            </a:r>
            <a:r>
              <a:rPr lang="en-US" altLang="zh-TW" dirty="0" smtClean="0"/>
              <a:t> </a:t>
            </a:r>
            <a:r>
              <a:rPr lang="en-US" altLang="zh-TW" dirty="0"/>
              <a:t>down, pre, pause, Lights, </a:t>
            </a:r>
            <a:r>
              <a:rPr lang="en-US" altLang="zh-TW" dirty="0" err="1"/>
              <a:t>Lights_N</a:t>
            </a:r>
            <a:r>
              <a:rPr lang="en-US" altLang="zh-TW" dirty="0"/>
              <a:t>, Reflects, </a:t>
            </a:r>
            <a:r>
              <a:rPr lang="en-US" altLang="zh-TW" dirty="0" err="1"/>
              <a:t>Lights_pos</a:t>
            </a:r>
            <a:r>
              <a:rPr lang="en-US" altLang="zh-TW" dirty="0"/>
              <a:t> </a:t>
            </a:r>
            <a:endParaRPr lang="en-US" altLang="zh-TW" dirty="0" smtClean="0"/>
          </a:p>
          <a:p>
            <a:r>
              <a:rPr lang="en-US" altLang="zh-TW" dirty="0"/>
              <a:t>	</a:t>
            </a:r>
            <a:r>
              <a:rPr lang="en-US" altLang="zh-TW" dirty="0" smtClean="0"/>
              <a:t>down</a:t>
            </a:r>
            <a:r>
              <a:rPr lang="en-US" altLang="zh-TW" dirty="0" smtClean="0">
                <a:solidFill>
                  <a:srgbClr val="2C5DCD"/>
                </a:solidFill>
              </a:rPr>
              <a:t>=</a:t>
            </a:r>
            <a:r>
              <a:rPr lang="en-US" altLang="zh-TW" b="1" dirty="0" smtClean="0">
                <a:solidFill>
                  <a:srgbClr val="5918BB"/>
                </a:solidFill>
              </a:rPr>
              <a:t>False</a:t>
            </a:r>
            <a:r>
              <a:rPr lang="en-US" altLang="zh-TW" dirty="0" smtClean="0"/>
              <a:t> </a:t>
            </a:r>
          </a:p>
          <a:p>
            <a:r>
              <a:rPr lang="en-US" altLang="zh-TW" dirty="0"/>
              <a:t>	</a:t>
            </a:r>
            <a:r>
              <a:rPr lang="en-US" altLang="zh-TW" dirty="0" smtClean="0"/>
              <a:t>pause</a:t>
            </a:r>
            <a:r>
              <a:rPr lang="en-US" altLang="zh-TW" dirty="0" smtClean="0">
                <a:solidFill>
                  <a:srgbClr val="2C5DCD"/>
                </a:solidFill>
              </a:rPr>
              <a:t>=</a:t>
            </a:r>
            <a:r>
              <a:rPr lang="en-US" altLang="zh-TW" b="1" dirty="0" smtClean="0">
                <a:solidFill>
                  <a:srgbClr val="5918BB"/>
                </a:solidFill>
              </a:rPr>
              <a:t>False</a:t>
            </a:r>
            <a:r>
              <a:rPr lang="en-US" altLang="zh-TW" dirty="0" smtClean="0"/>
              <a:t> </a:t>
            </a:r>
          </a:p>
          <a:p>
            <a:r>
              <a:rPr lang="en-US" altLang="zh-TW" b="1" dirty="0">
                <a:solidFill>
                  <a:srgbClr val="2C5DCD"/>
                </a:solidFill>
              </a:rPr>
              <a:t>	</a:t>
            </a:r>
            <a:r>
              <a:rPr lang="en-US" altLang="zh-TW" b="1" dirty="0" smtClean="0">
                <a:solidFill>
                  <a:srgbClr val="2C5DCD"/>
                </a:solidFill>
              </a:rPr>
              <a:t>for</a:t>
            </a:r>
            <a:r>
              <a:rPr lang="en-US" altLang="zh-TW" dirty="0" smtClean="0"/>
              <a:t> </a:t>
            </a:r>
            <a:r>
              <a:rPr lang="en-US" altLang="zh-TW" dirty="0"/>
              <a:t>_ </a:t>
            </a:r>
            <a:r>
              <a:rPr lang="en-US" altLang="zh-TW" b="1" dirty="0">
                <a:solidFill>
                  <a:srgbClr val="2C5DCD"/>
                </a:solidFill>
              </a:rPr>
              <a:t>in</a:t>
            </a:r>
            <a:r>
              <a:rPr lang="en-US" altLang="zh-TW" dirty="0"/>
              <a:t> Reflects: </a:t>
            </a:r>
            <a:endParaRPr lang="en-US" altLang="zh-TW" dirty="0" smtClean="0"/>
          </a:p>
          <a:p>
            <a:r>
              <a:rPr lang="en-US" altLang="zh-TW" dirty="0"/>
              <a:t>	</a:t>
            </a:r>
            <a:r>
              <a:rPr lang="en-US" altLang="zh-TW" dirty="0" smtClean="0"/>
              <a:t>	_</a:t>
            </a:r>
            <a:r>
              <a:rPr lang="en-US" altLang="zh-TW" dirty="0" smtClean="0">
                <a:solidFill>
                  <a:srgbClr val="2C5DCD"/>
                </a:solidFill>
              </a:rPr>
              <a:t>.</a:t>
            </a:r>
            <a:r>
              <a:rPr lang="en-US" altLang="zh-TW" dirty="0" err="1"/>
              <a:t>trail_object</a:t>
            </a:r>
            <a:r>
              <a:rPr lang="en-US" altLang="zh-TW" dirty="0" err="1">
                <a:solidFill>
                  <a:srgbClr val="2C5DCD"/>
                </a:solidFill>
              </a:rPr>
              <a:t>.</a:t>
            </a:r>
            <a:r>
              <a:rPr lang="en-US" altLang="zh-TW" dirty="0" err="1"/>
              <a:t>visible</a:t>
            </a:r>
            <a:r>
              <a:rPr lang="en-US" altLang="zh-TW" dirty="0">
                <a:solidFill>
                  <a:srgbClr val="2C5DCD"/>
                </a:solidFill>
              </a:rPr>
              <a:t>=</a:t>
            </a:r>
            <a:r>
              <a:rPr lang="en-US" altLang="zh-TW" b="1" dirty="0">
                <a:solidFill>
                  <a:srgbClr val="5918BB"/>
                </a:solidFill>
              </a:rPr>
              <a:t>False</a:t>
            </a:r>
            <a:r>
              <a:rPr lang="en-US" altLang="zh-TW" dirty="0"/>
              <a:t> </a:t>
            </a:r>
            <a:endParaRPr lang="en-US" altLang="zh-TW" dirty="0" smtClean="0"/>
          </a:p>
          <a:p>
            <a:r>
              <a:rPr lang="en-US" altLang="zh-TW" dirty="0"/>
              <a:t>	</a:t>
            </a:r>
            <a:r>
              <a:rPr lang="en-US" altLang="zh-TW" dirty="0" smtClean="0"/>
              <a:t>	_</a:t>
            </a:r>
            <a:r>
              <a:rPr lang="en-US" altLang="zh-TW" dirty="0" smtClean="0">
                <a:solidFill>
                  <a:srgbClr val="2C5DCD"/>
                </a:solidFill>
              </a:rPr>
              <a:t>.</a:t>
            </a:r>
            <a:r>
              <a:rPr lang="en-US" altLang="zh-TW" dirty="0"/>
              <a:t>visible</a:t>
            </a:r>
            <a:r>
              <a:rPr lang="en-US" altLang="zh-TW" dirty="0">
                <a:solidFill>
                  <a:srgbClr val="2C5DCD"/>
                </a:solidFill>
              </a:rPr>
              <a:t>=</a:t>
            </a:r>
            <a:r>
              <a:rPr lang="en-US" altLang="zh-TW" b="1" dirty="0">
                <a:solidFill>
                  <a:srgbClr val="5918BB"/>
                </a:solidFill>
              </a:rPr>
              <a:t>False</a:t>
            </a:r>
            <a:r>
              <a:rPr lang="en-US" altLang="zh-TW" dirty="0"/>
              <a:t> </a:t>
            </a:r>
            <a:endParaRPr lang="en-US" altLang="zh-TW" dirty="0" smtClean="0"/>
          </a:p>
          <a:p>
            <a:r>
              <a:rPr lang="en-US" altLang="zh-TW" dirty="0"/>
              <a:t>	</a:t>
            </a:r>
            <a:r>
              <a:rPr lang="en-US" altLang="zh-TW" dirty="0" smtClean="0"/>
              <a:t>Reflects</a:t>
            </a:r>
            <a:r>
              <a:rPr lang="en-US" altLang="zh-TW" dirty="0">
                <a:solidFill>
                  <a:srgbClr val="2C5DCD"/>
                </a:solidFill>
              </a:rPr>
              <a:t>=</a:t>
            </a:r>
            <a:r>
              <a:rPr lang="en-US" altLang="zh-TW" dirty="0"/>
              <a:t>[] </a:t>
            </a:r>
            <a:endParaRPr lang="en-US" altLang="zh-TW" dirty="0" smtClean="0"/>
          </a:p>
          <a:p>
            <a:r>
              <a:rPr lang="en-US" altLang="zh-TW" b="1" dirty="0">
                <a:solidFill>
                  <a:srgbClr val="2C5DCD"/>
                </a:solidFill>
              </a:rPr>
              <a:t>	</a:t>
            </a:r>
            <a:r>
              <a:rPr lang="en-US" altLang="zh-TW" b="1" dirty="0" smtClean="0">
                <a:solidFill>
                  <a:srgbClr val="2C5DCD"/>
                </a:solidFill>
              </a:rPr>
              <a:t>for</a:t>
            </a:r>
            <a:r>
              <a:rPr lang="en-US" altLang="zh-TW" dirty="0" smtClean="0"/>
              <a:t> </a:t>
            </a:r>
            <a:r>
              <a:rPr lang="en-US" altLang="zh-TW" dirty="0"/>
              <a:t>_ </a:t>
            </a:r>
            <a:r>
              <a:rPr lang="en-US" altLang="zh-TW" b="1" dirty="0">
                <a:solidFill>
                  <a:srgbClr val="2C5DCD"/>
                </a:solidFill>
              </a:rPr>
              <a:t>in</a:t>
            </a:r>
            <a:r>
              <a:rPr lang="en-US" altLang="zh-TW" dirty="0"/>
              <a:t> Lights</a:t>
            </a:r>
            <a:r>
              <a:rPr lang="en-US" altLang="zh-TW" dirty="0" smtClean="0"/>
              <a:t>:</a:t>
            </a:r>
          </a:p>
          <a:p>
            <a:r>
              <a:rPr lang="en-US" altLang="zh-TW" dirty="0"/>
              <a:t>	</a:t>
            </a:r>
            <a:r>
              <a:rPr lang="en-US" altLang="zh-TW" dirty="0" smtClean="0"/>
              <a:t>	_</a:t>
            </a:r>
            <a:r>
              <a:rPr lang="en-US" altLang="zh-TW" dirty="0" smtClean="0">
                <a:solidFill>
                  <a:srgbClr val="2C5DCD"/>
                </a:solidFill>
              </a:rPr>
              <a:t>.</a:t>
            </a:r>
            <a:r>
              <a:rPr lang="en-US" altLang="zh-TW" dirty="0" err="1"/>
              <a:t>trail_object</a:t>
            </a:r>
            <a:r>
              <a:rPr lang="en-US" altLang="zh-TW" dirty="0" err="1">
                <a:solidFill>
                  <a:srgbClr val="2C5DCD"/>
                </a:solidFill>
              </a:rPr>
              <a:t>.</a:t>
            </a:r>
            <a:r>
              <a:rPr lang="en-US" altLang="zh-TW" dirty="0" err="1"/>
              <a:t>visible</a:t>
            </a:r>
            <a:r>
              <a:rPr lang="en-US" altLang="zh-TW" dirty="0">
                <a:solidFill>
                  <a:srgbClr val="2C5DCD"/>
                </a:solidFill>
              </a:rPr>
              <a:t>=</a:t>
            </a:r>
            <a:r>
              <a:rPr lang="en-US" altLang="zh-TW" b="1" dirty="0">
                <a:solidFill>
                  <a:srgbClr val="5918BB"/>
                </a:solidFill>
              </a:rPr>
              <a:t>False</a:t>
            </a:r>
            <a:r>
              <a:rPr lang="en-US" altLang="zh-TW" dirty="0"/>
              <a:t> </a:t>
            </a:r>
            <a:endParaRPr lang="en-US" altLang="zh-TW" dirty="0" smtClean="0"/>
          </a:p>
          <a:p>
            <a:r>
              <a:rPr lang="en-US" altLang="zh-TW" dirty="0"/>
              <a:t>	</a:t>
            </a:r>
            <a:r>
              <a:rPr lang="en-US" altLang="zh-TW" dirty="0" smtClean="0"/>
              <a:t>	_</a:t>
            </a:r>
            <a:r>
              <a:rPr lang="en-US" altLang="zh-TW" dirty="0" smtClean="0">
                <a:solidFill>
                  <a:srgbClr val="2C5DCD"/>
                </a:solidFill>
              </a:rPr>
              <a:t>.</a:t>
            </a:r>
            <a:r>
              <a:rPr lang="en-US" altLang="zh-TW" dirty="0"/>
              <a:t>visible</a:t>
            </a:r>
            <a:r>
              <a:rPr lang="en-US" altLang="zh-TW" dirty="0">
                <a:solidFill>
                  <a:srgbClr val="2C5DCD"/>
                </a:solidFill>
              </a:rPr>
              <a:t>=</a:t>
            </a:r>
            <a:r>
              <a:rPr lang="en-US" altLang="zh-TW" b="1" dirty="0">
                <a:solidFill>
                  <a:srgbClr val="5918BB"/>
                </a:solidFill>
              </a:rPr>
              <a:t>False</a:t>
            </a:r>
            <a:r>
              <a:rPr lang="en-US" altLang="zh-TW" dirty="0"/>
              <a:t> </a:t>
            </a:r>
            <a:endParaRPr lang="en-US" altLang="zh-TW" dirty="0" smtClean="0"/>
          </a:p>
          <a:p>
            <a:r>
              <a:rPr lang="en-US" altLang="zh-TW" dirty="0"/>
              <a:t>	</a:t>
            </a:r>
            <a:r>
              <a:rPr lang="en-US" altLang="zh-TW" dirty="0" smtClean="0"/>
              <a:t>Lights </a:t>
            </a:r>
            <a:r>
              <a:rPr lang="en-US" altLang="zh-TW" dirty="0">
                <a:solidFill>
                  <a:srgbClr val="2C5DCD"/>
                </a:solidFill>
              </a:rPr>
              <a:t>=</a:t>
            </a:r>
            <a:r>
              <a:rPr lang="en-US" altLang="zh-TW" dirty="0"/>
              <a:t> [sphere(</a:t>
            </a:r>
            <a:r>
              <a:rPr lang="en-US" altLang="zh-TW" dirty="0" err="1"/>
              <a:t>pos</a:t>
            </a:r>
            <a:r>
              <a:rPr lang="en-US" altLang="zh-TW" dirty="0">
                <a:solidFill>
                  <a:srgbClr val="2C5DCD"/>
                </a:solidFill>
              </a:rPr>
              <a:t>=</a:t>
            </a:r>
            <a:r>
              <a:rPr lang="en-US" altLang="zh-TW" dirty="0" err="1"/>
              <a:t>Lights_pos</a:t>
            </a:r>
            <a:r>
              <a:rPr lang="en-US" altLang="zh-TW" dirty="0"/>
              <a:t>, radius</a:t>
            </a:r>
            <a:r>
              <a:rPr lang="en-US" altLang="zh-TW" dirty="0">
                <a:solidFill>
                  <a:srgbClr val="2C5DCD"/>
                </a:solidFill>
              </a:rPr>
              <a:t>=</a:t>
            </a:r>
            <a:r>
              <a:rPr lang="en-US" altLang="zh-TW" b="1" dirty="0">
                <a:solidFill>
                  <a:srgbClr val="5918BB"/>
                </a:solidFill>
              </a:rPr>
              <a:t>0.01</a:t>
            </a:r>
            <a:r>
              <a:rPr lang="en-US" altLang="zh-TW" dirty="0"/>
              <a:t>, color</a:t>
            </a:r>
            <a:r>
              <a:rPr lang="en-US" altLang="zh-TW" dirty="0">
                <a:solidFill>
                  <a:srgbClr val="2C5DCD"/>
                </a:solidFill>
              </a:rPr>
              <a:t>=</a:t>
            </a:r>
            <a:r>
              <a:rPr lang="en-US" altLang="zh-TW" dirty="0" err="1"/>
              <a:t>getColor</a:t>
            </a:r>
            <a:r>
              <a:rPr lang="en-US" altLang="zh-TW" dirty="0"/>
              <a:t>(</a:t>
            </a:r>
            <a:r>
              <a:rPr lang="en-US" altLang="zh-TW" b="1" dirty="0">
                <a:solidFill>
                  <a:srgbClr val="5918BB"/>
                </a:solidFill>
              </a:rPr>
              <a:t>255.</a:t>
            </a:r>
            <a:r>
              <a:rPr lang="en-US" altLang="zh-TW" dirty="0"/>
              <a:t>,</a:t>
            </a:r>
            <a:r>
              <a:rPr lang="en-US" altLang="zh-TW" b="1" dirty="0">
                <a:solidFill>
                  <a:srgbClr val="5918BB"/>
                </a:solidFill>
              </a:rPr>
              <a:t>255.</a:t>
            </a:r>
            <a:r>
              <a:rPr lang="en-US" altLang="zh-TW" dirty="0"/>
              <a:t>,</a:t>
            </a:r>
            <a:r>
              <a:rPr lang="en-US" altLang="zh-TW" b="1" dirty="0">
                <a:solidFill>
                  <a:srgbClr val="5918BB"/>
                </a:solidFill>
              </a:rPr>
              <a:t>0.</a:t>
            </a:r>
            <a:r>
              <a:rPr lang="en-US" altLang="zh-TW" dirty="0"/>
              <a:t>), </a:t>
            </a:r>
          </a:p>
          <a:p>
            <a:r>
              <a:rPr lang="en-US" altLang="zh-TW" dirty="0" smtClean="0"/>
              <a:t>			theta</a:t>
            </a:r>
            <a:r>
              <a:rPr lang="en-US" altLang="zh-TW" dirty="0" smtClean="0">
                <a:solidFill>
                  <a:srgbClr val="2C5DCD"/>
                </a:solidFill>
              </a:rPr>
              <a:t>=</a:t>
            </a:r>
            <a:r>
              <a:rPr lang="en-US" altLang="zh-TW" dirty="0" smtClean="0"/>
              <a:t>deg2rad(</a:t>
            </a:r>
            <a:r>
              <a:rPr lang="en-US" altLang="zh-TW" b="1" dirty="0" smtClean="0">
                <a:solidFill>
                  <a:srgbClr val="5918BB"/>
                </a:solidFill>
              </a:rPr>
              <a:t>360</a:t>
            </a:r>
            <a:r>
              <a:rPr lang="en-US" altLang="zh-TW" dirty="0" smtClean="0">
                <a:solidFill>
                  <a:srgbClr val="2C5DCD"/>
                </a:solidFill>
              </a:rPr>
              <a:t>/</a:t>
            </a:r>
            <a:r>
              <a:rPr lang="en-US" altLang="zh-TW" dirty="0" err="1" smtClean="0"/>
              <a:t>Lights_N</a:t>
            </a:r>
            <a:r>
              <a:rPr lang="en-US" altLang="zh-TW" dirty="0">
                <a:solidFill>
                  <a:srgbClr val="2C5DCD"/>
                </a:solidFill>
              </a:rPr>
              <a:t>*</a:t>
            </a:r>
            <a:r>
              <a:rPr lang="en-US" altLang="zh-TW" dirty="0"/>
              <a:t>(_</a:t>
            </a:r>
            <a:r>
              <a:rPr lang="en-US" altLang="zh-TW" dirty="0">
                <a:solidFill>
                  <a:srgbClr val="2C5DCD"/>
                </a:solidFill>
              </a:rPr>
              <a:t>+</a:t>
            </a:r>
            <a:r>
              <a:rPr lang="en-US" altLang="zh-TW" b="1" dirty="0">
                <a:solidFill>
                  <a:srgbClr val="5918BB"/>
                </a:solidFill>
              </a:rPr>
              <a:t>0.5</a:t>
            </a:r>
            <a:r>
              <a:rPr lang="en-US" altLang="zh-TW" dirty="0"/>
              <a:t>)), </a:t>
            </a:r>
            <a:r>
              <a:rPr lang="en-US" altLang="zh-TW" dirty="0" err="1"/>
              <a:t>make_trail</a:t>
            </a:r>
            <a:r>
              <a:rPr lang="en-US" altLang="zh-TW" dirty="0">
                <a:solidFill>
                  <a:srgbClr val="2C5DCD"/>
                </a:solidFill>
              </a:rPr>
              <a:t>=</a:t>
            </a:r>
            <a:r>
              <a:rPr lang="en-US" altLang="zh-TW" b="1" dirty="0">
                <a:solidFill>
                  <a:srgbClr val="5918BB"/>
                </a:solidFill>
              </a:rPr>
              <a:t>True</a:t>
            </a:r>
            <a:r>
              <a:rPr lang="en-US" altLang="zh-TW" dirty="0"/>
              <a:t>) </a:t>
            </a:r>
            <a:r>
              <a:rPr lang="en-US" altLang="zh-TW" b="1" dirty="0">
                <a:solidFill>
                  <a:srgbClr val="2C5DCD"/>
                </a:solidFill>
              </a:rPr>
              <a:t>for</a:t>
            </a:r>
            <a:r>
              <a:rPr lang="en-US" altLang="zh-TW" dirty="0"/>
              <a:t> _ </a:t>
            </a:r>
            <a:r>
              <a:rPr lang="en-US" altLang="zh-TW" b="1" dirty="0">
                <a:solidFill>
                  <a:srgbClr val="2C5DCD"/>
                </a:solidFill>
              </a:rPr>
              <a:t>in</a:t>
            </a:r>
            <a:r>
              <a:rPr lang="en-US" altLang="zh-TW" dirty="0"/>
              <a:t> </a:t>
            </a:r>
            <a:r>
              <a:rPr lang="en-US" altLang="zh-TW" b="1" dirty="0">
                <a:solidFill>
                  <a:srgbClr val="5918BB"/>
                </a:solidFill>
              </a:rPr>
              <a:t>range</a:t>
            </a:r>
            <a:r>
              <a:rPr lang="en-US" altLang="zh-TW" dirty="0"/>
              <a:t>(</a:t>
            </a:r>
            <a:r>
              <a:rPr lang="en-US" altLang="zh-TW" dirty="0" err="1"/>
              <a:t>Lights_N</a:t>
            </a:r>
            <a:r>
              <a:rPr lang="en-US" altLang="zh-TW" dirty="0"/>
              <a:t>)] </a:t>
            </a:r>
            <a:endParaRPr lang="en-US" altLang="zh-TW" dirty="0" smtClean="0"/>
          </a:p>
          <a:p>
            <a:r>
              <a:rPr lang="en-US" altLang="zh-TW" i="1" dirty="0" smtClean="0">
                <a:solidFill>
                  <a:srgbClr val="0080FF"/>
                </a:solidFill>
              </a:rPr>
              <a:t>#</a:t>
            </a:r>
            <a:r>
              <a:rPr lang="en-US" altLang="zh-TW" i="1" dirty="0" err="1">
                <a:solidFill>
                  <a:srgbClr val="0080FF"/>
                </a:solidFill>
              </a:rPr>
              <a:t>reperform</a:t>
            </a:r>
            <a:r>
              <a:rPr lang="en-US" altLang="zh-TW" i="1" dirty="0">
                <a:solidFill>
                  <a:srgbClr val="0080FF"/>
                </a:solidFill>
              </a:rPr>
              <a:t> the reflect experiment</a:t>
            </a:r>
            <a:endParaRPr lang="zh-TW" altLang="en-US" dirty="0"/>
          </a:p>
        </p:txBody>
      </p:sp>
      <p:sp>
        <p:nvSpPr>
          <p:cNvPr id="6" name="矩形 5"/>
          <p:cNvSpPr/>
          <p:nvPr/>
        </p:nvSpPr>
        <p:spPr>
          <a:xfrm>
            <a:off x="685801" y="5721860"/>
            <a:ext cx="6096000" cy="923330"/>
          </a:xfrm>
          <a:prstGeom prst="rect">
            <a:avLst/>
          </a:prstGeom>
          <a:solidFill>
            <a:schemeClr val="bg1">
              <a:lumMod val="85000"/>
              <a:lumOff val="15000"/>
            </a:schemeClr>
          </a:solidFill>
        </p:spPr>
        <p:txBody>
          <a:bodyPr>
            <a:spAutoFit/>
          </a:bodyPr>
          <a:lstStyle/>
          <a:p>
            <a:r>
              <a:rPr lang="en-US" altLang="zh-TW" dirty="0" err="1"/>
              <a:t>scene</a:t>
            </a:r>
            <a:r>
              <a:rPr lang="en-US" altLang="zh-TW" dirty="0" err="1">
                <a:solidFill>
                  <a:srgbClr val="2C5DCD"/>
                </a:solidFill>
              </a:rPr>
              <a:t>.</a:t>
            </a:r>
            <a:r>
              <a:rPr lang="en-US" altLang="zh-TW" dirty="0" err="1"/>
              <a:t>bind</a:t>
            </a:r>
            <a:r>
              <a:rPr lang="en-US" altLang="zh-TW" dirty="0"/>
              <a:t>(</a:t>
            </a:r>
            <a:r>
              <a:rPr lang="en-US" altLang="zh-TW" dirty="0">
                <a:solidFill>
                  <a:srgbClr val="00CC66"/>
                </a:solidFill>
              </a:rPr>
              <a:t>'</a:t>
            </a:r>
            <a:r>
              <a:rPr lang="en-US" altLang="zh-TW" dirty="0" err="1">
                <a:solidFill>
                  <a:srgbClr val="00CC66"/>
                </a:solidFill>
              </a:rPr>
              <a:t>mousedown</a:t>
            </a:r>
            <a:r>
              <a:rPr lang="en-US" altLang="zh-TW" dirty="0">
                <a:solidFill>
                  <a:srgbClr val="00CC66"/>
                </a:solidFill>
              </a:rPr>
              <a:t>'</a:t>
            </a:r>
            <a:r>
              <a:rPr lang="en-US" altLang="zh-TW" dirty="0"/>
              <a:t>, </a:t>
            </a:r>
            <a:r>
              <a:rPr lang="en-US" altLang="zh-TW" dirty="0" smtClean="0"/>
              <a:t>DOWN)</a:t>
            </a:r>
          </a:p>
          <a:p>
            <a:r>
              <a:rPr lang="en-US" altLang="zh-TW" dirty="0" err="1" smtClean="0"/>
              <a:t>scene</a:t>
            </a:r>
            <a:r>
              <a:rPr lang="en-US" altLang="zh-TW" dirty="0" err="1" smtClean="0">
                <a:solidFill>
                  <a:srgbClr val="2C5DCD"/>
                </a:solidFill>
              </a:rPr>
              <a:t>.</a:t>
            </a:r>
            <a:r>
              <a:rPr lang="en-US" altLang="zh-TW" dirty="0" err="1" smtClean="0"/>
              <a:t>bind</a:t>
            </a:r>
            <a:r>
              <a:rPr lang="en-US" altLang="zh-TW" dirty="0"/>
              <a:t>(</a:t>
            </a:r>
            <a:r>
              <a:rPr lang="en-US" altLang="zh-TW" dirty="0">
                <a:solidFill>
                  <a:srgbClr val="00CC66"/>
                </a:solidFill>
              </a:rPr>
              <a:t>'</a:t>
            </a:r>
            <a:r>
              <a:rPr lang="en-US" altLang="zh-TW" dirty="0" err="1">
                <a:solidFill>
                  <a:srgbClr val="00CC66"/>
                </a:solidFill>
              </a:rPr>
              <a:t>mousemove</a:t>
            </a:r>
            <a:r>
              <a:rPr lang="en-US" altLang="zh-TW" dirty="0">
                <a:solidFill>
                  <a:srgbClr val="00CC66"/>
                </a:solidFill>
              </a:rPr>
              <a:t>'</a:t>
            </a:r>
            <a:r>
              <a:rPr lang="en-US" altLang="zh-TW" dirty="0"/>
              <a:t>, </a:t>
            </a:r>
            <a:r>
              <a:rPr lang="en-US" altLang="zh-TW" dirty="0" smtClean="0"/>
              <a:t>CHANGE)</a:t>
            </a:r>
          </a:p>
          <a:p>
            <a:r>
              <a:rPr lang="en-US" altLang="zh-TW" dirty="0" err="1" smtClean="0"/>
              <a:t>scene</a:t>
            </a:r>
            <a:r>
              <a:rPr lang="en-US" altLang="zh-TW" dirty="0" err="1" smtClean="0">
                <a:solidFill>
                  <a:srgbClr val="2C5DCD"/>
                </a:solidFill>
              </a:rPr>
              <a:t>.</a:t>
            </a:r>
            <a:r>
              <a:rPr lang="en-US" altLang="zh-TW" dirty="0" err="1" smtClean="0"/>
              <a:t>bind</a:t>
            </a:r>
            <a:r>
              <a:rPr lang="en-US" altLang="zh-TW" dirty="0"/>
              <a:t>(</a:t>
            </a:r>
            <a:r>
              <a:rPr lang="en-US" altLang="zh-TW" dirty="0">
                <a:solidFill>
                  <a:srgbClr val="00CC66"/>
                </a:solidFill>
              </a:rPr>
              <a:t>'</a:t>
            </a:r>
            <a:r>
              <a:rPr lang="en-US" altLang="zh-TW" dirty="0" err="1">
                <a:solidFill>
                  <a:srgbClr val="00CC66"/>
                </a:solidFill>
              </a:rPr>
              <a:t>mouseup</a:t>
            </a:r>
            <a:r>
              <a:rPr lang="en-US" altLang="zh-TW" dirty="0">
                <a:solidFill>
                  <a:srgbClr val="00CC66"/>
                </a:solidFill>
              </a:rPr>
              <a:t>'</a:t>
            </a:r>
            <a:r>
              <a:rPr lang="en-US" altLang="zh-TW" dirty="0"/>
              <a:t>, UP)</a:t>
            </a:r>
            <a:endParaRPr lang="zh-TW" altLang="en-US" dirty="0"/>
          </a:p>
        </p:txBody>
      </p:sp>
    </p:spTree>
    <p:extLst>
      <p:ext uri="{BB962C8B-B14F-4D97-AF65-F5344CB8AC3E}">
        <p14:creationId xmlns:p14="http://schemas.microsoft.com/office/powerpoint/2010/main" val="543720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完整程式碼</a:t>
            </a:r>
            <a:endParaRPr kumimoji="1" lang="zh-TW" altLang="en-US" dirty="0"/>
          </a:p>
        </p:txBody>
      </p:sp>
      <p:sp>
        <p:nvSpPr>
          <p:cNvPr id="3" name="內容版面配置區 2"/>
          <p:cNvSpPr>
            <a:spLocks noGrp="1"/>
          </p:cNvSpPr>
          <p:nvPr>
            <p:ph idx="1"/>
          </p:nvPr>
        </p:nvSpPr>
        <p:spPr/>
        <p:txBody>
          <a:bodyPr>
            <a:normAutofit/>
          </a:bodyPr>
          <a:lstStyle/>
          <a:p>
            <a:r>
              <a:rPr lang="en-US" altLang="zh-TW" sz="2800" dirty="0">
                <a:hlinkClick r:id="rId2"/>
              </a:rPr>
              <a:t>https://</a:t>
            </a:r>
            <a:r>
              <a:rPr lang="en-US" altLang="zh-TW" sz="2800" dirty="0" smtClean="0">
                <a:hlinkClick r:id="rId2"/>
              </a:rPr>
              <a:t>github.com/oToToT/Vpython</a:t>
            </a:r>
            <a:endParaRPr lang="en-US" altLang="zh-TW" sz="2800" dirty="0"/>
          </a:p>
        </p:txBody>
      </p:sp>
    </p:spTree>
    <p:extLst>
      <p:ext uri="{BB962C8B-B14F-4D97-AF65-F5344CB8AC3E}">
        <p14:creationId xmlns:p14="http://schemas.microsoft.com/office/powerpoint/2010/main" val="2047481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fontAlgn="base"/>
            <a:r>
              <a:rPr lang="zh-TW" altLang="en-US" dirty="0"/>
              <a:t>結論</a:t>
            </a:r>
          </a:p>
        </p:txBody>
      </p:sp>
      <p:sp>
        <p:nvSpPr>
          <p:cNvPr id="3" name="內容版面配置區 2"/>
          <p:cNvSpPr>
            <a:spLocks noGrp="1"/>
          </p:cNvSpPr>
          <p:nvPr>
            <p:ph idx="1"/>
          </p:nvPr>
        </p:nvSpPr>
        <p:spPr/>
        <p:txBody>
          <a:bodyPr>
            <a:normAutofit/>
          </a:bodyPr>
          <a:lstStyle/>
          <a:p>
            <a:r>
              <a:rPr lang="zh-TW" altLang="en-US" sz="2800" dirty="0"/>
              <a:t>透過模擬，我們並不需要實體上的實驗，僅需使用</a:t>
            </a:r>
            <a:r>
              <a:rPr lang="en-US" altLang="zh-TW" sz="2800" dirty="0"/>
              <a:t>Python</a:t>
            </a:r>
            <a:r>
              <a:rPr lang="zh-TW" altLang="en-US" sz="2800" dirty="0"/>
              <a:t>就可以看到與真實相符的結果，對於一些不方便實驗的現象如這次的實驗就有很大的幫助，而且也不需要過於複雜的計算，對於沒有太多物理知識背景的人來說真的很輕鬆。</a:t>
            </a:r>
            <a:endParaRPr lang="en-US" altLang="zh-TW" sz="2800" dirty="0"/>
          </a:p>
        </p:txBody>
      </p:sp>
    </p:spTree>
    <p:extLst>
      <p:ext uri="{BB962C8B-B14F-4D97-AF65-F5344CB8AC3E}">
        <p14:creationId xmlns:p14="http://schemas.microsoft.com/office/powerpoint/2010/main" val="1938379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fontAlgn="base"/>
            <a:r>
              <a:rPr lang="zh-TW" altLang="en-US" b="1" dirty="0"/>
              <a:t>研究動機</a:t>
            </a:r>
            <a:endParaRPr lang="zh-TW" altLang="en-US" dirty="0"/>
          </a:p>
        </p:txBody>
      </p:sp>
      <p:sp>
        <p:nvSpPr>
          <p:cNvPr id="3" name="內容版面配置區 2"/>
          <p:cNvSpPr>
            <a:spLocks noGrp="1"/>
          </p:cNvSpPr>
          <p:nvPr>
            <p:ph idx="1"/>
          </p:nvPr>
        </p:nvSpPr>
        <p:spPr/>
        <p:txBody>
          <a:bodyPr/>
          <a:lstStyle/>
          <a:p>
            <a:pPr fontAlgn="base"/>
            <a:r>
              <a:rPr lang="zh-TW" altLang="en-US" dirty="0"/>
              <a:t>　　於</a:t>
            </a:r>
            <a:r>
              <a:rPr lang="en-US" altLang="zh-TW" dirty="0"/>
              <a:t>2010</a:t>
            </a:r>
            <a:r>
              <a:rPr lang="zh-TW" altLang="en-US" dirty="0"/>
              <a:t>年上映的美國科幻動作驚悚片</a:t>
            </a:r>
            <a:r>
              <a:rPr lang="en-US" altLang="zh-TW" dirty="0"/>
              <a:t>《</a:t>
            </a:r>
            <a:r>
              <a:rPr lang="zh-TW" altLang="en-US" dirty="0"/>
              <a:t>全面啟動</a:t>
            </a:r>
            <a:r>
              <a:rPr lang="en-US" altLang="zh-TW" dirty="0"/>
              <a:t>》</a:t>
            </a:r>
            <a:r>
              <a:rPr lang="zh-TW" altLang="en-US" dirty="0"/>
              <a:t>，探討著夢境與現實的關聯，藉由分享夢境空間探索人的想法－進入夢境且分享夢。在進入他人的潛意識後進而竊取他人的思想、機密，甚至是從外部植入想法。</a:t>
            </a:r>
            <a:br>
              <a:rPr lang="zh-TW" altLang="en-US" dirty="0"/>
            </a:br>
            <a:r>
              <a:rPr lang="zh-TW" altLang="en-US" dirty="0"/>
              <a:t>　　而在夢境中，任何的想像都不無可能，在電影中也有出現造夢者試著讓夢的場景違反物理定律的橋段。令我最印象深刻的是利用鏡子造出無限長廊的那一幕，兩面互相平行的鏡子，光線遵從反射定律而產生無限多個像，在鏡子被破壞後，原本有限的空間瞬間延展成為無限，十分震撼。</a:t>
            </a:r>
            <a:br>
              <a:rPr lang="zh-TW" altLang="en-US" dirty="0"/>
            </a:br>
            <a:r>
              <a:rPr lang="zh-TW" altLang="en-US" dirty="0"/>
              <a:t>　　對於平行的鏡面，我產生了疑問，如果並非互相平行呢？如果鏡面成夾角，像的數量是否仍為無限多個？角度的大小和光源的位置會不會影響像的數量？成像的位置是否能預測？一個看似簡單的國中課程是否還能衍生出更深層的討論與結果</a:t>
            </a:r>
            <a:r>
              <a:rPr lang="zh-TW" altLang="en-US" dirty="0" smtClean="0"/>
              <a:t>？</a:t>
            </a:r>
            <a:endParaRPr lang="zh-TW" altLang="en-US" dirty="0"/>
          </a:p>
        </p:txBody>
      </p:sp>
    </p:spTree>
    <p:extLst>
      <p:ext uri="{BB962C8B-B14F-4D97-AF65-F5344CB8AC3E}">
        <p14:creationId xmlns:p14="http://schemas.microsoft.com/office/powerpoint/2010/main" val="1941664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研究</a:t>
            </a:r>
            <a:r>
              <a:rPr lang="zh-TW" altLang="en-US" b="1" dirty="0" smtClean="0"/>
              <a:t>目的</a:t>
            </a:r>
            <a:endParaRPr kumimoji="1" lang="zh-TW" altLang="en-US" dirty="0"/>
          </a:p>
        </p:txBody>
      </p:sp>
      <p:sp>
        <p:nvSpPr>
          <p:cNvPr id="3" name="內容版面配置區 2"/>
          <p:cNvSpPr>
            <a:spLocks noGrp="1"/>
          </p:cNvSpPr>
          <p:nvPr>
            <p:ph idx="1"/>
          </p:nvPr>
        </p:nvSpPr>
        <p:spPr>
          <a:xfrm>
            <a:off x="685801" y="2237590"/>
            <a:ext cx="10131425" cy="2047539"/>
          </a:xfrm>
        </p:spPr>
        <p:txBody>
          <a:bodyPr>
            <a:normAutofit/>
          </a:bodyPr>
          <a:lstStyle/>
          <a:p>
            <a:r>
              <a:rPr lang="zh-TW" altLang="en-US" sz="2400" dirty="0"/>
              <a:t>應用反射定律，探討鏡面夾角大小與成像數量和成像位置的關係</a:t>
            </a:r>
            <a:r>
              <a:rPr lang="zh-TW" altLang="en-US" sz="2400" dirty="0" smtClean="0"/>
              <a:t>。</a:t>
            </a:r>
            <a:endParaRPr lang="en-US" altLang="zh-TW" sz="2400" dirty="0" smtClean="0"/>
          </a:p>
          <a:p>
            <a:r>
              <a:rPr lang="zh-TW" altLang="en-US" sz="2400" dirty="0" smtClean="0"/>
              <a:t>應用</a:t>
            </a:r>
            <a:r>
              <a:rPr lang="zh-TW" altLang="en-US" sz="2400" dirty="0"/>
              <a:t>反射定律，探討物體位置與成像數量和成像位置的關係。</a:t>
            </a:r>
            <a:endParaRPr kumimoji="1" lang="zh-TW" altLang="en-US" sz="2400" dirty="0"/>
          </a:p>
        </p:txBody>
      </p:sp>
    </p:spTree>
    <p:extLst>
      <p:ext uri="{BB962C8B-B14F-4D97-AF65-F5344CB8AC3E}">
        <p14:creationId xmlns:p14="http://schemas.microsoft.com/office/powerpoint/2010/main" val="105564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研究</a:t>
            </a:r>
            <a:r>
              <a:rPr lang="zh-TW" altLang="en-US" b="1" dirty="0" smtClean="0"/>
              <a:t>方法</a:t>
            </a:r>
            <a:endParaRPr kumimoji="1" lang="zh-TW" altLang="en-US" dirty="0"/>
          </a:p>
        </p:txBody>
      </p:sp>
      <p:sp>
        <p:nvSpPr>
          <p:cNvPr id="3" name="內容版面配置區 2"/>
          <p:cNvSpPr>
            <a:spLocks noGrp="1"/>
          </p:cNvSpPr>
          <p:nvPr>
            <p:ph idx="1"/>
          </p:nvPr>
        </p:nvSpPr>
        <p:spPr/>
        <p:txBody>
          <a:bodyPr/>
          <a:lstStyle/>
          <a:p>
            <a:r>
              <a:rPr lang="zh-TW" altLang="en-US" dirty="0"/>
              <a:t>運用</a:t>
            </a:r>
            <a:r>
              <a:rPr lang="en-US" altLang="zh-TW" dirty="0"/>
              <a:t>Python</a:t>
            </a:r>
            <a:r>
              <a:rPr lang="zh-TW" altLang="en-US" dirty="0"/>
              <a:t>程式語言搭配方便使用的</a:t>
            </a:r>
            <a:r>
              <a:rPr lang="en-US" altLang="zh-TW" dirty="0" err="1"/>
              <a:t>Vpython</a:t>
            </a:r>
            <a:r>
              <a:rPr lang="zh-TW" altLang="en-US" dirty="0"/>
              <a:t>套件，在輕易繪製出</a:t>
            </a:r>
            <a:r>
              <a:rPr lang="en-US" altLang="zh-TW" dirty="0"/>
              <a:t>3D</a:t>
            </a:r>
            <a:r>
              <a:rPr lang="zh-TW" altLang="en-US" dirty="0"/>
              <a:t>物件的同時，也搭配上物理定律的使用，讓</a:t>
            </a:r>
            <a:r>
              <a:rPr lang="en-US" altLang="zh-TW" dirty="0" err="1"/>
              <a:t>Vpython</a:t>
            </a:r>
            <a:r>
              <a:rPr lang="zh-TW" altLang="en-US" dirty="0"/>
              <a:t>也可以拿來模擬物理實驗。此外，因為使用程式模擬，我們不再需要大量的手動運算以得知物體在各個時刻的狀態，對於沒有完善公式的鏡面反射實驗有了很大的益處，因為我們可以在不借助實驗的情況下瞭解在各種角度各個位置的成像</a:t>
            </a:r>
            <a:r>
              <a:rPr lang="en-US" altLang="zh-TW" dirty="0"/>
              <a:t>(</a:t>
            </a:r>
            <a:r>
              <a:rPr lang="zh-TW" altLang="en-US" dirty="0"/>
              <a:t>因為有時角度太小實驗起來看不太到</a:t>
            </a:r>
            <a:r>
              <a:rPr lang="en-US" altLang="zh-TW" dirty="0"/>
              <a:t>)</a:t>
            </a:r>
            <a:endParaRPr kumimoji="1" lang="zh-TW" altLang="en-US" dirty="0"/>
          </a:p>
        </p:txBody>
      </p:sp>
    </p:spTree>
    <p:extLst>
      <p:ext uri="{BB962C8B-B14F-4D97-AF65-F5344CB8AC3E}">
        <p14:creationId xmlns:p14="http://schemas.microsoft.com/office/powerpoint/2010/main" val="59420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模擬與</a:t>
            </a:r>
            <a:r>
              <a:rPr lang="zh-TW" altLang="en-US" b="1" dirty="0" smtClean="0"/>
              <a:t>實驗</a:t>
            </a:r>
            <a:r>
              <a:rPr lang="en-US" altLang="zh-TW" dirty="0" smtClean="0"/>
              <a:t>-30</a:t>
            </a:r>
            <a:r>
              <a:rPr lang="zh-TW" altLang="en-US" dirty="0" smtClean="0"/>
              <a:t>度</a:t>
            </a:r>
            <a:endParaRPr kumimoji="1"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6564" y="2083812"/>
            <a:ext cx="3602645" cy="3649662"/>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8814" y="2065867"/>
            <a:ext cx="4868412" cy="3649662"/>
          </a:xfrm>
          <a:prstGeom prst="rect">
            <a:avLst/>
          </a:prstGeom>
        </p:spPr>
      </p:pic>
    </p:spTree>
    <p:extLst>
      <p:ext uri="{BB962C8B-B14F-4D97-AF65-F5344CB8AC3E}">
        <p14:creationId xmlns:p14="http://schemas.microsoft.com/office/powerpoint/2010/main" val="720467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模擬與</a:t>
            </a:r>
            <a:r>
              <a:rPr lang="zh-TW" altLang="en-US" b="1" dirty="0" smtClean="0"/>
              <a:t>實驗</a:t>
            </a:r>
            <a:r>
              <a:rPr lang="en-US" altLang="zh-TW" dirty="0" smtClean="0"/>
              <a:t>-60</a:t>
            </a:r>
            <a:r>
              <a:rPr lang="zh-TW" altLang="en-US" dirty="0" smtClean="0"/>
              <a:t>度</a:t>
            </a:r>
            <a:endParaRPr kumimoji="1"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0651" y="2083812"/>
            <a:ext cx="3574470" cy="3649662"/>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8814" y="2065867"/>
            <a:ext cx="4868411" cy="3649662"/>
          </a:xfrm>
          <a:prstGeom prst="rect">
            <a:avLst/>
          </a:prstGeom>
        </p:spPr>
      </p:pic>
    </p:spTree>
    <p:extLst>
      <p:ext uri="{BB962C8B-B14F-4D97-AF65-F5344CB8AC3E}">
        <p14:creationId xmlns:p14="http://schemas.microsoft.com/office/powerpoint/2010/main" val="157055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模擬與</a:t>
            </a:r>
            <a:r>
              <a:rPr lang="zh-TW" altLang="en-US" b="1" dirty="0" smtClean="0"/>
              <a:t>實驗</a:t>
            </a:r>
            <a:r>
              <a:rPr lang="en-US" altLang="zh-TW" dirty="0" smtClean="0"/>
              <a:t>-90</a:t>
            </a:r>
            <a:r>
              <a:rPr lang="zh-TW" altLang="en-US" dirty="0" smtClean="0"/>
              <a:t>度</a:t>
            </a:r>
            <a:endParaRPr kumimoji="1"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8003" y="2083812"/>
            <a:ext cx="3539767" cy="3649662"/>
          </a:xfrm>
        </p:spPr>
      </p:pic>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3136" y="2065867"/>
            <a:ext cx="3539767" cy="3649662"/>
          </a:xfrm>
          <a:prstGeom prst="rect">
            <a:avLst/>
          </a:prstGeom>
        </p:spPr>
      </p:pic>
    </p:spTree>
    <p:extLst>
      <p:ext uri="{BB962C8B-B14F-4D97-AF65-F5344CB8AC3E}">
        <p14:creationId xmlns:p14="http://schemas.microsoft.com/office/powerpoint/2010/main" val="104158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模擬與</a:t>
            </a:r>
            <a:r>
              <a:rPr lang="zh-TW" altLang="en-US" b="1" dirty="0" smtClean="0"/>
              <a:t>實驗</a:t>
            </a:r>
            <a:r>
              <a:rPr lang="en-US" altLang="zh-TW" dirty="0" smtClean="0"/>
              <a:t>-120</a:t>
            </a:r>
            <a:r>
              <a:rPr lang="zh-TW" altLang="en-US" dirty="0" smtClean="0"/>
              <a:t>度</a:t>
            </a:r>
            <a:endParaRPr kumimoji="1"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611" y="2083812"/>
            <a:ext cx="3544551" cy="3649662"/>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8814" y="2065867"/>
            <a:ext cx="4868411" cy="3649662"/>
          </a:xfrm>
          <a:prstGeom prst="rect">
            <a:avLst/>
          </a:prstGeom>
        </p:spPr>
      </p:pic>
    </p:spTree>
    <p:extLst>
      <p:ext uri="{BB962C8B-B14F-4D97-AF65-F5344CB8AC3E}">
        <p14:creationId xmlns:p14="http://schemas.microsoft.com/office/powerpoint/2010/main" val="173476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如何模擬</a:t>
            </a:r>
            <a:r>
              <a:rPr kumimoji="1" lang="en-US" altLang="zh-TW" dirty="0" smtClean="0"/>
              <a:t>-</a:t>
            </a:r>
            <a:r>
              <a:rPr kumimoji="1" lang="zh-TW" altLang="en-US" dirty="0" smtClean="0"/>
              <a:t>自定函數</a:t>
            </a:r>
            <a:endParaRPr kumimoji="1" lang="zh-TW" altLang="en-US" dirty="0"/>
          </a:p>
        </p:txBody>
      </p:sp>
      <p:sp>
        <p:nvSpPr>
          <p:cNvPr id="5" name="Rectangle 1"/>
          <p:cNvSpPr>
            <a:spLocks noChangeArrowheads="1"/>
          </p:cNvSpPr>
          <p:nvPr/>
        </p:nvSpPr>
        <p:spPr bwMode="auto">
          <a:xfrm>
            <a:off x="-167387668" y="-323165"/>
            <a:ext cx="3562458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p:txBody>
      </p:sp>
      <p:sp>
        <p:nvSpPr>
          <p:cNvPr id="11" name="矩形 10"/>
          <p:cNvSpPr/>
          <p:nvPr/>
        </p:nvSpPr>
        <p:spPr>
          <a:xfrm>
            <a:off x="1371600" y="2543176"/>
            <a:ext cx="7215187" cy="1200329"/>
          </a:xfrm>
          <a:prstGeom prst="rect">
            <a:avLst/>
          </a:prstGeom>
          <a:solidFill>
            <a:schemeClr val="bg1">
              <a:lumMod val="85000"/>
              <a:lumOff val="15000"/>
            </a:schemeClr>
          </a:solidFill>
        </p:spPr>
        <p:txBody>
          <a:bodyPr wrap="square">
            <a:spAutoFit/>
          </a:bodyPr>
          <a:lstStyle/>
          <a:p>
            <a:r>
              <a:rPr lang="en-US" altLang="zh-TW" b="1" dirty="0" err="1">
                <a:solidFill>
                  <a:srgbClr val="2C5DCD"/>
                </a:solidFill>
              </a:rPr>
              <a:t>def</a:t>
            </a:r>
            <a:r>
              <a:rPr lang="en-US" altLang="zh-TW" dirty="0"/>
              <a:t> </a:t>
            </a:r>
            <a:r>
              <a:rPr lang="en-US" altLang="zh-TW" b="1" dirty="0" err="1">
                <a:solidFill>
                  <a:srgbClr val="FF8000"/>
                </a:solidFill>
              </a:rPr>
              <a:t>getColor</a:t>
            </a:r>
            <a:r>
              <a:rPr lang="en-US" altLang="zh-TW" dirty="0"/>
              <a:t>(a, b, c): </a:t>
            </a:r>
            <a:endParaRPr lang="en-US" altLang="zh-TW" dirty="0" smtClean="0"/>
          </a:p>
          <a:p>
            <a:r>
              <a:rPr lang="en-US" altLang="zh-TW" b="1" dirty="0">
                <a:solidFill>
                  <a:srgbClr val="2C5DCD"/>
                </a:solidFill>
              </a:rPr>
              <a:t>	</a:t>
            </a:r>
            <a:r>
              <a:rPr lang="en-US" altLang="zh-TW" b="1" dirty="0" smtClean="0">
                <a:solidFill>
                  <a:srgbClr val="2C5DCD"/>
                </a:solidFill>
              </a:rPr>
              <a:t>return</a:t>
            </a:r>
            <a:r>
              <a:rPr lang="en-US" altLang="zh-TW" dirty="0" smtClean="0"/>
              <a:t> </a:t>
            </a:r>
            <a:r>
              <a:rPr lang="en-US" altLang="zh-TW" dirty="0"/>
              <a:t>(a</a:t>
            </a:r>
            <a:r>
              <a:rPr lang="en-US" altLang="zh-TW" dirty="0">
                <a:solidFill>
                  <a:srgbClr val="2C5DCD"/>
                </a:solidFill>
              </a:rPr>
              <a:t>/</a:t>
            </a:r>
            <a:r>
              <a:rPr lang="en-US" altLang="zh-TW" b="1" dirty="0">
                <a:solidFill>
                  <a:srgbClr val="5918BB"/>
                </a:solidFill>
              </a:rPr>
              <a:t>255</a:t>
            </a:r>
            <a:r>
              <a:rPr lang="en-US" altLang="zh-TW" dirty="0"/>
              <a:t>, b</a:t>
            </a:r>
            <a:r>
              <a:rPr lang="en-US" altLang="zh-TW" dirty="0">
                <a:solidFill>
                  <a:srgbClr val="2C5DCD"/>
                </a:solidFill>
              </a:rPr>
              <a:t>/</a:t>
            </a:r>
            <a:r>
              <a:rPr lang="en-US" altLang="zh-TW" b="1" dirty="0">
                <a:solidFill>
                  <a:srgbClr val="5918BB"/>
                </a:solidFill>
              </a:rPr>
              <a:t>255</a:t>
            </a:r>
            <a:r>
              <a:rPr lang="en-US" altLang="zh-TW" dirty="0"/>
              <a:t>, </a:t>
            </a:r>
            <a:r>
              <a:rPr lang="en-US" altLang="zh-TW" dirty="0" smtClean="0"/>
              <a:t>c</a:t>
            </a:r>
            <a:r>
              <a:rPr lang="en-US" altLang="zh-TW" dirty="0" smtClean="0">
                <a:solidFill>
                  <a:srgbClr val="2C5DCD"/>
                </a:solidFill>
              </a:rPr>
              <a:t>/</a:t>
            </a:r>
            <a:r>
              <a:rPr lang="en-US" altLang="zh-TW" b="1" dirty="0" smtClean="0">
                <a:solidFill>
                  <a:srgbClr val="5918BB"/>
                </a:solidFill>
              </a:rPr>
              <a:t>255</a:t>
            </a:r>
            <a:r>
              <a:rPr lang="en-US" altLang="zh-TW" dirty="0" smtClean="0"/>
              <a:t>)</a:t>
            </a:r>
          </a:p>
          <a:p>
            <a:r>
              <a:rPr lang="en-US" altLang="zh-TW" b="1" dirty="0" err="1" smtClean="0">
                <a:solidFill>
                  <a:srgbClr val="2C5DCD"/>
                </a:solidFill>
              </a:rPr>
              <a:t>def</a:t>
            </a:r>
            <a:r>
              <a:rPr lang="en-US" altLang="zh-TW" dirty="0" smtClean="0"/>
              <a:t> </a:t>
            </a:r>
            <a:r>
              <a:rPr lang="en-US" altLang="zh-TW" b="1" dirty="0">
                <a:solidFill>
                  <a:srgbClr val="FF8000"/>
                </a:solidFill>
              </a:rPr>
              <a:t>deg2rad</a:t>
            </a:r>
            <a:r>
              <a:rPr lang="en-US" altLang="zh-TW" dirty="0"/>
              <a:t>(a</a:t>
            </a:r>
            <a:r>
              <a:rPr lang="en-US" altLang="zh-TW" dirty="0" smtClean="0"/>
              <a:t>):</a:t>
            </a:r>
          </a:p>
          <a:p>
            <a:r>
              <a:rPr lang="en-US" altLang="zh-TW" b="1" dirty="0">
                <a:solidFill>
                  <a:srgbClr val="2C5DCD"/>
                </a:solidFill>
              </a:rPr>
              <a:t>	</a:t>
            </a:r>
            <a:r>
              <a:rPr lang="en-US" altLang="zh-TW" b="1" dirty="0" smtClean="0">
                <a:solidFill>
                  <a:srgbClr val="2C5DCD"/>
                </a:solidFill>
              </a:rPr>
              <a:t>return</a:t>
            </a:r>
            <a:r>
              <a:rPr lang="en-US" altLang="zh-TW" dirty="0" smtClean="0"/>
              <a:t> </a:t>
            </a:r>
            <a:r>
              <a:rPr lang="en-US" altLang="zh-TW" dirty="0" err="1"/>
              <a:t>acos</a:t>
            </a:r>
            <a:r>
              <a:rPr lang="en-US" altLang="zh-TW" dirty="0"/>
              <a:t>(</a:t>
            </a:r>
            <a:r>
              <a:rPr lang="en-US" altLang="zh-TW" dirty="0">
                <a:solidFill>
                  <a:srgbClr val="2C5DCD"/>
                </a:solidFill>
              </a:rPr>
              <a:t>-</a:t>
            </a:r>
            <a:r>
              <a:rPr lang="en-US" altLang="zh-TW" b="1" dirty="0">
                <a:solidFill>
                  <a:srgbClr val="5918BB"/>
                </a:solidFill>
              </a:rPr>
              <a:t>1</a:t>
            </a:r>
            <a:r>
              <a:rPr lang="en-US" altLang="zh-TW" dirty="0"/>
              <a:t>)</a:t>
            </a:r>
            <a:r>
              <a:rPr lang="en-US" altLang="zh-TW" dirty="0">
                <a:solidFill>
                  <a:srgbClr val="2C5DCD"/>
                </a:solidFill>
              </a:rPr>
              <a:t>*</a:t>
            </a:r>
            <a:r>
              <a:rPr lang="en-US" altLang="zh-TW" dirty="0"/>
              <a:t>a</a:t>
            </a:r>
            <a:r>
              <a:rPr lang="en-US" altLang="zh-TW" dirty="0">
                <a:solidFill>
                  <a:srgbClr val="2C5DCD"/>
                </a:solidFill>
              </a:rPr>
              <a:t>/</a:t>
            </a:r>
            <a:r>
              <a:rPr lang="en-US" altLang="zh-TW" b="1" dirty="0">
                <a:solidFill>
                  <a:srgbClr val="5918BB"/>
                </a:solidFill>
              </a:rPr>
              <a:t>180</a:t>
            </a:r>
            <a:endParaRPr lang="zh-TW" altLang="en-US" dirty="0"/>
          </a:p>
        </p:txBody>
      </p:sp>
    </p:spTree>
    <p:extLst>
      <p:ext uri="{BB962C8B-B14F-4D97-AF65-F5344CB8AC3E}">
        <p14:creationId xmlns:p14="http://schemas.microsoft.com/office/powerpoint/2010/main" val="1073573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體">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61</TotalTime>
  <Words>431</Words>
  <Application>Microsoft Macintosh PowerPoint</Application>
  <PresentationFormat>寬螢幕</PresentationFormat>
  <Paragraphs>151</Paragraphs>
  <Slides>19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19</vt:i4>
      </vt:variant>
    </vt:vector>
  </HeadingPairs>
  <TitlesOfParts>
    <vt:vector size="24" baseType="lpstr">
      <vt:lpstr>Calibri</vt:lpstr>
      <vt:lpstr>Calibri Light</vt:lpstr>
      <vt:lpstr>新細明體</vt:lpstr>
      <vt:lpstr>Arial</vt:lpstr>
      <vt:lpstr>天體</vt:lpstr>
      <vt:lpstr>鏡面夾角反射之模擬</vt:lpstr>
      <vt:lpstr>研究動機</vt:lpstr>
      <vt:lpstr>研究目的</vt:lpstr>
      <vt:lpstr>研究方法</vt:lpstr>
      <vt:lpstr>模擬與實驗-30度</vt:lpstr>
      <vt:lpstr>模擬與實驗-60度</vt:lpstr>
      <vt:lpstr>模擬與實驗-90度</vt:lpstr>
      <vt:lpstr>模擬與實驗-120度</vt:lpstr>
      <vt:lpstr>如何模擬-自定函數</vt:lpstr>
      <vt:lpstr>如何模擬-基礎設置</vt:lpstr>
      <vt:lpstr>如何模擬-光源設置</vt:lpstr>
      <vt:lpstr>如何模擬-反射核心</vt:lpstr>
      <vt:lpstr>如何模擬-鍵盤操作光源</vt:lpstr>
      <vt:lpstr>如何模擬-鍵盤操作光源</vt:lpstr>
      <vt:lpstr>如何模擬-滑鼠控制夾角</vt:lpstr>
      <vt:lpstr>如何模擬-滑鼠控制夾角</vt:lpstr>
      <vt:lpstr>如何模擬-滑鼠控制夾角</vt:lpstr>
      <vt:lpstr>完整程式碼</vt:lpstr>
      <vt:lpstr>結論</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鏡面夾角反射之模擬</dc:title>
  <dc:creator>Tommy Chiang</dc:creator>
  <cp:lastModifiedBy>Tommy Chiang</cp:lastModifiedBy>
  <cp:revision>6</cp:revision>
  <dcterms:created xsi:type="dcterms:W3CDTF">2017-06-22T02:17:33Z</dcterms:created>
  <dcterms:modified xsi:type="dcterms:W3CDTF">2017-06-22T03:19:14Z</dcterms:modified>
</cp:coreProperties>
</file>