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690"/>
  </p:normalViewPr>
  <p:slideViewPr>
    <p:cSldViewPr snapToGrid="0">
      <p:cViewPr varScale="1">
        <p:scale>
          <a:sx n="151" d="100"/>
          <a:sy n="151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E673-46E5-F848-B559-6263BFBB251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264C-638F-D64E-99F1-9C53B2D8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1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E673-46E5-F848-B559-6263BFBB251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264C-638F-D64E-99F1-9C53B2D8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6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E673-46E5-F848-B559-6263BFBB251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264C-638F-D64E-99F1-9C53B2D8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2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E673-46E5-F848-B559-6263BFBB251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264C-638F-D64E-99F1-9C53B2D8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2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E673-46E5-F848-B559-6263BFBB251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264C-638F-D64E-99F1-9C53B2D8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E673-46E5-F848-B559-6263BFBB251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264C-638F-D64E-99F1-9C53B2D8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9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E673-46E5-F848-B559-6263BFBB251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264C-638F-D64E-99F1-9C53B2D8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4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E673-46E5-F848-B559-6263BFBB251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264C-638F-D64E-99F1-9C53B2D8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2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E673-46E5-F848-B559-6263BFBB251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264C-638F-D64E-99F1-9C53B2D8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E673-46E5-F848-B559-6263BFBB251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264C-638F-D64E-99F1-9C53B2D8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E673-46E5-F848-B559-6263BFBB251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264C-638F-D64E-99F1-9C53B2D8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0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78CE673-46E5-F848-B559-6263BFBB251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A7A264C-638F-D64E-99F1-9C53B2D8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33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oabdall.2000@gmail.com" TargetMode="External"/><Relationship Id="rId2" Type="http://schemas.openxmlformats.org/officeDocument/2006/relationships/hyperlink" Target="mailto:omar.abdalla@vanderbilt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abdall2000/BIMIT_VISTA3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4162-95C2-80E6-EB9B-B2D5DF562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BIMIT VISTA3D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0244A-C50B-9F68-E0A9-C6DF2D1EE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Omar Abdalla and Nicholas Lima</a:t>
            </a:r>
          </a:p>
        </p:txBody>
      </p:sp>
    </p:spTree>
    <p:extLst>
      <p:ext uri="{BB962C8B-B14F-4D97-AF65-F5344CB8AC3E}">
        <p14:creationId xmlns:p14="http://schemas.microsoft.com/office/powerpoint/2010/main" val="50343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3FEB-C465-B462-7083-FF1C153E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Questions/suggestions/bugs?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1AB-D60A-835E-9C6F-7A1BED90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omar.abdalla@vanderbilt.edu</a:t>
            </a:r>
            <a:endParaRPr lang="en-US" dirty="0"/>
          </a:p>
          <a:p>
            <a:r>
              <a:rPr lang="en-US" dirty="0">
                <a:hlinkClick r:id="rId3"/>
              </a:rPr>
              <a:t>oabdall.2000@gmail.com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107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EC96-D22B-FBA0-50AA-8AA5AD43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before using VISTA3D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0732-6884-9D22-41B8-125079BA7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only work for CT</a:t>
            </a:r>
          </a:p>
          <a:p>
            <a:r>
              <a:rPr lang="en-US" dirty="0"/>
              <a:t>The input should be a </a:t>
            </a:r>
            <a:r>
              <a:rPr lang="en-US" dirty="0" err="1"/>
              <a:t>NIfTI</a:t>
            </a:r>
            <a:r>
              <a:rPr lang="en-US" dirty="0"/>
              <a:t> file and ideally compressed (.</a:t>
            </a:r>
            <a:r>
              <a:rPr lang="en-US" dirty="0" err="1"/>
              <a:t>nii.gz</a:t>
            </a:r>
            <a:r>
              <a:rPr lang="en-US" dirty="0"/>
              <a:t>)</a:t>
            </a:r>
          </a:p>
          <a:p>
            <a:r>
              <a:rPr lang="en-US" dirty="0"/>
              <a:t>The output can be in a compressed </a:t>
            </a:r>
            <a:r>
              <a:rPr lang="en-US" dirty="0" err="1"/>
              <a:t>NIfTI</a:t>
            </a:r>
            <a:r>
              <a:rPr lang="en-US" dirty="0"/>
              <a:t> file (default) or DICOM</a:t>
            </a:r>
          </a:p>
          <a:p>
            <a:r>
              <a:rPr lang="en-US" dirty="0"/>
              <a:t>Slicer is a good method to visualize the segmentation</a:t>
            </a:r>
          </a:p>
          <a:p>
            <a:r>
              <a:rPr lang="en-US" dirty="0"/>
              <a:t>The system can run on NVIDIA GPU</a:t>
            </a:r>
          </a:p>
          <a:p>
            <a:r>
              <a:rPr lang="en-US" dirty="0"/>
              <a:t>This tutorial will all occur in the terminal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F484-8D39-EE5A-70A4-27CE6F91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VISTA3D BIMIT edition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602A-4768-49CE-D0D2-B22B003C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the link: </a:t>
            </a:r>
            <a:r>
              <a:rPr lang="en-US" dirty="0">
                <a:hlinkClick r:id="rId2"/>
              </a:rPr>
              <a:t>https://github.com/oabdall2000/BIMIT_VISTA3D</a:t>
            </a:r>
            <a:r>
              <a:rPr lang="en-US" dirty="0"/>
              <a:t> </a:t>
            </a:r>
            <a:endParaRPr lang="en-US" b="1" dirty="0"/>
          </a:p>
          <a:p>
            <a:r>
              <a:rPr lang="en-US" dirty="0"/>
              <a:t>Take a look at the README for all details needed for running the </a:t>
            </a:r>
            <a:r>
              <a:rPr lang="en-US" dirty="0" err="1"/>
              <a:t>segmentator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7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9319-892B-7C60-5587-2DC90ED3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FEB7-E219-2073-ACF4-5CD623EF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</a:t>
            </a:r>
            <a:r>
              <a:rPr lang="en-US" dirty="0" err="1"/>
              <a:t>model_downloader.py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9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89A-4A52-1A03-5A78-D195C8C1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requirements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8A08-8834-4E0F-8AE4-6D21D3551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“pip install -r </a:t>
            </a:r>
            <a:r>
              <a:rPr lang="en-US" dirty="0" err="1"/>
              <a:t>requirements.txt</a:t>
            </a:r>
            <a:r>
              <a:rPr lang="en-US" dirty="0"/>
              <a:t>” in terminal</a:t>
            </a:r>
          </a:p>
          <a:p>
            <a:r>
              <a:rPr lang="en-US" dirty="0"/>
              <a:t>Run “pip install "</a:t>
            </a:r>
            <a:r>
              <a:rPr lang="en-US" dirty="0" err="1"/>
              <a:t>monai</a:t>
            </a:r>
            <a:r>
              <a:rPr lang="en-US" dirty="0"/>
              <a:t>[fire]”” in terminal</a:t>
            </a:r>
          </a:p>
          <a:p>
            <a:r>
              <a:rPr lang="en-US" dirty="0"/>
              <a:t>Run “pip install --upgrade </a:t>
            </a:r>
            <a:r>
              <a:rPr lang="en-US" dirty="0" err="1"/>
              <a:t>monai</a:t>
            </a:r>
            <a:r>
              <a:rPr lang="en-US" dirty="0"/>
              <a:t>” in terminal</a:t>
            </a:r>
          </a:p>
        </p:txBody>
      </p:sp>
    </p:spTree>
    <p:extLst>
      <p:ext uri="{BB962C8B-B14F-4D97-AF65-F5344CB8AC3E}">
        <p14:creationId xmlns:p14="http://schemas.microsoft.com/office/powerpoint/2010/main" val="36361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51E6-0756-6B52-4328-60787280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single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3580-D18D-7475-C93D-E4C17DABA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9102" cy="4351338"/>
          </a:xfrm>
        </p:spPr>
        <p:txBody>
          <a:bodyPr/>
          <a:lstStyle/>
          <a:p>
            <a:r>
              <a:rPr lang="en-US" dirty="0"/>
              <a:t>Important parts:</a:t>
            </a:r>
          </a:p>
          <a:p>
            <a:pPr lvl="1"/>
            <a:r>
              <a:rPr lang="en-US" dirty="0"/>
              <a:t>Image: input directory</a:t>
            </a:r>
          </a:p>
          <a:p>
            <a:pPr lvl="1"/>
            <a:r>
              <a:rPr lang="en-US" dirty="0"/>
              <a:t>Label prompt: the selection of labels</a:t>
            </a:r>
          </a:p>
          <a:p>
            <a:pPr lvl="1"/>
            <a:r>
              <a:rPr lang="en-US" dirty="0" err="1"/>
              <a:t>Output_dir</a:t>
            </a:r>
            <a:r>
              <a:rPr lang="en-US" dirty="0"/>
              <a:t>: output directory</a:t>
            </a:r>
          </a:p>
          <a:p>
            <a:r>
              <a:rPr lang="en-US" dirty="0"/>
              <a:t>To see labels check </a:t>
            </a:r>
            <a:r>
              <a:rPr lang="en-US" dirty="0" err="1"/>
              <a:t>labels.json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A98BA-2CD5-F529-83AB-EEFDD11F8ADD}"/>
              </a:ext>
            </a:extLst>
          </p:cNvPr>
          <p:cNvSpPr txBox="1"/>
          <p:nvPr/>
        </p:nvSpPr>
        <p:spPr>
          <a:xfrm>
            <a:off x="6993566" y="1086961"/>
            <a:ext cx="49680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python -m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monai.bundle</a:t>
            </a:r>
            <a:r>
              <a:rPr lang="en-US" dirty="0">
                <a:effectLst/>
                <a:latin typeface="Helvetica Neue" panose="02000503000000020004" pitchFamily="2" charset="0"/>
              </a:rPr>
              <a:t> run 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    --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config_file</a:t>
            </a:r>
            <a:r>
              <a:rPr lang="en-US" dirty="0">
                <a:effectLst/>
                <a:latin typeface="Helvetica Neue" panose="02000503000000020004" pitchFamily="2" charset="0"/>
              </a:rPr>
              <a:t> configs/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inference.json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    --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input_dict</a:t>
            </a:r>
            <a:r>
              <a:rPr lang="en-US" dirty="0">
                <a:effectLst/>
                <a:latin typeface="Helvetica Neue" panose="02000503000000020004" pitchFamily="2" charset="0"/>
              </a:rPr>
              <a:t> "{'image': '/content/data/2.5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STANDARD.nii.gz</a:t>
            </a:r>
            <a:r>
              <a:rPr lang="en-US" dirty="0">
                <a:effectLst/>
                <a:latin typeface="Helvetica Neue" panose="02000503000000020004" pitchFamily="2" charset="0"/>
              </a:rPr>
              <a:t>', '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label_prompt</a:t>
            </a:r>
            <a:r>
              <a:rPr lang="en-US" dirty="0">
                <a:effectLst/>
                <a:latin typeface="Helvetica Neue" panose="02000503000000020004" pitchFamily="2" charset="0"/>
              </a:rPr>
              <a:t>': [26, 1]}" 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    --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output_dir</a:t>
            </a:r>
            <a:r>
              <a:rPr lang="en-US" dirty="0">
                <a:effectLst/>
                <a:latin typeface="Helvetica Neue" panose="02000503000000020004" pitchFamily="2" charset="0"/>
              </a:rPr>
              <a:t> "/content/output"</a:t>
            </a:r>
          </a:p>
        </p:txBody>
      </p:sp>
    </p:spTree>
    <p:extLst>
      <p:ext uri="{BB962C8B-B14F-4D97-AF65-F5344CB8AC3E}">
        <p14:creationId xmlns:p14="http://schemas.microsoft.com/office/powerpoint/2010/main" val="313532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606F-90E9-7390-51E9-8895BE4AB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266" y="1825625"/>
            <a:ext cx="5234762" cy="4351338"/>
          </a:xfrm>
        </p:spPr>
        <p:txBody>
          <a:bodyPr/>
          <a:lstStyle/>
          <a:p>
            <a:r>
              <a:rPr lang="en-US" dirty="0"/>
              <a:t>New items:</a:t>
            </a:r>
          </a:p>
          <a:p>
            <a:pPr lvl="1"/>
            <a:r>
              <a:rPr lang="en-US" dirty="0"/>
              <a:t>‘points’: a set of points 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point_labels</a:t>
            </a:r>
            <a:r>
              <a:rPr lang="en-US" dirty="0"/>
              <a:t>’: </a:t>
            </a:r>
          </a:p>
          <a:p>
            <a:pPr lvl="2"/>
            <a:r>
              <a:rPr lang="en-US" dirty="0"/>
              <a:t>Three options:</a:t>
            </a:r>
          </a:p>
          <a:p>
            <a:pPr lvl="3"/>
            <a:r>
              <a:rPr lang="en-US" dirty="0"/>
              <a:t>1: Foreground</a:t>
            </a:r>
          </a:p>
          <a:p>
            <a:pPr lvl="3"/>
            <a:r>
              <a:rPr lang="en-US" dirty="0"/>
              <a:t>0: </a:t>
            </a:r>
            <a:r>
              <a:rPr lang="en-US" dirty="0" err="1"/>
              <a:t>Backgournd</a:t>
            </a:r>
            <a:endParaRPr lang="en-US" dirty="0"/>
          </a:p>
          <a:p>
            <a:pPr lvl="3"/>
            <a:r>
              <a:rPr lang="en-US" dirty="0"/>
              <a:t>-1: ignore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9E5F7-0574-22EE-3AE2-BDACF3F4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VISTA 3D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3C2BCE-1386-F290-F745-3ED474784C21}"/>
              </a:ext>
            </a:extLst>
          </p:cNvPr>
          <p:cNvSpPr txBox="1"/>
          <p:nvPr/>
        </p:nvSpPr>
        <p:spPr>
          <a:xfrm>
            <a:off x="5590068" y="1903251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python -m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monai.bundle</a:t>
            </a:r>
            <a:r>
              <a:rPr lang="en-US" dirty="0">
                <a:effectLst/>
                <a:latin typeface="Helvetica Neue" panose="02000503000000020004" pitchFamily="2" charset="0"/>
              </a:rPr>
              <a:t> run 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    --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config_file</a:t>
            </a:r>
            <a:r>
              <a:rPr lang="en-US" dirty="0">
                <a:effectLst/>
                <a:latin typeface="Helvetica Neue" panose="02000503000000020004" pitchFamily="2" charset="0"/>
              </a:rPr>
              <a:t> configs/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inference.json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    --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input_dict</a:t>
            </a:r>
            <a:r>
              <a:rPr lang="en-US" dirty="0">
                <a:effectLst/>
                <a:latin typeface="Helvetica Neue" panose="02000503000000020004" pitchFamily="2" charset="0"/>
              </a:rPr>
              <a:t> "{'image': '/content/data/2.5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STANDARD.nii.gz</a:t>
            </a:r>
            <a:r>
              <a:rPr lang="en-US" dirty="0">
                <a:effectLst/>
                <a:latin typeface="Helvetica Neue" panose="02000503000000020004" pitchFamily="2" charset="0"/>
              </a:rPr>
              <a:t>', 'points': [[257,335,77]], '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point_labels</a:t>
            </a:r>
            <a:r>
              <a:rPr lang="en-US" dirty="0">
                <a:effectLst/>
                <a:latin typeface="Helvetica Neue" panose="02000503000000020004" pitchFamily="2" charset="0"/>
              </a:rPr>
              <a:t>': [1]}" 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    --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output_dir</a:t>
            </a:r>
            <a:r>
              <a:rPr lang="en-US" dirty="0">
                <a:effectLst/>
                <a:latin typeface="Helvetica Neue" panose="02000503000000020004" pitchFamily="2" charset="0"/>
              </a:rPr>
              <a:t> "/content/output"</a:t>
            </a:r>
          </a:p>
        </p:txBody>
      </p:sp>
    </p:spTree>
    <p:extLst>
      <p:ext uri="{BB962C8B-B14F-4D97-AF65-F5344CB8AC3E}">
        <p14:creationId xmlns:p14="http://schemas.microsoft.com/office/powerpoint/2010/main" val="424285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3135-5EF6-0950-2B20-E60266A5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VISTA 3D auto +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5848-D166-1B77-F3A5-E9095CD9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Combine points and auto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DF93AD-EA43-8B2D-9E4B-9E673F9CE4E1}"/>
              </a:ext>
            </a:extLst>
          </p:cNvPr>
          <p:cNvSpPr txBox="1"/>
          <p:nvPr/>
        </p:nvSpPr>
        <p:spPr>
          <a:xfrm>
            <a:off x="6344978" y="2636986"/>
            <a:ext cx="53508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python -m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monai.bundle</a:t>
            </a:r>
            <a:r>
              <a:rPr lang="en-US" dirty="0">
                <a:effectLst/>
                <a:latin typeface="Helvetica Neue" panose="02000503000000020004" pitchFamily="2" charset="0"/>
              </a:rPr>
              <a:t> run 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    --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config_file</a:t>
            </a:r>
            <a:r>
              <a:rPr lang="en-US" dirty="0">
                <a:effectLst/>
                <a:latin typeface="Helvetica Neue" panose="02000503000000020004" pitchFamily="2" charset="0"/>
              </a:rPr>
              <a:t> configs/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inference.json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    --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input_dict</a:t>
            </a:r>
            <a:r>
              <a:rPr lang="en-US" dirty="0">
                <a:effectLst/>
                <a:latin typeface="Helvetica Neue" panose="02000503000000020004" pitchFamily="2" charset="0"/>
              </a:rPr>
              <a:t> "{'image': '/content/data/2.5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STANDARD.nii.gz</a:t>
            </a:r>
            <a:r>
              <a:rPr lang="en-US" dirty="0">
                <a:effectLst/>
                <a:latin typeface="Helvetica Neue" panose="02000503000000020004" pitchFamily="2" charset="0"/>
              </a:rPr>
              <a:t>', '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label_prompt</a:t>
            </a:r>
            <a:r>
              <a:rPr lang="en-US" dirty="0">
                <a:effectLst/>
                <a:latin typeface="Helvetica Neue" panose="02000503000000020004" pitchFamily="2" charset="0"/>
              </a:rPr>
              <a:t>': [26], 'points': [[257,335,77]], '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point_labels</a:t>
            </a:r>
            <a:r>
              <a:rPr lang="en-US" dirty="0">
                <a:effectLst/>
                <a:latin typeface="Helvetica Neue" panose="02000503000000020004" pitchFamily="2" charset="0"/>
              </a:rPr>
              <a:t>': [1]}" 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    --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output_dir</a:t>
            </a:r>
            <a:r>
              <a:rPr lang="en-US" dirty="0">
                <a:effectLst/>
                <a:latin typeface="Helvetica Neue" panose="02000503000000020004" pitchFamily="2" charset="0"/>
              </a:rPr>
              <a:t> "/content/output"</a:t>
            </a:r>
          </a:p>
        </p:txBody>
      </p:sp>
    </p:spTree>
    <p:extLst>
      <p:ext uri="{BB962C8B-B14F-4D97-AF65-F5344CB8AC3E}">
        <p14:creationId xmlns:p14="http://schemas.microsoft.com/office/powerpoint/2010/main" val="253653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11D9-16ED-738C-9751-C3246E23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37BB-9334-2927-0AF4-D65EEF09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Differences:</a:t>
            </a:r>
          </a:p>
          <a:p>
            <a:pPr lvl="1"/>
            <a:r>
              <a:rPr lang="en-US" dirty="0" err="1"/>
              <a:t>Input_dir</a:t>
            </a:r>
            <a:r>
              <a:rPr lang="en-US" dirty="0"/>
              <a:t>: should be a folder of .</a:t>
            </a:r>
            <a:r>
              <a:rPr lang="en-US" dirty="0" err="1"/>
              <a:t>nii.gz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Can’t do points like single inference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0F826-FDDB-8A8E-DDEE-46A3CA8D344C}"/>
              </a:ext>
            </a:extLst>
          </p:cNvPr>
          <p:cNvSpPr txBox="1"/>
          <p:nvPr/>
        </p:nvSpPr>
        <p:spPr>
          <a:xfrm>
            <a:off x="6096000" y="2828835"/>
            <a:ext cx="57996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python -m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monai.bundle</a:t>
            </a:r>
            <a:r>
              <a:rPr lang="en-US" dirty="0">
                <a:effectLst/>
                <a:latin typeface="Helvetica Neue" panose="02000503000000020004" pitchFamily="2" charset="0"/>
              </a:rPr>
              <a:t> run   --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config_file</a:t>
            </a:r>
            <a:r>
              <a:rPr lang="en-US" dirty="0">
                <a:effectLst/>
                <a:latin typeface="Helvetica Neue" panose="02000503000000020004" pitchFamily="2" charset="0"/>
              </a:rPr>
              <a:t>="['configs/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inference.json</a:t>
            </a:r>
            <a:r>
              <a:rPr lang="en-US" dirty="0">
                <a:effectLst/>
                <a:latin typeface="Helvetica Neue" panose="02000503000000020004" pitchFamily="2" charset="0"/>
              </a:rPr>
              <a:t>', 'configs/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batch_inference.json</a:t>
            </a:r>
            <a:r>
              <a:rPr lang="en-US" dirty="0">
                <a:effectLst/>
                <a:latin typeface="Helvetica Neue" panose="02000503000000020004" pitchFamily="2" charset="0"/>
              </a:rPr>
              <a:t>']"   --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input_dir</a:t>
            </a:r>
            <a:r>
              <a:rPr lang="en-US" dirty="0">
                <a:effectLst/>
                <a:latin typeface="Helvetica Neue" panose="02000503000000020004" pitchFamily="2" charset="0"/>
              </a:rPr>
              <a:t>="/content/data"   --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output_dir</a:t>
            </a:r>
            <a:r>
              <a:rPr lang="en-US" dirty="0">
                <a:effectLst/>
                <a:latin typeface="Helvetica Neue" panose="02000503000000020004" pitchFamily="2" charset="0"/>
              </a:rPr>
              <a:t>="/content/output"</a:t>
            </a:r>
          </a:p>
        </p:txBody>
      </p:sp>
    </p:spTree>
    <p:extLst>
      <p:ext uri="{BB962C8B-B14F-4D97-AF65-F5344CB8AC3E}">
        <p14:creationId xmlns:p14="http://schemas.microsoft.com/office/powerpoint/2010/main" val="294897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491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Helvetica Neue</vt:lpstr>
      <vt:lpstr>Office Theme</vt:lpstr>
      <vt:lpstr>BIMIT VISTA3D</vt:lpstr>
      <vt:lpstr>Notes before using VISTA3D</vt:lpstr>
      <vt:lpstr>Download VISTA3D BIMIT edition from Github</vt:lpstr>
      <vt:lpstr>Download the model</vt:lpstr>
      <vt:lpstr>Download requirements to run</vt:lpstr>
      <vt:lpstr>Run single inference</vt:lpstr>
      <vt:lpstr>VISTA 3D point</vt:lpstr>
      <vt:lpstr>VISTA 3D auto + point</vt:lpstr>
      <vt:lpstr>Batch inference</vt:lpstr>
      <vt:lpstr>Questions/suggestions/bugs?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Abdelrahma Abdalla</dc:creator>
  <cp:lastModifiedBy>Omar Abdelrahma Abdalla</cp:lastModifiedBy>
  <cp:revision>26</cp:revision>
  <dcterms:created xsi:type="dcterms:W3CDTF">2025-01-21T21:25:06Z</dcterms:created>
  <dcterms:modified xsi:type="dcterms:W3CDTF">2025-01-22T04:14:12Z</dcterms:modified>
</cp:coreProperties>
</file>