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6" r:id="rId4"/>
    <p:sldId id="262" r:id="rId5"/>
    <p:sldId id="264" r:id="rId6"/>
    <p:sldId id="260" r:id="rId7"/>
    <p:sldId id="287" r:id="rId8"/>
    <p:sldId id="261" r:id="rId9"/>
    <p:sldId id="288" r:id="rId10"/>
    <p:sldId id="290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4" r:id="rId23"/>
    <p:sldId id="285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53"/>
    <a:srgbClr val="00559A"/>
    <a:srgbClr val="13E248"/>
    <a:srgbClr val="7AA6CA"/>
    <a:srgbClr val="33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510CA-6C5E-4B27-A493-321C7F08B729}" v="7" dt="2020-09-23T15:25:48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24"/>
  </p:normalViewPr>
  <p:slideViewPr>
    <p:cSldViewPr snapToGrid="0" snapToObjects="1" showGuides="1">
      <p:cViewPr>
        <p:scale>
          <a:sx n="100" d="100"/>
          <a:sy n="100" d="100"/>
        </p:scale>
        <p:origin x="1062" y="174"/>
      </p:cViewPr>
      <p:guideLst>
        <p:guide orient="horz" pos="2160"/>
        <p:guide pos="384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Green" userId="672f28d0-d401-42c3-a094-a4ac12cbbd9c" providerId="ADAL" clId="{9201BEAA-3E94-4B6B-B34C-A1C711E7B4F9}"/>
    <pc:docChg chg="undo custSel modSld sldOrd modMainMaster">
      <pc:chgData name="Matt Green" userId="672f28d0-d401-42c3-a094-a4ac12cbbd9c" providerId="ADAL" clId="{9201BEAA-3E94-4B6B-B34C-A1C711E7B4F9}" dt="2020-09-23T15:26:14.207" v="185" actId="1076"/>
      <pc:docMkLst>
        <pc:docMk/>
      </pc:docMkLst>
      <pc:sldChg chg="addSp modSp mod setBg">
        <pc:chgData name="Matt Green" userId="672f28d0-d401-42c3-a094-a4ac12cbbd9c" providerId="ADAL" clId="{9201BEAA-3E94-4B6B-B34C-A1C711E7B4F9}" dt="2020-09-23T15:18:27.136" v="98" actId="2711"/>
        <pc:sldMkLst>
          <pc:docMk/>
          <pc:sldMk cId="971825532" sldId="256"/>
        </pc:sldMkLst>
        <pc:spChg chg="mod">
          <ac:chgData name="Matt Green" userId="672f28d0-d401-42c3-a094-a4ac12cbbd9c" providerId="ADAL" clId="{9201BEAA-3E94-4B6B-B34C-A1C711E7B4F9}" dt="2020-09-23T15:17:36.352" v="94" actId="2711"/>
          <ac:spMkLst>
            <pc:docMk/>
            <pc:sldMk cId="971825532" sldId="256"/>
            <ac:spMk id="3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18:27.136" v="98" actId="2711"/>
          <ac:spMkLst>
            <pc:docMk/>
            <pc:sldMk cId="971825532" sldId="256"/>
            <ac:spMk id="4" creationId="{00000000-0000-0000-0000-000000000000}"/>
          </ac:spMkLst>
        </pc:spChg>
        <pc:picChg chg="add mod modCrop">
          <ac:chgData name="Matt Green" userId="672f28d0-d401-42c3-a094-a4ac12cbbd9c" providerId="ADAL" clId="{9201BEAA-3E94-4B6B-B34C-A1C711E7B4F9}" dt="2020-09-23T15:10:11.290" v="12" actId="732"/>
          <ac:picMkLst>
            <pc:docMk/>
            <pc:sldMk cId="971825532" sldId="256"/>
            <ac:picMk id="5" creationId="{8EB8B549-1F99-4316-9403-67169A9BC2D7}"/>
          </ac:picMkLst>
        </pc:picChg>
      </pc:sldChg>
      <pc:sldChg chg="modSp mod">
        <pc:chgData name="Matt Green" userId="672f28d0-d401-42c3-a094-a4ac12cbbd9c" providerId="ADAL" clId="{9201BEAA-3E94-4B6B-B34C-A1C711E7B4F9}" dt="2020-09-23T15:19:31.772" v="139" actId="2711"/>
        <pc:sldMkLst>
          <pc:docMk/>
          <pc:sldMk cId="1002617894" sldId="257"/>
        </pc:sldMkLst>
        <pc:spChg chg="mod">
          <ac:chgData name="Matt Green" userId="672f28d0-d401-42c3-a094-a4ac12cbbd9c" providerId="ADAL" clId="{9201BEAA-3E94-4B6B-B34C-A1C711E7B4F9}" dt="2020-09-23T15:19:17.202" v="136" actId="2711"/>
          <ac:spMkLst>
            <pc:docMk/>
            <pc:sldMk cId="1002617894" sldId="257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19:31.772" v="139" actId="2711"/>
          <ac:spMkLst>
            <pc:docMk/>
            <pc:sldMk cId="1002617894" sldId="257"/>
            <ac:spMk id="5" creationId="{00000000-0000-0000-0000-000000000000}"/>
          </ac:spMkLst>
        </pc:spChg>
        <pc:picChg chg="mod">
          <ac:chgData name="Matt Green" userId="672f28d0-d401-42c3-a094-a4ac12cbbd9c" providerId="ADAL" clId="{9201BEAA-3E94-4B6B-B34C-A1C711E7B4F9}" dt="2020-09-23T15:18:56.550" v="135" actId="1035"/>
          <ac:picMkLst>
            <pc:docMk/>
            <pc:sldMk cId="1002617894" sldId="257"/>
            <ac:picMk id="4" creationId="{00000000-0000-0000-0000-000000000000}"/>
          </ac:picMkLst>
        </pc:picChg>
      </pc:sldChg>
      <pc:sldChg chg="modSp mod">
        <pc:chgData name="Matt Green" userId="672f28d0-d401-42c3-a094-a4ac12cbbd9c" providerId="ADAL" clId="{9201BEAA-3E94-4B6B-B34C-A1C711E7B4F9}" dt="2020-09-23T15:21:03.154" v="149" actId="2711"/>
        <pc:sldMkLst>
          <pc:docMk/>
          <pc:sldMk cId="2107146071" sldId="260"/>
        </pc:sldMkLst>
        <pc:spChg chg="mod">
          <ac:chgData name="Matt Green" userId="672f28d0-d401-42c3-a094-a4ac12cbbd9c" providerId="ADAL" clId="{9201BEAA-3E94-4B6B-B34C-A1C711E7B4F9}" dt="2020-09-23T15:20:49.210" v="147" actId="14100"/>
          <ac:spMkLst>
            <pc:docMk/>
            <pc:sldMk cId="2107146071" sldId="260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0:56.271" v="148" actId="2711"/>
          <ac:spMkLst>
            <pc:docMk/>
            <pc:sldMk cId="2107146071" sldId="260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03.154" v="149" actId="2711"/>
          <ac:spMkLst>
            <pc:docMk/>
            <pc:sldMk cId="2107146071" sldId="260"/>
            <ac:spMk id="6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03.154" v="149" actId="2711"/>
          <ac:spMkLst>
            <pc:docMk/>
            <pc:sldMk cId="2107146071" sldId="260"/>
            <ac:spMk id="8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1:39.549" v="153" actId="2711"/>
        <pc:sldMkLst>
          <pc:docMk/>
          <pc:sldMk cId="1184988314" sldId="261"/>
        </pc:sldMkLst>
        <pc:spChg chg="mod">
          <ac:chgData name="Matt Green" userId="672f28d0-d401-42c3-a094-a4ac12cbbd9c" providerId="ADAL" clId="{9201BEAA-3E94-4B6B-B34C-A1C711E7B4F9}" dt="2020-09-23T15:21:39.549" v="153" actId="2711"/>
          <ac:spMkLst>
            <pc:docMk/>
            <pc:sldMk cId="1184988314" sldId="261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34.937" v="152" actId="2711"/>
          <ac:spMkLst>
            <pc:docMk/>
            <pc:sldMk cId="1184988314" sldId="261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0:04.719" v="143" actId="2711"/>
        <pc:sldMkLst>
          <pc:docMk/>
          <pc:sldMk cId="1816759046" sldId="262"/>
        </pc:sldMkLst>
        <pc:spChg chg="mod">
          <ac:chgData name="Matt Green" userId="672f28d0-d401-42c3-a094-a4ac12cbbd9c" providerId="ADAL" clId="{9201BEAA-3E94-4B6B-B34C-A1C711E7B4F9}" dt="2020-09-23T15:20:04.719" v="143" actId="2711"/>
          <ac:spMkLst>
            <pc:docMk/>
            <pc:sldMk cId="1816759046" sldId="262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19:55.499" v="142" actId="2711"/>
          <ac:spMkLst>
            <pc:docMk/>
            <pc:sldMk cId="1816759046" sldId="262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0:28.394" v="145" actId="2711"/>
        <pc:sldMkLst>
          <pc:docMk/>
          <pc:sldMk cId="579823645" sldId="264"/>
        </pc:sldMkLst>
        <pc:spChg chg="mod">
          <ac:chgData name="Matt Green" userId="672f28d0-d401-42c3-a094-a4ac12cbbd9c" providerId="ADAL" clId="{9201BEAA-3E94-4B6B-B34C-A1C711E7B4F9}" dt="2020-09-23T15:20:19.891" v="144" actId="2711"/>
          <ac:spMkLst>
            <pc:docMk/>
            <pc:sldMk cId="579823645" sldId="264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0:28.394" v="145" actId="2711"/>
          <ac:spMkLst>
            <pc:docMk/>
            <pc:sldMk cId="579823645" sldId="264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0:28.394" v="145" actId="2711"/>
          <ac:spMkLst>
            <pc:docMk/>
            <pc:sldMk cId="579823645" sldId="264"/>
            <ac:spMk id="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0:28.394" v="145" actId="2711"/>
          <ac:spMkLst>
            <pc:docMk/>
            <pc:sldMk cId="579823645" sldId="264"/>
            <ac:spMk id="11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0:28.394" v="145" actId="2711"/>
          <ac:spMkLst>
            <pc:docMk/>
            <pc:sldMk cId="579823645" sldId="264"/>
            <ac:spMk id="1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0:28.394" v="145" actId="2711"/>
          <ac:spMkLst>
            <pc:docMk/>
            <pc:sldMk cId="579823645" sldId="264"/>
            <ac:spMk id="20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0:28.394" v="145" actId="2711"/>
          <ac:spMkLst>
            <pc:docMk/>
            <pc:sldMk cId="579823645" sldId="264"/>
            <ac:spMk id="21" creationId="{00000000-0000-0000-0000-000000000000}"/>
          </ac:spMkLst>
        </pc:spChg>
      </pc:sldChg>
      <pc:sldChg chg="addSp delSp modSp mod ord modClrScheme chgLayout">
        <pc:chgData name="Matt Green" userId="672f28d0-d401-42c3-a094-a4ac12cbbd9c" providerId="ADAL" clId="{9201BEAA-3E94-4B6B-B34C-A1C711E7B4F9}" dt="2020-09-23T15:24:58.258" v="170" actId="2711"/>
        <pc:sldMkLst>
          <pc:docMk/>
          <pc:sldMk cId="1561243128" sldId="284"/>
        </pc:sldMkLst>
        <pc:spChg chg="mod">
          <ac:chgData name="Matt Green" userId="672f28d0-d401-42c3-a094-a4ac12cbbd9c" providerId="ADAL" clId="{9201BEAA-3E94-4B6B-B34C-A1C711E7B4F9}" dt="2020-09-23T15:24:58.258" v="170" actId="2711"/>
          <ac:spMkLst>
            <pc:docMk/>
            <pc:sldMk cId="1561243128" sldId="284"/>
            <ac:spMk id="2" creationId="{00000000-0000-0000-0000-000000000000}"/>
          </ac:spMkLst>
        </pc:spChg>
        <pc:picChg chg="add del mod">
          <ac:chgData name="Matt Green" userId="672f28d0-d401-42c3-a094-a4ac12cbbd9c" providerId="ADAL" clId="{9201BEAA-3E94-4B6B-B34C-A1C711E7B4F9}" dt="2020-09-23T15:14:26.735" v="73" actId="478"/>
          <ac:picMkLst>
            <pc:docMk/>
            <pc:sldMk cId="1561243128" sldId="284"/>
            <ac:picMk id="3" creationId="{01C2572F-449C-4352-BDA0-51A7A67F6C56}"/>
          </ac:picMkLst>
        </pc:picChg>
      </pc:sldChg>
      <pc:sldChg chg="modSp mod">
        <pc:chgData name="Matt Green" userId="672f28d0-d401-42c3-a094-a4ac12cbbd9c" providerId="ADAL" clId="{9201BEAA-3E94-4B6B-B34C-A1C711E7B4F9}" dt="2020-09-23T15:25:10.283" v="171" actId="2711"/>
        <pc:sldMkLst>
          <pc:docMk/>
          <pc:sldMk cId="481191384" sldId="285"/>
        </pc:sldMkLst>
        <pc:spChg chg="mod">
          <ac:chgData name="Matt Green" userId="672f28d0-d401-42c3-a094-a4ac12cbbd9c" providerId="ADAL" clId="{9201BEAA-3E94-4B6B-B34C-A1C711E7B4F9}" dt="2020-09-23T15:25:10.283" v="171" actId="2711"/>
          <ac:spMkLst>
            <pc:docMk/>
            <pc:sldMk cId="481191384" sldId="285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5:10.283" v="171" actId="2711"/>
          <ac:spMkLst>
            <pc:docMk/>
            <pc:sldMk cId="481191384" sldId="285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19:45.419" v="141" actId="2711"/>
        <pc:sldMkLst>
          <pc:docMk/>
          <pc:sldMk cId="2079811463" sldId="286"/>
        </pc:sldMkLst>
        <pc:spChg chg="mod">
          <ac:chgData name="Matt Green" userId="672f28d0-d401-42c3-a094-a4ac12cbbd9c" providerId="ADAL" clId="{9201BEAA-3E94-4B6B-B34C-A1C711E7B4F9}" dt="2020-09-23T15:19:40.855" v="140" actId="2711"/>
          <ac:spMkLst>
            <pc:docMk/>
            <pc:sldMk cId="2079811463" sldId="286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19:45.419" v="141" actId="2711"/>
          <ac:spMkLst>
            <pc:docMk/>
            <pc:sldMk cId="2079811463" sldId="286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19:45.419" v="141" actId="2711"/>
          <ac:spMkLst>
            <pc:docMk/>
            <pc:sldMk cId="2079811463" sldId="286"/>
            <ac:spMk id="9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1:20.462" v="151" actId="2711"/>
        <pc:sldMkLst>
          <pc:docMk/>
          <pc:sldMk cId="1670903251" sldId="287"/>
        </pc:sldMkLst>
        <pc:spChg chg="mod">
          <ac:chgData name="Matt Green" userId="672f28d0-d401-42c3-a094-a4ac12cbbd9c" providerId="ADAL" clId="{9201BEAA-3E94-4B6B-B34C-A1C711E7B4F9}" dt="2020-09-23T15:21:12.292" v="150" actId="2711"/>
          <ac:spMkLst>
            <pc:docMk/>
            <pc:sldMk cId="1670903251" sldId="287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20.462" v="151" actId="2711"/>
          <ac:spMkLst>
            <pc:docMk/>
            <pc:sldMk cId="1670903251" sldId="287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20.462" v="151" actId="2711"/>
          <ac:spMkLst>
            <pc:docMk/>
            <pc:sldMk cId="1670903251" sldId="287"/>
            <ac:spMk id="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20.462" v="151" actId="2711"/>
          <ac:spMkLst>
            <pc:docMk/>
            <pc:sldMk cId="1670903251" sldId="287"/>
            <ac:spMk id="11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20.462" v="151" actId="2711"/>
          <ac:spMkLst>
            <pc:docMk/>
            <pc:sldMk cId="1670903251" sldId="287"/>
            <ac:spMk id="1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20.462" v="151" actId="2711"/>
          <ac:spMkLst>
            <pc:docMk/>
            <pc:sldMk cId="1670903251" sldId="287"/>
            <ac:spMk id="20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1:20.462" v="151" actId="2711"/>
          <ac:spMkLst>
            <pc:docMk/>
            <pc:sldMk cId="1670903251" sldId="287"/>
            <ac:spMk id="21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2:21.562" v="155" actId="2711"/>
        <pc:sldMkLst>
          <pc:docMk/>
          <pc:sldMk cId="1210975858" sldId="288"/>
        </pc:sldMkLst>
        <pc:spChg chg="mod">
          <ac:chgData name="Matt Green" userId="672f28d0-d401-42c3-a094-a4ac12cbbd9c" providerId="ADAL" clId="{9201BEAA-3E94-4B6B-B34C-A1C711E7B4F9}" dt="2020-09-23T15:21:51.724" v="154" actId="2711"/>
          <ac:spMkLst>
            <pc:docMk/>
            <pc:sldMk cId="1210975858" sldId="288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21.562" v="155" actId="2711"/>
          <ac:spMkLst>
            <pc:docMk/>
            <pc:sldMk cId="1210975858" sldId="288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21.562" v="155" actId="2711"/>
          <ac:spMkLst>
            <pc:docMk/>
            <pc:sldMk cId="1210975858" sldId="288"/>
            <ac:spMk id="26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21.562" v="155" actId="2711"/>
          <ac:spMkLst>
            <pc:docMk/>
            <pc:sldMk cId="1210975858" sldId="288"/>
            <ac:spMk id="2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21.562" v="155" actId="2711"/>
          <ac:spMkLst>
            <pc:docMk/>
            <pc:sldMk cId="1210975858" sldId="288"/>
            <ac:spMk id="30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21.562" v="155" actId="2711"/>
          <ac:spMkLst>
            <pc:docMk/>
            <pc:sldMk cId="1210975858" sldId="288"/>
            <ac:spMk id="31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21.562" v="155" actId="2711"/>
          <ac:spMkLst>
            <pc:docMk/>
            <pc:sldMk cId="1210975858" sldId="288"/>
            <ac:spMk id="3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21.562" v="155" actId="2711"/>
          <ac:spMkLst>
            <pc:docMk/>
            <pc:sldMk cId="1210975858" sldId="288"/>
            <ac:spMk id="33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2:42.093" v="157" actId="2711"/>
        <pc:sldMkLst>
          <pc:docMk/>
          <pc:sldMk cId="1469307538" sldId="290"/>
        </pc:sldMkLst>
        <pc:spChg chg="mod">
          <ac:chgData name="Matt Green" userId="672f28d0-d401-42c3-a094-a4ac12cbbd9c" providerId="ADAL" clId="{9201BEAA-3E94-4B6B-B34C-A1C711E7B4F9}" dt="2020-09-23T15:22:35.180" v="156" actId="2711"/>
          <ac:spMkLst>
            <pc:docMk/>
            <pc:sldMk cId="1469307538" sldId="290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42.093" v="157" actId="2711"/>
          <ac:spMkLst>
            <pc:docMk/>
            <pc:sldMk cId="1469307538" sldId="290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3:16.465" v="160" actId="20577"/>
        <pc:sldMkLst>
          <pc:docMk/>
          <pc:sldMk cId="1221375820" sldId="291"/>
        </pc:sldMkLst>
        <pc:spChg chg="mod">
          <ac:chgData name="Matt Green" userId="672f28d0-d401-42c3-a094-a4ac12cbbd9c" providerId="ADAL" clId="{9201BEAA-3E94-4B6B-B34C-A1C711E7B4F9}" dt="2020-09-23T15:23:10.373" v="159" actId="2711"/>
          <ac:spMkLst>
            <pc:docMk/>
            <pc:sldMk cId="1221375820" sldId="291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16.465" v="160" actId="20577"/>
          <ac:spMkLst>
            <pc:docMk/>
            <pc:sldMk cId="1221375820" sldId="291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2:56.652" v="158" actId="2711"/>
        <pc:sldMkLst>
          <pc:docMk/>
          <pc:sldMk cId="1506985872" sldId="292"/>
        </pc:sldMkLst>
        <pc:spChg chg="mod">
          <ac:chgData name="Matt Green" userId="672f28d0-d401-42c3-a094-a4ac12cbbd9c" providerId="ADAL" clId="{9201BEAA-3E94-4B6B-B34C-A1C711E7B4F9}" dt="2020-09-23T15:22:56.652" v="158" actId="2711"/>
          <ac:spMkLst>
            <pc:docMk/>
            <pc:sldMk cId="1506985872" sldId="292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56.652" v="158" actId="2711"/>
          <ac:spMkLst>
            <pc:docMk/>
            <pc:sldMk cId="1506985872" sldId="292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56.652" v="158" actId="2711"/>
          <ac:spMkLst>
            <pc:docMk/>
            <pc:sldMk cId="1506985872" sldId="292"/>
            <ac:spMk id="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56.652" v="158" actId="2711"/>
          <ac:spMkLst>
            <pc:docMk/>
            <pc:sldMk cId="1506985872" sldId="292"/>
            <ac:spMk id="11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56.652" v="158" actId="2711"/>
          <ac:spMkLst>
            <pc:docMk/>
            <pc:sldMk cId="1506985872" sldId="292"/>
            <ac:spMk id="1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56.652" v="158" actId="2711"/>
          <ac:spMkLst>
            <pc:docMk/>
            <pc:sldMk cId="1506985872" sldId="292"/>
            <ac:spMk id="20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2:56.652" v="158" actId="2711"/>
          <ac:spMkLst>
            <pc:docMk/>
            <pc:sldMk cId="1506985872" sldId="292"/>
            <ac:spMk id="21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3:26.141" v="161" actId="2711"/>
        <pc:sldMkLst>
          <pc:docMk/>
          <pc:sldMk cId="643367031" sldId="293"/>
        </pc:sldMkLst>
        <pc:spChg chg="mod">
          <ac:chgData name="Matt Green" userId="672f28d0-d401-42c3-a094-a4ac12cbbd9c" providerId="ADAL" clId="{9201BEAA-3E94-4B6B-B34C-A1C711E7B4F9}" dt="2020-09-23T15:23:26.141" v="161" actId="2711"/>
          <ac:spMkLst>
            <pc:docMk/>
            <pc:sldMk cId="643367031" sldId="293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26.141" v="161" actId="2711"/>
          <ac:spMkLst>
            <pc:docMk/>
            <pc:sldMk cId="643367031" sldId="293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3:35.487" v="162" actId="2711"/>
        <pc:sldMkLst>
          <pc:docMk/>
          <pc:sldMk cId="322447372" sldId="294"/>
        </pc:sldMkLst>
        <pc:spChg chg="mod">
          <ac:chgData name="Matt Green" userId="672f28d0-d401-42c3-a094-a4ac12cbbd9c" providerId="ADAL" clId="{9201BEAA-3E94-4B6B-B34C-A1C711E7B4F9}" dt="2020-09-23T15:23:35.487" v="162" actId="2711"/>
          <ac:spMkLst>
            <pc:docMk/>
            <pc:sldMk cId="322447372" sldId="294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35.487" v="162" actId="2711"/>
          <ac:spMkLst>
            <pc:docMk/>
            <pc:sldMk cId="322447372" sldId="294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3:47.827" v="163" actId="2711"/>
        <pc:sldMkLst>
          <pc:docMk/>
          <pc:sldMk cId="1271739823" sldId="295"/>
        </pc:sldMkLst>
        <pc:spChg chg="mod">
          <ac:chgData name="Matt Green" userId="672f28d0-d401-42c3-a094-a4ac12cbbd9c" providerId="ADAL" clId="{9201BEAA-3E94-4B6B-B34C-A1C711E7B4F9}" dt="2020-09-23T15:23:47.827" v="163" actId="2711"/>
          <ac:spMkLst>
            <pc:docMk/>
            <pc:sldMk cId="1271739823" sldId="295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47.827" v="163" actId="2711"/>
          <ac:spMkLst>
            <pc:docMk/>
            <pc:sldMk cId="1271739823" sldId="295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47.827" v="163" actId="2711"/>
          <ac:spMkLst>
            <pc:docMk/>
            <pc:sldMk cId="1271739823" sldId="295"/>
            <ac:spMk id="9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47.827" v="163" actId="2711"/>
          <ac:spMkLst>
            <pc:docMk/>
            <pc:sldMk cId="1271739823" sldId="295"/>
            <ac:spMk id="10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47.827" v="163" actId="2711"/>
          <ac:spMkLst>
            <pc:docMk/>
            <pc:sldMk cId="1271739823" sldId="295"/>
            <ac:spMk id="1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47.827" v="163" actId="2711"/>
          <ac:spMkLst>
            <pc:docMk/>
            <pc:sldMk cId="1271739823" sldId="295"/>
            <ac:spMk id="13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3:47.827" v="163" actId="2711"/>
          <ac:spMkLst>
            <pc:docMk/>
            <pc:sldMk cId="1271739823" sldId="295"/>
            <ac:spMk id="19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4:04.308" v="164" actId="2711"/>
        <pc:sldMkLst>
          <pc:docMk/>
          <pc:sldMk cId="559187092" sldId="296"/>
        </pc:sldMkLst>
        <pc:spChg chg="mod">
          <ac:chgData name="Matt Green" userId="672f28d0-d401-42c3-a094-a4ac12cbbd9c" providerId="ADAL" clId="{9201BEAA-3E94-4B6B-B34C-A1C711E7B4F9}" dt="2020-09-23T15:24:04.308" v="164" actId="2711"/>
          <ac:spMkLst>
            <pc:docMk/>
            <pc:sldMk cId="559187092" sldId="296"/>
            <ac:spMk id="2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4:17.230" v="165" actId="2711"/>
        <pc:sldMkLst>
          <pc:docMk/>
          <pc:sldMk cId="956125157" sldId="297"/>
        </pc:sldMkLst>
        <pc:spChg chg="mod">
          <ac:chgData name="Matt Green" userId="672f28d0-d401-42c3-a094-a4ac12cbbd9c" providerId="ADAL" clId="{9201BEAA-3E94-4B6B-B34C-A1C711E7B4F9}" dt="2020-09-23T15:24:17.230" v="165" actId="2711"/>
          <ac:spMkLst>
            <pc:docMk/>
            <pc:sldMk cId="956125157" sldId="297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4:17.230" v="165" actId="2711"/>
          <ac:spMkLst>
            <pc:docMk/>
            <pc:sldMk cId="956125157" sldId="297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4:17.230" v="165" actId="2711"/>
          <ac:spMkLst>
            <pc:docMk/>
            <pc:sldMk cId="956125157" sldId="297"/>
            <ac:spMk id="12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4:26.101" v="166" actId="2711"/>
        <pc:sldMkLst>
          <pc:docMk/>
          <pc:sldMk cId="642965759" sldId="298"/>
        </pc:sldMkLst>
        <pc:spChg chg="mod">
          <ac:chgData name="Matt Green" userId="672f28d0-d401-42c3-a094-a4ac12cbbd9c" providerId="ADAL" clId="{9201BEAA-3E94-4B6B-B34C-A1C711E7B4F9}" dt="2020-09-23T15:24:26.101" v="166" actId="2711"/>
          <ac:spMkLst>
            <pc:docMk/>
            <pc:sldMk cId="642965759" sldId="298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4:26.101" v="166" actId="2711"/>
          <ac:spMkLst>
            <pc:docMk/>
            <pc:sldMk cId="642965759" sldId="298"/>
            <ac:spMk id="5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4:26.101" v="166" actId="2711"/>
          <ac:spMkLst>
            <pc:docMk/>
            <pc:sldMk cId="642965759" sldId="298"/>
            <ac:spMk id="12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4:34.043" v="167" actId="2711"/>
        <pc:sldMkLst>
          <pc:docMk/>
          <pc:sldMk cId="1973484855" sldId="299"/>
        </pc:sldMkLst>
        <pc:spChg chg="mod">
          <ac:chgData name="Matt Green" userId="672f28d0-d401-42c3-a094-a4ac12cbbd9c" providerId="ADAL" clId="{9201BEAA-3E94-4B6B-B34C-A1C711E7B4F9}" dt="2020-09-23T15:24:34.043" v="167" actId="2711"/>
          <ac:spMkLst>
            <pc:docMk/>
            <pc:sldMk cId="1973484855" sldId="299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4:34.043" v="167" actId="2711"/>
          <ac:spMkLst>
            <pc:docMk/>
            <pc:sldMk cId="1973484855" sldId="299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4:41.832" v="168" actId="2711"/>
        <pc:sldMkLst>
          <pc:docMk/>
          <pc:sldMk cId="1273038375" sldId="300"/>
        </pc:sldMkLst>
        <pc:spChg chg="mod">
          <ac:chgData name="Matt Green" userId="672f28d0-d401-42c3-a094-a4ac12cbbd9c" providerId="ADAL" clId="{9201BEAA-3E94-4B6B-B34C-A1C711E7B4F9}" dt="2020-09-23T15:24:41.832" v="168" actId="2711"/>
          <ac:spMkLst>
            <pc:docMk/>
            <pc:sldMk cId="1273038375" sldId="300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4:41.832" v="168" actId="2711"/>
          <ac:spMkLst>
            <pc:docMk/>
            <pc:sldMk cId="1273038375" sldId="300"/>
            <ac:spMk id="5" creationId="{00000000-0000-0000-0000-000000000000}"/>
          </ac:spMkLst>
        </pc:spChg>
      </pc:sldChg>
      <pc:sldChg chg="modSp mod">
        <pc:chgData name="Matt Green" userId="672f28d0-d401-42c3-a094-a4ac12cbbd9c" providerId="ADAL" clId="{9201BEAA-3E94-4B6B-B34C-A1C711E7B4F9}" dt="2020-09-23T15:24:49.564" v="169" actId="2711"/>
        <pc:sldMkLst>
          <pc:docMk/>
          <pc:sldMk cId="1092030938" sldId="301"/>
        </pc:sldMkLst>
        <pc:spChg chg="mod">
          <ac:chgData name="Matt Green" userId="672f28d0-d401-42c3-a094-a4ac12cbbd9c" providerId="ADAL" clId="{9201BEAA-3E94-4B6B-B34C-A1C711E7B4F9}" dt="2020-09-23T15:24:49.564" v="169" actId="2711"/>
          <ac:spMkLst>
            <pc:docMk/>
            <pc:sldMk cId="1092030938" sldId="301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24:49.564" v="169" actId="2711"/>
          <ac:spMkLst>
            <pc:docMk/>
            <pc:sldMk cId="1092030938" sldId="301"/>
            <ac:spMk id="5" creationId="{00000000-0000-0000-0000-000000000000}"/>
          </ac:spMkLst>
        </pc:spChg>
      </pc:sldChg>
      <pc:sldChg chg="addSp delSp modSp mod">
        <pc:chgData name="Matt Green" userId="672f28d0-d401-42c3-a094-a4ac12cbbd9c" providerId="ADAL" clId="{9201BEAA-3E94-4B6B-B34C-A1C711E7B4F9}" dt="2020-09-23T15:26:14.207" v="185" actId="1076"/>
        <pc:sldMkLst>
          <pc:docMk/>
          <pc:sldMk cId="3159453674" sldId="302"/>
        </pc:sldMkLst>
        <pc:spChg chg="mod">
          <ac:chgData name="Matt Green" userId="672f28d0-d401-42c3-a094-a4ac12cbbd9c" providerId="ADAL" clId="{9201BEAA-3E94-4B6B-B34C-A1C711E7B4F9}" dt="2020-09-23T15:25:22.727" v="172" actId="2711"/>
          <ac:spMkLst>
            <pc:docMk/>
            <pc:sldMk cId="3159453674" sldId="302"/>
            <ac:spMk id="2" creationId="{00000000-0000-0000-0000-000000000000}"/>
          </ac:spMkLst>
        </pc:spChg>
        <pc:spChg chg="mod">
          <ac:chgData name="Matt Green" userId="672f28d0-d401-42c3-a094-a4ac12cbbd9c" providerId="ADAL" clId="{9201BEAA-3E94-4B6B-B34C-A1C711E7B4F9}" dt="2020-09-23T15:15:47.294" v="89"/>
          <ac:spMkLst>
            <pc:docMk/>
            <pc:sldMk cId="3159453674" sldId="302"/>
            <ac:spMk id="5" creationId="{00000000-0000-0000-0000-000000000000}"/>
          </ac:spMkLst>
        </pc:spChg>
        <pc:picChg chg="add del mod">
          <ac:chgData name="Matt Green" userId="672f28d0-d401-42c3-a094-a4ac12cbbd9c" providerId="ADAL" clId="{9201BEAA-3E94-4B6B-B34C-A1C711E7B4F9}" dt="2020-09-23T15:25:31.342" v="173" actId="478"/>
          <ac:picMkLst>
            <pc:docMk/>
            <pc:sldMk cId="3159453674" sldId="302"/>
            <ac:picMk id="6" creationId="{172EB128-55C0-4877-95AF-5A241B301D8B}"/>
          </ac:picMkLst>
        </pc:picChg>
        <pc:picChg chg="add mod">
          <ac:chgData name="Matt Green" userId="672f28d0-d401-42c3-a094-a4ac12cbbd9c" providerId="ADAL" clId="{9201BEAA-3E94-4B6B-B34C-A1C711E7B4F9}" dt="2020-09-23T15:26:14.207" v="185" actId="1076"/>
          <ac:picMkLst>
            <pc:docMk/>
            <pc:sldMk cId="3159453674" sldId="302"/>
            <ac:picMk id="7" creationId="{0DF27370-AA34-422D-8465-1BE3F4E0C2FE}"/>
          </ac:picMkLst>
        </pc:picChg>
      </pc:sldChg>
      <pc:sldMasterChg chg="modSldLayout">
        <pc:chgData name="Matt Green" userId="672f28d0-d401-42c3-a094-a4ac12cbbd9c" providerId="ADAL" clId="{9201BEAA-3E94-4B6B-B34C-A1C711E7B4F9}" dt="2020-09-23T15:13:07.235" v="30" actId="478"/>
        <pc:sldMasterMkLst>
          <pc:docMk/>
          <pc:sldMasterMk cId="1233805520" sldId="2147483648"/>
        </pc:sldMasterMkLst>
        <pc:sldLayoutChg chg="delSp mod">
          <pc:chgData name="Matt Green" userId="672f28d0-d401-42c3-a094-a4ac12cbbd9c" providerId="ADAL" clId="{9201BEAA-3E94-4B6B-B34C-A1C711E7B4F9}" dt="2020-09-23T15:09:04.471" v="5" actId="478"/>
          <pc:sldLayoutMkLst>
            <pc:docMk/>
            <pc:sldMasterMk cId="1233805520" sldId="2147483648"/>
            <pc:sldLayoutMk cId="1581501176" sldId="2147483650"/>
          </pc:sldLayoutMkLst>
          <pc:picChg chg="del">
            <ac:chgData name="Matt Green" userId="672f28d0-d401-42c3-a094-a4ac12cbbd9c" providerId="ADAL" clId="{9201BEAA-3E94-4B6B-B34C-A1C711E7B4F9}" dt="2020-09-23T15:09:04.471" v="5" actId="478"/>
            <ac:picMkLst>
              <pc:docMk/>
              <pc:sldMasterMk cId="1233805520" sldId="2147483648"/>
              <pc:sldLayoutMk cId="1581501176" sldId="2147483650"/>
              <ac:picMk id="7" creationId="{00000000-0000-0000-0000-000000000000}"/>
            </ac:picMkLst>
          </pc:picChg>
          <pc:picChg chg="del">
            <ac:chgData name="Matt Green" userId="672f28d0-d401-42c3-a094-a4ac12cbbd9c" providerId="ADAL" clId="{9201BEAA-3E94-4B6B-B34C-A1C711E7B4F9}" dt="2020-09-23T15:08:18.915" v="0" actId="478"/>
            <ac:picMkLst>
              <pc:docMk/>
              <pc:sldMasterMk cId="1233805520" sldId="2147483648"/>
              <pc:sldLayoutMk cId="1581501176" sldId="2147483650"/>
              <ac:picMk id="11" creationId="{00000000-0000-0000-0000-000000000000}"/>
            </ac:picMkLst>
          </pc:picChg>
          <pc:picChg chg="del">
            <ac:chgData name="Matt Green" userId="672f28d0-d401-42c3-a094-a4ac12cbbd9c" providerId="ADAL" clId="{9201BEAA-3E94-4B6B-B34C-A1C711E7B4F9}" dt="2020-09-23T15:08:20.931" v="1" actId="478"/>
            <ac:picMkLst>
              <pc:docMk/>
              <pc:sldMasterMk cId="1233805520" sldId="2147483648"/>
              <pc:sldLayoutMk cId="1581501176" sldId="2147483650"/>
              <ac:picMk id="12" creationId="{00000000-0000-0000-0000-000000000000}"/>
            </ac:picMkLst>
          </pc:picChg>
          <pc:picChg chg="del">
            <ac:chgData name="Matt Green" userId="672f28d0-d401-42c3-a094-a4ac12cbbd9c" providerId="ADAL" clId="{9201BEAA-3E94-4B6B-B34C-A1C711E7B4F9}" dt="2020-09-23T15:09:02.217" v="4" actId="478"/>
            <ac:picMkLst>
              <pc:docMk/>
              <pc:sldMasterMk cId="1233805520" sldId="2147483648"/>
              <pc:sldLayoutMk cId="1581501176" sldId="2147483650"/>
              <ac:picMk id="13" creationId="{00000000-0000-0000-0000-000000000000}"/>
            </ac:picMkLst>
          </pc:picChg>
        </pc:sldLayoutChg>
        <pc:sldLayoutChg chg="delSp mod">
          <pc:chgData name="Matt Green" userId="672f28d0-d401-42c3-a094-a4ac12cbbd9c" providerId="ADAL" clId="{9201BEAA-3E94-4B6B-B34C-A1C711E7B4F9}" dt="2020-09-23T15:08:24.933" v="2" actId="478"/>
          <pc:sldLayoutMkLst>
            <pc:docMk/>
            <pc:sldMasterMk cId="1233805520" sldId="2147483648"/>
            <pc:sldLayoutMk cId="0" sldId="2147483651"/>
          </pc:sldLayoutMkLst>
          <pc:picChg chg="del">
            <ac:chgData name="Matt Green" userId="672f28d0-d401-42c3-a094-a4ac12cbbd9c" providerId="ADAL" clId="{9201BEAA-3E94-4B6B-B34C-A1C711E7B4F9}" dt="2020-09-23T15:08:24.933" v="2" actId="478"/>
            <ac:picMkLst>
              <pc:docMk/>
              <pc:sldMasterMk cId="1233805520" sldId="2147483648"/>
              <pc:sldLayoutMk cId="0" sldId="2147483651"/>
              <ac:picMk id="2" creationId="{00000000-0000-0000-0000-000000000000}"/>
            </ac:picMkLst>
          </pc:picChg>
        </pc:sldLayoutChg>
        <pc:sldLayoutChg chg="delSp mod">
          <pc:chgData name="Matt Green" userId="672f28d0-d401-42c3-a094-a4ac12cbbd9c" providerId="ADAL" clId="{9201BEAA-3E94-4B6B-B34C-A1C711E7B4F9}" dt="2020-09-23T15:13:07.235" v="30" actId="478"/>
          <pc:sldLayoutMkLst>
            <pc:docMk/>
            <pc:sldMasterMk cId="1233805520" sldId="2147483648"/>
            <pc:sldLayoutMk cId="0" sldId="2147483652"/>
          </pc:sldLayoutMkLst>
          <pc:picChg chg="del">
            <ac:chgData name="Matt Green" userId="672f28d0-d401-42c3-a094-a4ac12cbbd9c" providerId="ADAL" clId="{9201BEAA-3E94-4B6B-B34C-A1C711E7B4F9}" dt="2020-09-23T15:13:07.235" v="30" actId="478"/>
            <ac:picMkLst>
              <pc:docMk/>
              <pc:sldMasterMk cId="1233805520" sldId="2147483648"/>
              <pc:sldLayoutMk cId="0" sldId="2147483652"/>
              <ac:picMk id="3" creationId="{00000000-0000-0000-0000-000000000000}"/>
            </ac:picMkLst>
          </pc:picChg>
        </pc:sldLayoutChg>
        <pc:sldLayoutChg chg="addSp delSp modSp mod">
          <pc:chgData name="Matt Green" userId="672f28d0-d401-42c3-a094-a4ac12cbbd9c" providerId="ADAL" clId="{9201BEAA-3E94-4B6B-B34C-A1C711E7B4F9}" dt="2020-09-23T15:12:43.620" v="29" actId="478"/>
          <pc:sldLayoutMkLst>
            <pc:docMk/>
            <pc:sldMasterMk cId="1233805520" sldId="2147483648"/>
            <pc:sldLayoutMk cId="0" sldId="2147483653"/>
          </pc:sldLayoutMkLst>
          <pc:spChg chg="mod">
            <ac:chgData name="Matt Green" userId="672f28d0-d401-42c3-a094-a4ac12cbbd9c" providerId="ADAL" clId="{9201BEAA-3E94-4B6B-B34C-A1C711E7B4F9}" dt="2020-09-23T15:12:41.364" v="28" actId="207"/>
            <ac:spMkLst>
              <pc:docMk/>
              <pc:sldMasterMk cId="1233805520" sldId="2147483648"/>
              <pc:sldLayoutMk cId="0" sldId="2147483653"/>
              <ac:spMk id="3" creationId="{00000000-0000-0000-0000-000000000000}"/>
            </ac:spMkLst>
          </pc:spChg>
          <pc:picChg chg="del">
            <ac:chgData name="Matt Green" userId="672f28d0-d401-42c3-a094-a4ac12cbbd9c" providerId="ADAL" clId="{9201BEAA-3E94-4B6B-B34C-A1C711E7B4F9}" dt="2020-09-23T15:08:29.359" v="3" actId="478"/>
            <ac:picMkLst>
              <pc:docMk/>
              <pc:sldMasterMk cId="1233805520" sldId="2147483648"/>
              <pc:sldLayoutMk cId="0" sldId="2147483653"/>
              <ac:picMk id="2" creationId="{00000000-0000-0000-0000-000000000000}"/>
            </ac:picMkLst>
          </pc:picChg>
          <pc:picChg chg="add del">
            <ac:chgData name="Matt Green" userId="672f28d0-d401-42c3-a094-a4ac12cbbd9c" providerId="ADAL" clId="{9201BEAA-3E94-4B6B-B34C-A1C711E7B4F9}" dt="2020-09-23T15:12:43.620" v="29" actId="478"/>
            <ac:picMkLst>
              <pc:docMk/>
              <pc:sldMasterMk cId="1233805520" sldId="2147483648"/>
              <pc:sldLayoutMk cId="0" sldId="2147483653"/>
              <ac:picMk id="5" creationId="{0581EF8A-4380-40DA-9D0D-662AF8B1A1B2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6D7C7-7F34-AB4D-9946-22009F29DBE2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AA5FB-C6C4-C044-BC7D-10E65FAFD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F5615-CF4B-4A6A-A19D-76A7D0868DDB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7EA21-A9C6-467C-AA16-794622602A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1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justice/data-protection/files/factsheets/factsheet_data_protection_en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this session on the General Data Protection Regulation (GDPR).</a:t>
            </a:r>
            <a:r>
              <a:rPr lang="en-GB" baseline="0" dirty="0"/>
              <a:t> Thank you for attending. </a:t>
            </a:r>
          </a:p>
          <a:p>
            <a:endParaRPr lang="en-GB" baseline="0" dirty="0"/>
          </a:p>
          <a:p>
            <a:r>
              <a:rPr lang="en-GB" dirty="0"/>
              <a:t>This session should take us around </a:t>
            </a:r>
            <a:r>
              <a:rPr lang="en-GB" b="1" dirty="0"/>
              <a:t>20 mins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1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builds on many of the fundamental rights that data subjects had under the DPA, but there are some new ones too.</a:t>
            </a:r>
          </a:p>
          <a:p>
            <a:endParaRPr lang="en-GB" dirty="0"/>
          </a:p>
          <a:p>
            <a:r>
              <a:rPr lang="en-GB" dirty="0"/>
              <a:t>Individuals have: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right to be informed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right of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right to rectification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right to erasure (also known as “the right to be forgotten”)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right to restrict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right to data portability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right to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Rights in relation to automated decision making and profiling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[More information on the right to be forgotten is available at: </a:t>
            </a:r>
            <a:r>
              <a:rPr lang="en-GB" dirty="0">
                <a:hlinkClick r:id="rId3"/>
              </a:rPr>
              <a:t>http://ec.europa.eu/justice/data-protection/files/factsheets/factsheet_data_protection_en.pdf</a:t>
            </a:r>
            <a:r>
              <a:rPr lang="en-GB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0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GB" dirty="0"/>
              <a:t>Any data breach is serious.</a:t>
            </a:r>
          </a:p>
          <a:p>
            <a:pPr lvl="0">
              <a:defRPr/>
            </a:pPr>
            <a:endParaRPr lang="en-GB" dirty="0"/>
          </a:p>
          <a:p>
            <a:pPr lvl="0">
              <a:defRPr/>
            </a:pPr>
            <a:r>
              <a:rPr lang="en-GB" dirty="0"/>
              <a:t>There are serious consequences for </a:t>
            </a:r>
            <a:r>
              <a:rPr lang="en-GB" b="1" dirty="0"/>
              <a:t>our customers </a:t>
            </a:r>
            <a:r>
              <a:rPr lang="en-GB" dirty="0"/>
              <a:t>if we lose their information or it’s seen by other people without their permission. </a:t>
            </a:r>
          </a:p>
          <a:p>
            <a:pPr lvl="0">
              <a:defRPr/>
            </a:pPr>
            <a:r>
              <a:rPr lang="en-GB" dirty="0"/>
              <a:t>For example, it can lead to identity theft and financial loss. </a:t>
            </a:r>
          </a:p>
          <a:p>
            <a:pPr lvl="0">
              <a:defRPr/>
            </a:pPr>
            <a:endParaRPr lang="en-GB" dirty="0"/>
          </a:p>
          <a:p>
            <a:pPr lvl="0">
              <a:defRPr/>
            </a:pPr>
            <a:r>
              <a:rPr lang="en-GB" dirty="0"/>
              <a:t>There are also serious consequences for </a:t>
            </a:r>
            <a:r>
              <a:rPr lang="en-GB" b="1" dirty="0"/>
              <a:t>our company</a:t>
            </a:r>
            <a:r>
              <a:rPr lang="en-GB" dirty="0"/>
              <a:t>. The negative publicity can damage our brand and our reputation, and of course customer trust. We may face heavy fines (set to increase under GDPR) and other sanctions.</a:t>
            </a:r>
          </a:p>
          <a:p>
            <a:endParaRPr lang="en-GB" dirty="0"/>
          </a:p>
          <a:p>
            <a:r>
              <a:rPr lang="en-GB" dirty="0"/>
              <a:t>Here are some examples of cases that have hit the headlines</a:t>
            </a:r>
            <a:r>
              <a:rPr lang="en-GB" baseline="0" dirty="0"/>
              <a:t>.</a:t>
            </a:r>
          </a:p>
          <a:p>
            <a:endParaRPr lang="en-GB" baseline="0" dirty="0"/>
          </a:p>
          <a:p>
            <a:r>
              <a:rPr lang="en-GB" dirty="0"/>
              <a:t>[As an add-on, discuss any recent cases</a:t>
            </a:r>
            <a:r>
              <a:rPr lang="en-GB" baseline="0" dirty="0"/>
              <a:t> making the headlines currently. Check the ICO website for new cases before delivering this session]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7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a look at this example and decide whether it is a breach of data protection rules or not.</a:t>
            </a:r>
          </a:p>
          <a:p>
            <a:endParaRPr lang="en-GB" dirty="0"/>
          </a:p>
          <a:p>
            <a:r>
              <a:rPr lang="en-GB" dirty="0"/>
              <a:t>[Allow for thinking time before</a:t>
            </a:r>
            <a:r>
              <a:rPr lang="en-GB" baseline="0" dirty="0"/>
              <a:t> clicking next]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9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a look at this example and decide whether it is a breach of data protection rules or not.</a:t>
            </a:r>
          </a:p>
          <a:p>
            <a:endParaRPr lang="en-GB" dirty="0"/>
          </a:p>
          <a:p>
            <a:r>
              <a:rPr lang="en-GB" dirty="0"/>
              <a:t>[Allow for thinking time before</a:t>
            </a:r>
            <a:r>
              <a:rPr lang="en-GB" baseline="0" dirty="0"/>
              <a:t> clicking next]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 a look at this example and decide whether it is a breach of data protection rules or not.</a:t>
            </a:r>
          </a:p>
          <a:p>
            <a:endParaRPr lang="en-GB" dirty="0"/>
          </a:p>
          <a:p>
            <a:r>
              <a:rPr lang="en-GB" dirty="0"/>
              <a:t>[Allow for thinking time before</a:t>
            </a:r>
            <a:r>
              <a:rPr lang="en-GB" baseline="0" dirty="0"/>
              <a:t> clicking next]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24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 more about data breaches by checking out these myths.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4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Companies who fail to comply with GDPR will face hefty fines for any infringements.</a:t>
            </a:r>
          </a:p>
          <a:p>
            <a:endParaRPr lang="en-GB" dirty="0"/>
          </a:p>
          <a:p>
            <a:r>
              <a:rPr lang="en-GB" dirty="0"/>
              <a:t>There are two thresholds (tiers):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4% of worldwide turnover or €20 million (whichever is the highest) – for infringements of rights, the basic principles and rules on international transfers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2% of worldwide turnover or €10 million (whichever is the highest) – for a failure to notify of data breaches, to maintain written records, to obtain consent for processing children’s data, to implement technical and organisational measures, etc</a:t>
            </a:r>
          </a:p>
          <a:p>
            <a:endParaRPr lang="en-GB" dirty="0"/>
          </a:p>
          <a:p>
            <a:r>
              <a:rPr lang="en-GB" i="1" dirty="0"/>
              <a:t>Companies may face insolvency if they don’t get this right.</a:t>
            </a:r>
          </a:p>
          <a:p>
            <a:endParaRPr lang="en-GB" dirty="0"/>
          </a:p>
          <a:p>
            <a:r>
              <a:rPr lang="en-GB" dirty="0"/>
              <a:t>[Under DPA, the maximum fine imposed was £400k – maximum fine possible was £500,000.]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82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This is Jayne. She’s explaining how her company gets consent for marketing activities.</a:t>
            </a:r>
          </a:p>
          <a:p>
            <a:endParaRPr lang="en-GB" baseline="0" dirty="0"/>
          </a:p>
          <a:p>
            <a:r>
              <a:rPr lang="en-GB" baseline="0" dirty="0"/>
              <a:t>What do you think? Does it comply with GDPR?</a:t>
            </a:r>
          </a:p>
          <a:p>
            <a:endParaRPr lang="en-GB" baseline="0" dirty="0"/>
          </a:p>
          <a:p>
            <a:pPr lvl="0">
              <a:defRPr/>
            </a:pPr>
            <a:r>
              <a:rPr lang="en-GB" dirty="0"/>
              <a:t>[Click to see the options and then allow for thinking time before clicking next again]</a:t>
            </a:r>
          </a:p>
          <a:p>
            <a:endParaRPr lang="en-GB" baseline="0" dirty="0"/>
          </a:p>
          <a:p>
            <a:r>
              <a:rPr lang="en-GB" dirty="0"/>
              <a:t>To summarise:</a:t>
            </a:r>
          </a:p>
          <a:p>
            <a:pPr>
              <a:defRPr/>
            </a:pPr>
            <a:r>
              <a:rPr lang="en-GB" dirty="0"/>
              <a:t>Pre-ticked boxes, silence or inactivity should not be taken as a sign of a customer’s consent.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Consent must always be explicit, clear and unambiguous under the GDPR.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b="1" dirty="0"/>
              <a:t>Specific rules also apply to children in respect of consent.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0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Peter’s transferring our customers’ personal data to a third party.</a:t>
            </a:r>
          </a:p>
          <a:p>
            <a:endParaRPr lang="en-GB" baseline="0" dirty="0"/>
          </a:p>
          <a:p>
            <a:r>
              <a:rPr lang="en-GB" baseline="0" dirty="0"/>
              <a:t>Is this allowed? What rules apply?</a:t>
            </a:r>
          </a:p>
          <a:p>
            <a:endParaRPr lang="en-GB" baseline="0" dirty="0"/>
          </a:p>
          <a:p>
            <a:pPr lvl="0">
              <a:defRPr/>
            </a:pPr>
            <a:r>
              <a:rPr lang="en-GB" dirty="0"/>
              <a:t>[Click to see the options and then allow for thinking time before clicking next again]</a:t>
            </a:r>
          </a:p>
          <a:p>
            <a:endParaRPr lang="en-GB" baseline="0" dirty="0"/>
          </a:p>
          <a:p>
            <a:r>
              <a:rPr lang="en-GB" dirty="0"/>
              <a:t>To summarise:</a:t>
            </a:r>
          </a:p>
          <a:p>
            <a:pPr>
              <a:defRPr/>
            </a:pPr>
            <a:r>
              <a:rPr lang="en-GB" dirty="0"/>
              <a:t>GDPR places restrictions on the transfer of any personal data outside the European Union. EU citizens must have the same protections regardless of where data is transferred.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Transfers can only be made where:</a:t>
            </a:r>
          </a:p>
          <a:p>
            <a:pPr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dirty="0"/>
              <a:t>The Commission agrees that a third country offers an adequate level of protection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dirty="0"/>
              <a:t>Individual rights are enforceable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dirty="0"/>
              <a:t>Adequate remedies are available in the event of a breach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Data Protection policy outlines our rules and what we expect of you to comply with data protection laws.</a:t>
            </a:r>
          </a:p>
          <a:p>
            <a:endParaRPr lang="en-GB" dirty="0"/>
          </a:p>
          <a:p>
            <a:r>
              <a:rPr lang="en-GB" dirty="0"/>
              <a:t>You can help us comply by: 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Knowing what personal data is in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Being clear about our rules – creating, storing, sharing and disposing of personal data safely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Finding out who our Data Protection Officer is and how to contact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Reading and implementing our Data Protection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06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 this session</a:t>
            </a:r>
            <a:r>
              <a:rPr lang="en-GB" dirty="0"/>
              <a:t> we’ll look at: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</a:t>
            </a:r>
            <a:r>
              <a:rPr lang="en-GB" baseline="0" dirty="0"/>
              <a:t> is personal data – we’ll establish what data is covered by the data protection 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are the consequences of failing to safeguard personal data </a:t>
            </a:r>
            <a:r>
              <a:rPr lang="en-GB" baseline="0" dirty="0"/>
              <a:t>– for our customers and for our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What are the data protection principles and what rights do individuals have in respect of their personal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Our Company’s data protection policy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14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what you should do:</a:t>
            </a:r>
          </a:p>
          <a:p>
            <a:endParaRPr lang="en-GB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Read our Company's Data Protection Policy – make sure you understand the rules and why they're important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Follow our policies and rules whenever you use personal data – taking particular care to prevent unauthorised access, loss, theft or alteration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Speak out promptly if you accidentally lose, delete or transfer personal data to someone else – our firm has just 72 hours to report it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Talk to your manager or our Data Protection Officer if you have any questions or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52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Don't:</a:t>
            </a:r>
          </a:p>
          <a:p>
            <a:endParaRPr lang="en-GB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Keep using customers’ personal data for marketing if they ask you to stop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Transfer personal data outside the EU without ensuring there are adequate protections</a:t>
            </a:r>
            <a:r>
              <a:rPr lang="mt-MT" baseline="0" dirty="0"/>
              <a:t> </a:t>
            </a:r>
            <a:r>
              <a:rPr lang="en-GB" dirty="0"/>
              <a:t>in place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Leave personal data lying around on a desk or unattended onscreen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en-GB" dirty="0"/>
              <a:t>Collect or use children’s personal data without getting parental consent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98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you have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8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get more help and information on this issue from these contacts.</a:t>
            </a:r>
          </a:p>
          <a:p>
            <a:endParaRPr lang="en-GB" dirty="0"/>
          </a:p>
          <a:p>
            <a:r>
              <a:rPr lang="en-GB" dirty="0"/>
              <a:t>Or, for a more in-depth look at this topic, access our self-study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3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6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 Protection Act was first introduced back in 1984 to safeguard individuals’ personal data.</a:t>
            </a:r>
          </a:p>
          <a:p>
            <a:endParaRPr lang="en-GB" dirty="0"/>
          </a:p>
          <a:p>
            <a:r>
              <a:rPr lang="en-GB" dirty="0"/>
              <a:t>Since then, it</a:t>
            </a:r>
            <a:r>
              <a:rPr lang="mt-MT" baseline="0" dirty="0"/>
              <a:t> has</a:t>
            </a:r>
            <a:r>
              <a:rPr lang="en-GB" dirty="0"/>
              <a:t> been updated a number of times – to keep pace with technological advances and reflect how our use of personal data has changed – i.e. more and more information moving online.</a:t>
            </a:r>
          </a:p>
          <a:p>
            <a:endParaRPr lang="en-GB" dirty="0"/>
          </a:p>
          <a:p>
            <a:r>
              <a:rPr lang="en-GB" dirty="0"/>
              <a:t>The General Data Protection Regulation (or GDPR) was implemented in May 2018. It affects every organisation that processes the personal identifiable information (PII) of EU residents.</a:t>
            </a:r>
          </a:p>
          <a:p>
            <a:endParaRPr lang="en-GB" dirty="0"/>
          </a:p>
          <a:p>
            <a:r>
              <a:rPr lang="en-GB" dirty="0"/>
              <a:t>It also applies to organisations from outside the EU who process personal information about EU residents or provide services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0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[Ask delegates]</a:t>
            </a:r>
          </a:p>
          <a:p>
            <a:r>
              <a:rPr lang="en-GB" b="1" dirty="0"/>
              <a:t>What is personal data?</a:t>
            </a:r>
          </a:p>
          <a:p>
            <a:endParaRPr lang="en-GB" dirty="0"/>
          </a:p>
          <a:p>
            <a:r>
              <a:rPr lang="en-GB" dirty="0"/>
              <a:t>[Brainstorm</a:t>
            </a:r>
            <a:r>
              <a:rPr lang="en-GB" baseline="0" dirty="0"/>
              <a:t> ideas, making a note on the flipchart of any </a:t>
            </a:r>
            <a:r>
              <a:rPr lang="en-GB" dirty="0"/>
              <a:t>that match the definition below.]</a:t>
            </a:r>
            <a:endParaRPr lang="en-GB" baseline="0" dirty="0"/>
          </a:p>
          <a:p>
            <a:endParaRPr lang="en-GB" dirty="0"/>
          </a:p>
          <a:p>
            <a:pPr marL="1588" indent="-1588">
              <a:buNone/>
            </a:pPr>
            <a:r>
              <a:rPr lang="en-GB" dirty="0"/>
              <a:t>According to the Information Commissioner’s Office (ICO), personal data is:</a:t>
            </a:r>
          </a:p>
          <a:p>
            <a:pPr marL="1588" indent="-1588">
              <a:buNone/>
            </a:pPr>
            <a:r>
              <a:rPr lang="en-GB" dirty="0"/>
              <a:t>“... information relating to a living individual who can be identified from the data or who the data is about...”</a:t>
            </a:r>
          </a:p>
          <a:p>
            <a:pPr marL="1588" indent="-1588">
              <a:buNone/>
            </a:pPr>
            <a:r>
              <a:rPr lang="en-GB" dirty="0"/>
              <a:t>“…it may include expressions of opinion…”</a:t>
            </a:r>
          </a:p>
          <a:p>
            <a:pPr marL="1588" indent="-1588">
              <a:buNone/>
            </a:pPr>
            <a:r>
              <a:rPr lang="en-GB" dirty="0"/>
              <a:t>“…held in manual or electronic systems…”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8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</a:t>
            </a:r>
            <a:r>
              <a:rPr lang="en-GB" baseline="0" dirty="0"/>
              <a:t> think about what </a:t>
            </a:r>
            <a:r>
              <a:rPr lang="mt-MT" baseline="0" dirty="0"/>
              <a:t>kind</a:t>
            </a:r>
            <a:r>
              <a:rPr lang="en-GB" baseline="0" dirty="0"/>
              <a:t> of information may constitute personal data.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[Ask delegates]</a:t>
            </a:r>
          </a:p>
          <a:p>
            <a:r>
              <a:rPr lang="en-GB" b="1" dirty="0"/>
              <a:t>What is personal data under GDPR?</a:t>
            </a:r>
          </a:p>
          <a:p>
            <a:endParaRPr lang="en-GB" dirty="0"/>
          </a:p>
          <a:p>
            <a:r>
              <a:rPr lang="en-GB" dirty="0"/>
              <a:t>[Brainstorm</a:t>
            </a:r>
            <a:r>
              <a:rPr lang="en-GB" baseline="0" dirty="0"/>
              <a:t> ideas, making a note on the flipchart of any </a:t>
            </a:r>
            <a:r>
              <a:rPr lang="en-GB" dirty="0"/>
              <a:t>that match the definition below.]</a:t>
            </a:r>
            <a:endParaRPr lang="en-GB" baseline="0" dirty="0"/>
          </a:p>
          <a:p>
            <a:endParaRPr lang="en-GB" dirty="0"/>
          </a:p>
          <a:p>
            <a:pPr marL="1588" indent="-1588">
              <a:buNone/>
            </a:pPr>
            <a:r>
              <a:rPr lang="en-GB" dirty="0"/>
              <a:t>Although the same personal data (as previously) is still covered under GDPR, it goes much further. Personal data also includes:</a:t>
            </a:r>
          </a:p>
          <a:p>
            <a:pPr marL="1588" indent="-1588">
              <a:buNone/>
            </a:pPr>
            <a:r>
              <a:rPr lang="en-GB" dirty="0"/>
              <a:t>“...IP addresses...”</a:t>
            </a:r>
          </a:p>
          <a:p>
            <a:pPr marL="1588" indent="-1588">
              <a:buNone/>
            </a:pPr>
            <a:r>
              <a:rPr lang="en-GB" dirty="0"/>
              <a:t>“…automated personal data and data held in manual systems…”</a:t>
            </a:r>
          </a:p>
          <a:p>
            <a:pPr marL="1588" indent="-1588">
              <a:buNone/>
            </a:pPr>
            <a:r>
              <a:rPr lang="en-GB" dirty="0"/>
              <a:t>“…key-coded (pseudonymised) personal data…”</a:t>
            </a:r>
          </a:p>
          <a:p>
            <a:pPr marL="1588" indent="-1588">
              <a:buNone/>
            </a:pPr>
            <a:endParaRPr lang="en-GB" dirty="0"/>
          </a:p>
          <a:p>
            <a:pPr marL="1588" indent="-1588">
              <a:buNone/>
            </a:pPr>
            <a:r>
              <a:rPr lang="en-GB" dirty="0"/>
              <a:t>[Highlight any other examples specific to the sector, if required]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6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</a:t>
            </a:r>
            <a:r>
              <a:rPr lang="en-GB" baseline="0" dirty="0"/>
              <a:t> also </a:t>
            </a:r>
            <a:r>
              <a:rPr lang="mt-MT" baseline="0" dirty="0"/>
              <a:t>have a look at </a:t>
            </a:r>
            <a:r>
              <a:rPr lang="en-GB" baseline="0" dirty="0"/>
              <a:t>what </a:t>
            </a:r>
            <a:r>
              <a:rPr lang="mt-MT" baseline="0" dirty="0"/>
              <a:t>kind</a:t>
            </a:r>
            <a:r>
              <a:rPr lang="en-GB" baseline="0" dirty="0"/>
              <a:t> of information may constitute special categories of personal data. (This was known as sensitive personal data under DPA.)</a:t>
            </a:r>
          </a:p>
          <a:p>
            <a:endParaRPr lang="en-GB" baseline="0" dirty="0"/>
          </a:p>
          <a:p>
            <a:r>
              <a:rPr lang="en-GB" baseline="0" dirty="0"/>
              <a:t>[Point out that criminal convictions are not classed as special categories of personal data – but certain conditions still apply under Article 10.]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2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Certain conditions must be met before processing special categories of personal data (sensitive personal data). (Article 6 of the GDPR)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07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with delegates]</a:t>
            </a:r>
          </a:p>
          <a:p>
            <a:r>
              <a:rPr lang="en-GB" b="1" dirty="0"/>
              <a:t>What</a:t>
            </a:r>
            <a:r>
              <a:rPr lang="en-GB" b="1" baseline="0" dirty="0"/>
              <a:t> rights do data subjects have?</a:t>
            </a:r>
          </a:p>
          <a:p>
            <a:endParaRPr lang="en-GB" baseline="0" dirty="0"/>
          </a:p>
          <a:p>
            <a:r>
              <a:rPr lang="en-GB" baseline="0" dirty="0"/>
              <a:t>Here are some examples.</a:t>
            </a:r>
          </a:p>
          <a:p>
            <a:endParaRPr lang="en-GB" baseline="0" dirty="0"/>
          </a:p>
          <a:p>
            <a:r>
              <a:rPr lang="en-GB" baseline="0" dirty="0"/>
              <a:t>[Give delegates time to review and discuss]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7EA21-A9C6-467C-AA16-794622602A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0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16522" y="6328900"/>
            <a:ext cx="5345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  General Data Protection Regulation (GDPR)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16522" y="6328900"/>
            <a:ext cx="5345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smtClean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   General Data Protection Regulation (GDPR)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B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316522" y="6328900"/>
            <a:ext cx="5345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  General Data Protection Regulation (GDPR)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skillcast.com/free-t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091" y="2559658"/>
            <a:ext cx="6733310" cy="13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3600" b="1" spc="-150" dirty="0">
                <a:solidFill>
                  <a:schemeClr val="bg1"/>
                </a:solidFill>
                <a:ea typeface="Source Sans Pro Light" charset="0"/>
                <a:cs typeface="Arial" panose="020B0604020202020204" pitchFamily="34" charset="0"/>
              </a:rPr>
              <a:t>General Data Protection Regulation (GDPR)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9091" y="3861988"/>
            <a:ext cx="4547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5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[Name]  [Date]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EB8B549-1F99-4316-9403-67169A9BC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27" t="25062" r="60909" b="22355"/>
          <a:stretch/>
        </p:blipFill>
        <p:spPr>
          <a:xfrm>
            <a:off x="1607127" y="1939637"/>
            <a:ext cx="3241964" cy="31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96" y="451065"/>
            <a:ext cx="5208608" cy="55616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6620" y="641565"/>
            <a:ext cx="427898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Rights of individuals under GDPR: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2201411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261" y="2584182"/>
            <a:ext cx="488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The right to be informed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The right of access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The right to rectification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The right to erasure (“right to be forgotten”)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The right to restrict processing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The right to data portability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The right to object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Rights on automated decision making &amp; profiling</a:t>
            </a:r>
          </a:p>
        </p:txBody>
      </p:sp>
    </p:spTree>
    <p:extLst>
      <p:ext uri="{BB962C8B-B14F-4D97-AF65-F5344CB8AC3E}">
        <p14:creationId xmlns:p14="http://schemas.microsoft.com/office/powerpoint/2010/main" val="146930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89158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200" spc="-150" dirty="0">
                <a:solidFill>
                  <a:schemeClr val="bg1"/>
                </a:solidFill>
                <a:ea typeface="Source Sans Pro Light" charset="0"/>
                <a:cs typeface="Source Sans Pro Light" charset="0"/>
              </a:rPr>
              <a:t>When it goes wrong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3516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0233" y="2315630"/>
            <a:ext cx="2441020" cy="1200662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TalkTalk</a:t>
            </a:r>
            <a:r>
              <a:rPr lang="en-US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fined £400k by ICO for cyber attack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6953" y="2315630"/>
            <a:ext cx="2318091" cy="1200662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1b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customer</a:t>
            </a: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accounts</a:t>
            </a: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hacked</a:t>
            </a: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,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admits</a:t>
            </a: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Yahoo</a:t>
            </a:r>
            <a:endParaRPr lang="fi-FI" dirty="0">
              <a:solidFill>
                <a:srgbClr val="00559A"/>
              </a:solidFill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0746" y="2303126"/>
            <a:ext cx="2277109" cy="1214355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Shop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owner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fined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for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using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instore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CCTV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without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registering</a:t>
            </a:r>
            <a:endParaRPr lang="de-DE" dirty="0">
              <a:solidFill>
                <a:srgbClr val="00559A"/>
              </a:solidFill>
              <a:ea typeface="Source Sans Pro Semibold" charset="0"/>
              <a:cs typeface="Source Sans Pro Semibol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0233" y="3695619"/>
            <a:ext cx="2441020" cy="1329459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Social worker drives off with family court data on 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6954" y="3695619"/>
            <a:ext cx="2318091" cy="1329459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Loan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company</a:t>
            </a: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fined</a:t>
            </a: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£70k for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spam</a:t>
            </a:r>
            <a:r>
              <a:rPr lang="fi-FI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texts</a:t>
            </a:r>
            <a:endParaRPr lang="fi-FI" dirty="0">
              <a:solidFill>
                <a:srgbClr val="00559A"/>
              </a:solidFill>
              <a:ea typeface="Source Sans Pro Semibold" charset="0"/>
              <a:cs typeface="Source Sans Pro Semi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0746" y="3695619"/>
            <a:ext cx="2277109" cy="1329459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Insurance firm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fined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£150k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for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losing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 60,000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customers</a:t>
            </a:r>
            <a:r>
              <a:rPr lang="de-DE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’ </a:t>
            </a:r>
            <a:r>
              <a:rPr lang="de-DE" dirty="0" err="1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data</a:t>
            </a:r>
            <a:endParaRPr lang="de-DE" dirty="0">
              <a:solidFill>
                <a:srgbClr val="00559A"/>
              </a:solidFill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8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9819" y="1026886"/>
            <a:ext cx="3800082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You make the call: Is it a breach?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57" y="2552988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7528" y="3012227"/>
            <a:ext cx="552595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13E248"/>
              </a:buClr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“She asked me to remove her information from our systems – but it’s required for regulatory reasons, so I refused”</a:t>
            </a:r>
          </a:p>
          <a:p>
            <a:pPr>
              <a:spcAft>
                <a:spcPts val="600"/>
              </a:spcAft>
              <a:buClr>
                <a:srgbClr val="13E248"/>
              </a:buClr>
            </a:pPr>
            <a:endParaRPr lang="en-US" sz="1600" dirty="0">
              <a:solidFill>
                <a:srgbClr val="333538"/>
              </a:solidFill>
              <a:ea typeface="Source Sans Pro" charset="0"/>
              <a:cs typeface="Source Sans Pro" charset="0"/>
            </a:endParaRPr>
          </a:p>
          <a:p>
            <a:pPr>
              <a:spcAft>
                <a:spcPts val="600"/>
              </a:spcAft>
              <a:buClr>
                <a:srgbClr val="13E248"/>
              </a:buClr>
            </a:pPr>
            <a:r>
              <a:rPr lang="en-US" sz="2400" dirty="0">
                <a:solidFill>
                  <a:srgbClr val="00559A"/>
                </a:solidFill>
                <a:ea typeface="Source Sans Pro" charset="0"/>
                <a:cs typeface="Source Sans Pro" charset="0"/>
              </a:rPr>
              <a:t>Breach</a:t>
            </a:r>
          </a:p>
          <a:p>
            <a:pPr>
              <a:spcAft>
                <a:spcPts val="600"/>
              </a:spcAft>
              <a:buClr>
                <a:srgbClr val="13E248"/>
              </a:buClr>
            </a:pPr>
            <a:r>
              <a:rPr lang="en-US" sz="2400" b="1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No Breach </a:t>
            </a:r>
            <a:r>
              <a:rPr lang="en-GB" sz="2400" dirty="0">
                <a:solidFill>
                  <a:srgbClr val="13E248"/>
                </a:solidFill>
                <a:sym typeface="Wingdings"/>
              </a:rPr>
              <a:t> </a:t>
            </a:r>
            <a:r>
              <a:rPr lang="en-US" sz="2400" b="1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	</a:t>
            </a:r>
            <a:r>
              <a:rPr lang="en-US" sz="1600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5746"/>
            <a:ext cx="4220307" cy="50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9819" y="1026886"/>
            <a:ext cx="3800082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You make the call: Is it a breach?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57" y="2552988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7528" y="3012227"/>
            <a:ext cx="552595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13E248"/>
              </a:buClr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“At first, he gave us his consent to use his data but then he changed his mind – I told him that it wasn’t allowed”</a:t>
            </a:r>
          </a:p>
          <a:p>
            <a:pPr>
              <a:spcAft>
                <a:spcPts val="600"/>
              </a:spcAft>
              <a:buClr>
                <a:srgbClr val="13E248"/>
              </a:buClr>
            </a:pPr>
            <a:endParaRPr lang="en-US" sz="1600" dirty="0">
              <a:solidFill>
                <a:srgbClr val="333538"/>
              </a:solidFill>
              <a:ea typeface="Source Sans Pro" charset="0"/>
              <a:cs typeface="Source Sans Pro" charset="0"/>
            </a:endParaRPr>
          </a:p>
          <a:p>
            <a:pPr>
              <a:spcAft>
                <a:spcPts val="600"/>
              </a:spcAft>
              <a:buClr>
                <a:srgbClr val="13E248"/>
              </a:buClr>
            </a:pPr>
            <a:r>
              <a:rPr lang="en-US" sz="2400" b="1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Breach </a:t>
            </a:r>
            <a:r>
              <a:rPr lang="en-GB" sz="2400" dirty="0">
                <a:solidFill>
                  <a:srgbClr val="13E248"/>
                </a:solidFill>
                <a:sym typeface="Wingdings"/>
              </a:rPr>
              <a:t> </a:t>
            </a:r>
            <a:r>
              <a:rPr lang="en-US" sz="2400" b="1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	</a:t>
            </a:r>
          </a:p>
          <a:p>
            <a:pPr lvl="0">
              <a:spcAft>
                <a:spcPts val="600"/>
              </a:spcAft>
              <a:buClr>
                <a:srgbClr val="13E248"/>
              </a:buClr>
            </a:pPr>
            <a:r>
              <a:rPr lang="en-US" sz="2400" dirty="0">
                <a:solidFill>
                  <a:srgbClr val="00559A"/>
                </a:solidFill>
                <a:ea typeface="Source Sans Pro" charset="0"/>
                <a:cs typeface="Source Sans Pro" charset="0"/>
              </a:rPr>
              <a:t>No Breach</a:t>
            </a:r>
            <a:r>
              <a:rPr lang="en-US" sz="1600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5746"/>
            <a:ext cx="4220307" cy="50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6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9819" y="1026886"/>
            <a:ext cx="3800082" cy="134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You make the call: Is it a breach?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57" y="2552988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7528" y="3012227"/>
            <a:ext cx="552595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13E248"/>
              </a:buClr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“We assumed she gave us her consent because she placed an order with us and friended us on social media”</a:t>
            </a:r>
          </a:p>
          <a:p>
            <a:pPr>
              <a:spcAft>
                <a:spcPts val="600"/>
              </a:spcAft>
              <a:buClr>
                <a:srgbClr val="13E248"/>
              </a:buClr>
            </a:pPr>
            <a:endParaRPr lang="en-US" sz="1600" dirty="0">
              <a:solidFill>
                <a:srgbClr val="333538"/>
              </a:solidFill>
              <a:ea typeface="Source Sans Pro" charset="0"/>
              <a:cs typeface="Source Sans Pro" charset="0"/>
            </a:endParaRPr>
          </a:p>
          <a:p>
            <a:pPr>
              <a:spcAft>
                <a:spcPts val="600"/>
              </a:spcAft>
              <a:buClr>
                <a:srgbClr val="13E248"/>
              </a:buClr>
            </a:pPr>
            <a:r>
              <a:rPr lang="en-US" sz="2400" b="1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Breach </a:t>
            </a:r>
            <a:r>
              <a:rPr lang="en-GB" sz="2400" dirty="0">
                <a:solidFill>
                  <a:srgbClr val="13E248"/>
                </a:solidFill>
                <a:sym typeface="Wingdings"/>
              </a:rPr>
              <a:t> </a:t>
            </a:r>
            <a:r>
              <a:rPr lang="en-US" sz="2400" b="1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	</a:t>
            </a:r>
          </a:p>
          <a:p>
            <a:pPr lvl="0">
              <a:spcAft>
                <a:spcPts val="600"/>
              </a:spcAft>
              <a:buClr>
                <a:srgbClr val="13E248"/>
              </a:buClr>
            </a:pPr>
            <a:r>
              <a:rPr lang="en-US" sz="2400" dirty="0">
                <a:solidFill>
                  <a:srgbClr val="00559A"/>
                </a:solidFill>
                <a:ea typeface="Source Sans Pro" charset="0"/>
                <a:cs typeface="Source Sans Pro" charset="0"/>
              </a:rPr>
              <a:t>No Breach</a:t>
            </a:r>
            <a:r>
              <a:rPr lang="en-US" sz="1600" dirty="0">
                <a:solidFill>
                  <a:srgbClr val="13E248"/>
                </a:solidFill>
                <a:ea typeface="Source Sans Pro" charset="0"/>
                <a:cs typeface="Source Sans Pro" charset="0"/>
              </a:rPr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5746"/>
            <a:ext cx="4220306" cy="50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89158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200" spc="-150" dirty="0">
                <a:solidFill>
                  <a:schemeClr val="bg1"/>
                </a:solidFill>
                <a:ea typeface="Source Sans Pro Light" charset="0"/>
                <a:cs typeface="Source Sans Pro Light" charset="0"/>
              </a:rPr>
              <a:t>Data breach notifications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3516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2300" y="2063732"/>
            <a:ext cx="2970553" cy="992283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A data breach only occurs when data is lost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9653" y="2063732"/>
            <a:ext cx="5464347" cy="992283"/>
          </a:xfrm>
          <a:prstGeom prst="homePlate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>
                <a:ea typeface="Source Sans Pro Semibold" charset="0"/>
                <a:cs typeface="Source Sans Pro Semibold" charset="0"/>
              </a:rPr>
              <a:t>No. It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can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occur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if</a:t>
            </a:r>
            <a:r>
              <a:rPr lang="fi-FI" dirty="0">
                <a:ea typeface="Source Sans Pro Semibold" charset="0"/>
                <a:cs typeface="Source Sans Pro Semibold" charset="0"/>
              </a:rPr>
              <a:t> data is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accessed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inappropriately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due</a:t>
            </a:r>
            <a:r>
              <a:rPr lang="fi-FI" dirty="0">
                <a:ea typeface="Source Sans Pro Semibold" charset="0"/>
                <a:cs typeface="Source Sans Pro Semibold" charset="0"/>
              </a:rPr>
              <a:t> to a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lack</a:t>
            </a:r>
            <a:r>
              <a:rPr lang="fi-FI" dirty="0">
                <a:ea typeface="Source Sans Pro Semibold" charset="0"/>
                <a:cs typeface="Source Sans Pro Semibold" charset="0"/>
              </a:rPr>
              <a:t> of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internal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controls</a:t>
            </a:r>
            <a:endParaRPr lang="fi-FI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2300" y="3334933"/>
            <a:ext cx="2970553" cy="998842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Breaches are only serious if data is actually taken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2300" y="4606997"/>
            <a:ext cx="2970553" cy="998842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Look at Yahoo – isn’t it best to keep quiet?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9653" y="3334933"/>
            <a:ext cx="5464347" cy="998842"/>
          </a:xfrm>
          <a:prstGeom prst="homePlate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>
                <a:ea typeface="Source Sans Pro Semibold" charset="0"/>
                <a:cs typeface="Source Sans Pro Semibold" charset="0"/>
              </a:rPr>
              <a:t>No.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Unauthorised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access</a:t>
            </a:r>
            <a:r>
              <a:rPr lang="fi-FI" dirty="0">
                <a:ea typeface="Source Sans Pro Semibold" charset="0"/>
                <a:cs typeface="Source Sans Pro Semibold" charset="0"/>
              </a:rPr>
              <a:t>,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disclosures</a:t>
            </a:r>
            <a:r>
              <a:rPr lang="fi-FI" dirty="0">
                <a:ea typeface="Source Sans Pro Semibold" charset="0"/>
                <a:cs typeface="Source Sans Pro Semibold" charset="0"/>
              </a:rPr>
              <a:t>,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loss</a:t>
            </a:r>
            <a:r>
              <a:rPr lang="fi-FI" dirty="0">
                <a:ea typeface="Source Sans Pro Semibold" charset="0"/>
                <a:cs typeface="Source Sans Pro Semibold" charset="0"/>
              </a:rPr>
              <a:t>,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destruction</a:t>
            </a:r>
            <a:r>
              <a:rPr lang="fi-FI" dirty="0">
                <a:ea typeface="Source Sans Pro Semibold" charset="0"/>
                <a:cs typeface="Source Sans Pro Semibold" charset="0"/>
              </a:rPr>
              <a:t>, and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alteration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are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also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serious</a:t>
            </a:r>
            <a:endParaRPr lang="fi-FI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653" y="4606997"/>
            <a:ext cx="5464347" cy="998842"/>
          </a:xfrm>
          <a:prstGeom prst="homePlate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>
                <a:ea typeface="Source Sans Pro Semibold" charset="0"/>
                <a:cs typeface="Source Sans Pro Semibold" charset="0"/>
              </a:rPr>
              <a:t>No. Under GDPR, you just have 72 hours </a:t>
            </a:r>
            <a:br>
              <a:rPr lang="fi-FI" dirty="0">
                <a:ea typeface="Source Sans Pro Semibold" charset="0"/>
                <a:cs typeface="Source Sans Pro Semibold" charset="0"/>
              </a:rPr>
            </a:br>
            <a:r>
              <a:rPr lang="fi-FI" dirty="0">
                <a:ea typeface="Source Sans Pro Semibold" charset="0"/>
                <a:cs typeface="Source Sans Pro Semibold" charset="0"/>
              </a:rPr>
              <a:t>to notify of data breaches</a:t>
            </a:r>
          </a:p>
        </p:txBody>
      </p:sp>
    </p:spTree>
    <p:extLst>
      <p:ext uri="{BB962C8B-B14F-4D97-AF65-F5344CB8AC3E}">
        <p14:creationId xmlns:p14="http://schemas.microsoft.com/office/powerpoint/2010/main" val="127173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9818" y="1669432"/>
            <a:ext cx="6074169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Fines under GDPR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57" y="2552988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7528" y="3012227"/>
            <a:ext cx="55259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13E248"/>
              </a:buClr>
              <a:buFont typeface="Arial" charset="0"/>
              <a:buChar char="•"/>
            </a:pPr>
            <a:r>
              <a:rPr lang="en-US" sz="1600" dirty="0">
                <a:solidFill>
                  <a:srgbClr val="333538"/>
                </a:solidFill>
                <a:latin typeface="Source Sans Pro" charset="0"/>
                <a:ea typeface="Source Sans Pro" charset="0"/>
                <a:cs typeface="Source Sans Pro" charset="0"/>
              </a:rPr>
              <a:t>Infringements of rights, basic principles and rules on international transfers:</a:t>
            </a:r>
          </a:p>
          <a:p>
            <a:pPr marL="742950" lvl="1" indent="-285750">
              <a:spcAft>
                <a:spcPts val="600"/>
              </a:spcAft>
              <a:buClr>
                <a:srgbClr val="13E248"/>
              </a:buClr>
              <a:buFont typeface="Wingdings" charset="2"/>
              <a:buChar char="Ø"/>
            </a:pPr>
            <a:r>
              <a:rPr lang="en-US" sz="1600" dirty="0">
                <a:solidFill>
                  <a:srgbClr val="333538"/>
                </a:solidFill>
                <a:latin typeface="Source Sans Pro" charset="0"/>
                <a:ea typeface="Source Sans Pro" charset="0"/>
                <a:cs typeface="Source Sans Pro" charset="0"/>
              </a:rPr>
              <a:t>4% of worldwide turnover or €20 million</a:t>
            </a:r>
          </a:p>
          <a:p>
            <a:pPr marL="285750" indent="-285750">
              <a:spcAft>
                <a:spcPts val="600"/>
              </a:spcAft>
              <a:buClr>
                <a:srgbClr val="13E248"/>
              </a:buClr>
              <a:buFont typeface="Arial" charset="0"/>
              <a:buChar char="•"/>
            </a:pPr>
            <a:endParaRPr lang="en-US" sz="1600" dirty="0">
              <a:solidFill>
                <a:srgbClr val="333538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spcAft>
                <a:spcPts val="600"/>
              </a:spcAft>
              <a:buClr>
                <a:srgbClr val="13E248"/>
              </a:buClr>
              <a:buFont typeface="Arial" charset="0"/>
              <a:buChar char="•"/>
            </a:pPr>
            <a:r>
              <a:rPr lang="en-US" sz="1600" dirty="0">
                <a:solidFill>
                  <a:srgbClr val="333538"/>
                </a:solidFill>
                <a:latin typeface="Source Sans Pro" charset="0"/>
                <a:ea typeface="Source Sans Pro" charset="0"/>
                <a:cs typeface="Source Sans Pro" charset="0"/>
              </a:rPr>
              <a:t>Failure to notify of data breaches:</a:t>
            </a:r>
          </a:p>
          <a:p>
            <a:pPr marL="742950" lvl="1" indent="-285750">
              <a:spcAft>
                <a:spcPts val="600"/>
              </a:spcAft>
              <a:buClr>
                <a:srgbClr val="13E248"/>
              </a:buClr>
              <a:buFont typeface="Wingdings" charset="2"/>
              <a:buChar char="Ø"/>
            </a:pPr>
            <a:r>
              <a:rPr lang="en-US" sz="1600" dirty="0">
                <a:solidFill>
                  <a:srgbClr val="333538"/>
                </a:solidFill>
                <a:latin typeface="Source Sans Pro" charset="0"/>
                <a:ea typeface="Source Sans Pro" charset="0"/>
                <a:cs typeface="Source Sans Pro" charset="0"/>
              </a:rPr>
              <a:t>2% of worldwide turnover or €10 million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5746"/>
            <a:ext cx="4220307" cy="50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8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5585218" y="4470400"/>
            <a:ext cx="4828782" cy="30480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559818" y="1669432"/>
            <a:ext cx="6074169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Scenario 1</a:t>
            </a:r>
            <a:endParaRPr lang="en-GB" sz="4000" b="1" spc="-150" dirty="0">
              <a:solidFill>
                <a:srgbClr val="00559A"/>
              </a:solidFill>
              <a:ea typeface="Source Sans Pro" charset="0"/>
              <a:cs typeface="Source San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57" y="2552988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7528" y="3012227"/>
            <a:ext cx="55259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13E248"/>
              </a:buClr>
            </a:pPr>
            <a:r>
              <a:rPr lang="en-US" sz="1600" b="1" dirty="0">
                <a:solidFill>
                  <a:srgbClr val="333538"/>
                </a:solidFill>
                <a:ea typeface="Source Sans Pro Semibold" charset="0"/>
                <a:cs typeface="Source Sans Pro Semibold" charset="0"/>
              </a:rPr>
              <a:t>What do you think?</a:t>
            </a:r>
            <a:endParaRPr lang="en-US" sz="1600" dirty="0">
              <a:solidFill>
                <a:srgbClr val="333538"/>
              </a:solidFill>
              <a:ea typeface="Source Sans Pro" charset="0"/>
              <a:cs typeface="Source Sans Pro" charset="0"/>
            </a:endParaRP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Great – it looks like Jayne is on top of GDPR already</a:t>
            </a: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Not bad – but Jayne can get consent verbally from customers too</a:t>
            </a: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b="1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Poor – Jayne must ensure that consent is active</a:t>
            </a: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Poor – consent is only required for children under 13 years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5746"/>
            <a:ext cx="4220307" cy="5069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14000" y="4328467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13E248"/>
                </a:solidFill>
                <a:sym typeface="Wingdings"/>
              </a:rPr>
              <a:t></a:t>
            </a:r>
            <a:endParaRPr lang="en-GB" sz="3200"/>
          </a:p>
        </p:txBody>
      </p:sp>
      <p:sp>
        <p:nvSpPr>
          <p:cNvPr id="12" name="Oval Callout 5"/>
          <p:cNvSpPr/>
          <p:nvPr/>
        </p:nvSpPr>
        <p:spPr>
          <a:xfrm>
            <a:off x="1884530" y="4470400"/>
            <a:ext cx="3351212" cy="1836000"/>
          </a:xfrm>
          <a:prstGeom prst="wedgeEllipseCallout">
            <a:avLst>
              <a:gd name="adj1" fmla="val -15393"/>
              <a:gd name="adj2" fmla="val -75468"/>
            </a:avLst>
          </a:prstGeom>
          <a:solidFill>
            <a:srgbClr val="00559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a typeface="Source Sans Pro" charset="0"/>
                <a:cs typeface="Source Sans Pro" charset="0"/>
              </a:rPr>
              <a:t>There’s a pre-checked box when customers place their order. It gives us consent for future marketing.</a:t>
            </a:r>
          </a:p>
        </p:txBody>
      </p:sp>
    </p:spTree>
    <p:extLst>
      <p:ext uri="{BB962C8B-B14F-4D97-AF65-F5344CB8AC3E}">
        <p14:creationId xmlns:p14="http://schemas.microsoft.com/office/powerpoint/2010/main" val="95612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5559818" y="4216400"/>
            <a:ext cx="5222482" cy="584200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559818" y="1669432"/>
            <a:ext cx="6074169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Scenario 2</a:t>
            </a:r>
            <a:endParaRPr lang="en-GB" sz="4000" b="1" spc="-150" dirty="0">
              <a:solidFill>
                <a:srgbClr val="00559A"/>
              </a:solidFill>
              <a:ea typeface="Source Sans Pro" charset="0"/>
              <a:cs typeface="Source San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57" y="2552988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7528" y="3012227"/>
            <a:ext cx="61599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13E248"/>
              </a:buClr>
            </a:pPr>
            <a:r>
              <a:rPr lang="en-US" sz="1600" b="1" dirty="0">
                <a:solidFill>
                  <a:srgbClr val="333538"/>
                </a:solidFill>
                <a:ea typeface="Source Sans Pro Semibold" charset="0"/>
                <a:cs typeface="Source Sans Pro Semibold" charset="0"/>
              </a:rPr>
              <a:t>What do you think?</a:t>
            </a:r>
            <a:endParaRPr lang="en-US" sz="1600" dirty="0">
              <a:solidFill>
                <a:srgbClr val="333538"/>
              </a:solidFill>
              <a:ea typeface="Source Sans Pro" charset="0"/>
              <a:cs typeface="Source Sans Pro" charset="0"/>
            </a:endParaRP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Excellent – it looks like Peter really knows his stuff</a:t>
            </a: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Great – there are no restrictions on transfers outside the EU</a:t>
            </a: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b="1" dirty="0">
                <a:solidFill>
                  <a:schemeClr val="bg1"/>
                </a:solidFill>
                <a:ea typeface="Source Sans Pro" charset="0"/>
                <a:cs typeface="Source Sans Pro" charset="0"/>
              </a:rPr>
              <a:t>Not bad – but Peter must ensure there are adequate safeguards for EU data</a:t>
            </a:r>
          </a:p>
          <a:p>
            <a:pPr marL="342900" indent="-342900">
              <a:spcAft>
                <a:spcPts val="1200"/>
              </a:spcAft>
              <a:buClr>
                <a:srgbClr val="13E248"/>
              </a:buClr>
              <a:buFont typeface="+mj-lt"/>
              <a:buAutoNum type="alphaLcParenR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Poor – Peter must get consent from the supervisory authority first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5746"/>
            <a:ext cx="4220306" cy="5069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96130" y="4241800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>
                <a:solidFill>
                  <a:srgbClr val="13E248"/>
                </a:solidFill>
                <a:sym typeface="Wingdings"/>
              </a:rPr>
              <a:t></a:t>
            </a:r>
            <a:endParaRPr lang="en-GB" sz="3200"/>
          </a:p>
        </p:txBody>
      </p:sp>
      <p:sp>
        <p:nvSpPr>
          <p:cNvPr id="12" name="Oval Callout 5"/>
          <p:cNvSpPr/>
          <p:nvPr/>
        </p:nvSpPr>
        <p:spPr>
          <a:xfrm>
            <a:off x="230389" y="4279441"/>
            <a:ext cx="3351212" cy="1836000"/>
          </a:xfrm>
          <a:prstGeom prst="wedgeEllipseCallout">
            <a:avLst>
              <a:gd name="adj1" fmla="val 14205"/>
              <a:gd name="adj2" fmla="val -75468"/>
            </a:avLst>
          </a:prstGeom>
          <a:solidFill>
            <a:srgbClr val="00559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a typeface="Source Sans Pro" charset="0"/>
                <a:cs typeface="Source Sans Pro" charset="0"/>
              </a:rPr>
              <a:t>We’ve got a US firm helping us process customer data. It’s all big-data analytics wizardry.</a:t>
            </a:r>
          </a:p>
        </p:txBody>
      </p:sp>
    </p:spTree>
    <p:extLst>
      <p:ext uri="{BB962C8B-B14F-4D97-AF65-F5344CB8AC3E}">
        <p14:creationId xmlns:p14="http://schemas.microsoft.com/office/powerpoint/2010/main" val="64296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6817334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Our Data Protection Policy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82315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8179" y="2080727"/>
            <a:ext cx="8181108" cy="161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What personal data we use and how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Our rules and procedures – creating, storing, sharing and disposing of personal data safely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Identifying our Data Protection Officer and how to contact them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Requiring everyone to read and implement our Data Protection Policy</a:t>
            </a:r>
          </a:p>
        </p:txBody>
      </p:sp>
    </p:spTree>
    <p:extLst>
      <p:ext uri="{BB962C8B-B14F-4D97-AF65-F5344CB8AC3E}">
        <p14:creationId xmlns:p14="http://schemas.microsoft.com/office/powerpoint/2010/main" val="197348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1257330"/>
            <a:ext cx="6817334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Learning Objectives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30" y="483168"/>
            <a:ext cx="5175849" cy="5526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66" y="2207907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262" y="2688669"/>
            <a:ext cx="6817334" cy="171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3538"/>
                </a:solidFill>
                <a:ea typeface="Source Sans Pro Semibold" charset="0"/>
                <a:cs typeface="Source Sans Pro Semibold" charset="0"/>
              </a:rPr>
              <a:t>What is personal data?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3538"/>
                </a:solidFill>
                <a:ea typeface="Source Sans Pro Semibold" charset="0"/>
                <a:cs typeface="Source Sans Pro Semibold" charset="0"/>
              </a:rPr>
              <a:t>What are the consequences?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3538"/>
                </a:solidFill>
                <a:ea typeface="Source Sans Pro Semibold" charset="0"/>
                <a:cs typeface="Source Sans Pro Semibold" charset="0"/>
              </a:rPr>
              <a:t>Data protection principles and rights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3538"/>
                </a:solidFill>
                <a:ea typeface="Source Sans Pro Semibold" charset="0"/>
                <a:cs typeface="Source Sans Pro Semibold" charset="0"/>
              </a:rPr>
              <a:t>Our company’s data protection policy </a:t>
            </a:r>
          </a:p>
        </p:txBody>
      </p:sp>
    </p:spTree>
    <p:extLst>
      <p:ext uri="{BB962C8B-B14F-4D97-AF65-F5344CB8AC3E}">
        <p14:creationId xmlns:p14="http://schemas.microsoft.com/office/powerpoint/2010/main" val="100261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6817334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82315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8179" y="2080727"/>
            <a:ext cx="8181108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Wingdings" charset="2"/>
              <a:buChar char="ü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Read our Company's Data Protection Policy – make sure you understand the rules and why they're important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Wingdings" charset="2"/>
              <a:buChar char="ü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Follow our policies and rules whenever you use personal data – taking particular care to prevent </a:t>
            </a:r>
            <a:r>
              <a:rPr lang="en-US" sz="1600" dirty="0" err="1">
                <a:solidFill>
                  <a:srgbClr val="333538"/>
                </a:solidFill>
                <a:ea typeface="Source Sans Pro" charset="0"/>
                <a:cs typeface="Source Sans Pro" charset="0"/>
              </a:rPr>
              <a:t>unauthorised</a:t>
            </a: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 access, loss, theft or alteration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Wingdings" charset="2"/>
              <a:buChar char="ü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Speak out promptly if you accidentally lose, delete or transfer personal data to someone else – our firm has just 72 hours to report it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  <a:buFont typeface="Wingdings" charset="2"/>
              <a:buChar char="ü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Talk to your manager or our Data Protection Officer if you have any questions or concerns</a:t>
            </a:r>
          </a:p>
        </p:txBody>
      </p:sp>
    </p:spTree>
    <p:extLst>
      <p:ext uri="{BB962C8B-B14F-4D97-AF65-F5344CB8AC3E}">
        <p14:creationId xmlns:p14="http://schemas.microsoft.com/office/powerpoint/2010/main" val="127303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6817334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Don’t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82315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8179" y="2080727"/>
            <a:ext cx="7143021" cy="188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FF0000"/>
              </a:buClr>
              <a:buFont typeface=".AppleSystemUIFont" charset="-120"/>
              <a:buChar char="x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Keep using customers’ personal data for marketing if they ask you to stop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FF0000"/>
              </a:buClr>
              <a:buFont typeface=".AppleSystemUIFont" charset="-120"/>
              <a:buChar char="x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Transfer personal data outside the EU without ensuring there are adequate protections in place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FF0000"/>
              </a:buClr>
              <a:buFont typeface=".AppleSystemUIFont" charset="-120"/>
              <a:buChar char="x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Leave personal data lying around on a desk or unattended onscreen</a:t>
            </a:r>
          </a:p>
          <a:p>
            <a:pPr marL="342900" indent="-342900">
              <a:lnSpc>
                <a:spcPts val="2120"/>
              </a:lnSpc>
              <a:spcAft>
                <a:spcPts val="1200"/>
              </a:spcAft>
              <a:buClr>
                <a:srgbClr val="FF0000"/>
              </a:buClr>
              <a:buFont typeface=".AppleSystemUIFont" charset="-120"/>
              <a:buChar char="x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Collect or use children’s personal data without getting parental consent first</a:t>
            </a:r>
          </a:p>
        </p:txBody>
      </p:sp>
    </p:spTree>
    <p:extLst>
      <p:ext uri="{BB962C8B-B14F-4D97-AF65-F5344CB8AC3E}">
        <p14:creationId xmlns:p14="http://schemas.microsoft.com/office/powerpoint/2010/main" val="109203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4378" y="2721114"/>
            <a:ext cx="6817334" cy="69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3600" spc="-150" dirty="0">
                <a:solidFill>
                  <a:schemeClr val="bg1"/>
                </a:solidFill>
                <a:ea typeface="Source Sans Pro Light" charset="0"/>
                <a:cs typeface="Arial" panose="020B0604020202020204" pitchFamily="34" charset="0"/>
              </a:rPr>
              <a:t>Questions, comments or concerns?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17" y="3680503"/>
            <a:ext cx="1358692" cy="1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4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3143" y="1745423"/>
            <a:ext cx="681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82" y="270481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647" y="3225385"/>
            <a:ext cx="57038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</a:pPr>
            <a:r>
              <a:rPr lang="en-US" sz="1600" b="1" dirty="0">
                <a:solidFill>
                  <a:srgbClr val="00559A"/>
                </a:solidFill>
                <a:ea typeface="Source Sans Pro" charset="0"/>
                <a:cs typeface="Source Sans Pro" charset="0"/>
              </a:rPr>
              <a:t>Call _______ on _______ if you need information or guidance</a:t>
            </a:r>
          </a:p>
          <a:p>
            <a:pPr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</a:pPr>
            <a:r>
              <a:rPr lang="en-US" sz="1600" b="1" dirty="0">
                <a:solidFill>
                  <a:srgbClr val="00559A"/>
                </a:solidFill>
                <a:ea typeface="Source Sans Pro" charset="0"/>
                <a:cs typeface="Source Sans Pro" charset="0"/>
              </a:rPr>
              <a:t>Call _______ on _______ if you need to raise concerns</a:t>
            </a:r>
          </a:p>
          <a:p>
            <a:pPr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</a:pPr>
            <a:r>
              <a:rPr lang="en-US" sz="160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Access self-study courses on our e-learning portal for further training [or optionally – Complete your mandatory training on our corporate e-learning portal]</a:t>
            </a:r>
          </a:p>
          <a:p>
            <a:pPr>
              <a:lnSpc>
                <a:spcPts val="2120"/>
              </a:lnSpc>
              <a:spcAft>
                <a:spcPts val="1200"/>
              </a:spcAft>
              <a:buClr>
                <a:srgbClr val="13E248"/>
              </a:buClr>
            </a:pPr>
            <a:endParaRPr lang="en-US" sz="1600" b="1" dirty="0">
              <a:solidFill>
                <a:srgbClr val="00559A"/>
              </a:solidFill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9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3143" y="1745423"/>
            <a:ext cx="6817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About </a:t>
            </a:r>
            <a:r>
              <a:rPr lang="en-GB" sz="4000" spc="-150" dirty="0" err="1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Skillcast</a:t>
            </a:r>
            <a:endParaRPr lang="en-GB" sz="4000" spc="-150" dirty="0">
              <a:solidFill>
                <a:srgbClr val="00559A"/>
              </a:solidFill>
              <a:ea typeface="Source Sans Pro Light" charset="0"/>
              <a:cs typeface="Source Sans Pro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82" y="270481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647" y="3225385"/>
            <a:ext cx="79362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presentation is just one of our 50+ free training resources</a:t>
            </a:r>
            <a:br>
              <a:rPr lang="en-GB" dirty="0"/>
            </a:br>
            <a:r>
              <a:rPr lang="en-GB" dirty="0">
                <a:solidFill>
                  <a:srgbClr val="00559A"/>
                </a:solidFill>
              </a:rPr>
              <a:t>https://www.skillcast.com/free-compliance-training-resources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Our ‘Compliance Bulletin’ keeps you up-to-date with e-learning &amp; compliance news</a:t>
            </a:r>
            <a:br>
              <a:rPr lang="en-GB" dirty="0"/>
            </a:br>
            <a:r>
              <a:rPr lang="en-GB" dirty="0">
                <a:solidFill>
                  <a:srgbClr val="00559A"/>
                </a:solidFill>
              </a:rPr>
              <a:t>https://www.skillcast.com/compliance-bulletin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And, if you're looking for a compliance training solution with accessibility baked-in, why not register for a free trial at </a:t>
            </a:r>
            <a:r>
              <a:rPr lang="en-GB" dirty="0">
                <a:solidFill>
                  <a:srgbClr val="00559A"/>
                </a:solidFill>
                <a:hlinkClick r:id="rId4"/>
              </a:rPr>
              <a:t>https://www.skillcast.com/free-trial</a:t>
            </a:r>
            <a:endParaRPr lang="en-GB" dirty="0">
              <a:solidFill>
                <a:srgbClr val="00559A"/>
              </a:solidFill>
            </a:endParaRPr>
          </a:p>
          <a:p>
            <a:endParaRPr lang="en-GB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en-GB" sz="1600" dirty="0"/>
              <a:t>Copyright © 2020 </a:t>
            </a:r>
            <a:r>
              <a:rPr lang="en-GB" sz="1600" dirty="0" err="1"/>
              <a:t>Skillcast</a:t>
            </a:r>
            <a:r>
              <a:rPr lang="en-GB" sz="1600" dirty="0"/>
              <a:t>. All Rights Reserved.</a:t>
            </a:r>
            <a:endParaRPr lang="en-US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F27370-AA34-422D-8465-1BE3F4E0C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128" y="215213"/>
            <a:ext cx="3171823" cy="31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681733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200" spc="-150" dirty="0">
                <a:solidFill>
                  <a:schemeClr val="bg1"/>
                </a:solidFill>
                <a:ea typeface="Source Sans Pro Light" charset="0"/>
                <a:cs typeface="Arial" panose="020B0604020202020204" pitchFamily="34" charset="0"/>
              </a:rPr>
              <a:t>What’s has changed?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3516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691" y="2063305"/>
            <a:ext cx="2953634" cy="619704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Data Protection 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4715" y="2810029"/>
            <a:ext cx="2804890" cy="917658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General Data Protection Regulation (GDPR)</a:t>
            </a:r>
          </a:p>
        </p:txBody>
      </p:sp>
      <p:sp>
        <p:nvSpPr>
          <p:cNvPr id="7" name="Bent Arrow 6"/>
          <p:cNvSpPr/>
          <p:nvPr/>
        </p:nvSpPr>
        <p:spPr>
          <a:xfrm rot="10800000" flipH="1">
            <a:off x="2771011" y="2897611"/>
            <a:ext cx="1476817" cy="466133"/>
          </a:xfrm>
          <a:prstGeom prst="bentArrow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1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646" y="679198"/>
            <a:ext cx="6074169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What is personal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85" y="1606578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7356" y="2065817"/>
            <a:ext cx="552595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13E248"/>
              </a:buClr>
              <a:buFont typeface="Arial" charset="0"/>
              <a:buChar char="•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“... information relating to a living individual who can be identified from that data...”</a:t>
            </a:r>
          </a:p>
          <a:p>
            <a:pPr marL="285750" indent="-285750">
              <a:spcAft>
                <a:spcPts val="600"/>
              </a:spcAft>
              <a:buClr>
                <a:srgbClr val="13E248"/>
              </a:buClr>
              <a:buFont typeface="Arial" charset="0"/>
              <a:buChar char="•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“…it may include expressions of opinion…”</a:t>
            </a:r>
          </a:p>
          <a:p>
            <a:pPr marL="285750" indent="-285750">
              <a:spcAft>
                <a:spcPts val="600"/>
              </a:spcAft>
              <a:buClr>
                <a:srgbClr val="13E248"/>
              </a:buClr>
              <a:buFont typeface="Arial" charset="0"/>
              <a:buChar char="•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“…held in manual or electronic systems…”</a:t>
            </a:r>
          </a:p>
          <a:p>
            <a:pPr marL="285750" indent="-285750">
              <a:spcAft>
                <a:spcPts val="600"/>
              </a:spcAft>
              <a:buClr>
                <a:srgbClr val="13E248"/>
              </a:buClr>
              <a:buFont typeface="Arial" charset="0"/>
              <a:buChar char="•"/>
            </a:pPr>
            <a:r>
              <a:rPr lang="en-US" sz="1600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ICO guidance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05746"/>
            <a:ext cx="3331821" cy="50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681733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200" spc="-150" dirty="0">
                <a:solidFill>
                  <a:schemeClr val="bg1"/>
                </a:solidFill>
                <a:ea typeface="Source Sans Pro Light" charset="0"/>
                <a:cs typeface="Source Sans Pro Light" charset="0"/>
              </a:rPr>
              <a:t>What constitutes personal data?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3516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7245" y="2419820"/>
            <a:ext cx="2441020" cy="992283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Our company’s annual report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6552" y="2419820"/>
            <a:ext cx="2549900" cy="992283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 err="1">
                <a:ea typeface="Source Sans Pro Semibold" charset="0"/>
                <a:cs typeface="Source Sans Pro Semibold" charset="0"/>
              </a:rPr>
              <a:t>Your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salary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details</a:t>
            </a:r>
            <a:endParaRPr lang="fi-FI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0235" y="2408504"/>
            <a:ext cx="2277109" cy="1003599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de-DE" dirty="0" err="1">
                <a:ea typeface="Source Sans Pro Semibold" charset="0"/>
                <a:cs typeface="Source Sans Pro Semibold" charset="0"/>
              </a:rPr>
              <a:t>Your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medical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information</a:t>
            </a:r>
            <a:endParaRPr lang="de-DE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7245" y="3582385"/>
            <a:ext cx="2441020" cy="1098726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Your name and date of birth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6553" y="3582385"/>
            <a:ext cx="2549900" cy="1098726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 err="1">
                <a:ea typeface="Source Sans Pro Semibold" charset="0"/>
                <a:cs typeface="Source Sans Pro Semibold" charset="0"/>
              </a:rPr>
              <a:t>Your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anonymous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response</a:t>
            </a:r>
            <a:r>
              <a:rPr lang="fi-FI" dirty="0">
                <a:ea typeface="Source Sans Pro Semibold" charset="0"/>
                <a:cs typeface="Source Sans Pro Semibold" charset="0"/>
              </a:rPr>
              <a:t> to a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survey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question</a:t>
            </a:r>
            <a:endParaRPr lang="fi-FI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70235" y="3582385"/>
            <a:ext cx="2277109" cy="1098726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de-DE" dirty="0" err="1">
                <a:ea typeface="Source Sans Pro Semibold" charset="0"/>
                <a:cs typeface="Source Sans Pro Semibold" charset="0"/>
              </a:rPr>
              <a:t>Your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photo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or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image</a:t>
            </a:r>
            <a:r>
              <a:rPr lang="de-DE" dirty="0">
                <a:ea typeface="Source Sans Pro Semibold" charset="0"/>
                <a:cs typeface="Source Sans Pro Semibold" charset="0"/>
              </a:rPr>
              <a:t> on a CCTV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camera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4293259" y="3037099"/>
            <a:ext cx="342052" cy="3420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157036" y="3039935"/>
            <a:ext cx="6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endParaRPr lang="en-GB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08633" y="3037099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872410" y="3062420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4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465800" y="3037099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9329577" y="3062420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82626" y="4306380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146403" y="4331701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8633" y="4306380"/>
            <a:ext cx="342052" cy="3420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872410" y="4309216"/>
            <a:ext cx="6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endParaRPr lang="en-GB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65800" y="4306380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9329577" y="4331701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2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8306248" cy="70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What is personal data under GDPR?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48946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261" y="2008185"/>
            <a:ext cx="756733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  <a:spcAft>
                <a:spcPts val="1200"/>
              </a:spcAft>
            </a:pPr>
            <a:r>
              <a:rPr lang="en-US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“...IP addresses...”</a:t>
            </a:r>
          </a:p>
          <a:p>
            <a:pPr>
              <a:lnSpc>
                <a:spcPts val="2560"/>
              </a:lnSpc>
              <a:spcAft>
                <a:spcPts val="1200"/>
              </a:spcAft>
            </a:pPr>
            <a:r>
              <a:rPr lang="en-US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“…automated personal data and data held in manual systems…”</a:t>
            </a:r>
          </a:p>
          <a:p>
            <a:pPr>
              <a:lnSpc>
                <a:spcPts val="2560"/>
              </a:lnSpc>
              <a:spcAft>
                <a:spcPts val="1200"/>
              </a:spcAft>
            </a:pPr>
            <a:r>
              <a:rPr lang="en-US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“…key-coded (</a:t>
            </a:r>
            <a:r>
              <a:rPr lang="en-US" dirty="0" err="1">
                <a:solidFill>
                  <a:srgbClr val="333538"/>
                </a:solidFill>
                <a:ea typeface="Source Sans Pro" charset="0"/>
                <a:cs typeface="Source Sans Pro" charset="0"/>
              </a:rPr>
              <a:t>pseudonymised</a:t>
            </a:r>
            <a:r>
              <a:rPr lang="en-US" dirty="0">
                <a:solidFill>
                  <a:srgbClr val="333538"/>
                </a:solidFill>
                <a:ea typeface="Source Sans Pro" charset="0"/>
                <a:cs typeface="Source Sans Pro" charset="0"/>
              </a:rPr>
              <a:t>) personal data…”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588" y="3740563"/>
            <a:ext cx="2953634" cy="829421"/>
          </a:xfrm>
          <a:prstGeom prst="round2DiagRect">
            <a:avLst/>
          </a:prstGeom>
          <a:solidFill>
            <a:srgbClr val="00559A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chemeClr val="bg1"/>
                </a:solidFill>
                <a:ea typeface="Source Sans Pro Semibold" charset="0"/>
                <a:cs typeface="Source Sans Pro Semibold" charset="0"/>
              </a:rPr>
              <a:t>Sensitive personal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930" y="3761829"/>
            <a:ext cx="2804890" cy="829421"/>
          </a:xfrm>
          <a:prstGeom prst="round2DiagRect">
            <a:avLst/>
          </a:prstGeom>
          <a:solidFill>
            <a:srgbClr val="00559A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chemeClr val="bg1"/>
                </a:solidFill>
                <a:ea typeface="Source Sans Pro Semibold" charset="0"/>
                <a:cs typeface="Source Sans Pro Semibold" charset="0"/>
              </a:rPr>
              <a:t>Special categories of personal data (Article 9)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4225222" y="3972691"/>
            <a:ext cx="609600" cy="382400"/>
          </a:xfrm>
          <a:prstGeom prst="stripedRightArrow">
            <a:avLst>
              <a:gd name="adj1" fmla="val 44439"/>
              <a:gd name="adj2" fmla="val 50000"/>
            </a:avLst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89158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200" spc="-150" dirty="0">
                <a:solidFill>
                  <a:schemeClr val="bg1"/>
                </a:solidFill>
                <a:ea typeface="Source Sans Pro Light" charset="0"/>
                <a:cs typeface="Source Sans Pro Light" charset="0"/>
              </a:rPr>
              <a:t>Special categories of personal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3516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0233" y="2419820"/>
            <a:ext cx="2441020" cy="992283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Your name and date of birth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6953" y="2419820"/>
            <a:ext cx="2318091" cy="992283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 err="1">
                <a:ea typeface="Source Sans Pro Semibold" charset="0"/>
                <a:cs typeface="Source Sans Pro Semibold" charset="0"/>
              </a:rPr>
              <a:t>Racial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or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ethnic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origin</a:t>
            </a:r>
            <a:endParaRPr lang="fi-FI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0746" y="2408504"/>
            <a:ext cx="2277109" cy="1003599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de-DE" dirty="0" err="1">
                <a:ea typeface="Source Sans Pro Semibold" charset="0"/>
                <a:cs typeface="Source Sans Pro Semibold" charset="0"/>
              </a:rPr>
              <a:t>Genetic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data</a:t>
            </a:r>
            <a:endParaRPr lang="de-DE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0233" y="3582385"/>
            <a:ext cx="2441020" cy="1098726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ea typeface="Source Sans Pro Semibold" charset="0"/>
                <a:cs typeface="Source Sans Pro Semibold" charset="0"/>
              </a:rPr>
              <a:t>Religious or political beliefs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6954" y="3582385"/>
            <a:ext cx="2318091" cy="1098726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fi-FI" dirty="0">
                <a:ea typeface="Source Sans Pro Semibold" charset="0"/>
                <a:cs typeface="Source Sans Pro Semibold" charset="0"/>
              </a:rPr>
              <a:t>Data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concerning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sex</a:t>
            </a:r>
            <a:r>
              <a:rPr lang="fi-FI" dirty="0">
                <a:ea typeface="Source Sans Pro Semibold" charset="0"/>
                <a:cs typeface="Source Sans Pro Semibold" charset="0"/>
              </a:rPr>
              <a:t> life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or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sexual</a:t>
            </a:r>
            <a:r>
              <a:rPr lang="fi-FI" dirty="0">
                <a:ea typeface="Source Sans Pro Semibold" charset="0"/>
                <a:cs typeface="Source Sans Pro Semibold" charset="0"/>
              </a:rPr>
              <a:t> </a:t>
            </a:r>
            <a:r>
              <a:rPr lang="fi-FI" dirty="0" err="1">
                <a:ea typeface="Source Sans Pro Semibold" charset="0"/>
                <a:cs typeface="Source Sans Pro Semibold" charset="0"/>
              </a:rPr>
              <a:t>orientation</a:t>
            </a:r>
            <a:endParaRPr lang="fi-FI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0746" y="3582385"/>
            <a:ext cx="2277109" cy="1098726"/>
          </a:xfrm>
          <a:prstGeom prst="round2DiagRect">
            <a:avLst/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de-DE" dirty="0" err="1">
                <a:ea typeface="Source Sans Pro Semibold" charset="0"/>
                <a:cs typeface="Source Sans Pro Semibold" charset="0"/>
              </a:rPr>
              <a:t>Biometric</a:t>
            </a:r>
            <a:r>
              <a:rPr lang="de-DE" dirty="0">
                <a:ea typeface="Source Sans Pro Semibold" charset="0"/>
                <a:cs typeface="Source Sans Pro Semibold" charset="0"/>
              </a:rPr>
              <a:t> </a:t>
            </a:r>
            <a:r>
              <a:rPr lang="de-DE" dirty="0" err="1">
                <a:ea typeface="Source Sans Pro Semibold" charset="0"/>
                <a:cs typeface="Source Sans Pro Semibold" charset="0"/>
              </a:rPr>
              <a:t>data</a:t>
            </a:r>
            <a:endParaRPr lang="de-DE" dirty="0"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86247" y="3037099"/>
            <a:ext cx="342052" cy="3420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0024" y="3039935"/>
            <a:ext cx="6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endParaRPr lang="en-GB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69144" y="3037099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732921" y="3062420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4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26311" y="3037099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9190088" y="3062420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375614" y="4306380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239391" y="4331701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69144" y="4306380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9326311" y="4306380"/>
            <a:ext cx="342052" cy="342052"/>
          </a:xfrm>
          <a:prstGeom prst="ellipse">
            <a:avLst/>
          </a:prstGeom>
          <a:solidFill>
            <a:srgbClr val="13E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9190088" y="4331701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6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32921" y="4319080"/>
            <a:ext cx="60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559A"/>
                </a:solidFill>
                <a:latin typeface="Source Sans Pro" charset="0"/>
                <a:ea typeface="Source Sans Pro" charset="0"/>
                <a:cs typeface="Source Sans Pro" charset="0"/>
              </a:rPr>
              <a:t>YES</a:t>
            </a:r>
            <a:endParaRPr lang="en-GB" sz="1400" b="1" dirty="0">
              <a:solidFill>
                <a:srgbClr val="00559A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0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96" y="451065"/>
            <a:ext cx="5208608" cy="55616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6620" y="641565"/>
            <a:ext cx="6817334" cy="70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000" spc="-150" dirty="0">
                <a:solidFill>
                  <a:srgbClr val="00559A"/>
                </a:solidFill>
                <a:ea typeface="Source Sans Pro Light" charset="0"/>
                <a:cs typeface="Source Sans Pro Light" charset="0"/>
              </a:rPr>
              <a:t>Lawful processing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02911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261" y="1885682"/>
            <a:ext cx="4519339" cy="398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Explicit consent of the data subject</a:t>
            </a:r>
          </a:p>
          <a:p>
            <a:pPr marL="342900" indent="-342900">
              <a:lnSpc>
                <a:spcPts val="256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Necessary for the performance of a contract</a:t>
            </a:r>
          </a:p>
          <a:p>
            <a:pPr marL="342900" indent="-342900">
              <a:lnSpc>
                <a:spcPts val="256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Necessary for legal or judicial reasons</a:t>
            </a:r>
          </a:p>
          <a:p>
            <a:pPr marL="342900" indent="-342900">
              <a:lnSpc>
                <a:spcPts val="256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Necessary to protect the data subject’s </a:t>
            </a:r>
            <a:br>
              <a:rPr lang="en-US" sz="1600" dirty="0">
                <a:ea typeface="Source Sans Pro" charset="0"/>
                <a:cs typeface="Source Sans Pro" charset="0"/>
              </a:rPr>
            </a:br>
            <a:r>
              <a:rPr lang="en-US" sz="1600" dirty="0">
                <a:ea typeface="Source Sans Pro" charset="0"/>
                <a:cs typeface="Source Sans Pro" charset="0"/>
              </a:rPr>
              <a:t>best interests</a:t>
            </a:r>
          </a:p>
          <a:p>
            <a:pPr marL="342900" indent="-342900">
              <a:lnSpc>
                <a:spcPts val="256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Necessary to perform a task carried out in the public interest</a:t>
            </a:r>
          </a:p>
          <a:p>
            <a:pPr marL="342900" indent="-342900">
              <a:lnSpc>
                <a:spcPts val="256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Source Sans Pro" charset="0"/>
                <a:cs typeface="Source Sans Pro" charset="0"/>
              </a:rPr>
              <a:t>Necessary for legitimate interests</a:t>
            </a:r>
          </a:p>
          <a:p>
            <a:pPr marL="342900" indent="-342900">
              <a:lnSpc>
                <a:spcPts val="2560"/>
              </a:lnSpc>
              <a:spcAft>
                <a:spcPts val="1200"/>
              </a:spcAft>
              <a:buFont typeface="+mj-lt"/>
              <a:buAutoNum type="arabicPeriod"/>
            </a:pPr>
            <a:endParaRPr lang="en-US" sz="1600" dirty="0">
              <a:solidFill>
                <a:srgbClr val="00559A"/>
              </a:solidFill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8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552" y="622926"/>
            <a:ext cx="89158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4200" spc="-150" dirty="0">
                <a:solidFill>
                  <a:schemeClr val="bg1"/>
                </a:solidFill>
                <a:ea typeface="Source Sans Pro Light" charset="0"/>
                <a:cs typeface="Source Sans Pro Light" charset="0"/>
              </a:rPr>
              <a:t>What rights do data subjects have?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535162"/>
            <a:ext cx="1358692" cy="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691" y="1940478"/>
            <a:ext cx="2441020" cy="1488522"/>
          </a:xfrm>
          <a:prstGeom prst="wedgeRoundRectCallout">
            <a:avLst>
              <a:gd name="adj1" fmla="val -21354"/>
              <a:gd name="adj2" fmla="val 78285"/>
              <a:gd name="adj3" fmla="val 16667"/>
            </a:avLst>
          </a:prstGeom>
          <a:solidFill>
            <a:srgbClr val="00B0F0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chemeClr val="bg1"/>
                </a:solidFill>
                <a:ea typeface="Source Sans Pro Semibold" charset="0"/>
                <a:cs typeface="Source Sans Pro Semibold" charset="0"/>
              </a:rPr>
              <a:t>I don’t want to receive your marketing letters and promotions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2491" y="1940478"/>
            <a:ext cx="2441020" cy="1488522"/>
          </a:xfrm>
          <a:prstGeom prst="wedgeRoundRectCallout">
            <a:avLst>
              <a:gd name="adj1" fmla="val -21354"/>
              <a:gd name="adj2" fmla="val 78285"/>
              <a:gd name="adj3" fmla="val 16667"/>
            </a:avLst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I want to be able to take my data and reuse it on other platforms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57290" y="1940478"/>
            <a:ext cx="3101109" cy="1488522"/>
          </a:xfrm>
          <a:prstGeom prst="wedgeRoundRectCallout">
            <a:avLst>
              <a:gd name="adj1" fmla="val -21354"/>
              <a:gd name="adj2" fmla="val 78285"/>
              <a:gd name="adj3" fmla="val 16667"/>
            </a:avLst>
          </a:prstGeom>
          <a:solidFill>
            <a:srgbClr val="13E248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chemeClr val="bg1"/>
                </a:solidFill>
                <a:ea typeface="Source Sans Pro Semibold" charset="0"/>
                <a:cs typeface="Source Sans Pro Semibold" charset="0"/>
              </a:rPr>
              <a:t>Did I agree to that? I didn’t see a privacy notice on your website when I typed in my details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01190" y="3646725"/>
            <a:ext cx="2097781" cy="1118349"/>
          </a:xfrm>
          <a:prstGeom prst="wedgeRoundRectCallout">
            <a:avLst>
              <a:gd name="adj1" fmla="val 20678"/>
              <a:gd name="adj2" fmla="val -76143"/>
              <a:gd name="adj3" fmla="val 16667"/>
            </a:avLst>
          </a:prstGeom>
          <a:solidFill>
            <a:srgbClr val="13E248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chemeClr val="bg1"/>
                </a:solidFill>
                <a:ea typeface="Source Sans Pro Semibold" charset="0"/>
                <a:cs typeface="Source Sans Pro Semibold" charset="0"/>
              </a:rPr>
              <a:t>Does the right to be forgotten apply to me?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5990" y="3646725"/>
            <a:ext cx="2193632" cy="1118349"/>
          </a:xfrm>
          <a:prstGeom prst="wedgeRoundRectCallout">
            <a:avLst>
              <a:gd name="adj1" fmla="val 20678"/>
              <a:gd name="adj2" fmla="val -76143"/>
              <a:gd name="adj3" fmla="val 16667"/>
            </a:avLst>
          </a:prstGeom>
          <a:solidFill>
            <a:srgbClr val="00B0F0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chemeClr val="bg1"/>
                </a:solidFill>
                <a:ea typeface="Source Sans Pro Semibold" charset="0"/>
                <a:cs typeface="Source Sans Pro Semibold" charset="0"/>
              </a:rPr>
              <a:t>I want to have any errors corrected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5800" y="3646725"/>
            <a:ext cx="3039160" cy="1118349"/>
          </a:xfrm>
          <a:prstGeom prst="wedgeRoundRectCallout">
            <a:avLst>
              <a:gd name="adj1" fmla="val 20678"/>
              <a:gd name="adj2" fmla="val -76143"/>
              <a:gd name="adj3" fmla="val 16667"/>
            </a:avLst>
          </a:pr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I want to find out what data you have about me and how you’re using it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3700" y="4681179"/>
            <a:ext cx="4546600" cy="1385321"/>
          </a:xfrm>
          <a:custGeom>
            <a:avLst/>
            <a:gdLst>
              <a:gd name="connsiteX0" fmla="*/ 0 w 4546600"/>
              <a:gd name="connsiteY0" fmla="*/ 186395 h 1118349"/>
              <a:gd name="connsiteX1" fmla="*/ 186395 w 4546600"/>
              <a:gd name="connsiteY1" fmla="*/ 0 h 1118349"/>
              <a:gd name="connsiteX2" fmla="*/ 2652183 w 4546600"/>
              <a:gd name="connsiteY2" fmla="*/ 0 h 1118349"/>
              <a:gd name="connsiteX3" fmla="*/ 3238861 w 4546600"/>
              <a:gd name="connsiteY3" fmla="*/ -266972 h 1118349"/>
              <a:gd name="connsiteX4" fmla="*/ 3788833 w 4546600"/>
              <a:gd name="connsiteY4" fmla="*/ 0 h 1118349"/>
              <a:gd name="connsiteX5" fmla="*/ 4360205 w 4546600"/>
              <a:gd name="connsiteY5" fmla="*/ 0 h 1118349"/>
              <a:gd name="connsiteX6" fmla="*/ 4546600 w 4546600"/>
              <a:gd name="connsiteY6" fmla="*/ 186395 h 1118349"/>
              <a:gd name="connsiteX7" fmla="*/ 4546600 w 4546600"/>
              <a:gd name="connsiteY7" fmla="*/ 186392 h 1118349"/>
              <a:gd name="connsiteX8" fmla="*/ 4546600 w 4546600"/>
              <a:gd name="connsiteY8" fmla="*/ 186392 h 1118349"/>
              <a:gd name="connsiteX9" fmla="*/ 4546600 w 4546600"/>
              <a:gd name="connsiteY9" fmla="*/ 465979 h 1118349"/>
              <a:gd name="connsiteX10" fmla="*/ 4546600 w 4546600"/>
              <a:gd name="connsiteY10" fmla="*/ 931954 h 1118349"/>
              <a:gd name="connsiteX11" fmla="*/ 4360205 w 4546600"/>
              <a:gd name="connsiteY11" fmla="*/ 1118349 h 1118349"/>
              <a:gd name="connsiteX12" fmla="*/ 3788833 w 4546600"/>
              <a:gd name="connsiteY12" fmla="*/ 1118349 h 1118349"/>
              <a:gd name="connsiteX13" fmla="*/ 2652183 w 4546600"/>
              <a:gd name="connsiteY13" fmla="*/ 1118349 h 1118349"/>
              <a:gd name="connsiteX14" fmla="*/ 2652183 w 4546600"/>
              <a:gd name="connsiteY14" fmla="*/ 1118349 h 1118349"/>
              <a:gd name="connsiteX15" fmla="*/ 186395 w 4546600"/>
              <a:gd name="connsiteY15" fmla="*/ 1118349 h 1118349"/>
              <a:gd name="connsiteX16" fmla="*/ 0 w 4546600"/>
              <a:gd name="connsiteY16" fmla="*/ 931954 h 1118349"/>
              <a:gd name="connsiteX17" fmla="*/ 0 w 4546600"/>
              <a:gd name="connsiteY17" fmla="*/ 465979 h 1118349"/>
              <a:gd name="connsiteX18" fmla="*/ 0 w 4546600"/>
              <a:gd name="connsiteY18" fmla="*/ 186392 h 1118349"/>
              <a:gd name="connsiteX19" fmla="*/ 0 w 4546600"/>
              <a:gd name="connsiteY19" fmla="*/ 186392 h 1118349"/>
              <a:gd name="connsiteX20" fmla="*/ 0 w 4546600"/>
              <a:gd name="connsiteY20" fmla="*/ 186395 h 1118349"/>
              <a:gd name="connsiteX0" fmla="*/ 0 w 4546600"/>
              <a:gd name="connsiteY0" fmla="*/ 453367 h 1385321"/>
              <a:gd name="connsiteX1" fmla="*/ 186395 w 4546600"/>
              <a:gd name="connsiteY1" fmla="*/ 266972 h 1385321"/>
              <a:gd name="connsiteX2" fmla="*/ 2893483 w 4546600"/>
              <a:gd name="connsiteY2" fmla="*/ 266972 h 1385321"/>
              <a:gd name="connsiteX3" fmla="*/ 3238861 w 4546600"/>
              <a:gd name="connsiteY3" fmla="*/ 0 h 1385321"/>
              <a:gd name="connsiteX4" fmla="*/ 3788833 w 4546600"/>
              <a:gd name="connsiteY4" fmla="*/ 266972 h 1385321"/>
              <a:gd name="connsiteX5" fmla="*/ 4360205 w 4546600"/>
              <a:gd name="connsiteY5" fmla="*/ 266972 h 1385321"/>
              <a:gd name="connsiteX6" fmla="*/ 4546600 w 4546600"/>
              <a:gd name="connsiteY6" fmla="*/ 453367 h 1385321"/>
              <a:gd name="connsiteX7" fmla="*/ 4546600 w 4546600"/>
              <a:gd name="connsiteY7" fmla="*/ 453364 h 1385321"/>
              <a:gd name="connsiteX8" fmla="*/ 4546600 w 4546600"/>
              <a:gd name="connsiteY8" fmla="*/ 453364 h 1385321"/>
              <a:gd name="connsiteX9" fmla="*/ 4546600 w 4546600"/>
              <a:gd name="connsiteY9" fmla="*/ 732951 h 1385321"/>
              <a:gd name="connsiteX10" fmla="*/ 4546600 w 4546600"/>
              <a:gd name="connsiteY10" fmla="*/ 1198926 h 1385321"/>
              <a:gd name="connsiteX11" fmla="*/ 4360205 w 4546600"/>
              <a:gd name="connsiteY11" fmla="*/ 1385321 h 1385321"/>
              <a:gd name="connsiteX12" fmla="*/ 3788833 w 4546600"/>
              <a:gd name="connsiteY12" fmla="*/ 1385321 h 1385321"/>
              <a:gd name="connsiteX13" fmla="*/ 2652183 w 4546600"/>
              <a:gd name="connsiteY13" fmla="*/ 1385321 h 1385321"/>
              <a:gd name="connsiteX14" fmla="*/ 2652183 w 4546600"/>
              <a:gd name="connsiteY14" fmla="*/ 1385321 h 1385321"/>
              <a:gd name="connsiteX15" fmla="*/ 186395 w 4546600"/>
              <a:gd name="connsiteY15" fmla="*/ 1385321 h 1385321"/>
              <a:gd name="connsiteX16" fmla="*/ 0 w 4546600"/>
              <a:gd name="connsiteY16" fmla="*/ 1198926 h 1385321"/>
              <a:gd name="connsiteX17" fmla="*/ 0 w 4546600"/>
              <a:gd name="connsiteY17" fmla="*/ 732951 h 1385321"/>
              <a:gd name="connsiteX18" fmla="*/ 0 w 4546600"/>
              <a:gd name="connsiteY18" fmla="*/ 453364 h 1385321"/>
              <a:gd name="connsiteX19" fmla="*/ 0 w 4546600"/>
              <a:gd name="connsiteY19" fmla="*/ 453364 h 1385321"/>
              <a:gd name="connsiteX20" fmla="*/ 0 w 4546600"/>
              <a:gd name="connsiteY20" fmla="*/ 453367 h 1385321"/>
              <a:gd name="connsiteX0" fmla="*/ 0 w 4546600"/>
              <a:gd name="connsiteY0" fmla="*/ 453367 h 1385321"/>
              <a:gd name="connsiteX1" fmla="*/ 186395 w 4546600"/>
              <a:gd name="connsiteY1" fmla="*/ 266972 h 1385321"/>
              <a:gd name="connsiteX2" fmla="*/ 2893483 w 4546600"/>
              <a:gd name="connsiteY2" fmla="*/ 266972 h 1385321"/>
              <a:gd name="connsiteX3" fmla="*/ 3238861 w 4546600"/>
              <a:gd name="connsiteY3" fmla="*/ 0 h 1385321"/>
              <a:gd name="connsiteX4" fmla="*/ 3555227 w 4546600"/>
              <a:gd name="connsiteY4" fmla="*/ 266972 h 1385321"/>
              <a:gd name="connsiteX5" fmla="*/ 4360205 w 4546600"/>
              <a:gd name="connsiteY5" fmla="*/ 266972 h 1385321"/>
              <a:gd name="connsiteX6" fmla="*/ 4546600 w 4546600"/>
              <a:gd name="connsiteY6" fmla="*/ 453367 h 1385321"/>
              <a:gd name="connsiteX7" fmla="*/ 4546600 w 4546600"/>
              <a:gd name="connsiteY7" fmla="*/ 453364 h 1385321"/>
              <a:gd name="connsiteX8" fmla="*/ 4546600 w 4546600"/>
              <a:gd name="connsiteY8" fmla="*/ 453364 h 1385321"/>
              <a:gd name="connsiteX9" fmla="*/ 4546600 w 4546600"/>
              <a:gd name="connsiteY9" fmla="*/ 732951 h 1385321"/>
              <a:gd name="connsiteX10" fmla="*/ 4546600 w 4546600"/>
              <a:gd name="connsiteY10" fmla="*/ 1198926 h 1385321"/>
              <a:gd name="connsiteX11" fmla="*/ 4360205 w 4546600"/>
              <a:gd name="connsiteY11" fmla="*/ 1385321 h 1385321"/>
              <a:gd name="connsiteX12" fmla="*/ 3788833 w 4546600"/>
              <a:gd name="connsiteY12" fmla="*/ 1385321 h 1385321"/>
              <a:gd name="connsiteX13" fmla="*/ 2652183 w 4546600"/>
              <a:gd name="connsiteY13" fmla="*/ 1385321 h 1385321"/>
              <a:gd name="connsiteX14" fmla="*/ 2652183 w 4546600"/>
              <a:gd name="connsiteY14" fmla="*/ 1385321 h 1385321"/>
              <a:gd name="connsiteX15" fmla="*/ 186395 w 4546600"/>
              <a:gd name="connsiteY15" fmla="*/ 1385321 h 1385321"/>
              <a:gd name="connsiteX16" fmla="*/ 0 w 4546600"/>
              <a:gd name="connsiteY16" fmla="*/ 1198926 h 1385321"/>
              <a:gd name="connsiteX17" fmla="*/ 0 w 4546600"/>
              <a:gd name="connsiteY17" fmla="*/ 732951 h 1385321"/>
              <a:gd name="connsiteX18" fmla="*/ 0 w 4546600"/>
              <a:gd name="connsiteY18" fmla="*/ 453364 h 1385321"/>
              <a:gd name="connsiteX19" fmla="*/ 0 w 4546600"/>
              <a:gd name="connsiteY19" fmla="*/ 453364 h 1385321"/>
              <a:gd name="connsiteX20" fmla="*/ 0 w 4546600"/>
              <a:gd name="connsiteY20" fmla="*/ 453367 h 13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46600" h="1385321">
                <a:moveTo>
                  <a:pt x="0" y="453367"/>
                </a:moveTo>
                <a:cubicBezTo>
                  <a:pt x="0" y="350424"/>
                  <a:pt x="83452" y="266972"/>
                  <a:pt x="186395" y="266972"/>
                </a:cubicBezTo>
                <a:lnTo>
                  <a:pt x="2893483" y="266972"/>
                </a:lnTo>
                <a:lnTo>
                  <a:pt x="3238861" y="0"/>
                </a:lnTo>
                <a:lnTo>
                  <a:pt x="3555227" y="266972"/>
                </a:lnTo>
                <a:lnTo>
                  <a:pt x="4360205" y="266972"/>
                </a:lnTo>
                <a:cubicBezTo>
                  <a:pt x="4463148" y="266972"/>
                  <a:pt x="4546600" y="350424"/>
                  <a:pt x="4546600" y="453367"/>
                </a:cubicBezTo>
                <a:lnTo>
                  <a:pt x="4546600" y="453364"/>
                </a:lnTo>
                <a:lnTo>
                  <a:pt x="4546600" y="453364"/>
                </a:lnTo>
                <a:lnTo>
                  <a:pt x="4546600" y="732951"/>
                </a:lnTo>
                <a:lnTo>
                  <a:pt x="4546600" y="1198926"/>
                </a:lnTo>
                <a:cubicBezTo>
                  <a:pt x="4546600" y="1301869"/>
                  <a:pt x="4463148" y="1385321"/>
                  <a:pt x="4360205" y="1385321"/>
                </a:cubicBezTo>
                <a:lnTo>
                  <a:pt x="3788833" y="1385321"/>
                </a:lnTo>
                <a:lnTo>
                  <a:pt x="2652183" y="1385321"/>
                </a:lnTo>
                <a:lnTo>
                  <a:pt x="2652183" y="1385321"/>
                </a:lnTo>
                <a:lnTo>
                  <a:pt x="186395" y="1385321"/>
                </a:lnTo>
                <a:cubicBezTo>
                  <a:pt x="83452" y="1385321"/>
                  <a:pt x="0" y="1301869"/>
                  <a:pt x="0" y="1198926"/>
                </a:cubicBezTo>
                <a:lnTo>
                  <a:pt x="0" y="732951"/>
                </a:lnTo>
                <a:lnTo>
                  <a:pt x="0" y="453364"/>
                </a:lnTo>
                <a:lnTo>
                  <a:pt x="0" y="453364"/>
                </a:lnTo>
                <a:lnTo>
                  <a:pt x="0" y="45336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144000" tIns="144000" rIns="144000" bIns="144000" rtlCol="0" anchor="ctr" anchorCtr="0"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dirty="0">
                <a:solidFill>
                  <a:srgbClr val="00559A"/>
                </a:solidFill>
                <a:ea typeface="Source Sans Pro Semibold" charset="0"/>
                <a:cs typeface="Source Sans Pro Semibold" charset="0"/>
              </a:rPr>
              <a:t>Please stop using my data until you’ve checked there is a legitimate purpose</a:t>
            </a:r>
          </a:p>
        </p:txBody>
      </p:sp>
    </p:spTree>
    <p:extLst>
      <p:ext uri="{BB962C8B-B14F-4D97-AF65-F5344CB8AC3E}">
        <p14:creationId xmlns:p14="http://schemas.microsoft.com/office/powerpoint/2010/main" val="121097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2579</Words>
  <Application>Microsoft Office PowerPoint</Application>
  <PresentationFormat>Widescreen</PresentationFormat>
  <Paragraphs>312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.AppleSystemUIFont</vt:lpstr>
      <vt:lpstr>Arial</vt:lpstr>
      <vt:lpstr>Calibri</vt:lpstr>
      <vt:lpstr>Source Sans Pro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Quarmby</dc:creator>
  <cp:lastModifiedBy>Matt Green</cp:lastModifiedBy>
  <cp:revision>45</cp:revision>
  <dcterms:created xsi:type="dcterms:W3CDTF">2018-10-25T14:40:07Z</dcterms:created>
  <dcterms:modified xsi:type="dcterms:W3CDTF">2020-09-23T15:26:20Z</dcterms:modified>
</cp:coreProperties>
</file>